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26879550" cy="15119350"/>
  <p:notesSz cx="9144000" cy="6858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3" algn="l" defTabSz="457154" rtl="0" eaLnBrk="1" latinLnBrk="0" hangingPunct="1">
      <a:defRPr sz="1800" kern="1200">
        <a:solidFill>
          <a:schemeClr val="tx1"/>
        </a:solidFill>
        <a:latin typeface="+mn-lt"/>
        <a:ea typeface="+mn-ea"/>
        <a:cs typeface="+mn-cs"/>
      </a:defRPr>
    </a:lvl6pPr>
    <a:lvl7pPr marL="2742927" algn="l" defTabSz="457154" rtl="0" eaLnBrk="1" latinLnBrk="0" hangingPunct="1">
      <a:defRPr sz="1800" kern="1200">
        <a:solidFill>
          <a:schemeClr val="tx1"/>
        </a:solidFill>
        <a:latin typeface="+mn-lt"/>
        <a:ea typeface="+mn-ea"/>
        <a:cs typeface="+mn-cs"/>
      </a:defRPr>
    </a:lvl7pPr>
    <a:lvl8pPr marL="3200082" algn="l" defTabSz="457154" rtl="0" eaLnBrk="1" latinLnBrk="0" hangingPunct="1">
      <a:defRPr sz="1800" kern="1200">
        <a:solidFill>
          <a:schemeClr val="tx1"/>
        </a:solidFill>
        <a:latin typeface="+mn-lt"/>
        <a:ea typeface="+mn-ea"/>
        <a:cs typeface="+mn-cs"/>
      </a:defRPr>
    </a:lvl8pPr>
    <a:lvl9pPr marL="3657236" algn="l" defTabSz="4571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B"/>
    <a:srgbClr val="01008A"/>
    <a:srgbClr val="6495ED"/>
    <a:srgbClr val="2929FF"/>
    <a:srgbClr val="FF00FF"/>
    <a:srgbClr val="60B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38" autoAdjust="0"/>
    <p:restoredTop sz="95038" autoAdjust="0"/>
  </p:normalViewPr>
  <p:slideViewPr>
    <p:cSldViewPr snapToGrid="0">
      <p:cViewPr>
        <p:scale>
          <a:sx n="36" d="100"/>
          <a:sy n="36" d="100"/>
        </p:scale>
        <p:origin x="379"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40EB853-A7E3-4796-919A-5C2D26842273}" type="datetimeFigureOut">
              <a:rPr lang="en-ZA" smtClean="0"/>
              <a:t>2022/11/01</a:t>
            </a:fld>
            <a:endParaRPr lang="en-ZA"/>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98371D4-7078-478D-AE61-86E3EE5D1C78}" type="slidenum">
              <a:rPr lang="en-ZA" smtClean="0"/>
              <a:t>‹#›</a:t>
            </a:fld>
            <a:endParaRPr lang="en-ZA"/>
          </a:p>
        </p:txBody>
      </p:sp>
    </p:spTree>
    <p:extLst>
      <p:ext uri="{BB962C8B-B14F-4D97-AF65-F5344CB8AC3E}">
        <p14:creationId xmlns:p14="http://schemas.microsoft.com/office/powerpoint/2010/main" val="2516906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15970" y="2474394"/>
            <a:ext cx="22847617" cy="5263774"/>
          </a:xfrm>
        </p:spPr>
        <p:txBody>
          <a:bodyPr anchor="b"/>
          <a:lstStyle>
            <a:lvl1pPr algn="ctr">
              <a:defRPr sz="13230"/>
            </a:lvl1pPr>
          </a:lstStyle>
          <a:p>
            <a:r>
              <a:rPr lang="en-US"/>
              <a:t>Click to edit Master title style</a:t>
            </a:r>
            <a:endParaRPr lang="en-US" dirty="0"/>
          </a:p>
        </p:txBody>
      </p:sp>
      <p:sp>
        <p:nvSpPr>
          <p:cNvPr id="3" name="Subtitle 2"/>
          <p:cNvSpPr>
            <a:spLocks noGrp="1"/>
          </p:cNvSpPr>
          <p:nvPr>
            <p:ph type="subTitle" idx="1"/>
          </p:nvPr>
        </p:nvSpPr>
        <p:spPr>
          <a:xfrm>
            <a:off x="3359947" y="7941160"/>
            <a:ext cx="20159663" cy="3650342"/>
          </a:xfrm>
        </p:spPr>
        <p:txBody>
          <a:bodyPr/>
          <a:lstStyle>
            <a:lvl1pPr marL="0" indent="0" algn="ctr">
              <a:buNone/>
              <a:defRPr sz="5292"/>
            </a:lvl1pPr>
            <a:lvl2pPr marL="1008061" indent="0" algn="ctr">
              <a:buNone/>
              <a:defRPr sz="4410"/>
            </a:lvl2pPr>
            <a:lvl3pPr marL="2016123" indent="0" algn="ctr">
              <a:buNone/>
              <a:defRPr sz="3969"/>
            </a:lvl3pPr>
            <a:lvl4pPr marL="3024186" indent="0" algn="ctr">
              <a:buNone/>
              <a:defRPr sz="3528"/>
            </a:lvl4pPr>
            <a:lvl5pPr marL="4032247" indent="0" algn="ctr">
              <a:buNone/>
              <a:defRPr sz="3528"/>
            </a:lvl5pPr>
            <a:lvl6pPr marL="5040310" indent="0" algn="ctr">
              <a:buNone/>
              <a:defRPr sz="3528"/>
            </a:lvl6pPr>
            <a:lvl7pPr marL="6048371" indent="0" algn="ctr">
              <a:buNone/>
              <a:defRPr sz="3528"/>
            </a:lvl7pPr>
            <a:lvl8pPr marL="7056433" indent="0" algn="ctr">
              <a:buNone/>
              <a:defRPr sz="3528"/>
            </a:lvl8pPr>
            <a:lvl9pPr marL="8064496" indent="0" algn="ctr">
              <a:buNone/>
              <a:defRPr sz="352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82360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935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235681" y="804966"/>
            <a:ext cx="5795903"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47973" y="804966"/>
            <a:ext cx="17051714"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63160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6268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33973" y="3769343"/>
            <a:ext cx="23183612" cy="6289229"/>
          </a:xfrm>
        </p:spPr>
        <p:txBody>
          <a:bodyPr anchor="b"/>
          <a:lstStyle>
            <a:lvl1pPr>
              <a:defRPr sz="13230"/>
            </a:lvl1pPr>
          </a:lstStyle>
          <a:p>
            <a:r>
              <a:rPr lang="en-US"/>
              <a:t>Click to edit Master title style</a:t>
            </a:r>
            <a:endParaRPr lang="en-US" dirty="0"/>
          </a:p>
        </p:txBody>
      </p:sp>
      <p:sp>
        <p:nvSpPr>
          <p:cNvPr id="3" name="Text Placeholder 2"/>
          <p:cNvSpPr>
            <a:spLocks noGrp="1"/>
          </p:cNvSpPr>
          <p:nvPr>
            <p:ph type="body" idx="1"/>
          </p:nvPr>
        </p:nvSpPr>
        <p:spPr>
          <a:xfrm>
            <a:off x="1833973" y="10118072"/>
            <a:ext cx="23183612" cy="3307357"/>
          </a:xfrm>
        </p:spPr>
        <p:txBody>
          <a:bodyPr/>
          <a:lstStyle>
            <a:lvl1pPr marL="0" indent="0">
              <a:buNone/>
              <a:defRPr sz="5292">
                <a:solidFill>
                  <a:schemeClr val="tx1"/>
                </a:solidFill>
              </a:defRPr>
            </a:lvl1pPr>
            <a:lvl2pPr marL="1008061" indent="0">
              <a:buNone/>
              <a:defRPr sz="4410">
                <a:solidFill>
                  <a:schemeClr val="tx1">
                    <a:tint val="75000"/>
                  </a:schemeClr>
                </a:solidFill>
              </a:defRPr>
            </a:lvl2pPr>
            <a:lvl3pPr marL="2016123" indent="0">
              <a:buNone/>
              <a:defRPr sz="3969">
                <a:solidFill>
                  <a:schemeClr val="tx1">
                    <a:tint val="75000"/>
                  </a:schemeClr>
                </a:solidFill>
              </a:defRPr>
            </a:lvl3pPr>
            <a:lvl4pPr marL="3024186" indent="0">
              <a:buNone/>
              <a:defRPr sz="3528">
                <a:solidFill>
                  <a:schemeClr val="tx1">
                    <a:tint val="75000"/>
                  </a:schemeClr>
                </a:solidFill>
              </a:defRPr>
            </a:lvl4pPr>
            <a:lvl5pPr marL="4032247" indent="0">
              <a:buNone/>
              <a:defRPr sz="3528">
                <a:solidFill>
                  <a:schemeClr val="tx1">
                    <a:tint val="75000"/>
                  </a:schemeClr>
                </a:solidFill>
              </a:defRPr>
            </a:lvl5pPr>
            <a:lvl6pPr marL="5040310" indent="0">
              <a:buNone/>
              <a:defRPr sz="3528">
                <a:solidFill>
                  <a:schemeClr val="tx1">
                    <a:tint val="75000"/>
                  </a:schemeClr>
                </a:solidFill>
              </a:defRPr>
            </a:lvl6pPr>
            <a:lvl7pPr marL="6048371" indent="0">
              <a:buNone/>
              <a:defRPr sz="3528">
                <a:solidFill>
                  <a:schemeClr val="tx1">
                    <a:tint val="75000"/>
                  </a:schemeClr>
                </a:solidFill>
              </a:defRPr>
            </a:lvl7pPr>
            <a:lvl8pPr marL="7056433" indent="0">
              <a:buNone/>
              <a:defRPr sz="3528">
                <a:solidFill>
                  <a:schemeClr val="tx1">
                    <a:tint val="75000"/>
                  </a:schemeClr>
                </a:solidFill>
              </a:defRPr>
            </a:lvl8pPr>
            <a:lvl9pPr marL="8064496" indent="0">
              <a:buNone/>
              <a:defRPr sz="35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7BBB9-D858-4469-907A-389A772D1E57}"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98930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47970" y="4024830"/>
            <a:ext cx="11423809"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607775" y="4024830"/>
            <a:ext cx="11423809"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7BBB9-D858-4469-907A-389A772D1E57}" type="datetimeFigureOut">
              <a:rPr lang="en-GB" smtClean="0"/>
              <a:t>01/11/2022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9151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51472" y="804971"/>
            <a:ext cx="23183612"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51474" y="3706345"/>
            <a:ext cx="11371307"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4" name="Content Placeholder 3"/>
          <p:cNvSpPr>
            <a:spLocks noGrp="1"/>
          </p:cNvSpPr>
          <p:nvPr>
            <p:ph sz="half" idx="2"/>
          </p:nvPr>
        </p:nvSpPr>
        <p:spPr>
          <a:xfrm>
            <a:off x="1851474" y="5522763"/>
            <a:ext cx="1137130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607773" y="3706345"/>
            <a:ext cx="11427311"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6" name="Content Placeholder 5"/>
          <p:cNvSpPr>
            <a:spLocks noGrp="1"/>
          </p:cNvSpPr>
          <p:nvPr>
            <p:ph sz="quarter" idx="4"/>
          </p:nvPr>
        </p:nvSpPr>
        <p:spPr>
          <a:xfrm>
            <a:off x="13607773" y="5522763"/>
            <a:ext cx="11427311"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7BBB9-D858-4469-907A-389A772D1E57}" type="datetimeFigureOut">
              <a:rPr lang="en-GB" smtClean="0"/>
              <a:t>01/11/2022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2336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7BBB9-D858-4469-907A-389A772D1E57}" type="datetimeFigureOut">
              <a:rPr lang="en-GB" smtClean="0"/>
              <a:t>01/11/2022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41132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7BBB9-D858-4469-907A-389A772D1E57}" type="datetimeFigureOut">
              <a:rPr lang="en-GB" smtClean="0"/>
              <a:t>01/11/2022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6229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471" y="1007957"/>
            <a:ext cx="8669354" cy="3527848"/>
          </a:xfrm>
        </p:spPr>
        <p:txBody>
          <a:bodyPr anchor="b"/>
          <a:lstStyle>
            <a:lvl1pPr>
              <a:defRPr sz="7056"/>
            </a:lvl1pPr>
          </a:lstStyle>
          <a:p>
            <a:r>
              <a:rPr lang="en-US"/>
              <a:t>Click to edit Master title style</a:t>
            </a:r>
            <a:endParaRPr lang="en-US" dirty="0"/>
          </a:p>
        </p:txBody>
      </p:sp>
      <p:sp>
        <p:nvSpPr>
          <p:cNvPr id="3" name="Content Placeholder 2"/>
          <p:cNvSpPr>
            <a:spLocks noGrp="1"/>
          </p:cNvSpPr>
          <p:nvPr>
            <p:ph idx="1"/>
          </p:nvPr>
        </p:nvSpPr>
        <p:spPr>
          <a:xfrm>
            <a:off x="11427309" y="2176910"/>
            <a:ext cx="13607772" cy="10744538"/>
          </a:xfrm>
        </p:spPr>
        <p:txBody>
          <a:bodyPr/>
          <a:lstStyle>
            <a:lvl1pPr>
              <a:defRPr sz="7056"/>
            </a:lvl1pPr>
            <a:lvl2pPr>
              <a:defRPr sz="6174"/>
            </a:lvl2pPr>
            <a:lvl3pPr>
              <a:defRPr sz="5292"/>
            </a:lvl3pPr>
            <a:lvl4pPr>
              <a:defRPr sz="4410"/>
            </a:lvl4pPr>
            <a:lvl5pPr>
              <a:defRPr sz="4410"/>
            </a:lvl5pPr>
            <a:lvl6pPr>
              <a:defRPr sz="4410"/>
            </a:lvl6pPr>
            <a:lvl7pPr>
              <a:defRPr sz="4410"/>
            </a:lvl7pPr>
            <a:lvl8pPr>
              <a:defRPr sz="4410"/>
            </a:lvl8pPr>
            <a:lvl9pPr>
              <a:defRPr sz="44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51471" y="4535806"/>
            <a:ext cx="8669354"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01/11/2022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3720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471" y="1007957"/>
            <a:ext cx="8669354" cy="3527848"/>
          </a:xfrm>
        </p:spPr>
        <p:txBody>
          <a:bodyPr anchor="b"/>
          <a:lstStyle>
            <a:lvl1pPr>
              <a:defRPr sz="7056"/>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27309" y="2176910"/>
            <a:ext cx="13607772" cy="10744538"/>
          </a:xfrm>
        </p:spPr>
        <p:txBody>
          <a:bodyPr anchor="t"/>
          <a:lstStyle>
            <a:lvl1pPr marL="0" indent="0">
              <a:buNone/>
              <a:defRPr sz="7056"/>
            </a:lvl1pPr>
            <a:lvl2pPr marL="1008061" indent="0">
              <a:buNone/>
              <a:defRPr sz="6174"/>
            </a:lvl2pPr>
            <a:lvl3pPr marL="2016123" indent="0">
              <a:buNone/>
              <a:defRPr sz="5292"/>
            </a:lvl3pPr>
            <a:lvl4pPr marL="3024186" indent="0">
              <a:buNone/>
              <a:defRPr sz="4410"/>
            </a:lvl4pPr>
            <a:lvl5pPr marL="4032247" indent="0">
              <a:buNone/>
              <a:defRPr sz="4410"/>
            </a:lvl5pPr>
            <a:lvl6pPr marL="5040310" indent="0">
              <a:buNone/>
              <a:defRPr sz="4410"/>
            </a:lvl6pPr>
            <a:lvl7pPr marL="6048371" indent="0">
              <a:buNone/>
              <a:defRPr sz="4410"/>
            </a:lvl7pPr>
            <a:lvl8pPr marL="7056433" indent="0">
              <a:buNone/>
              <a:defRPr sz="4410"/>
            </a:lvl8pPr>
            <a:lvl9pPr marL="8064496" indent="0">
              <a:buNone/>
              <a:defRPr sz="4410"/>
            </a:lvl9pPr>
          </a:lstStyle>
          <a:p>
            <a:r>
              <a:rPr lang="en-US"/>
              <a:t>Click icon to add picture</a:t>
            </a:r>
            <a:endParaRPr lang="en-US" dirty="0"/>
          </a:p>
        </p:txBody>
      </p:sp>
      <p:sp>
        <p:nvSpPr>
          <p:cNvPr id="4" name="Text Placeholder 3"/>
          <p:cNvSpPr>
            <a:spLocks noGrp="1"/>
          </p:cNvSpPr>
          <p:nvPr>
            <p:ph type="body" sz="half" idx="2"/>
          </p:nvPr>
        </p:nvSpPr>
        <p:spPr>
          <a:xfrm>
            <a:off x="1851471" y="4535806"/>
            <a:ext cx="8669354"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01/11/2022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4274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47972" y="804971"/>
            <a:ext cx="23183612"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47972" y="4024830"/>
            <a:ext cx="23183612" cy="9593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47969" y="14013403"/>
            <a:ext cx="6047899"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2237BBB9-D858-4469-907A-389A772D1E57}" type="datetimeFigureOut">
              <a:rPr lang="en-GB" smtClean="0"/>
              <a:t>01/11/2022</a:t>
            </a:fld>
            <a:endParaRPr lang="en-GB"/>
          </a:p>
        </p:txBody>
      </p:sp>
      <p:sp>
        <p:nvSpPr>
          <p:cNvPr id="5" name="Footer Placeholder 4"/>
          <p:cNvSpPr>
            <a:spLocks noGrp="1"/>
          </p:cNvSpPr>
          <p:nvPr>
            <p:ph type="ftr" sz="quarter" idx="3"/>
          </p:nvPr>
        </p:nvSpPr>
        <p:spPr>
          <a:xfrm>
            <a:off x="8903854" y="14013403"/>
            <a:ext cx="9071848"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8983682" y="14013403"/>
            <a:ext cx="6047899"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2B3F7A9E-26D6-4CC3-8BD6-3F1535ACB348}" type="slidenum">
              <a:rPr lang="en-GB" smtClean="0"/>
              <a:t>‹#›</a:t>
            </a:fld>
            <a:endParaRPr lang="en-GB"/>
          </a:p>
        </p:txBody>
      </p:sp>
    </p:spTree>
    <p:extLst>
      <p:ext uri="{BB962C8B-B14F-4D97-AF65-F5344CB8AC3E}">
        <p14:creationId xmlns:p14="http://schemas.microsoft.com/office/powerpoint/2010/main" val="3301411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6123"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4032" indent="-504032" algn="l" defTabSz="2016123" rtl="0" eaLnBrk="1" latinLnBrk="0" hangingPunct="1">
        <a:lnSpc>
          <a:spcPct val="90000"/>
        </a:lnSpc>
        <a:spcBef>
          <a:spcPts val="2205"/>
        </a:spcBef>
        <a:buFont typeface="Arial" panose="020B0604020202020204" pitchFamily="34" charset="0"/>
        <a:buChar char="•"/>
        <a:defRPr sz="6174" kern="1200">
          <a:solidFill>
            <a:schemeClr val="tx1"/>
          </a:solidFill>
          <a:latin typeface="+mn-lt"/>
          <a:ea typeface="+mn-ea"/>
          <a:cs typeface="+mn-cs"/>
        </a:defRPr>
      </a:lvl1pPr>
      <a:lvl2pPr marL="1512093" indent="-504032" algn="l" defTabSz="2016123" rtl="0" eaLnBrk="1" latinLnBrk="0" hangingPunct="1">
        <a:lnSpc>
          <a:spcPct val="90000"/>
        </a:lnSpc>
        <a:spcBef>
          <a:spcPts val="1102"/>
        </a:spcBef>
        <a:buFont typeface="Arial" panose="020B0604020202020204" pitchFamily="34" charset="0"/>
        <a:buChar char="•"/>
        <a:defRPr sz="5292" kern="1200">
          <a:solidFill>
            <a:schemeClr val="tx1"/>
          </a:solidFill>
          <a:latin typeface="+mn-lt"/>
          <a:ea typeface="+mn-ea"/>
          <a:cs typeface="+mn-cs"/>
        </a:defRPr>
      </a:lvl2pPr>
      <a:lvl3pPr marL="2520154" indent="-504032" algn="l" defTabSz="2016123" rtl="0" eaLnBrk="1" latinLnBrk="0" hangingPunct="1">
        <a:lnSpc>
          <a:spcPct val="90000"/>
        </a:lnSpc>
        <a:spcBef>
          <a:spcPts val="1102"/>
        </a:spcBef>
        <a:buFont typeface="Arial" panose="020B0604020202020204" pitchFamily="34" charset="0"/>
        <a:buChar char="•"/>
        <a:defRPr sz="4410" kern="1200">
          <a:solidFill>
            <a:schemeClr val="tx1"/>
          </a:solidFill>
          <a:latin typeface="+mn-lt"/>
          <a:ea typeface="+mn-ea"/>
          <a:cs typeface="+mn-cs"/>
        </a:defRPr>
      </a:lvl3pPr>
      <a:lvl4pPr marL="352821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4pPr>
      <a:lvl5pPr marL="4536279"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5pPr>
      <a:lvl6pPr marL="5544340"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6pPr>
      <a:lvl7pPr marL="6552401"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7pPr>
      <a:lvl8pPr marL="7560464"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8pPr>
      <a:lvl9pPr marL="856852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9pPr>
    </p:bodyStyle>
    <p:otherStyle>
      <a:defPPr>
        <a:defRPr lang="en-US"/>
      </a:defPPr>
      <a:lvl1pPr marL="0" algn="l" defTabSz="2016123" rtl="0" eaLnBrk="1" latinLnBrk="0" hangingPunct="1">
        <a:defRPr sz="3969" kern="1200">
          <a:solidFill>
            <a:schemeClr val="tx1"/>
          </a:solidFill>
          <a:latin typeface="+mn-lt"/>
          <a:ea typeface="+mn-ea"/>
          <a:cs typeface="+mn-cs"/>
        </a:defRPr>
      </a:lvl1pPr>
      <a:lvl2pPr marL="1008061" algn="l" defTabSz="2016123" rtl="0" eaLnBrk="1" latinLnBrk="0" hangingPunct="1">
        <a:defRPr sz="3969" kern="1200">
          <a:solidFill>
            <a:schemeClr val="tx1"/>
          </a:solidFill>
          <a:latin typeface="+mn-lt"/>
          <a:ea typeface="+mn-ea"/>
          <a:cs typeface="+mn-cs"/>
        </a:defRPr>
      </a:lvl2pPr>
      <a:lvl3pPr marL="2016123" algn="l" defTabSz="2016123" rtl="0" eaLnBrk="1" latinLnBrk="0" hangingPunct="1">
        <a:defRPr sz="3969" kern="1200">
          <a:solidFill>
            <a:schemeClr val="tx1"/>
          </a:solidFill>
          <a:latin typeface="+mn-lt"/>
          <a:ea typeface="+mn-ea"/>
          <a:cs typeface="+mn-cs"/>
        </a:defRPr>
      </a:lvl3pPr>
      <a:lvl4pPr marL="3024186" algn="l" defTabSz="2016123" rtl="0" eaLnBrk="1" latinLnBrk="0" hangingPunct="1">
        <a:defRPr sz="3969" kern="1200">
          <a:solidFill>
            <a:schemeClr val="tx1"/>
          </a:solidFill>
          <a:latin typeface="+mn-lt"/>
          <a:ea typeface="+mn-ea"/>
          <a:cs typeface="+mn-cs"/>
        </a:defRPr>
      </a:lvl4pPr>
      <a:lvl5pPr marL="4032247" algn="l" defTabSz="2016123" rtl="0" eaLnBrk="1" latinLnBrk="0" hangingPunct="1">
        <a:defRPr sz="3969" kern="1200">
          <a:solidFill>
            <a:schemeClr val="tx1"/>
          </a:solidFill>
          <a:latin typeface="+mn-lt"/>
          <a:ea typeface="+mn-ea"/>
          <a:cs typeface="+mn-cs"/>
        </a:defRPr>
      </a:lvl5pPr>
      <a:lvl6pPr marL="5040310" algn="l" defTabSz="2016123" rtl="0" eaLnBrk="1" latinLnBrk="0" hangingPunct="1">
        <a:defRPr sz="3969" kern="1200">
          <a:solidFill>
            <a:schemeClr val="tx1"/>
          </a:solidFill>
          <a:latin typeface="+mn-lt"/>
          <a:ea typeface="+mn-ea"/>
          <a:cs typeface="+mn-cs"/>
        </a:defRPr>
      </a:lvl6pPr>
      <a:lvl7pPr marL="6048371" algn="l" defTabSz="2016123" rtl="0" eaLnBrk="1" latinLnBrk="0" hangingPunct="1">
        <a:defRPr sz="3969" kern="1200">
          <a:solidFill>
            <a:schemeClr val="tx1"/>
          </a:solidFill>
          <a:latin typeface="+mn-lt"/>
          <a:ea typeface="+mn-ea"/>
          <a:cs typeface="+mn-cs"/>
        </a:defRPr>
      </a:lvl7pPr>
      <a:lvl8pPr marL="7056433" algn="l" defTabSz="2016123" rtl="0" eaLnBrk="1" latinLnBrk="0" hangingPunct="1">
        <a:defRPr sz="3969" kern="1200">
          <a:solidFill>
            <a:schemeClr val="tx1"/>
          </a:solidFill>
          <a:latin typeface="+mn-lt"/>
          <a:ea typeface="+mn-ea"/>
          <a:cs typeface="+mn-cs"/>
        </a:defRPr>
      </a:lvl8pPr>
      <a:lvl9pPr marL="8064496" algn="l" defTabSz="2016123" rtl="0" eaLnBrk="1" latinLnBrk="0" hangingPunct="1">
        <a:defRPr sz="39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jpg"/><Relationship Id="rId21" Type="http://schemas.openxmlformats.org/officeDocument/2006/relationships/image" Target="../media/image20.png"/><Relationship Id="rId7" Type="http://schemas.openxmlformats.org/officeDocument/2006/relationships/image" Target="../media/image6.jpg"/><Relationship Id="rId12" Type="http://schemas.openxmlformats.org/officeDocument/2006/relationships/image" Target="../media/image11.jpg"/><Relationship Id="rId17" Type="http://schemas.openxmlformats.org/officeDocument/2006/relationships/image" Target="../media/image16.jpg"/><Relationship Id="rId25" Type="http://schemas.openxmlformats.org/officeDocument/2006/relationships/image" Target="../media/image24.png"/><Relationship Id="rId2" Type="http://schemas.openxmlformats.org/officeDocument/2006/relationships/image" Target="../media/image1.jp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10.jpg"/><Relationship Id="rId24" Type="http://schemas.openxmlformats.org/officeDocument/2006/relationships/image" Target="../media/image23.jpg"/><Relationship Id="rId5" Type="http://schemas.openxmlformats.org/officeDocument/2006/relationships/image" Target="../media/image4.jp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jpg"/><Relationship Id="rId19" Type="http://schemas.openxmlformats.org/officeDocument/2006/relationships/image" Target="../media/image18.pn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3.jpg"/><Relationship Id="rId22" Type="http://schemas.openxmlformats.org/officeDocument/2006/relationships/image" Target="../media/image21.png"/><Relationship Id="rId27"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95ED"/>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61C8C18-F801-4AB9-947D-F328AC490935}"/>
              </a:ext>
            </a:extLst>
          </p:cNvPr>
          <p:cNvGrpSpPr/>
          <p:nvPr/>
        </p:nvGrpSpPr>
        <p:grpSpPr>
          <a:xfrm>
            <a:off x="15769041" y="180038"/>
            <a:ext cx="10931060" cy="6860632"/>
            <a:chOff x="15719109" y="240480"/>
            <a:chExt cx="10931060" cy="6860632"/>
          </a:xfrm>
        </p:grpSpPr>
        <p:grpSp>
          <p:nvGrpSpPr>
            <p:cNvPr id="176" name="Group 175">
              <a:extLst>
                <a:ext uri="{FF2B5EF4-FFF2-40B4-BE49-F238E27FC236}">
                  <a16:creationId xmlns:a16="http://schemas.microsoft.com/office/drawing/2014/main" id="{CB1BABF3-EB69-B7C3-5526-D77946F4118B}"/>
                </a:ext>
              </a:extLst>
            </p:cNvPr>
            <p:cNvGrpSpPr/>
            <p:nvPr/>
          </p:nvGrpSpPr>
          <p:grpSpPr>
            <a:xfrm>
              <a:off x="15719109" y="240480"/>
              <a:ext cx="10931060" cy="6860632"/>
              <a:chOff x="15719109" y="240480"/>
              <a:chExt cx="10931060" cy="6860632"/>
            </a:xfrm>
          </p:grpSpPr>
          <p:sp>
            <p:nvSpPr>
              <p:cNvPr id="63" name="Rectangle 62">
                <a:extLst>
                  <a:ext uri="{FF2B5EF4-FFF2-40B4-BE49-F238E27FC236}">
                    <a16:creationId xmlns:a16="http://schemas.microsoft.com/office/drawing/2014/main" id="{9C9A070A-56FF-1F9A-EACD-FD64142036E9}"/>
                  </a:ext>
                </a:extLst>
              </p:cNvPr>
              <p:cNvSpPr/>
              <p:nvPr/>
            </p:nvSpPr>
            <p:spPr>
              <a:xfrm>
                <a:off x="15737353" y="240480"/>
                <a:ext cx="10912816" cy="6860632"/>
              </a:xfrm>
              <a:prstGeom prst="rect">
                <a:avLst/>
              </a:prstGeom>
              <a:solidFill>
                <a:schemeClr val="bg1"/>
              </a:solidFill>
              <a:ln>
                <a:noFill/>
              </a:ln>
              <a:effectLst>
                <a:outerShdw blurRad="190500" dist="228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2" name="Picture 41">
                <a:extLst>
                  <a:ext uri="{FF2B5EF4-FFF2-40B4-BE49-F238E27FC236}">
                    <a16:creationId xmlns:a16="http://schemas.microsoft.com/office/drawing/2014/main" id="{E4ED1AE3-507F-A9E5-B87D-9E220AE263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103105" y="1543444"/>
                <a:ext cx="1747925" cy="2520000"/>
              </a:xfrm>
              <a:prstGeom prst="rect">
                <a:avLst/>
              </a:prstGeom>
            </p:spPr>
          </p:pic>
          <p:pic>
            <p:nvPicPr>
              <p:cNvPr id="44" name="Picture 43">
                <a:extLst>
                  <a:ext uri="{FF2B5EF4-FFF2-40B4-BE49-F238E27FC236}">
                    <a16:creationId xmlns:a16="http://schemas.microsoft.com/office/drawing/2014/main" id="{E00DA8C1-1393-28B2-6A92-418D90E4B06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351321" y="1559554"/>
                <a:ext cx="1747924" cy="2520000"/>
              </a:xfrm>
              <a:prstGeom prst="rect">
                <a:avLst/>
              </a:prstGeom>
            </p:spPr>
          </p:pic>
          <p:pic>
            <p:nvPicPr>
              <p:cNvPr id="45" name="Picture 44">
                <a:extLst>
                  <a:ext uri="{FF2B5EF4-FFF2-40B4-BE49-F238E27FC236}">
                    <a16:creationId xmlns:a16="http://schemas.microsoft.com/office/drawing/2014/main" id="{3F5E6206-691C-4AB3-F47E-6835223B669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2063972" y="4394178"/>
                <a:ext cx="1747925" cy="2520000"/>
              </a:xfrm>
              <a:prstGeom prst="rect">
                <a:avLst/>
              </a:prstGeom>
            </p:spPr>
          </p:pic>
          <p:pic>
            <p:nvPicPr>
              <p:cNvPr id="47" name="Picture 46" descr="Shape&#10;&#10;Description automatically generated">
                <a:extLst>
                  <a:ext uri="{FF2B5EF4-FFF2-40B4-BE49-F238E27FC236}">
                    <a16:creationId xmlns:a16="http://schemas.microsoft.com/office/drawing/2014/main" id="{FDCA1834-54B0-6B73-8405-5A0B44FCBE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72379" y="4346062"/>
                <a:ext cx="1080000" cy="1080000"/>
              </a:xfrm>
              <a:prstGeom prst="rect">
                <a:avLst/>
              </a:prstGeom>
            </p:spPr>
          </p:pic>
          <p:pic>
            <p:nvPicPr>
              <p:cNvPr id="49" name="Picture 48" descr="Diagram&#10;&#10;Description automatically generated with medium confidence">
                <a:extLst>
                  <a:ext uri="{FF2B5EF4-FFF2-40B4-BE49-F238E27FC236}">
                    <a16:creationId xmlns:a16="http://schemas.microsoft.com/office/drawing/2014/main" id="{A3104BB1-2FB0-FA35-E12E-10A0BFDDAE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67171" y="4346062"/>
                <a:ext cx="1062857" cy="1116000"/>
              </a:xfrm>
              <a:prstGeom prst="rect">
                <a:avLst/>
              </a:prstGeom>
            </p:spPr>
          </p:pic>
          <p:pic>
            <p:nvPicPr>
              <p:cNvPr id="51" name="Picture 50">
                <a:extLst>
                  <a:ext uri="{FF2B5EF4-FFF2-40B4-BE49-F238E27FC236}">
                    <a16:creationId xmlns:a16="http://schemas.microsoft.com/office/drawing/2014/main" id="{8CD02C1C-2906-8987-A5E0-3B9C2466AC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026243" y="6748028"/>
                <a:ext cx="2520000" cy="158033"/>
              </a:xfrm>
              <a:prstGeom prst="rect">
                <a:avLst/>
              </a:prstGeom>
            </p:spPr>
          </p:pic>
          <p:pic>
            <p:nvPicPr>
              <p:cNvPr id="59" name="Picture 58">
                <a:extLst>
                  <a:ext uri="{FF2B5EF4-FFF2-40B4-BE49-F238E27FC236}">
                    <a16:creationId xmlns:a16="http://schemas.microsoft.com/office/drawing/2014/main" id="{CD6CD0D7-8942-D64A-757F-D46AE3B710F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4013530" y="5515907"/>
                <a:ext cx="2344828" cy="972000"/>
              </a:xfrm>
              <a:prstGeom prst="rect">
                <a:avLst/>
              </a:prstGeom>
            </p:spPr>
          </p:pic>
          <p:sp>
            <p:nvSpPr>
              <p:cNvPr id="62" name="TextBox 61">
                <a:extLst>
                  <a:ext uri="{FF2B5EF4-FFF2-40B4-BE49-F238E27FC236}">
                    <a16:creationId xmlns:a16="http://schemas.microsoft.com/office/drawing/2014/main" id="{48DF9D91-A204-A47E-F4F7-7A3F80E547BB}"/>
                  </a:ext>
                </a:extLst>
              </p:cNvPr>
              <p:cNvSpPr txBox="1"/>
              <p:nvPr/>
            </p:nvSpPr>
            <p:spPr>
              <a:xfrm>
                <a:off x="15719109" y="240480"/>
                <a:ext cx="10912816" cy="1231106"/>
              </a:xfrm>
              <a:prstGeom prst="rect">
                <a:avLst/>
              </a:prstGeom>
              <a:noFill/>
              <a:ln w="57150">
                <a:noFill/>
              </a:ln>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DATA</a:t>
                </a:r>
                <a:endParaRPr lang="en-ZA" sz="1600" b="1" dirty="0">
                  <a:solidFill>
                    <a:srgbClr val="00008B"/>
                  </a:solidFill>
                  <a:latin typeface="Times New Roman" panose="02020603050405020304" pitchFamily="18" charset="0"/>
                  <a:cs typeface="Times New Roman" panose="02020603050405020304" pitchFamily="18" charset="0"/>
                </a:endParaRPr>
              </a:p>
              <a:p>
                <a:pPr algn="just">
                  <a:spcAft>
                    <a:spcPts val="600"/>
                  </a:spcAft>
                </a:pPr>
                <a:r>
                  <a:rPr lang="en-GB" sz="1400" dirty="0">
                    <a:latin typeface="Times New Roman" panose="02020603050405020304" pitchFamily="18" charset="0"/>
                    <a:ea typeface="Times New Roman" panose="02020603050405020304" pitchFamily="18" charset="0"/>
                    <a:cs typeface="Arial" panose="020B0604020202020204" pitchFamily="34" charset="0"/>
                  </a:rPr>
                  <a:t>The Rambam Medical Centre, Haifa Israel, has provided data that comprises of 122 fully anonymised hand drawn shapes on paper that patients and drew over time of treatment with both their treated and untreated hand [5]. </a:t>
                </a:r>
                <a:r>
                  <a:rPr lang="en-US" sz="1400" b="0" i="0" dirty="0">
                    <a:effectLst/>
                    <a:latin typeface="Times New Roman" panose="02020603050405020304" pitchFamily="18" charset="0"/>
                    <a:cs typeface="Times New Roman" panose="02020603050405020304" pitchFamily="18" charset="0"/>
                  </a:rPr>
                  <a:t>Out of the 122 patients, 34 are undergoing treatment for Parkinson’s Disease, and the remaining 88 for Essential Tremor, however, it was decided to group all patients together as the aim of this project does not differentiate between disease/disorder, but only on success of treatment. </a:t>
                </a:r>
              </a:p>
            </p:txBody>
          </p:sp>
          <p:sp>
            <p:nvSpPr>
              <p:cNvPr id="128" name="TextBox 127">
                <a:extLst>
                  <a:ext uri="{FF2B5EF4-FFF2-40B4-BE49-F238E27FC236}">
                    <a16:creationId xmlns:a16="http://schemas.microsoft.com/office/drawing/2014/main" id="{3D5EF4FD-6A71-BEB6-34EB-B9B62AD27604}"/>
                  </a:ext>
                </a:extLst>
              </p:cNvPr>
              <p:cNvSpPr txBox="1"/>
              <p:nvPr/>
            </p:nvSpPr>
            <p:spPr>
              <a:xfrm>
                <a:off x="15765576" y="1453412"/>
                <a:ext cx="6166376" cy="5647700"/>
              </a:xfrm>
              <a:prstGeom prst="rect">
                <a:avLst/>
              </a:prstGeom>
              <a:noFill/>
              <a:ln w="57150">
                <a:noFill/>
              </a:ln>
              <a:effectLst/>
            </p:spPr>
            <p:txBody>
              <a:bodyPr wrap="square" rtlCol="0">
                <a:spAutoFit/>
              </a:bodyPr>
              <a:lstStyle/>
              <a:p>
                <a:pPr algn="ctr"/>
                <a:r>
                  <a:rPr lang="en-ZA" sz="1600" b="1" dirty="0">
                    <a:solidFill>
                      <a:srgbClr val="00008B"/>
                    </a:solidFill>
                    <a:latin typeface="Times New Roman" panose="02020603050405020304" pitchFamily="18" charset="0"/>
                    <a:cs typeface="Times New Roman" panose="02020603050405020304" pitchFamily="18" charset="0"/>
                  </a:rPr>
                  <a:t>DATA PRE-PROCESSING</a:t>
                </a:r>
              </a:p>
              <a:p>
                <a:pPr lvl="0" algn="l"/>
                <a:r>
                  <a:rPr lang="en-ZA" sz="1600" b="1" dirty="0">
                    <a:solidFill>
                      <a:srgbClr val="00008B"/>
                    </a:solidFill>
                    <a:latin typeface="Times New Roman" panose="02020603050405020304" pitchFamily="18" charset="0"/>
                    <a:cs typeface="Times New Roman" panose="02020603050405020304" pitchFamily="18" charset="0"/>
                  </a:rPr>
                  <a:t>Data Analysis</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patient completes multiple template drawings with both hands at various time intervals before and after receiving treatment. These physical drawings are scanned and saved as a PDF. </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Some scans are pixelated, rotated or contain erroneous markings.</a:t>
                </a: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scan is </a:t>
                </a:r>
                <a:r>
                  <a:rPr lang="en-GB" sz="1400" dirty="0">
                    <a:latin typeface="Times New Roman" panose="02020603050405020304" pitchFamily="18" charset="0"/>
                    <a:cs typeface="Times New Roman" panose="02020603050405020304" pitchFamily="18" charset="0"/>
                  </a:rPr>
                  <a:t>converted to JPE format using Pdf2Image </a:t>
                </a:r>
                <a:r>
                  <a:rPr lang="en-GB" sz="1400" i="1" dirty="0" err="1">
                    <a:latin typeface="Times New Roman" panose="02020603050405020304" pitchFamily="18" charset="0"/>
                    <a:cs typeface="Times New Roman" panose="02020603050405020304" pitchFamily="18" charset="0"/>
                  </a:rPr>
                  <a:t>convert_from_path</a:t>
                </a:r>
                <a:r>
                  <a:rPr lang="en-GB" sz="1400" i="1" dirty="0">
                    <a:latin typeface="Times New Roman" panose="02020603050405020304" pitchFamily="18" charset="0"/>
                    <a:cs typeface="Times New Roman" panose="02020603050405020304" pitchFamily="18" charset="0"/>
                  </a:rPr>
                  <a:t>( ).</a:t>
                </a:r>
                <a:endParaRPr lang="en-GB" sz="1400" i="1" dirty="0">
                  <a:latin typeface="Times New Roman" panose="02020603050405020304" pitchFamily="18" charset="0"/>
                  <a:ea typeface="Times New Roman" panose="02020603050405020304" pitchFamily="18" charset="0"/>
                  <a:cs typeface="Times New Roman" panose="02020603050405020304" pitchFamily="18" charset="0"/>
                </a:endParaRPr>
              </a:p>
              <a:p>
                <a:pPr lvl="0" algn="l"/>
                <a:r>
                  <a:rPr lang="en-ZA" sz="1600" b="1" dirty="0">
                    <a:solidFill>
                      <a:srgbClr val="00008B"/>
                    </a:solidFill>
                    <a:latin typeface="Times New Roman" panose="02020603050405020304" pitchFamily="18" charset="0"/>
                    <a:cs typeface="Times New Roman" panose="02020603050405020304" pitchFamily="18" charset="0"/>
                  </a:rPr>
                  <a:t>Basic Cropping</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OpenCV EAST Text Detection [6] detects the corner coordinates of the “Drawing A”, “Drawing B” and “Drawing C” text on each image. </a:t>
                </a:r>
                <a:endParaRPr lang="en-ZA" sz="1400" dirty="0">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The relative position of spiral A, spiral B, and line-block C is determined using the best available combination of the text coordinates. </a:t>
                </a:r>
                <a:endParaRPr lang="en-ZA" sz="1400" dirty="0">
                  <a:latin typeface="Times New Roman" panose="02020603050405020304" pitchFamily="18" charset="0"/>
                  <a:cs typeface="Times New Roman" panose="02020603050405020304" pitchFamily="18" charset="0"/>
                </a:endParaRP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new image is cropped and resized to ensure consistent pixel distribution for better comparison further. </a:t>
                </a:r>
              </a:p>
              <a:p>
                <a:pPr lvl="0" algn="l"/>
                <a:r>
                  <a:rPr lang="en-ZA" sz="1600" b="1" dirty="0">
                    <a:solidFill>
                      <a:srgbClr val="00008B"/>
                    </a:solidFill>
                    <a:latin typeface="Times New Roman" panose="02020603050405020304" pitchFamily="18" charset="0"/>
                    <a:cs typeface="Times New Roman" panose="02020603050405020304" pitchFamily="18" charset="0"/>
                  </a:rPr>
                  <a:t>Further Correction</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In order to remove any erroneous markings and save only the template and hand-drawn markings, each cropped image is converted to greyscale. Then all dark pixels are converted to black and all light pixels to white. </a:t>
                </a: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OpenCV is used to identify the solid black rectangles in the line-block images [7] to correct any rotation or perspective warp [8]. Only the top most line is saved. </a:t>
                </a:r>
              </a:p>
              <a:p>
                <a:pPr lvl="0" algn="l"/>
                <a:r>
                  <a:rPr lang="en-ZA" sz="1600" b="1" dirty="0">
                    <a:solidFill>
                      <a:srgbClr val="00008B"/>
                    </a:solidFill>
                    <a:latin typeface="Times New Roman" panose="02020603050405020304" pitchFamily="18" charset="0"/>
                    <a:cs typeface="Times New Roman" panose="02020603050405020304" pitchFamily="18" charset="0"/>
                  </a:rPr>
                  <a:t>Final Clean-up</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A high rate of acceptably cropped and corrected images was produced. Erroneous results did occur due to poor quality inputted scans. These were manually removed or corrected if possible. </a:t>
                </a:r>
                <a:endParaRPr lang="en-ZA" sz="1400" dirty="0">
                  <a:latin typeface="Times New Roman" panose="02020603050405020304" pitchFamily="18" charset="0"/>
                  <a:cs typeface="Times New Roman" panose="02020603050405020304" pitchFamily="18" charset="0"/>
                </a:endParaRPr>
              </a:p>
            </p:txBody>
          </p:sp>
        </p:grpSp>
        <p:sp>
          <p:nvSpPr>
            <p:cNvPr id="71" name="TextBox 70">
              <a:extLst>
                <a:ext uri="{FF2B5EF4-FFF2-40B4-BE49-F238E27FC236}">
                  <a16:creationId xmlns:a16="http://schemas.microsoft.com/office/drawing/2014/main" id="{7B23B146-9118-4857-979C-61A8B1F3E40F}"/>
                </a:ext>
              </a:extLst>
            </p:cNvPr>
            <p:cNvSpPr txBox="1"/>
            <p:nvPr/>
          </p:nvSpPr>
          <p:spPr>
            <a:xfrm>
              <a:off x="22093164" y="1277454"/>
              <a:ext cx="174792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Completed template</a:t>
              </a:r>
            </a:p>
          </p:txBody>
        </p:sp>
        <p:sp>
          <p:nvSpPr>
            <p:cNvPr id="72" name="TextBox 71">
              <a:extLst>
                <a:ext uri="{FF2B5EF4-FFF2-40B4-BE49-F238E27FC236}">
                  <a16:creationId xmlns:a16="http://schemas.microsoft.com/office/drawing/2014/main" id="{55A76EC2-EBBD-4A78-AFD1-3D3A55B62D21}"/>
                </a:ext>
              </a:extLst>
            </p:cNvPr>
            <p:cNvSpPr txBox="1"/>
            <p:nvPr/>
          </p:nvSpPr>
          <p:spPr>
            <a:xfrm>
              <a:off x="24094440" y="1277454"/>
              <a:ext cx="230314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Identified text coordinates</a:t>
              </a:r>
            </a:p>
          </p:txBody>
        </p:sp>
        <p:sp>
          <p:nvSpPr>
            <p:cNvPr id="73" name="TextBox 72">
              <a:extLst>
                <a:ext uri="{FF2B5EF4-FFF2-40B4-BE49-F238E27FC236}">
                  <a16:creationId xmlns:a16="http://schemas.microsoft.com/office/drawing/2014/main" id="{39D9112A-78B3-4DDB-9826-818C66A386A1}"/>
                </a:ext>
              </a:extLst>
            </p:cNvPr>
            <p:cNvSpPr txBox="1"/>
            <p:nvPr/>
          </p:nvSpPr>
          <p:spPr>
            <a:xfrm>
              <a:off x="22001724" y="4123121"/>
              <a:ext cx="1966408" cy="307392"/>
            </a:xfrm>
            <a:prstGeom prst="rect">
              <a:avLst/>
            </a:prstGeom>
            <a:noFill/>
            <a:ln>
              <a:noFill/>
            </a:ln>
            <a:effectLst>
              <a:outerShdw sx="1000" sy="1000" algn="ctr">
                <a:srgbClr val="000000"/>
              </a:outerShdw>
            </a:effectLst>
          </p:spPr>
          <p:txBody>
            <a:bodyPr wrap="square" rtlCol="0">
              <a:spAutoFit/>
            </a:bodyPr>
            <a:lstStyle/>
            <a:p>
              <a:pP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Relative crop positions</a:t>
              </a:r>
            </a:p>
          </p:txBody>
        </p:sp>
        <p:sp>
          <p:nvSpPr>
            <p:cNvPr id="74" name="TextBox 73">
              <a:extLst>
                <a:ext uri="{FF2B5EF4-FFF2-40B4-BE49-F238E27FC236}">
                  <a16:creationId xmlns:a16="http://schemas.microsoft.com/office/drawing/2014/main" id="{EC56E6F8-6BD3-490C-8863-1D892E96E46A}"/>
                </a:ext>
              </a:extLst>
            </p:cNvPr>
            <p:cNvSpPr txBox="1"/>
            <p:nvPr/>
          </p:nvSpPr>
          <p:spPr>
            <a:xfrm>
              <a:off x="24372050" y="4123121"/>
              <a:ext cx="174792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Cropped spirals</a:t>
              </a:r>
            </a:p>
          </p:txBody>
        </p:sp>
        <p:sp>
          <p:nvSpPr>
            <p:cNvPr id="75" name="TextBox 74">
              <a:extLst>
                <a:ext uri="{FF2B5EF4-FFF2-40B4-BE49-F238E27FC236}">
                  <a16:creationId xmlns:a16="http://schemas.microsoft.com/office/drawing/2014/main" id="{27D1F097-FBC0-4BE6-AFB2-1E716E1919EE}"/>
                </a:ext>
              </a:extLst>
            </p:cNvPr>
            <p:cNvSpPr txBox="1"/>
            <p:nvPr/>
          </p:nvSpPr>
          <p:spPr>
            <a:xfrm>
              <a:off x="24013530" y="5401315"/>
              <a:ext cx="1747924" cy="537904"/>
            </a:xfrm>
            <a:prstGeom prst="rect">
              <a:avLst/>
            </a:prstGeom>
            <a:noFill/>
            <a:ln>
              <a:noFill/>
            </a:ln>
            <a:effectLst>
              <a:outerShdw sx="1000" sy="1000" algn="ctr">
                <a:srgbClr val="000000"/>
              </a:outerShdw>
            </a:effectLst>
          </p:spPr>
          <p:txBody>
            <a:bodyPr wrap="square" rtlCol="0">
              <a:spAutoFit/>
            </a:bodyPr>
            <a:lstStyle/>
            <a:p>
              <a:pP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Drawing C needing rotation</a:t>
              </a:r>
            </a:p>
          </p:txBody>
        </p:sp>
        <p:sp>
          <p:nvSpPr>
            <p:cNvPr id="76" name="TextBox 75">
              <a:extLst>
                <a:ext uri="{FF2B5EF4-FFF2-40B4-BE49-F238E27FC236}">
                  <a16:creationId xmlns:a16="http://schemas.microsoft.com/office/drawing/2014/main" id="{757A2DDA-B9D9-4AC3-8033-E146A3DFE78E}"/>
                </a:ext>
              </a:extLst>
            </p:cNvPr>
            <p:cNvSpPr txBox="1"/>
            <p:nvPr/>
          </p:nvSpPr>
          <p:spPr>
            <a:xfrm>
              <a:off x="24741100" y="6460907"/>
              <a:ext cx="174792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Cropped line</a:t>
              </a:r>
            </a:p>
          </p:txBody>
        </p:sp>
      </p:grpSp>
      <p:sp>
        <p:nvSpPr>
          <p:cNvPr id="193" name="TextBox 192">
            <a:extLst>
              <a:ext uri="{FF2B5EF4-FFF2-40B4-BE49-F238E27FC236}">
                <a16:creationId xmlns:a16="http://schemas.microsoft.com/office/drawing/2014/main" id="{403E9CAE-D12B-39D7-387E-225216DF039C}"/>
              </a:ext>
            </a:extLst>
          </p:cNvPr>
          <p:cNvSpPr txBox="1"/>
          <p:nvPr/>
        </p:nvSpPr>
        <p:spPr>
          <a:xfrm>
            <a:off x="8942067" y="1333850"/>
            <a:ext cx="6662870" cy="1275927"/>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AIM</a:t>
            </a:r>
            <a:endParaRPr lang="en-ZA" sz="1200" b="1" dirty="0">
              <a:solidFill>
                <a:srgbClr val="00008B"/>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Quantitatively investigate the efficacy of the FUS treatment by investigating computational and statistical analysis of spiral drawings. Provide insight about the extent that these results can be used to assess the severity of tremor on the patient’s treated or untreated side after the treatment. </a:t>
            </a:r>
            <a:r>
              <a:rPr lang="en-GB" sz="1400" dirty="0">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192" name="TextBox 191">
            <a:extLst>
              <a:ext uri="{FF2B5EF4-FFF2-40B4-BE49-F238E27FC236}">
                <a16:creationId xmlns:a16="http://schemas.microsoft.com/office/drawing/2014/main" id="{E1165242-7C00-1DAC-D12F-387C78169AD7}"/>
              </a:ext>
            </a:extLst>
          </p:cNvPr>
          <p:cNvSpPr txBox="1"/>
          <p:nvPr/>
        </p:nvSpPr>
        <p:spPr>
          <a:xfrm>
            <a:off x="180000" y="179557"/>
            <a:ext cx="8580072" cy="2428485"/>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BACKGROUND</a:t>
            </a:r>
            <a:endParaRPr lang="en-ZA" sz="1600" b="1" dirty="0">
              <a:solidFill>
                <a:srgbClr val="00008B"/>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(ET) and Parkinson’s Disease (PD). FUS is a new treatment technique that has proven to have a therapeutic effect on brain disorders. FUS is a non-invasive treatment that functions by delivering sound waves to the patient’s thalamus, the part of the brain responsible for relaying sensory and motor signals, resulting in the formation of a permanent lesion in this region of the brain [3][4]. This lesion interrupts abnormal brain activity, reducing uncontrollable movements associated with ET and PD. FUS is only performed on one side of the brain, thus it only improves the movement on one side of the body. This treatment has been seen to result in immediate reduction in tremor in the side of the body receiving treatment.  This study will focus on FUS as a treatment for patients with ET and PD in an attempt to determine whether the treatment is successful in reducing tremor, slowing the progression of these conditions. </a:t>
            </a:r>
            <a:endParaRPr lang="en-GB" sz="1400" dirty="0">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15" name="Group 14">
            <a:extLst>
              <a:ext uri="{FF2B5EF4-FFF2-40B4-BE49-F238E27FC236}">
                <a16:creationId xmlns:a16="http://schemas.microsoft.com/office/drawing/2014/main" id="{FFAE5F49-C92C-4FF8-8242-27FC87A4E7FE}"/>
              </a:ext>
            </a:extLst>
          </p:cNvPr>
          <p:cNvGrpSpPr/>
          <p:nvPr/>
        </p:nvGrpSpPr>
        <p:grpSpPr>
          <a:xfrm>
            <a:off x="180603" y="2791150"/>
            <a:ext cx="15417384" cy="6185230"/>
            <a:chOff x="180603" y="2791150"/>
            <a:chExt cx="15417384" cy="6185230"/>
          </a:xfrm>
        </p:grpSpPr>
        <p:grpSp>
          <p:nvGrpSpPr>
            <p:cNvPr id="13" name="Group 12">
              <a:extLst>
                <a:ext uri="{FF2B5EF4-FFF2-40B4-BE49-F238E27FC236}">
                  <a16:creationId xmlns:a16="http://schemas.microsoft.com/office/drawing/2014/main" id="{B034CEC5-6191-4B6F-A414-5045029DEFAD}"/>
                </a:ext>
              </a:extLst>
            </p:cNvPr>
            <p:cNvGrpSpPr/>
            <p:nvPr/>
          </p:nvGrpSpPr>
          <p:grpSpPr>
            <a:xfrm>
              <a:off x="180603" y="2791150"/>
              <a:ext cx="15417384" cy="6185230"/>
              <a:chOff x="235891" y="2791150"/>
              <a:chExt cx="15417384" cy="6185230"/>
            </a:xfrm>
          </p:grpSpPr>
          <p:sp>
            <p:nvSpPr>
              <p:cNvPr id="68" name="Rectangle 67">
                <a:extLst>
                  <a:ext uri="{FF2B5EF4-FFF2-40B4-BE49-F238E27FC236}">
                    <a16:creationId xmlns:a16="http://schemas.microsoft.com/office/drawing/2014/main" id="{B58485CB-31D9-41BF-AB38-218E743319C9}"/>
                  </a:ext>
                </a:extLst>
              </p:cNvPr>
              <p:cNvSpPr/>
              <p:nvPr/>
            </p:nvSpPr>
            <p:spPr>
              <a:xfrm>
                <a:off x="235891" y="2791150"/>
                <a:ext cx="15417384" cy="6185230"/>
              </a:xfrm>
              <a:prstGeom prst="rect">
                <a:avLst/>
              </a:prstGeom>
              <a:solidFill>
                <a:schemeClr val="bg1"/>
              </a:solidFill>
              <a:ln>
                <a:noFill/>
              </a:ln>
              <a:effectLst>
                <a:outerShdw blurRad="190500" dist="228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ZA" b="1" dirty="0">
                    <a:solidFill>
                      <a:srgbClr val="00008B"/>
                    </a:solidFill>
                    <a:latin typeface="Times New Roman" panose="02020603050405020304" pitchFamily="18" charset="0"/>
                    <a:cs typeface="Times New Roman" panose="02020603050405020304" pitchFamily="18" charset="0"/>
                  </a:rPr>
                  <a:t>METHOD 1: SPIRAL DRAWING TREMOR QUANTIFICATION</a:t>
                </a:r>
              </a:p>
              <a:p>
                <a:pPr algn="just">
                  <a:lnSpc>
                    <a:spcPct val="107000"/>
                  </a:lnSpc>
                </a:pPr>
                <a:r>
                  <a:rPr lang="en-GB" sz="1400" dirty="0">
                    <a:solidFill>
                      <a:schemeClr val="tx1"/>
                    </a:solidFill>
                    <a:latin typeface="Times New Roman" panose="02020603050405020304" pitchFamily="18" charset="0"/>
                    <a:ea typeface="Times New Roman" panose="02020603050405020304" pitchFamily="18" charset="0"/>
                    <a:cs typeface="Arial" panose="020B0604020202020204" pitchFamily="34" charset="0"/>
                  </a:rPr>
                  <a:t>The severity of the spiral drawings was assessed using edge detection to determine the gradient of every pixel in the spiral. This gradient was used to find the orientation of each edge in the spiral relative to the centre of the spiral. The relative orientation of each edge provided the means to determine the distribution of edge angles throughout the drawing, providing insight on the tremor severity of the hand drawn spiral.  </a:t>
                </a:r>
              </a:p>
              <a:p>
                <a:pPr algn="ctr"/>
                <a:endParaRPr lang="en-ZA"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DC7F3E5-BBEE-FF3D-B98F-ADC6A6C59CE5}"/>
                      </a:ext>
                    </a:extLst>
                  </p:cNvPr>
                  <p:cNvSpPr txBox="1"/>
                  <p:nvPr/>
                </p:nvSpPr>
                <p:spPr>
                  <a:xfrm>
                    <a:off x="235891" y="3552945"/>
                    <a:ext cx="11064169" cy="4058162"/>
                  </a:xfrm>
                  <a:prstGeom prst="rect">
                    <a:avLst/>
                  </a:prstGeom>
                  <a:solidFill>
                    <a:schemeClr val="bg1"/>
                  </a:solidFill>
                  <a:ln>
                    <a:noFill/>
                  </a:ln>
                  <a:effectLst>
                    <a:outerShdw sx="1000" sy="1000" algn="ctr">
                      <a:srgbClr val="000000"/>
                    </a:outerShdw>
                  </a:effectLst>
                </p:spPr>
                <p:txBody>
                  <a:bodyPr wrap="square" rtlCol="0">
                    <a:spAutoFit/>
                  </a:bodyPr>
                  <a:lstStyle/>
                  <a:p>
                    <a:pPr>
                      <a:lnSpc>
                        <a:spcPct val="107000"/>
                      </a:lnSpc>
                    </a:pPr>
                    <a:r>
                      <a:rPr lang="en-ZA" sz="1600" b="1" dirty="0">
                        <a:solidFill>
                          <a:srgbClr val="00008B"/>
                        </a:solidFill>
                        <a:latin typeface="Times New Roman" panose="02020603050405020304" pitchFamily="18" charset="0"/>
                        <a:cs typeface="Times New Roman" panose="02020603050405020304" pitchFamily="18" charset="0"/>
                      </a:rPr>
                      <a:t>Sobel Edge Detection</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Noise reduction was performed to suppress as much noise as possible without interfering with the edges.</a:t>
                    </a:r>
                    <a:endParaRPr lang="en-GB" sz="1400" dirty="0">
                      <a:solidFill>
                        <a:srgbClr val="000000"/>
                      </a:solidFill>
                      <a:latin typeface="Calibri" panose="020F0502020204030204" pitchFamily="34" charset="0"/>
                      <a:ea typeface="Times New Roman" panose="02020603050405020304" pitchFamily="18" charset="0"/>
                      <a:cs typeface="Arial" panose="020B0604020202020204" pitchFamily="34" charset="0"/>
                    </a:endParaRP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Sobel edge detection was used to find the gradient of edges separated by light and dark colours in the image. Two 9x9 Sobel filters,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and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were used.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horizontal changes and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vertical changes. These gradients were found by convolving the filters with the image array (</a:t>
                    </a:r>
                    <a14:m>
                      <m:oMath xmlns:m="http://schemas.openxmlformats.org/officeDocument/2006/math">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p>
                  <a:p>
                    <a:pPr algn="ctr">
                      <a:lnSpc>
                        <a:spcPct val="107000"/>
                      </a:lnSpc>
                    </a:pP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4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a14:m>
                    <a:r>
                      <a:rPr lang="en-GB" sz="1400" dirty="0">
                        <a:solidFill>
                          <a:srgbClr val="000000"/>
                        </a:solidFill>
                        <a:ea typeface="Times New Roman" panose="02020603050405020304" pitchFamily="18" charset="0"/>
                        <a:cs typeface="Times New Roman" panose="02020603050405020304" pitchFamily="18" charset="0"/>
                      </a:rPr>
                      <a:t>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4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a14:m>
                    <a:endParaRPr lang="en-GB" sz="14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orientation of the gradients, or the edge angles, were found by taking the inverse tangent of the ratio between the vertical gradients and the horizontal gradients:</a:t>
                    </a:r>
                    <a:r>
                      <a:rPr lang="en-GB" sz="1400" dirty="0">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num>
                          <m:den>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den>
                        </m:f>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a14:m>
                    <a:endParaRPr lang="en-GB" sz="14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spcAft>
                        <a:spcPts val="6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result of this operation was a 500x500 array containing the angles each pixel in the image was forming due to the gradient of each edge. </a:t>
                    </a:r>
                    <a:endParaRPr lang="en-ZA" sz="1600" b="1" dirty="0">
                      <a:solidFill>
                        <a:schemeClr val="accent1">
                          <a:lumMod val="75000"/>
                        </a:schemeClr>
                      </a:solidFill>
                      <a:latin typeface="Times New Roman" panose="02020603050405020304" pitchFamily="18" charset="0"/>
                      <a:cs typeface="Times New Roman" panose="02020603050405020304" pitchFamily="18" charset="0"/>
                    </a:endParaRPr>
                  </a:p>
                  <a:p>
                    <a:r>
                      <a:rPr lang="en-ZA" sz="1600" b="1" dirty="0">
                        <a:solidFill>
                          <a:srgbClr val="00008B"/>
                        </a:solidFill>
                        <a:latin typeface="Times New Roman" panose="02020603050405020304" pitchFamily="18" charset="0"/>
                        <a:cs typeface="Times New Roman" panose="02020603050405020304" pitchFamily="18" charset="0"/>
                      </a:rPr>
                      <a:t>Pixel Angles</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centre of the spiral was calculated by taking the median of the x and y coordinates of the non-white image pixels.</a:t>
                    </a:r>
                  </a:p>
                  <a:p>
                    <a:pPr marL="171450" indent="-171450" algn="just">
                      <a:lnSpc>
                        <a:spcPct val="107000"/>
                      </a:lnSpc>
                      <a:spcAft>
                        <a:spcPts val="600"/>
                      </a:spcAft>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angle between each pixel point and the centre of the spiral was calculated by taking the inverse tangent of the ratio of the vertical distance from the centre for each pixel and the horizontal distance from the centre for each pixel.:   </a:t>
                    </a:r>
                    <a14:m>
                      <m:oMath xmlns:m="http://schemas.openxmlformats.org/officeDocument/2006/math">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fName>
                          <m:e>
                            <m:d>
                              <m:d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𝑦𝑐𝑒𝑛𝑡𝑟𝑒</m:t>
                                    </m:r>
                                  </m:num>
                                  <m:den>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𝑥𝑐𝑒𝑛𝑡𝑟𝑒</m:t>
                                    </m:r>
                                  </m:den>
                                </m:f>
                              </m:e>
                            </m:d>
                          </m:e>
                        </m:func>
                      </m:oMath>
                    </a14:m>
                    <a:endParaRPr lang="en-ZA"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pPr>
                    <a:r>
                      <a:rPr lang="en-ZA" sz="1600" b="1" dirty="0">
                        <a:solidFill>
                          <a:srgbClr val="00008B"/>
                        </a:solidFill>
                        <a:latin typeface="Times New Roman" panose="02020603050405020304" pitchFamily="18" charset="0"/>
                        <a:cs typeface="Times New Roman" panose="02020603050405020304" pitchFamily="18" charset="0"/>
                      </a:rPr>
                      <a:t>Relative Orientation</a:t>
                    </a:r>
                  </a:p>
                  <a:p>
                    <a:pPr>
                      <a:lnSpc>
                        <a:spcPct val="107000"/>
                      </a:lnSpc>
                      <a:spcAft>
                        <a:spcPts val="6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relative orientation of all the edges were calculated by subtracting the pixel angles from the edge angles.</a:t>
                    </a:r>
                    <a14:m>
                      <m:oMath xmlns:m="http://schemas.openxmlformats.org/officeDocument/2006/math">
                        <m:r>
                          <a:rPr lang="en-ZA"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sz="1400" b="0" i="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ZA"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𝜃</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oMath>
                    </a14:m>
                    <a:endPar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mc:Choice>
            <mc:Fallback>
              <p:sp>
                <p:nvSpPr>
                  <p:cNvPr id="4" name="TextBox 3">
                    <a:extLst>
                      <a:ext uri="{FF2B5EF4-FFF2-40B4-BE49-F238E27FC236}">
                        <a16:creationId xmlns:a16="http://schemas.microsoft.com/office/drawing/2014/main" id="{ADC7F3E5-BBEE-FF3D-B98F-ADC6A6C59CE5}"/>
                      </a:ext>
                    </a:extLst>
                  </p:cNvPr>
                  <p:cNvSpPr txBox="1">
                    <a:spLocks noRot="1" noChangeAspect="1" noMove="1" noResize="1" noEditPoints="1" noAdjustHandles="1" noChangeArrowheads="1" noChangeShapeType="1" noTextEdit="1"/>
                  </p:cNvSpPr>
                  <p:nvPr/>
                </p:nvSpPr>
                <p:spPr>
                  <a:xfrm>
                    <a:off x="235891" y="3552945"/>
                    <a:ext cx="11064169" cy="4058162"/>
                  </a:xfrm>
                  <a:prstGeom prst="rect">
                    <a:avLst/>
                  </a:prstGeom>
                  <a:blipFill>
                    <a:blip r:embed="rId9"/>
                    <a:stretch>
                      <a:fillRect l="-331" t="-450" r="-165" b="-1051"/>
                    </a:stretch>
                  </a:blipFill>
                  <a:ln>
                    <a:noFill/>
                  </a:ln>
                  <a:effectLst>
                    <a:outerShdw sx="1000" sy="1000" algn="ctr">
                      <a:srgbClr val="000000"/>
                    </a:outerShdw>
                  </a:effectLst>
                </p:spPr>
                <p:txBody>
                  <a:bodyPr/>
                  <a:lstStyle/>
                  <a:p>
                    <a:r>
                      <a:rPr lang="en-ZA">
                        <a:noFill/>
                      </a:rPr>
                      <a:t> </a:t>
                    </a:r>
                  </a:p>
                </p:txBody>
              </p:sp>
            </mc:Fallback>
          </mc:AlternateContent>
          <p:sp>
            <p:nvSpPr>
              <p:cNvPr id="69" name="TextBox 68">
                <a:extLst>
                  <a:ext uri="{FF2B5EF4-FFF2-40B4-BE49-F238E27FC236}">
                    <a16:creationId xmlns:a16="http://schemas.microsoft.com/office/drawing/2014/main" id="{4BEA9580-AB09-4607-8E56-31CD23616EDA}"/>
                  </a:ext>
                </a:extLst>
              </p:cNvPr>
              <p:cNvSpPr txBox="1"/>
              <p:nvPr/>
            </p:nvSpPr>
            <p:spPr>
              <a:xfrm>
                <a:off x="235891" y="7625627"/>
                <a:ext cx="8339517" cy="1262397"/>
              </a:xfrm>
              <a:prstGeom prst="rect">
                <a:avLst/>
              </a:prstGeom>
              <a:solidFill>
                <a:schemeClr val="bg1"/>
              </a:solidFill>
              <a:ln>
                <a:noFill/>
              </a:ln>
              <a:effectLst>
                <a:outerShdw sx="1000" sy="1000" algn="ctr">
                  <a:srgbClr val="000000"/>
                </a:outerShdw>
              </a:effectLst>
            </p:spPr>
            <p:txBody>
              <a:bodyPr wrap="square" rtlCol="0">
                <a:spAutoFit/>
              </a:bodyPr>
              <a:lstStyle/>
              <a:p>
                <a:pPr>
                  <a:lnSpc>
                    <a:spcPct val="107000"/>
                  </a:lnSpc>
                </a:pPr>
                <a:r>
                  <a:rPr lang="en-ZA" sz="1600" b="1" dirty="0">
                    <a:solidFill>
                      <a:srgbClr val="00008B"/>
                    </a:solidFill>
                    <a:latin typeface="Times New Roman" panose="02020603050405020304" pitchFamily="18" charset="0"/>
                    <a:cs typeface="Times New Roman" panose="02020603050405020304" pitchFamily="18" charset="0"/>
                  </a:rPr>
                  <a:t>Tremor Quantification</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distribution of the relative orientation angles was plotted in the form of a histogram to outline the distribution of edge angles. The main indication of high tremor is a high standard deviation. A more widely distributed histogram indicates that the edge angles in the spiral vary considerably. The standard deviations for each spiral for each patient were determined and normalised to form a dataset quantifying each spiral tremor for each patient.</a:t>
                </a:r>
              </a:p>
            </p:txBody>
          </p:sp>
        </p:grpSp>
        <p:sp>
          <p:nvSpPr>
            <p:cNvPr id="6" name="TextBox 5">
              <a:extLst>
                <a:ext uri="{FF2B5EF4-FFF2-40B4-BE49-F238E27FC236}">
                  <a16:creationId xmlns:a16="http://schemas.microsoft.com/office/drawing/2014/main" id="{F9F83CC2-161B-9F5A-832E-6625DF15BC65}"/>
                </a:ext>
              </a:extLst>
            </p:cNvPr>
            <p:cNvSpPr txBox="1"/>
            <p:nvPr/>
          </p:nvSpPr>
          <p:spPr>
            <a:xfrm>
              <a:off x="11516829" y="5753908"/>
              <a:ext cx="3861675" cy="537904"/>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TABLE 1: Normalised Standard Deviations of Relative Orientations</a:t>
              </a:r>
            </a:p>
          </p:txBody>
        </p:sp>
        <p:grpSp>
          <p:nvGrpSpPr>
            <p:cNvPr id="8" name="Group 7">
              <a:extLst>
                <a:ext uri="{FF2B5EF4-FFF2-40B4-BE49-F238E27FC236}">
                  <a16:creationId xmlns:a16="http://schemas.microsoft.com/office/drawing/2014/main" id="{50B89371-6CD0-962A-3A32-1E29752DDD74}"/>
                </a:ext>
              </a:extLst>
            </p:cNvPr>
            <p:cNvGrpSpPr/>
            <p:nvPr/>
          </p:nvGrpSpPr>
          <p:grpSpPr>
            <a:xfrm>
              <a:off x="11899853" y="3776966"/>
              <a:ext cx="3018824" cy="1468061"/>
              <a:chOff x="8907097" y="8625323"/>
              <a:chExt cx="2675681" cy="1364587"/>
            </a:xfrm>
          </p:grpSpPr>
          <p:sp>
            <p:nvSpPr>
              <p:cNvPr id="9" name="TextBox 8">
                <a:extLst>
                  <a:ext uri="{FF2B5EF4-FFF2-40B4-BE49-F238E27FC236}">
                    <a16:creationId xmlns:a16="http://schemas.microsoft.com/office/drawing/2014/main" id="{E597358C-8A15-6C88-8CC7-0519075DB4C7}"/>
                  </a:ext>
                </a:extLst>
              </p:cNvPr>
              <p:cNvSpPr txBox="1"/>
              <p:nvPr/>
            </p:nvSpPr>
            <p:spPr>
              <a:xfrm>
                <a:off x="8947144" y="8625323"/>
                <a:ext cx="1074591" cy="290613"/>
              </a:xfrm>
              <a:prstGeom prst="rect">
                <a:avLst/>
              </a:prstGeom>
              <a:noFill/>
            </p:spPr>
            <p:txBody>
              <a:bodyPr wrap="square">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Spiral A1</a:t>
                </a:r>
              </a:p>
            </p:txBody>
          </p:sp>
          <p:pic>
            <p:nvPicPr>
              <p:cNvPr id="10" name="Picture 9" descr="Diagram&#10;&#10;Description automatically generated">
                <a:extLst>
                  <a:ext uri="{FF2B5EF4-FFF2-40B4-BE49-F238E27FC236}">
                    <a16:creationId xmlns:a16="http://schemas.microsoft.com/office/drawing/2014/main" id="{1A883724-A17E-229B-92A7-1CC58974ACC6}"/>
                  </a:ext>
                </a:extLst>
              </p:cNvPr>
              <p:cNvPicPr>
                <a:picLocks noChangeAspect="1"/>
              </p:cNvPicPr>
              <p:nvPr/>
            </p:nvPicPr>
            <p:blipFill rotWithShape="1">
              <a:blip r:embed="rId10">
                <a:extLst>
                  <a:ext uri="{28A0092B-C50C-407E-A947-70E740481C1C}">
                    <a14:useLocalDpi xmlns:a14="http://schemas.microsoft.com/office/drawing/2010/main" val="0"/>
                  </a:ext>
                </a:extLst>
              </a:blip>
              <a:srcRect l="25680" t="11002" r="23029" b="11091"/>
              <a:stretch/>
            </p:blipFill>
            <p:spPr>
              <a:xfrm>
                <a:off x="8907097" y="8861233"/>
                <a:ext cx="1114641" cy="1128677"/>
              </a:xfrm>
              <a:prstGeom prst="rect">
                <a:avLst/>
              </a:prstGeom>
              <a:ln>
                <a:noFill/>
              </a:ln>
              <a:effectLst>
                <a:outerShdw sx="1000" sy="1000" algn="ctr" rotWithShape="0">
                  <a:srgbClr val="000000"/>
                </a:outerShdw>
              </a:effectLst>
            </p:spPr>
          </p:pic>
          <p:sp>
            <p:nvSpPr>
              <p:cNvPr id="11" name="TextBox 10">
                <a:extLst>
                  <a:ext uri="{FF2B5EF4-FFF2-40B4-BE49-F238E27FC236}">
                    <a16:creationId xmlns:a16="http://schemas.microsoft.com/office/drawing/2014/main" id="{4042B008-967D-FBD3-21A1-4A129DBA4918}"/>
                  </a:ext>
                </a:extLst>
              </p:cNvPr>
              <p:cNvSpPr txBox="1"/>
              <p:nvPr/>
            </p:nvSpPr>
            <p:spPr>
              <a:xfrm>
                <a:off x="10462617" y="8625323"/>
                <a:ext cx="1114640" cy="285726"/>
              </a:xfrm>
              <a:prstGeom prst="rect">
                <a:avLst/>
              </a:prstGeom>
              <a:noFill/>
            </p:spPr>
            <p:txBody>
              <a:bodyPr wrap="square">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Spiral A2</a:t>
                </a:r>
              </a:p>
            </p:txBody>
          </p:sp>
          <p:pic>
            <p:nvPicPr>
              <p:cNvPr id="12" name="Picture 11" descr="A picture containing shape&#10;&#10;Description automatically generated">
                <a:extLst>
                  <a:ext uri="{FF2B5EF4-FFF2-40B4-BE49-F238E27FC236}">
                    <a16:creationId xmlns:a16="http://schemas.microsoft.com/office/drawing/2014/main" id="{88F97FEC-37E3-FC73-74FD-408D5C8EE7D6}"/>
                  </a:ext>
                </a:extLst>
              </p:cNvPr>
              <p:cNvPicPr>
                <a:picLocks noChangeAspect="1"/>
              </p:cNvPicPr>
              <p:nvPr/>
            </p:nvPicPr>
            <p:blipFill rotWithShape="1">
              <a:blip r:embed="rId11">
                <a:extLst>
                  <a:ext uri="{28A0092B-C50C-407E-A947-70E740481C1C}">
                    <a14:useLocalDpi xmlns:a14="http://schemas.microsoft.com/office/drawing/2010/main" val="0"/>
                  </a:ext>
                </a:extLst>
              </a:blip>
              <a:srcRect l="25590" t="11737" r="22949" b="11852"/>
              <a:stretch/>
            </p:blipFill>
            <p:spPr>
              <a:xfrm>
                <a:off x="10468134" y="8861233"/>
                <a:ext cx="1114644" cy="1103349"/>
              </a:xfrm>
              <a:prstGeom prst="rect">
                <a:avLst/>
              </a:prstGeom>
              <a:effectLst>
                <a:outerShdw sx="1000" sy="1000" algn="ctr" rotWithShape="0">
                  <a:srgbClr val="000000"/>
                </a:outerShdw>
              </a:effectLst>
            </p:spPr>
          </p:pic>
        </p:grpSp>
        <p:grpSp>
          <p:nvGrpSpPr>
            <p:cNvPr id="3" name="Group 2">
              <a:extLst>
                <a:ext uri="{FF2B5EF4-FFF2-40B4-BE49-F238E27FC236}">
                  <a16:creationId xmlns:a16="http://schemas.microsoft.com/office/drawing/2014/main" id="{812F1B2D-67EE-4D42-BCCF-F7EC432C8B4D}"/>
                </a:ext>
              </a:extLst>
            </p:cNvPr>
            <p:cNvGrpSpPr/>
            <p:nvPr/>
          </p:nvGrpSpPr>
          <p:grpSpPr>
            <a:xfrm>
              <a:off x="9345147" y="7552711"/>
              <a:ext cx="6085712" cy="1293076"/>
              <a:chOff x="8946255" y="7545949"/>
              <a:chExt cx="6085712" cy="1293076"/>
            </a:xfrm>
          </p:grpSpPr>
          <p:pic>
            <p:nvPicPr>
              <p:cNvPr id="7" name="Picture 6" descr="Chart, box and whisker chart&#10;&#10;Description automatically generated">
                <a:extLst>
                  <a:ext uri="{FF2B5EF4-FFF2-40B4-BE49-F238E27FC236}">
                    <a16:creationId xmlns:a16="http://schemas.microsoft.com/office/drawing/2014/main" id="{F45C7DED-15CF-F0FE-2DA9-EAEE5A55AEB8}"/>
                  </a:ext>
                </a:extLst>
              </p:cNvPr>
              <p:cNvPicPr>
                <a:picLocks noChangeAspect="1"/>
              </p:cNvPicPr>
              <p:nvPr/>
            </p:nvPicPr>
            <p:blipFill rotWithShape="1">
              <a:blip r:embed="rId12">
                <a:extLst>
                  <a:ext uri="{28A0092B-C50C-407E-A947-70E740481C1C}">
                    <a14:useLocalDpi xmlns:a14="http://schemas.microsoft.com/office/drawing/2010/main" val="0"/>
                  </a:ext>
                </a:extLst>
              </a:blip>
              <a:srcRect t="16071"/>
              <a:stretch/>
            </p:blipFill>
            <p:spPr>
              <a:xfrm>
                <a:off x="8946255" y="7813827"/>
                <a:ext cx="6085712" cy="1025198"/>
              </a:xfrm>
              <a:prstGeom prst="rect">
                <a:avLst/>
              </a:prstGeom>
              <a:effectLst>
                <a:outerShdw sx="1000" sy="1000" algn="ctr" rotWithShape="0">
                  <a:srgbClr val="000000"/>
                </a:outerShdw>
              </a:effectLst>
            </p:spPr>
          </p:pic>
          <p:sp>
            <p:nvSpPr>
              <p:cNvPr id="70" name="TextBox 69">
                <a:extLst>
                  <a:ext uri="{FF2B5EF4-FFF2-40B4-BE49-F238E27FC236}">
                    <a16:creationId xmlns:a16="http://schemas.microsoft.com/office/drawing/2014/main" id="{B481ECC8-11D8-4E18-BB75-E6A6B8B33A31}"/>
                  </a:ext>
                </a:extLst>
              </p:cNvPr>
              <p:cNvSpPr txBox="1"/>
              <p:nvPr/>
            </p:nvSpPr>
            <p:spPr>
              <a:xfrm>
                <a:off x="9098280" y="7545949"/>
                <a:ext cx="5855896"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Tremor Severities Box and Whisker Plot for Both Hands</a:t>
                </a:r>
              </a:p>
            </p:txBody>
          </p:sp>
        </p:grpSp>
      </p:grpSp>
      <p:sp>
        <p:nvSpPr>
          <p:cNvPr id="83" name="Rectangle 82">
            <a:extLst>
              <a:ext uri="{FF2B5EF4-FFF2-40B4-BE49-F238E27FC236}">
                <a16:creationId xmlns:a16="http://schemas.microsoft.com/office/drawing/2014/main" id="{590D9B56-BC8A-44E3-A990-27B58F941CF4}"/>
              </a:ext>
            </a:extLst>
          </p:cNvPr>
          <p:cNvSpPr/>
          <p:nvPr/>
        </p:nvSpPr>
        <p:spPr>
          <a:xfrm>
            <a:off x="0" y="359675"/>
            <a:ext cx="180000" cy="144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grpSp>
        <p:nvGrpSpPr>
          <p:cNvPr id="177" name="Group 176">
            <a:extLst>
              <a:ext uri="{FF2B5EF4-FFF2-40B4-BE49-F238E27FC236}">
                <a16:creationId xmlns:a16="http://schemas.microsoft.com/office/drawing/2014/main" id="{7B5EE4E3-430E-1F53-7005-C461D2802A8B}"/>
              </a:ext>
            </a:extLst>
          </p:cNvPr>
          <p:cNvGrpSpPr/>
          <p:nvPr/>
        </p:nvGrpSpPr>
        <p:grpSpPr>
          <a:xfrm>
            <a:off x="166248" y="9177266"/>
            <a:ext cx="15437044" cy="5761601"/>
            <a:chOff x="15719109" y="240479"/>
            <a:chExt cx="15437044" cy="5575434"/>
          </a:xfrm>
        </p:grpSpPr>
        <p:sp>
          <p:nvSpPr>
            <p:cNvPr id="178" name="Rectangle 177">
              <a:extLst>
                <a:ext uri="{FF2B5EF4-FFF2-40B4-BE49-F238E27FC236}">
                  <a16:creationId xmlns:a16="http://schemas.microsoft.com/office/drawing/2014/main" id="{552F17DB-A7F8-D04D-54BB-E01236BFEDF1}"/>
                </a:ext>
              </a:extLst>
            </p:cNvPr>
            <p:cNvSpPr/>
            <p:nvPr/>
          </p:nvSpPr>
          <p:spPr>
            <a:xfrm>
              <a:off x="15737353" y="240480"/>
              <a:ext cx="15418800" cy="5575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6" name="TextBox 185">
              <a:extLst>
                <a:ext uri="{FF2B5EF4-FFF2-40B4-BE49-F238E27FC236}">
                  <a16:creationId xmlns:a16="http://schemas.microsoft.com/office/drawing/2014/main" id="{BDC97FEA-9943-6A98-13C6-4F0A9E81A782}"/>
                </a:ext>
              </a:extLst>
            </p:cNvPr>
            <p:cNvSpPr txBox="1"/>
            <p:nvPr/>
          </p:nvSpPr>
          <p:spPr>
            <a:xfrm>
              <a:off x="15719109" y="240479"/>
              <a:ext cx="15418800" cy="338554"/>
            </a:xfrm>
            <a:prstGeom prst="rect">
              <a:avLst/>
            </a:prstGeom>
            <a:noFill/>
            <a:ln w="57150">
              <a:noFill/>
            </a:ln>
            <a:effectLst/>
          </p:spPr>
          <p:txBody>
            <a:bodyPr wrap="square" rtlCol="0">
              <a:spAutoFit/>
            </a:bodyPr>
            <a:lstStyle/>
            <a:p>
              <a:pPr algn="ctr"/>
              <a:r>
                <a:rPr lang="en-ZA" sz="1600" b="1" dirty="0">
                  <a:solidFill>
                    <a:srgbClr val="01008A"/>
                  </a:solidFill>
                  <a:latin typeface="Times New Roman" panose="02020603050405020304" pitchFamily="18" charset="0"/>
                  <a:cs typeface="Times New Roman" panose="02020603050405020304" pitchFamily="18" charset="0"/>
                </a:rPr>
                <a:t>METHOD 2: LINE DRAWING TREMOR QUANTIFICATION </a:t>
              </a:r>
            </a:p>
          </p:txBody>
        </p:sp>
        <p:sp>
          <p:nvSpPr>
            <p:cNvPr id="191" name="TextBox 190">
              <a:extLst>
                <a:ext uri="{FF2B5EF4-FFF2-40B4-BE49-F238E27FC236}">
                  <a16:creationId xmlns:a16="http://schemas.microsoft.com/office/drawing/2014/main" id="{4B06E6F8-AE74-E258-2101-6471159D25A1}"/>
                </a:ext>
              </a:extLst>
            </p:cNvPr>
            <p:cNvSpPr txBox="1"/>
            <p:nvPr/>
          </p:nvSpPr>
          <p:spPr>
            <a:xfrm>
              <a:off x="15733073" y="558416"/>
              <a:ext cx="8076091" cy="5077660"/>
            </a:xfrm>
            <a:prstGeom prst="rect">
              <a:avLst/>
            </a:prstGeom>
            <a:noFill/>
            <a:ln w="57150">
              <a:noFill/>
            </a:ln>
            <a:effectLst/>
          </p:spPr>
          <p:txBody>
            <a:bodyPr wrap="square" rtlCol="0">
              <a:spAutoFit/>
            </a:bodyPr>
            <a:lstStyle/>
            <a:p>
              <a:pPr algn="ctr"/>
              <a:r>
                <a:rPr lang="en-ZA" sz="1600" b="1" dirty="0">
                  <a:solidFill>
                    <a:srgbClr val="01008A"/>
                  </a:solidFill>
                  <a:latin typeface="Times New Roman" panose="02020603050405020304" pitchFamily="18" charset="0"/>
                  <a:cs typeface="Times New Roman" panose="02020603050405020304" pitchFamily="18" charset="0"/>
                </a:rPr>
                <a:t>Extracting the Hand-Drawn Line</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line image is inputted using the cv2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imread</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NumPy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argwhere</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extracts the x- and y-coordinates of every pixel that is not white. These pixels are stored in arrays sorted according to the x-axis. Each y-value is shifted by the average y-value to centre the line around the horizontal axis. </a:t>
              </a:r>
            </a:p>
            <a:p>
              <a:pPr algn="ctr"/>
              <a:r>
                <a:rPr lang="en-ZA" sz="1600" b="1" dirty="0">
                  <a:solidFill>
                    <a:srgbClr val="01008A"/>
                  </a:solidFill>
                  <a:latin typeface="Times New Roman" panose="02020603050405020304" pitchFamily="18" charset="0"/>
                  <a:cs typeface="Times New Roman" panose="02020603050405020304" pitchFamily="18" charset="0"/>
                </a:rPr>
                <a:t>Noise Reduction</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Since all y-values are real, the faster SciPy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rfft</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is used to compute the one-dimensional Fourier Transform. It can be seen that there is a very small range of useful frequencies. The higher unwanted frequencies – caused by pixelated/blurry input or erroneous markings on the original drawing – are discarded. </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SciPy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irfft</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function is used to return the inverse discrete Fourier transform once again. The data is now noise free and the Signal </a:t>
              </a:r>
              <a:r>
                <a:rPr lang="en-GB" sz="1400" i="1" dirty="0" err="1">
                  <a:solidFill>
                    <a:srgbClr val="000000"/>
                  </a:solidFill>
                  <a:latin typeface="Times New Roman" panose="02020603050405020304" pitchFamily="18" charset="0"/>
                  <a:ea typeface="Times New Roman" panose="02020603050405020304" pitchFamily="18" charset="0"/>
                  <a:cs typeface="Arial" panose="020B0604020202020204" pitchFamily="34" charset="0"/>
                </a:rPr>
                <a:t>find_peaks</a:t>
              </a:r>
              <a:r>
                <a:rPr lang="en-GB" sz="1400" i="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 </a:t>
              </a: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function is used to find all maximum (peak) and minimum (trough) points in order to count the number of tremors as well as the distance between each adjacent peak and trough. </a:t>
              </a:r>
            </a:p>
            <a:p>
              <a:pPr algn="ctr"/>
              <a:r>
                <a:rPr lang="en-ZA" sz="1600" b="1" dirty="0">
                  <a:solidFill>
                    <a:srgbClr val="01008A"/>
                  </a:solidFill>
                  <a:latin typeface="Times New Roman" panose="02020603050405020304" pitchFamily="18" charset="0"/>
                  <a:cs typeface="Times New Roman" panose="02020603050405020304" pitchFamily="18" charset="0"/>
                </a:rPr>
                <a:t>Determining a Tremor Severity Measure</a:t>
              </a:r>
            </a:p>
            <a:p>
              <a:pPr marL="342900" indent="-342900" algn="just">
                <a:lnSpc>
                  <a:spcPct val="107000"/>
                </a:lnSpc>
                <a:spcAft>
                  <a:spcPts val="800"/>
                </a:spcAft>
                <a:buFont typeface="+mj-lt"/>
                <a:buAutoNum type="arabicPeriod"/>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number of peaks in the function is an indication of the frequency of the patient’s tremors. In general, more peaks indicates a worse tremor. </a:t>
              </a:r>
            </a:p>
            <a:p>
              <a:pPr marL="342900" indent="-342900" algn="just">
                <a:lnSpc>
                  <a:spcPct val="107000"/>
                </a:lnSpc>
                <a:spcAft>
                  <a:spcPts val="800"/>
                </a:spcAft>
                <a:buFont typeface="+mj-lt"/>
                <a:buAutoNum type="arabicPeriod"/>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distance between each adjacent tremor’s peaks and troughs indicate the severity of the tremor. A larger distance only indicates a worse tremor when occurring with a high number of peaks. A large distance with a very low number of peaks could be an indication of a line image that has been incorrectly cropped (slanted). </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Since these two variables are proportionally linked to the severity of a tremor, the product of the two variables is used as an indication of tremor severity. </a:t>
              </a:r>
            </a:p>
          </p:txBody>
        </p:sp>
      </p:grpSp>
      <p:grpSp>
        <p:nvGrpSpPr>
          <p:cNvPr id="194" name="Group 193">
            <a:extLst>
              <a:ext uri="{FF2B5EF4-FFF2-40B4-BE49-F238E27FC236}">
                <a16:creationId xmlns:a16="http://schemas.microsoft.com/office/drawing/2014/main" id="{EC568780-DA93-FDEF-9759-4E2D872A4BCD}"/>
              </a:ext>
            </a:extLst>
          </p:cNvPr>
          <p:cNvGrpSpPr/>
          <p:nvPr/>
        </p:nvGrpSpPr>
        <p:grpSpPr>
          <a:xfrm>
            <a:off x="15763185" y="7228409"/>
            <a:ext cx="10931060" cy="6008322"/>
            <a:chOff x="15719109" y="150462"/>
            <a:chExt cx="10931060" cy="6831297"/>
          </a:xfrm>
        </p:grpSpPr>
        <p:sp>
          <p:nvSpPr>
            <p:cNvPr id="195" name="Rectangle 194">
              <a:extLst>
                <a:ext uri="{FF2B5EF4-FFF2-40B4-BE49-F238E27FC236}">
                  <a16:creationId xmlns:a16="http://schemas.microsoft.com/office/drawing/2014/main" id="{A9E8935A-2DDA-2F37-73B3-21B17D58B643}"/>
                </a:ext>
              </a:extLst>
            </p:cNvPr>
            <p:cNvSpPr/>
            <p:nvPr/>
          </p:nvSpPr>
          <p:spPr>
            <a:xfrm>
              <a:off x="15737353" y="150462"/>
              <a:ext cx="10912816" cy="6831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20" name="TextBox 219">
              <a:extLst>
                <a:ext uri="{FF2B5EF4-FFF2-40B4-BE49-F238E27FC236}">
                  <a16:creationId xmlns:a16="http://schemas.microsoft.com/office/drawing/2014/main" id="{7C3B8FEC-A7F9-E3DA-B385-4ADA80128E6D}"/>
                </a:ext>
              </a:extLst>
            </p:cNvPr>
            <p:cNvSpPr txBox="1"/>
            <p:nvPr/>
          </p:nvSpPr>
          <p:spPr>
            <a:xfrm>
              <a:off x="15719109" y="153797"/>
              <a:ext cx="10912816" cy="327220"/>
            </a:xfrm>
            <a:prstGeom prst="rect">
              <a:avLst/>
            </a:prstGeom>
            <a:noFill/>
            <a:ln w="57150">
              <a:noFill/>
            </a:ln>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DISCUSSION AND RESULTS</a:t>
              </a:r>
              <a:endParaRPr lang="en-ZA" sz="1600" b="1" dirty="0">
                <a:solidFill>
                  <a:srgbClr val="00008B"/>
                </a:solidFill>
                <a:latin typeface="Times New Roman" panose="02020603050405020304" pitchFamily="18" charset="0"/>
                <a:cs typeface="Times New Roman" panose="02020603050405020304" pitchFamily="18" charset="0"/>
              </a:endParaRPr>
            </a:p>
          </p:txBody>
        </p:sp>
        <p:sp>
          <p:nvSpPr>
            <p:cNvPr id="221" name="TextBox 220">
              <a:extLst>
                <a:ext uri="{FF2B5EF4-FFF2-40B4-BE49-F238E27FC236}">
                  <a16:creationId xmlns:a16="http://schemas.microsoft.com/office/drawing/2014/main" id="{0ADF8166-E52D-AA6A-C855-CB23CA6EBAF7}"/>
                </a:ext>
              </a:extLst>
            </p:cNvPr>
            <p:cNvSpPr txBox="1"/>
            <p:nvPr/>
          </p:nvSpPr>
          <p:spPr>
            <a:xfrm>
              <a:off x="15836367" y="610445"/>
              <a:ext cx="6166376" cy="1281612"/>
            </a:xfrm>
            <a:prstGeom prst="rect">
              <a:avLst/>
            </a:prstGeom>
            <a:noFill/>
            <a:ln w="57150">
              <a:noFill/>
            </a:ln>
            <a:effectLst/>
          </p:spPr>
          <p:txBody>
            <a:bodyPr wrap="square" rtlCol="0">
              <a:spAutoFit/>
            </a:bodyPr>
            <a:lstStyle/>
            <a:p>
              <a:r>
                <a:rPr lang="en-ZA" sz="1600" b="1" dirty="0">
                  <a:solidFill>
                    <a:srgbClr val="00008B"/>
                  </a:solidFill>
                  <a:latin typeface="Times New Roman" panose="02020603050405020304" pitchFamily="18" charset="0"/>
                  <a:cs typeface="Times New Roman" panose="02020603050405020304" pitchFamily="18" charset="0"/>
                </a:rPr>
                <a:t>Discussion</a:t>
              </a:r>
              <a:endParaRPr lang="en-ZA" sz="1400" b="1" dirty="0">
                <a:solidFill>
                  <a:srgbClr val="00008B"/>
                </a:solidFill>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Stuff and Stuff</a:t>
              </a:r>
            </a:p>
            <a:p>
              <a:pPr marL="171450" lvl="0" indent="-171450" algn="l">
                <a:buFont typeface="Arial" panose="020B0604020202020204" pitchFamily="34" charset="0"/>
                <a:buChar char="•"/>
              </a:pPr>
              <a:endParaRPr lang="en-GB" sz="1400" dirty="0">
                <a:latin typeface="Times New Roman" panose="02020603050405020304" pitchFamily="18" charset="0"/>
                <a:ea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endParaRPr lang="en-GB" sz="1400" dirty="0">
                <a:latin typeface="Times New Roman" panose="02020603050405020304" pitchFamily="18" charset="0"/>
                <a:ea typeface="Times New Roman" panose="02020603050405020304" pitchFamily="18" charset="0"/>
                <a:cs typeface="Times New Roman" panose="02020603050405020304" pitchFamily="18" charset="0"/>
              </a:endParaRPr>
            </a:p>
            <a:p>
              <a:r>
                <a:rPr lang="en-ZA" sz="1600" b="1" dirty="0">
                  <a:solidFill>
                    <a:srgbClr val="00008B"/>
                  </a:solidFill>
                  <a:latin typeface="Times New Roman" panose="02020603050405020304" pitchFamily="18" charset="0"/>
                  <a:cs typeface="Times New Roman" panose="02020603050405020304" pitchFamily="18" charset="0"/>
                </a:rPr>
                <a:t>Results</a:t>
              </a:r>
              <a:endParaRPr lang="en-ZA" sz="1400" b="1" dirty="0">
                <a:solidFill>
                  <a:srgbClr val="00008B"/>
                </a:solidFill>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Stuff and Stuff</a:t>
              </a:r>
            </a:p>
          </p:txBody>
        </p:sp>
      </p:grpSp>
      <p:sp>
        <p:nvSpPr>
          <p:cNvPr id="2" name="TextBox 1">
            <a:extLst>
              <a:ext uri="{FF2B5EF4-FFF2-40B4-BE49-F238E27FC236}">
                <a16:creationId xmlns:a16="http://schemas.microsoft.com/office/drawing/2014/main" id="{CAB3AC64-A7A0-3CEE-D01E-E952287DBA5F}"/>
              </a:ext>
            </a:extLst>
          </p:cNvPr>
          <p:cNvSpPr txBox="1"/>
          <p:nvPr/>
        </p:nvSpPr>
        <p:spPr>
          <a:xfrm>
            <a:off x="10049588" y="51087"/>
            <a:ext cx="4387650" cy="892552"/>
          </a:xfrm>
          <a:prstGeom prst="rect">
            <a:avLst/>
          </a:prstGeom>
          <a:noFill/>
          <a:effectLst/>
        </p:spPr>
        <p:txBody>
          <a:bodyPr wrap="square" rtlCol="0">
            <a:spAutoFit/>
          </a:bodyPr>
          <a:lstStyle/>
          <a:p>
            <a:pPr algn="ctr"/>
            <a:r>
              <a:rPr lang="en-ZA" sz="3200" b="1"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Which Hand? – 22PO5</a:t>
            </a:r>
          </a:p>
          <a:p>
            <a:pPr algn="ctr"/>
            <a:r>
              <a:rPr lang="en-ZA" sz="20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Robyn Gebbie and Jesse van der Merwe</a:t>
            </a:r>
            <a:endParaRPr lang="en-GB" sz="20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2A229487-E31F-C163-A63A-63031B815898}"/>
              </a:ext>
            </a:extLst>
          </p:cNvPr>
          <p:cNvPicPr>
            <a:picLocks noChangeAspect="1"/>
          </p:cNvPicPr>
          <p:nvPr/>
        </p:nvPicPr>
        <p:blipFill rotWithShape="1">
          <a:blip r:embed="rId13">
            <a:extLst>
              <a:ext uri="{28A0092B-C50C-407E-A947-70E740481C1C}">
                <a14:useLocalDpi xmlns:a14="http://schemas.microsoft.com/office/drawing/2010/main" val="0"/>
              </a:ext>
            </a:extLst>
          </a:blip>
          <a:srcRect l="1192" t="-2954" r="39398" b="2955"/>
          <a:stretch/>
        </p:blipFill>
        <p:spPr>
          <a:xfrm>
            <a:off x="14377101" y="139715"/>
            <a:ext cx="1241598" cy="586048"/>
          </a:xfrm>
          <a:prstGeom prst="rect">
            <a:avLst/>
          </a:prstGeom>
        </p:spPr>
      </p:pic>
      <p:grpSp>
        <p:nvGrpSpPr>
          <p:cNvPr id="132" name="Group 131">
            <a:extLst>
              <a:ext uri="{FF2B5EF4-FFF2-40B4-BE49-F238E27FC236}">
                <a16:creationId xmlns:a16="http://schemas.microsoft.com/office/drawing/2014/main" id="{C21AB780-B9B9-9F58-0AEE-FB092F46F037}"/>
              </a:ext>
            </a:extLst>
          </p:cNvPr>
          <p:cNvGrpSpPr/>
          <p:nvPr/>
        </p:nvGrpSpPr>
        <p:grpSpPr>
          <a:xfrm>
            <a:off x="8936869" y="12374127"/>
            <a:ext cx="6473926" cy="2534983"/>
            <a:chOff x="10127682" y="4250256"/>
            <a:chExt cx="6286642" cy="2387686"/>
          </a:xfrm>
          <a:effectLst/>
        </p:grpSpPr>
        <p:sp>
          <p:nvSpPr>
            <p:cNvPr id="133" name="Rectangle 132">
              <a:extLst>
                <a:ext uri="{FF2B5EF4-FFF2-40B4-BE49-F238E27FC236}">
                  <a16:creationId xmlns:a16="http://schemas.microsoft.com/office/drawing/2014/main" id="{9559276C-12DC-668B-1673-6E49A00D18F9}"/>
                </a:ext>
              </a:extLst>
            </p:cNvPr>
            <p:cNvSpPr/>
            <p:nvPr/>
          </p:nvSpPr>
          <p:spPr>
            <a:xfrm>
              <a:off x="10127682" y="4250256"/>
              <a:ext cx="6286642" cy="2387686"/>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34" name="Group 133">
              <a:extLst>
                <a:ext uri="{FF2B5EF4-FFF2-40B4-BE49-F238E27FC236}">
                  <a16:creationId xmlns:a16="http://schemas.microsoft.com/office/drawing/2014/main" id="{501A8AFB-2BFE-A442-0796-8F868638FA2D}"/>
                </a:ext>
              </a:extLst>
            </p:cNvPr>
            <p:cNvGrpSpPr/>
            <p:nvPr/>
          </p:nvGrpSpPr>
          <p:grpSpPr>
            <a:xfrm>
              <a:off x="11697375" y="4451851"/>
              <a:ext cx="4710234" cy="1381600"/>
              <a:chOff x="6913675" y="2079241"/>
              <a:chExt cx="4710234" cy="1381600"/>
            </a:xfrm>
          </p:grpSpPr>
          <p:grpSp>
            <p:nvGrpSpPr>
              <p:cNvPr id="135" name="Group 134">
                <a:extLst>
                  <a:ext uri="{FF2B5EF4-FFF2-40B4-BE49-F238E27FC236}">
                    <a16:creationId xmlns:a16="http://schemas.microsoft.com/office/drawing/2014/main" id="{8F810BD2-9C92-803C-9661-4572C6263D63}"/>
                  </a:ext>
                </a:extLst>
              </p:cNvPr>
              <p:cNvGrpSpPr/>
              <p:nvPr/>
            </p:nvGrpSpPr>
            <p:grpSpPr>
              <a:xfrm>
                <a:off x="9246609" y="2079241"/>
                <a:ext cx="2377300" cy="1378854"/>
                <a:chOff x="9246986" y="4415675"/>
                <a:chExt cx="2377300" cy="1378854"/>
              </a:xfrm>
            </p:grpSpPr>
            <p:pic>
              <p:nvPicPr>
                <p:cNvPr id="140" name="Picture 139">
                  <a:extLst>
                    <a:ext uri="{FF2B5EF4-FFF2-40B4-BE49-F238E27FC236}">
                      <a16:creationId xmlns:a16="http://schemas.microsoft.com/office/drawing/2014/main" id="{D0673A72-2344-37E7-92DE-1104967617C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10800000" flipH="1">
                  <a:off x="9248286" y="4415675"/>
                  <a:ext cx="2376000" cy="140950"/>
                </a:xfrm>
                <a:prstGeom prst="rect">
                  <a:avLst/>
                </a:prstGeom>
              </p:spPr>
            </p:pic>
            <p:pic>
              <p:nvPicPr>
                <p:cNvPr id="141" name="Picture 140" descr="Chart, line chart&#10;&#10;Description automatically generated">
                  <a:extLst>
                    <a:ext uri="{FF2B5EF4-FFF2-40B4-BE49-F238E27FC236}">
                      <a16:creationId xmlns:a16="http://schemas.microsoft.com/office/drawing/2014/main" id="{B7E49911-70DB-0235-F8CA-AAA5A003D47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247350" y="4583380"/>
                  <a:ext cx="2376000" cy="594000"/>
                </a:xfrm>
                <a:prstGeom prst="rect">
                  <a:avLst/>
                </a:prstGeom>
              </p:spPr>
            </p:pic>
            <p:pic>
              <p:nvPicPr>
                <p:cNvPr id="142" name="Picture 141" descr="Chart, line chart, histogram&#10;&#10;Description automatically generated">
                  <a:extLst>
                    <a:ext uri="{FF2B5EF4-FFF2-40B4-BE49-F238E27FC236}">
                      <a16:creationId xmlns:a16="http://schemas.microsoft.com/office/drawing/2014/main" id="{6DB6AFA8-4FC6-CF67-95F6-C4000CE962A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246986" y="5200529"/>
                  <a:ext cx="2376000" cy="594000"/>
                </a:xfrm>
                <a:prstGeom prst="rect">
                  <a:avLst/>
                </a:prstGeom>
              </p:spPr>
            </p:pic>
          </p:grpSp>
          <p:grpSp>
            <p:nvGrpSpPr>
              <p:cNvPr id="136" name="Group 135">
                <a:extLst>
                  <a:ext uri="{FF2B5EF4-FFF2-40B4-BE49-F238E27FC236}">
                    <a16:creationId xmlns:a16="http://schemas.microsoft.com/office/drawing/2014/main" id="{BC0B065F-BF8B-D037-2D9A-C9AF5F7E49C8}"/>
                  </a:ext>
                </a:extLst>
              </p:cNvPr>
              <p:cNvGrpSpPr/>
              <p:nvPr/>
            </p:nvGrpSpPr>
            <p:grpSpPr>
              <a:xfrm>
                <a:off x="6913675" y="2079362"/>
                <a:ext cx="2334234" cy="1381479"/>
                <a:chOff x="6914052" y="3958818"/>
                <a:chExt cx="2334234" cy="1381479"/>
              </a:xfrm>
            </p:grpSpPr>
            <p:pic>
              <p:nvPicPr>
                <p:cNvPr id="137" name="Picture 136">
                  <a:extLst>
                    <a:ext uri="{FF2B5EF4-FFF2-40B4-BE49-F238E27FC236}">
                      <a16:creationId xmlns:a16="http://schemas.microsoft.com/office/drawing/2014/main" id="{78A3DC2C-8B1E-BC36-FC9E-45F5ADF119E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10800000" flipH="1">
                  <a:off x="6914052" y="3958818"/>
                  <a:ext cx="2334234" cy="153030"/>
                </a:xfrm>
                <a:prstGeom prst="rect">
                  <a:avLst/>
                </a:prstGeom>
              </p:spPr>
            </p:pic>
            <p:pic>
              <p:nvPicPr>
                <p:cNvPr id="138" name="Picture 137" descr="Chart, histogram&#10;&#10;Description automatically generated">
                  <a:extLst>
                    <a:ext uri="{FF2B5EF4-FFF2-40B4-BE49-F238E27FC236}">
                      <a16:creationId xmlns:a16="http://schemas.microsoft.com/office/drawing/2014/main" id="{2C61A0D9-75E7-189D-3DBF-C0255292552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914052" y="4128906"/>
                  <a:ext cx="2333298" cy="594000"/>
                </a:xfrm>
                <a:prstGeom prst="rect">
                  <a:avLst/>
                </a:prstGeom>
              </p:spPr>
            </p:pic>
            <p:pic>
              <p:nvPicPr>
                <p:cNvPr id="139" name="Picture 138" descr="Chart, line chart, histogram&#10;&#10;Description automatically generated">
                  <a:extLst>
                    <a:ext uri="{FF2B5EF4-FFF2-40B4-BE49-F238E27FC236}">
                      <a16:creationId xmlns:a16="http://schemas.microsoft.com/office/drawing/2014/main" id="{3257DFF5-97C4-E6DD-9C4D-F3E3ED536A3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914052" y="4746297"/>
                  <a:ext cx="2327238" cy="594000"/>
                </a:xfrm>
                <a:prstGeom prst="rect">
                  <a:avLst/>
                </a:prstGeom>
              </p:spPr>
            </p:pic>
          </p:grpSp>
        </p:grpSp>
      </p:grpSp>
      <p:grpSp>
        <p:nvGrpSpPr>
          <p:cNvPr id="144" name="Group 143">
            <a:extLst>
              <a:ext uri="{FF2B5EF4-FFF2-40B4-BE49-F238E27FC236}">
                <a16:creationId xmlns:a16="http://schemas.microsoft.com/office/drawing/2014/main" id="{13EA535B-5621-5CE2-4F6D-B4AAB5C6C1B3}"/>
              </a:ext>
            </a:extLst>
          </p:cNvPr>
          <p:cNvGrpSpPr/>
          <p:nvPr/>
        </p:nvGrpSpPr>
        <p:grpSpPr>
          <a:xfrm>
            <a:off x="8900971" y="9740186"/>
            <a:ext cx="6473926" cy="2561685"/>
            <a:chOff x="10125964" y="2075481"/>
            <a:chExt cx="6290552" cy="2414340"/>
          </a:xfrm>
          <a:effectLst/>
        </p:grpSpPr>
        <p:sp>
          <p:nvSpPr>
            <p:cNvPr id="145" name="Rectangle 144">
              <a:extLst>
                <a:ext uri="{FF2B5EF4-FFF2-40B4-BE49-F238E27FC236}">
                  <a16:creationId xmlns:a16="http://schemas.microsoft.com/office/drawing/2014/main" id="{4844A7B5-A4A6-DC1D-4D31-38FD238421CD}"/>
                </a:ext>
              </a:extLst>
            </p:cNvPr>
            <p:cNvSpPr/>
            <p:nvPr/>
          </p:nvSpPr>
          <p:spPr>
            <a:xfrm>
              <a:off x="10125964" y="2075481"/>
              <a:ext cx="6288360" cy="24143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46" name="Group 145">
              <a:extLst>
                <a:ext uri="{FF2B5EF4-FFF2-40B4-BE49-F238E27FC236}">
                  <a16:creationId xmlns:a16="http://schemas.microsoft.com/office/drawing/2014/main" id="{991C963B-10A8-9562-0BB2-CA0F270DF120}"/>
                </a:ext>
              </a:extLst>
            </p:cNvPr>
            <p:cNvGrpSpPr/>
            <p:nvPr/>
          </p:nvGrpSpPr>
          <p:grpSpPr>
            <a:xfrm>
              <a:off x="11681979" y="2300256"/>
              <a:ext cx="4734537" cy="1371495"/>
              <a:chOff x="11683668" y="2569610"/>
              <a:chExt cx="4734537" cy="1371495"/>
            </a:xfrm>
          </p:grpSpPr>
          <p:pic>
            <p:nvPicPr>
              <p:cNvPr id="147" name="Picture 146">
                <a:extLst>
                  <a:ext uri="{FF2B5EF4-FFF2-40B4-BE49-F238E27FC236}">
                    <a16:creationId xmlns:a16="http://schemas.microsoft.com/office/drawing/2014/main" id="{6BC9BC22-020B-FB53-522A-DE21C42D67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flipH="1">
                <a:off x="11691127" y="2569610"/>
                <a:ext cx="2376000" cy="149003"/>
              </a:xfrm>
              <a:prstGeom prst="rect">
                <a:avLst/>
              </a:prstGeom>
            </p:spPr>
          </p:pic>
          <p:pic>
            <p:nvPicPr>
              <p:cNvPr id="148" name="Picture 147" descr="Chart, histogram&#10;&#10;Description automatically generated">
                <a:extLst>
                  <a:ext uri="{FF2B5EF4-FFF2-40B4-BE49-F238E27FC236}">
                    <a16:creationId xmlns:a16="http://schemas.microsoft.com/office/drawing/2014/main" id="{761FF7CA-3A05-D54B-4998-36A714565C17}"/>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691127" y="2734601"/>
                <a:ext cx="2376000" cy="594000"/>
              </a:xfrm>
              <a:prstGeom prst="rect">
                <a:avLst/>
              </a:prstGeom>
            </p:spPr>
          </p:pic>
          <p:pic>
            <p:nvPicPr>
              <p:cNvPr id="149" name="Picture 148" descr="Chart, histogram&#10;&#10;Description automatically generated">
                <a:extLst>
                  <a:ext uri="{FF2B5EF4-FFF2-40B4-BE49-F238E27FC236}">
                    <a16:creationId xmlns:a16="http://schemas.microsoft.com/office/drawing/2014/main" id="{79BB59B8-B5BB-002F-48E1-36A60A4BECEC}"/>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683668" y="3343985"/>
                <a:ext cx="2376000" cy="594000"/>
              </a:xfrm>
              <a:prstGeom prst="rect">
                <a:avLst/>
              </a:prstGeom>
            </p:spPr>
          </p:pic>
          <p:pic>
            <p:nvPicPr>
              <p:cNvPr id="150" name="Picture 149" descr="Chart, histogram&#10;&#10;Description automatically generated">
                <a:extLst>
                  <a:ext uri="{FF2B5EF4-FFF2-40B4-BE49-F238E27FC236}">
                    <a16:creationId xmlns:a16="http://schemas.microsoft.com/office/drawing/2014/main" id="{9EF019F3-6510-3667-D832-876C9C4C550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4042205" y="2735119"/>
                <a:ext cx="2376000" cy="594005"/>
              </a:xfrm>
              <a:prstGeom prst="rect">
                <a:avLst/>
              </a:prstGeom>
            </p:spPr>
          </p:pic>
          <p:pic>
            <p:nvPicPr>
              <p:cNvPr id="151" name="Picture 150" descr="Chart, line chart&#10;&#10;Description automatically generated">
                <a:extLst>
                  <a:ext uri="{FF2B5EF4-FFF2-40B4-BE49-F238E27FC236}">
                    <a16:creationId xmlns:a16="http://schemas.microsoft.com/office/drawing/2014/main" id="{D62514B1-23DF-81A9-006D-3A84059ADA56}"/>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4035855" y="3347100"/>
                <a:ext cx="2376000" cy="594005"/>
              </a:xfrm>
              <a:prstGeom prst="rect">
                <a:avLst/>
              </a:prstGeom>
            </p:spPr>
          </p:pic>
          <p:pic>
            <p:nvPicPr>
              <p:cNvPr id="152" name="Picture 151">
                <a:extLst>
                  <a:ext uri="{FF2B5EF4-FFF2-40B4-BE49-F238E27FC236}">
                    <a16:creationId xmlns:a16="http://schemas.microsoft.com/office/drawing/2014/main" id="{2354E036-2AF4-34D9-25ED-AB6E4A598FC4}"/>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rot="10800000" flipH="1">
                <a:off x="14040870" y="2575660"/>
                <a:ext cx="2376000" cy="144981"/>
              </a:xfrm>
              <a:prstGeom prst="rect">
                <a:avLst/>
              </a:prstGeom>
            </p:spPr>
          </p:pic>
        </p:grpSp>
      </p:grpSp>
      <p:graphicFrame>
        <p:nvGraphicFramePr>
          <p:cNvPr id="153" name="Table 56">
            <a:extLst>
              <a:ext uri="{FF2B5EF4-FFF2-40B4-BE49-F238E27FC236}">
                <a16:creationId xmlns:a16="http://schemas.microsoft.com/office/drawing/2014/main" id="{98AF9D17-1839-179E-9D22-45EE983FAE12}"/>
              </a:ext>
            </a:extLst>
          </p:cNvPr>
          <p:cNvGraphicFramePr>
            <a:graphicFrameLocks noGrp="1"/>
          </p:cNvGraphicFramePr>
          <p:nvPr>
            <p:extLst>
              <p:ext uri="{D42A27DB-BD31-4B8C-83A1-F6EECF244321}">
                <p14:modId xmlns:p14="http://schemas.microsoft.com/office/powerpoint/2010/main" val="1447230154"/>
              </p:ext>
            </p:extLst>
          </p:nvPr>
        </p:nvGraphicFramePr>
        <p:xfrm>
          <a:off x="8753138" y="9637013"/>
          <a:ext cx="6660000" cy="2529840"/>
        </p:xfrm>
        <a:graphic>
          <a:graphicData uri="http://schemas.openxmlformats.org/drawingml/2006/table">
            <a:tbl>
              <a:tblPr firstRow="1" bandRow="1">
                <a:tableStyleId>{2D5ABB26-0587-4C30-8999-92F81FD0307C}</a:tableStyleId>
              </a:tblPr>
              <a:tblGrid>
                <a:gridCol w="1620000">
                  <a:extLst>
                    <a:ext uri="{9D8B030D-6E8A-4147-A177-3AD203B41FA5}">
                      <a16:colId xmlns:a16="http://schemas.microsoft.com/office/drawing/2014/main" val="1691660774"/>
                    </a:ext>
                  </a:extLst>
                </a:gridCol>
                <a:gridCol w="2520000">
                  <a:extLst>
                    <a:ext uri="{9D8B030D-6E8A-4147-A177-3AD203B41FA5}">
                      <a16:colId xmlns:a16="http://schemas.microsoft.com/office/drawing/2014/main" val="3072975969"/>
                    </a:ext>
                  </a:extLst>
                </a:gridCol>
                <a:gridCol w="2520000">
                  <a:extLst>
                    <a:ext uri="{9D8B030D-6E8A-4147-A177-3AD203B41FA5}">
                      <a16:colId xmlns:a16="http://schemas.microsoft.com/office/drawing/2014/main" val="4272725515"/>
                    </a:ext>
                  </a:extLst>
                </a:gridCol>
              </a:tblGrid>
              <a:tr h="180000">
                <a:tc>
                  <a:txBody>
                    <a:bodyPr/>
                    <a:lstStyle/>
                    <a:p>
                      <a:r>
                        <a:rPr lang="en-ZA" sz="1400" b="1" dirty="0">
                          <a:solidFill>
                            <a:srgbClr val="00008B"/>
                          </a:solidFill>
                          <a:effectLst/>
                          <a:latin typeface="Times New Roman" panose="02020603050405020304" pitchFamily="18" charset="0"/>
                          <a:cs typeface="Times New Roman" panose="02020603050405020304" pitchFamily="18" charset="0"/>
                        </a:rPr>
                        <a:t> TABLE 2:</a:t>
                      </a:r>
                      <a:endParaRPr lang="en-ZA" sz="3200" b="1" dirty="0">
                        <a:solidFill>
                          <a:srgbClr val="00008B"/>
                        </a:solidFill>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ZA" sz="1400" b="1" dirty="0">
                          <a:solidFill>
                            <a:srgbClr val="00008B"/>
                          </a:solidFill>
                          <a:effectLst/>
                          <a:latin typeface="Times New Roman" panose="02020603050405020304" pitchFamily="18" charset="0"/>
                          <a:cs typeface="Times New Roman" panose="02020603050405020304" pitchFamily="18" charset="0"/>
                        </a:rPr>
                        <a:t>Treated Hand BEFORE</a:t>
                      </a:r>
                      <a:endParaRPr lang="en-ZA" sz="3200" b="1" dirty="0">
                        <a:solidFill>
                          <a:srgbClr val="00008B"/>
                        </a:solidFill>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ZA" sz="1400" b="1" dirty="0">
                          <a:solidFill>
                            <a:srgbClr val="00008B"/>
                          </a:solidFill>
                          <a:effectLst/>
                          <a:latin typeface="Times New Roman" panose="02020603050405020304" pitchFamily="18" charset="0"/>
                          <a:cs typeface="Times New Roman" panose="02020603050405020304" pitchFamily="18" charset="0"/>
                        </a:rPr>
                        <a:t>Treated Hand 1 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3615900"/>
                  </a:ext>
                </a:extLst>
              </a:tr>
              <a:tr h="1422945">
                <a:tc>
                  <a:txBody>
                    <a:bodyPr/>
                    <a:lstStyle/>
                    <a:p>
                      <a:r>
                        <a:rPr lang="en-ZA" sz="1400" dirty="0">
                          <a:latin typeface="Times New Roman" panose="02020603050405020304" pitchFamily="18" charset="0"/>
                          <a:cs typeface="Times New Roman" panose="02020603050405020304" pitchFamily="18" charset="0"/>
                        </a:rPr>
                        <a:t>Original drawing</a:t>
                      </a:r>
                    </a:p>
                    <a:p>
                      <a:endParaRPr lang="en-ZA" sz="12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RFFT</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IIR bandpass filter</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12 peaks * 5.81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69.67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7 peaks * 2.43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17.02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816766"/>
                  </a:ext>
                </a:extLst>
              </a:tr>
            </a:tbl>
          </a:graphicData>
        </a:graphic>
      </p:graphicFrame>
      <p:graphicFrame>
        <p:nvGraphicFramePr>
          <p:cNvPr id="174" name="Table 56">
            <a:extLst>
              <a:ext uri="{FF2B5EF4-FFF2-40B4-BE49-F238E27FC236}">
                <a16:creationId xmlns:a16="http://schemas.microsoft.com/office/drawing/2014/main" id="{AD062D3F-71DB-CAAB-4CD4-68710A012BC7}"/>
              </a:ext>
            </a:extLst>
          </p:cNvPr>
          <p:cNvGraphicFramePr>
            <a:graphicFrameLocks noGrp="1"/>
          </p:cNvGraphicFramePr>
          <p:nvPr>
            <p:extLst>
              <p:ext uri="{D42A27DB-BD31-4B8C-83A1-F6EECF244321}">
                <p14:modId xmlns:p14="http://schemas.microsoft.com/office/powerpoint/2010/main" val="2456562763"/>
              </p:ext>
            </p:extLst>
          </p:nvPr>
        </p:nvGraphicFramePr>
        <p:xfrm>
          <a:off x="8777172" y="12255164"/>
          <a:ext cx="6660000" cy="2529840"/>
        </p:xfrm>
        <a:graphic>
          <a:graphicData uri="http://schemas.openxmlformats.org/drawingml/2006/table">
            <a:tbl>
              <a:tblPr firstRow="1" bandRow="1">
                <a:tableStyleId>{2D5ABB26-0587-4C30-8999-92F81FD0307C}</a:tableStyleId>
              </a:tblPr>
              <a:tblGrid>
                <a:gridCol w="1620000">
                  <a:extLst>
                    <a:ext uri="{9D8B030D-6E8A-4147-A177-3AD203B41FA5}">
                      <a16:colId xmlns:a16="http://schemas.microsoft.com/office/drawing/2014/main" val="1691660774"/>
                    </a:ext>
                  </a:extLst>
                </a:gridCol>
                <a:gridCol w="2520000">
                  <a:extLst>
                    <a:ext uri="{9D8B030D-6E8A-4147-A177-3AD203B41FA5}">
                      <a16:colId xmlns:a16="http://schemas.microsoft.com/office/drawing/2014/main" val="3072975969"/>
                    </a:ext>
                  </a:extLst>
                </a:gridCol>
                <a:gridCol w="2520000">
                  <a:extLst>
                    <a:ext uri="{9D8B030D-6E8A-4147-A177-3AD203B41FA5}">
                      <a16:colId xmlns:a16="http://schemas.microsoft.com/office/drawing/2014/main" val="4272725515"/>
                    </a:ext>
                  </a:extLst>
                </a:gridCol>
              </a:tblGrid>
              <a:tr h="180000">
                <a:tc>
                  <a:txBody>
                    <a:bodyPr/>
                    <a:lstStyle/>
                    <a:p>
                      <a:r>
                        <a:rPr lang="en-ZA" sz="1400" b="1" strike="noStrike" dirty="0">
                          <a:solidFill>
                            <a:srgbClr val="00008B"/>
                          </a:solidFill>
                          <a:effectLst/>
                          <a:latin typeface="Times New Roman" panose="02020603050405020304" pitchFamily="18" charset="0"/>
                          <a:cs typeface="Times New Roman" panose="02020603050405020304" pitchFamily="18" charset="0"/>
                        </a:rPr>
                        <a:t> TABLE 3:</a:t>
                      </a:r>
                      <a:endParaRPr lang="en-ZA" sz="3200" b="1" strike="noStrike" dirty="0">
                        <a:solidFill>
                          <a:srgbClr val="00008B"/>
                        </a:solidFill>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ZA" sz="1400" b="1" strike="noStrike" dirty="0">
                          <a:solidFill>
                            <a:srgbClr val="00008B"/>
                          </a:solidFill>
                          <a:effectLst/>
                          <a:latin typeface="Times New Roman" panose="02020603050405020304" pitchFamily="18" charset="0"/>
                          <a:cs typeface="Times New Roman" panose="02020603050405020304" pitchFamily="18" charset="0"/>
                        </a:rPr>
                        <a:t>Untreated Hand BEFORE</a:t>
                      </a:r>
                      <a:endParaRPr lang="en-ZA" sz="3200" b="1" strike="noStrike" dirty="0">
                        <a:solidFill>
                          <a:srgbClr val="00008B"/>
                        </a:solidFill>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ZA" sz="1400" b="1" strike="noStrike" dirty="0">
                          <a:solidFill>
                            <a:srgbClr val="00008B"/>
                          </a:solidFill>
                          <a:effectLst/>
                          <a:latin typeface="Times New Roman" panose="02020603050405020304" pitchFamily="18" charset="0"/>
                          <a:cs typeface="Times New Roman" panose="02020603050405020304" pitchFamily="18" charset="0"/>
                        </a:rPr>
                        <a:t>Untreated Hand 1 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3615900"/>
                  </a:ext>
                </a:extLst>
              </a:tr>
              <a:tr h="1021973">
                <a:tc>
                  <a:txBody>
                    <a:bodyPr/>
                    <a:lstStyle/>
                    <a:p>
                      <a:r>
                        <a:rPr lang="en-ZA" sz="1400" dirty="0">
                          <a:latin typeface="Times New Roman" panose="02020603050405020304" pitchFamily="18" charset="0"/>
                          <a:cs typeface="Times New Roman" panose="02020603050405020304" pitchFamily="18" charset="0"/>
                        </a:rPr>
                        <a:t>Original drawing</a:t>
                      </a:r>
                    </a:p>
                    <a:p>
                      <a:endParaRPr lang="en-ZA" sz="12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RFFT</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IIR bandpass filter</a:t>
                      </a:r>
                    </a:p>
                    <a:p>
                      <a:endParaRPr lang="en-ZA" sz="1400" dirty="0">
                        <a:latin typeface="Times New Roman" panose="02020603050405020304" pitchFamily="18" charset="0"/>
                        <a:cs typeface="Times New Roman" panose="02020603050405020304" pitchFamily="18" charset="0"/>
                      </a:endParaRPr>
                    </a:p>
                    <a:p>
                      <a:endParaRPr lang="en-ZA" sz="1400" dirty="0">
                        <a:latin typeface="Times New Roman" panose="02020603050405020304" pitchFamily="18" charset="0"/>
                        <a:cs typeface="Times New Roman" panose="02020603050405020304" pitchFamily="18" charset="0"/>
                      </a:endParaRPr>
                    </a:p>
                    <a:p>
                      <a:r>
                        <a:rPr lang="en-ZA" sz="14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8 peaks * 4.95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39.58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4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16 peaks * 6.18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latin typeface="Times New Roman" panose="02020603050405020304" pitchFamily="18" charset="0"/>
                          <a:cs typeface="Times New Roman" panose="02020603050405020304" pitchFamily="18" charset="0"/>
                        </a:rPr>
                        <a:t>= 98.81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816766"/>
                  </a:ext>
                </a:extLst>
              </a:tr>
            </a:tbl>
          </a:graphicData>
        </a:graphic>
      </p:graphicFrame>
      <p:grpSp>
        <p:nvGrpSpPr>
          <p:cNvPr id="16" name="Group 15">
            <a:extLst>
              <a:ext uri="{FF2B5EF4-FFF2-40B4-BE49-F238E27FC236}">
                <a16:creationId xmlns:a16="http://schemas.microsoft.com/office/drawing/2014/main" id="{1810F2FE-80C7-4050-A44A-15D1E40E8F24}"/>
              </a:ext>
            </a:extLst>
          </p:cNvPr>
          <p:cNvGrpSpPr/>
          <p:nvPr/>
        </p:nvGrpSpPr>
        <p:grpSpPr>
          <a:xfrm>
            <a:off x="22876536" y="7341669"/>
            <a:ext cx="3640337" cy="4538592"/>
            <a:chOff x="19421758" y="9981528"/>
            <a:chExt cx="3640337" cy="4538592"/>
          </a:xfrm>
        </p:grpSpPr>
        <p:grpSp>
          <p:nvGrpSpPr>
            <p:cNvPr id="175" name="Group 174">
              <a:extLst>
                <a:ext uri="{FF2B5EF4-FFF2-40B4-BE49-F238E27FC236}">
                  <a16:creationId xmlns:a16="http://schemas.microsoft.com/office/drawing/2014/main" id="{00A3CA82-E18B-BC83-F5BE-59A9337B50DF}"/>
                </a:ext>
              </a:extLst>
            </p:cNvPr>
            <p:cNvGrpSpPr/>
            <p:nvPr/>
          </p:nvGrpSpPr>
          <p:grpSpPr>
            <a:xfrm>
              <a:off x="19421758" y="10358415"/>
              <a:ext cx="3640337" cy="4161705"/>
              <a:chOff x="8653117" y="13080427"/>
              <a:chExt cx="3640337" cy="4161705"/>
            </a:xfrm>
          </p:grpSpPr>
          <p:pic>
            <p:nvPicPr>
              <p:cNvPr id="161" name="Picture 160">
                <a:extLst>
                  <a:ext uri="{FF2B5EF4-FFF2-40B4-BE49-F238E27FC236}">
                    <a16:creationId xmlns:a16="http://schemas.microsoft.com/office/drawing/2014/main" id="{2B3BE963-EFF4-1586-E735-C4176FF1C959}"/>
                  </a:ext>
                </a:extLst>
              </p:cNvPr>
              <p:cNvPicPr>
                <a:picLocks noChangeAspect="1"/>
              </p:cNvPicPr>
              <p:nvPr/>
            </p:nvPicPr>
            <p:blipFill rotWithShape="1">
              <a:blip r:embed="rId25">
                <a:extLst>
                  <a:ext uri="{28A0092B-C50C-407E-A947-70E740481C1C}">
                    <a14:useLocalDpi xmlns:a14="http://schemas.microsoft.com/office/drawing/2010/main" val="0"/>
                  </a:ext>
                </a:extLst>
              </a:blip>
              <a:srcRect l="4542" r="2677"/>
              <a:stretch/>
            </p:blipFill>
            <p:spPr>
              <a:xfrm>
                <a:off x="8653117" y="13080427"/>
                <a:ext cx="3628308" cy="2038923"/>
              </a:xfrm>
              <a:prstGeom prst="rect">
                <a:avLst/>
              </a:prstGeom>
              <a:effectLst/>
            </p:spPr>
          </p:pic>
          <p:pic>
            <p:nvPicPr>
              <p:cNvPr id="162" name="Picture 161">
                <a:extLst>
                  <a:ext uri="{FF2B5EF4-FFF2-40B4-BE49-F238E27FC236}">
                    <a16:creationId xmlns:a16="http://schemas.microsoft.com/office/drawing/2014/main" id="{4BEF7078-4D7F-DF0F-060E-1D383C376AA6}"/>
                  </a:ext>
                </a:extLst>
              </p:cNvPr>
              <p:cNvPicPr>
                <a:picLocks noChangeAspect="1"/>
              </p:cNvPicPr>
              <p:nvPr/>
            </p:nvPicPr>
            <p:blipFill rotWithShape="1">
              <a:blip r:embed="rId26">
                <a:extLst>
                  <a:ext uri="{28A0092B-C50C-407E-A947-70E740481C1C}">
                    <a14:useLocalDpi xmlns:a14="http://schemas.microsoft.com/office/drawing/2010/main" val="0"/>
                  </a:ext>
                </a:extLst>
              </a:blip>
              <a:srcRect l="4526" t="4264" r="8789"/>
              <a:stretch/>
            </p:blipFill>
            <p:spPr>
              <a:xfrm>
                <a:off x="8688282" y="15251317"/>
                <a:ext cx="3605172" cy="1990815"/>
              </a:xfrm>
              <a:prstGeom prst="rect">
                <a:avLst/>
              </a:prstGeom>
              <a:effectLst/>
            </p:spPr>
          </p:pic>
        </p:grpSp>
        <p:sp>
          <p:nvSpPr>
            <p:cNvPr id="222" name="TextBox 221">
              <a:extLst>
                <a:ext uri="{FF2B5EF4-FFF2-40B4-BE49-F238E27FC236}">
                  <a16:creationId xmlns:a16="http://schemas.microsoft.com/office/drawing/2014/main" id="{F53A570C-EB70-9087-007F-00643914A914}"/>
                </a:ext>
              </a:extLst>
            </p:cNvPr>
            <p:cNvSpPr txBox="1"/>
            <p:nvPr/>
          </p:nvSpPr>
          <p:spPr>
            <a:xfrm>
              <a:off x="19782852" y="9981528"/>
              <a:ext cx="2953314" cy="338554"/>
            </a:xfrm>
            <a:prstGeom prst="rect">
              <a:avLst/>
            </a:prstGeom>
            <a:noFill/>
            <a:ln w="57150">
              <a:noFill/>
            </a:ln>
            <a:effectLst/>
          </p:spPr>
          <p:txBody>
            <a:bodyPr wrap="square" rtlCol="0">
              <a:spAutoFit/>
            </a:bodyPr>
            <a:lstStyle/>
            <a:p>
              <a:pPr algn="ctr"/>
              <a:r>
                <a:rPr lang="en-ZA" sz="1600" b="1" dirty="0">
                  <a:solidFill>
                    <a:srgbClr val="00008B"/>
                  </a:solidFill>
                  <a:latin typeface="Times New Roman" panose="02020603050405020304" pitchFamily="18" charset="0"/>
                  <a:cs typeface="Times New Roman" panose="02020603050405020304" pitchFamily="18" charset="0"/>
                </a:rPr>
                <a:t>METHOD 2</a:t>
              </a:r>
              <a:endParaRPr lang="en-ZA" sz="1400" b="1" dirty="0">
                <a:solidFill>
                  <a:srgbClr val="00008B"/>
                </a:solidFill>
                <a:latin typeface="Times New Roman" panose="02020603050405020304" pitchFamily="18" charset="0"/>
                <a:cs typeface="Times New Roman" panose="02020603050405020304" pitchFamily="18" charset="0"/>
              </a:endParaRPr>
            </a:p>
          </p:txBody>
        </p:sp>
      </p:grpSp>
      <p:graphicFrame>
        <p:nvGraphicFramePr>
          <p:cNvPr id="5" name="Table 38">
            <a:extLst>
              <a:ext uri="{FF2B5EF4-FFF2-40B4-BE49-F238E27FC236}">
                <a16:creationId xmlns:a16="http://schemas.microsoft.com/office/drawing/2014/main" id="{CA9D9201-E844-76EB-6419-FD3BD25A4A67}"/>
              </a:ext>
            </a:extLst>
          </p:cNvPr>
          <p:cNvGraphicFramePr>
            <a:graphicFrameLocks noGrp="1"/>
          </p:cNvGraphicFramePr>
          <p:nvPr>
            <p:extLst>
              <p:ext uri="{D42A27DB-BD31-4B8C-83A1-F6EECF244321}">
                <p14:modId xmlns:p14="http://schemas.microsoft.com/office/powerpoint/2010/main" val="735062896"/>
              </p:ext>
            </p:extLst>
          </p:nvPr>
        </p:nvGraphicFramePr>
        <p:xfrm>
          <a:off x="11516830" y="6286554"/>
          <a:ext cx="3861675" cy="822960"/>
        </p:xfrm>
        <a:graphic>
          <a:graphicData uri="http://schemas.openxmlformats.org/drawingml/2006/table">
            <a:tbl>
              <a:tblPr firstRow="1" bandRow="1">
                <a:effectLst>
                  <a:outerShdw sx="1000" sy="1000" algn="ctr" rotWithShape="0">
                    <a:srgbClr val="000000"/>
                  </a:outerShdw>
                </a:effectLst>
                <a:tableStyleId>{2D5ABB26-0587-4C30-8999-92F81FD0307C}</a:tableStyleId>
              </a:tblPr>
              <a:tblGrid>
                <a:gridCol w="1590915">
                  <a:extLst>
                    <a:ext uri="{9D8B030D-6E8A-4147-A177-3AD203B41FA5}">
                      <a16:colId xmlns:a16="http://schemas.microsoft.com/office/drawing/2014/main" val="3328912869"/>
                    </a:ext>
                  </a:extLst>
                </a:gridCol>
                <a:gridCol w="1135380">
                  <a:extLst>
                    <a:ext uri="{9D8B030D-6E8A-4147-A177-3AD203B41FA5}">
                      <a16:colId xmlns:a16="http://schemas.microsoft.com/office/drawing/2014/main" val="1888238186"/>
                    </a:ext>
                  </a:extLst>
                </a:gridCol>
                <a:gridCol w="1135380">
                  <a:extLst>
                    <a:ext uri="{9D8B030D-6E8A-4147-A177-3AD203B41FA5}">
                      <a16:colId xmlns:a16="http://schemas.microsoft.com/office/drawing/2014/main" val="2383168896"/>
                    </a:ext>
                  </a:extLst>
                </a:gridCol>
              </a:tblGrid>
              <a:tr h="213129">
                <a:tc>
                  <a:txBody>
                    <a:bodyPr/>
                    <a:lstStyle/>
                    <a:p>
                      <a:r>
                        <a:rPr lang="en-US" sz="1400" dirty="0">
                          <a:latin typeface="Times New Roman" panose="02020603050405020304" pitchFamily="18" charset="0"/>
                          <a:cs typeface="Times New Roman" panose="02020603050405020304" pitchFamily="18" charset="0"/>
                        </a:rPr>
                        <a:t>   </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b="1" dirty="0"/>
                        <a:t>Spiral A1</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b="1" dirty="0"/>
                        <a:t>Spiral A2</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1620317"/>
                  </a:ext>
                </a:extLst>
              </a:tr>
              <a:tr h="364187">
                <a:tc>
                  <a:txBody>
                    <a:bodyPr/>
                    <a:lstStyle/>
                    <a:p>
                      <a:r>
                        <a:rPr lang="en-ZA" sz="1400" dirty="0"/>
                        <a:t>Normalised Standard Deviation</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dirty="0"/>
                        <a:t>0.63</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dirty="0"/>
                        <a:t>0.19</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874346"/>
                  </a:ext>
                </a:extLst>
              </a:tr>
            </a:tbl>
          </a:graphicData>
        </a:graphic>
      </p:graphicFrame>
      <p:pic>
        <p:nvPicPr>
          <p:cNvPr id="79" name="Picture 78" descr="Logo, company name&#10;&#10;Description automatically generated">
            <a:extLst>
              <a:ext uri="{FF2B5EF4-FFF2-40B4-BE49-F238E27FC236}">
                <a16:creationId xmlns:a16="http://schemas.microsoft.com/office/drawing/2014/main" id="{8E24E83C-D1C5-4377-97DA-6F5C693127E0}"/>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133151" y="119220"/>
            <a:ext cx="797784" cy="720000"/>
          </a:xfrm>
          <a:prstGeom prst="rect">
            <a:avLst/>
          </a:prstGeom>
        </p:spPr>
      </p:pic>
      <p:sp>
        <p:nvSpPr>
          <p:cNvPr id="239" name="Rectangle 238">
            <a:extLst>
              <a:ext uri="{FF2B5EF4-FFF2-40B4-BE49-F238E27FC236}">
                <a16:creationId xmlns:a16="http://schemas.microsoft.com/office/drawing/2014/main" id="{9E7F3FFF-DB42-B8C8-D063-272DE6A70F52}"/>
              </a:ext>
            </a:extLst>
          </p:cNvPr>
          <p:cNvSpPr/>
          <p:nvPr/>
        </p:nvSpPr>
        <p:spPr>
          <a:xfrm>
            <a:off x="15422260" y="10562029"/>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pic>
        <p:nvPicPr>
          <p:cNvPr id="80" name="Picture 79">
            <a:extLst>
              <a:ext uri="{FF2B5EF4-FFF2-40B4-BE49-F238E27FC236}">
                <a16:creationId xmlns:a16="http://schemas.microsoft.com/office/drawing/2014/main" id="{A9232493-D14C-4C7E-A867-953F86F95FD6}"/>
              </a:ext>
            </a:extLst>
          </p:cNvPr>
          <p:cNvPicPr>
            <a:picLocks noChangeAspect="1"/>
          </p:cNvPicPr>
          <p:nvPr/>
        </p:nvPicPr>
        <p:blipFill rotWithShape="1">
          <a:blip r:embed="rId13">
            <a:extLst>
              <a:ext uri="{28A0092B-C50C-407E-A947-70E740481C1C}">
                <a14:useLocalDpi xmlns:a14="http://schemas.microsoft.com/office/drawing/2010/main" val="0"/>
              </a:ext>
            </a:extLst>
          </a:blip>
          <a:srcRect l="64052" t="7380" r="2263" b="7865"/>
          <a:stretch/>
        </p:blipFill>
        <p:spPr>
          <a:xfrm>
            <a:off x="14726894" y="656417"/>
            <a:ext cx="703965" cy="496715"/>
          </a:xfrm>
          <a:prstGeom prst="rect">
            <a:avLst/>
          </a:prstGeom>
        </p:spPr>
      </p:pic>
      <p:sp>
        <p:nvSpPr>
          <p:cNvPr id="89" name="Rectangle 88">
            <a:extLst>
              <a:ext uri="{FF2B5EF4-FFF2-40B4-BE49-F238E27FC236}">
                <a16:creationId xmlns:a16="http://schemas.microsoft.com/office/drawing/2014/main" id="{3361D7A5-6B8C-4E7B-8A08-F769E13D0DD0}"/>
              </a:ext>
            </a:extLst>
          </p:cNvPr>
          <p:cNvSpPr/>
          <p:nvPr/>
        </p:nvSpPr>
        <p:spPr>
          <a:xfrm>
            <a:off x="26699550" y="359675"/>
            <a:ext cx="180000" cy="144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90" name="Rectangle 89">
            <a:extLst>
              <a:ext uri="{FF2B5EF4-FFF2-40B4-BE49-F238E27FC236}">
                <a16:creationId xmlns:a16="http://schemas.microsoft.com/office/drawing/2014/main" id="{2F0354BC-113F-414D-B7D0-16762B296C3C}"/>
              </a:ext>
            </a:extLst>
          </p:cNvPr>
          <p:cNvSpPr/>
          <p:nvPr/>
        </p:nvSpPr>
        <p:spPr>
          <a:xfrm>
            <a:off x="839775" y="0"/>
            <a:ext cx="2520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91" name="Rectangle 90">
            <a:extLst>
              <a:ext uri="{FF2B5EF4-FFF2-40B4-BE49-F238E27FC236}">
                <a16:creationId xmlns:a16="http://schemas.microsoft.com/office/drawing/2014/main" id="{5B88BEB4-223E-43A6-8F43-83EB77094285}"/>
              </a:ext>
            </a:extLst>
          </p:cNvPr>
          <p:cNvSpPr/>
          <p:nvPr/>
        </p:nvSpPr>
        <p:spPr>
          <a:xfrm>
            <a:off x="839775" y="14939350"/>
            <a:ext cx="2520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92" name="Rectangle 91">
            <a:extLst>
              <a:ext uri="{FF2B5EF4-FFF2-40B4-BE49-F238E27FC236}">
                <a16:creationId xmlns:a16="http://schemas.microsoft.com/office/drawing/2014/main" id="{1DB80A74-95D3-4A50-AE79-BF4419ED8EE3}"/>
              </a:ext>
            </a:extLst>
          </p:cNvPr>
          <p:cNvSpPr/>
          <p:nvPr/>
        </p:nvSpPr>
        <p:spPr>
          <a:xfrm>
            <a:off x="3230918" y="8963673"/>
            <a:ext cx="720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93" name="Rectangle 92">
            <a:extLst>
              <a:ext uri="{FF2B5EF4-FFF2-40B4-BE49-F238E27FC236}">
                <a16:creationId xmlns:a16="http://schemas.microsoft.com/office/drawing/2014/main" id="{CF0DA6BB-103B-4C3E-887E-137631B737F4}"/>
              </a:ext>
            </a:extLst>
          </p:cNvPr>
          <p:cNvSpPr/>
          <p:nvPr/>
        </p:nvSpPr>
        <p:spPr>
          <a:xfrm>
            <a:off x="17593761" y="7043939"/>
            <a:ext cx="720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94" name="Rectangle 93">
            <a:extLst>
              <a:ext uri="{FF2B5EF4-FFF2-40B4-BE49-F238E27FC236}">
                <a16:creationId xmlns:a16="http://schemas.microsoft.com/office/drawing/2014/main" id="{480703B1-3AD8-4498-AD46-A840319C26E4}"/>
              </a:ext>
            </a:extLst>
          </p:cNvPr>
          <p:cNvSpPr/>
          <p:nvPr/>
        </p:nvSpPr>
        <p:spPr>
          <a:xfrm>
            <a:off x="4404817" y="2608699"/>
            <a:ext cx="720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95" name="Rectangle 94">
            <a:extLst>
              <a:ext uri="{FF2B5EF4-FFF2-40B4-BE49-F238E27FC236}">
                <a16:creationId xmlns:a16="http://schemas.microsoft.com/office/drawing/2014/main" id="{55640938-D57D-44D9-8E41-E80DF23B1701}"/>
              </a:ext>
            </a:extLst>
          </p:cNvPr>
          <p:cNvSpPr/>
          <p:nvPr/>
        </p:nvSpPr>
        <p:spPr>
          <a:xfrm>
            <a:off x="15604937" y="1765353"/>
            <a:ext cx="180000" cy="108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96" name="Rectangle 95">
            <a:extLst>
              <a:ext uri="{FF2B5EF4-FFF2-40B4-BE49-F238E27FC236}">
                <a16:creationId xmlns:a16="http://schemas.microsoft.com/office/drawing/2014/main" id="{43F090E2-3CF5-4A08-BA90-E8F472A4EB79}"/>
              </a:ext>
            </a:extLst>
          </p:cNvPr>
          <p:cNvSpPr/>
          <p:nvPr/>
        </p:nvSpPr>
        <p:spPr>
          <a:xfrm>
            <a:off x="8759354" y="1134583"/>
            <a:ext cx="180000" cy="18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100" name="Rectangle 99">
            <a:extLst>
              <a:ext uri="{FF2B5EF4-FFF2-40B4-BE49-F238E27FC236}">
                <a16:creationId xmlns:a16="http://schemas.microsoft.com/office/drawing/2014/main" id="{298F035B-5F42-42FE-AF0E-DF166F4BE7F7}"/>
              </a:ext>
            </a:extLst>
          </p:cNvPr>
          <p:cNvSpPr/>
          <p:nvPr/>
        </p:nvSpPr>
        <p:spPr>
          <a:xfrm>
            <a:off x="15446294" y="13088959"/>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
        <p:nvSpPr>
          <p:cNvPr id="102" name="TextBox 101">
            <a:extLst>
              <a:ext uri="{FF2B5EF4-FFF2-40B4-BE49-F238E27FC236}">
                <a16:creationId xmlns:a16="http://schemas.microsoft.com/office/drawing/2014/main" id="{3331D4D6-1F21-4845-B2A2-2934838CA36D}"/>
              </a:ext>
            </a:extLst>
          </p:cNvPr>
          <p:cNvSpPr txBox="1"/>
          <p:nvPr/>
        </p:nvSpPr>
        <p:spPr>
          <a:xfrm>
            <a:off x="15791887" y="13431782"/>
            <a:ext cx="10884114" cy="1477328"/>
          </a:xfrm>
          <a:prstGeom prst="rect">
            <a:avLst/>
          </a:prstGeom>
          <a:solidFill>
            <a:schemeClr val="bg1"/>
          </a:solidFill>
          <a:ln w="57150">
            <a:noFill/>
          </a:ln>
          <a:effectLst>
            <a:outerShdw blurRad="190500" dist="228600" dir="2700000" algn="tl" rotWithShape="0">
              <a:prstClr val="black">
                <a:alpha val="30000"/>
              </a:prstClr>
            </a:outerShdw>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REFERENCES</a:t>
            </a:r>
            <a:endParaRPr lang="en-ZA" sz="1600" b="1" dirty="0">
              <a:solidFill>
                <a:srgbClr val="00008B"/>
              </a:solidFill>
              <a:latin typeface="Times New Roman" panose="02020603050405020304" pitchFamily="18" charset="0"/>
              <a:cs typeface="Times New Roman" panose="02020603050405020304" pitchFamily="18" charset="0"/>
            </a:endParaRPr>
          </a:p>
          <a:p>
            <a:pPr lvl="0" algn="l"/>
            <a:r>
              <a:rPr lang="en-US" sz="900" b="0" i="0" dirty="0">
                <a:solidFill>
                  <a:srgbClr val="000000"/>
                </a:solidFill>
                <a:effectLst/>
                <a:latin typeface="Times New Roman" panose="02020603050405020304" pitchFamily="18" charset="0"/>
                <a:cs typeface="Times New Roman" panose="02020603050405020304" pitchFamily="18" charset="0"/>
              </a:rPr>
              <a:t>[1]  M. </a:t>
            </a:r>
            <a:r>
              <a:rPr lang="en-US" sz="900" b="0" i="0" dirty="0" err="1">
                <a:solidFill>
                  <a:srgbClr val="000000"/>
                </a:solidFill>
                <a:effectLst/>
                <a:latin typeface="Times New Roman" panose="02020603050405020304" pitchFamily="18" charset="0"/>
                <a:cs typeface="Times New Roman" panose="02020603050405020304" pitchFamily="18" charset="0"/>
              </a:rPr>
              <a:t>Rohani</a:t>
            </a:r>
            <a:r>
              <a:rPr lang="en-US" sz="900" b="0" i="0" dirty="0">
                <a:solidFill>
                  <a:srgbClr val="000000"/>
                </a:solidFill>
                <a:effectLst/>
                <a:latin typeface="Times New Roman" panose="02020603050405020304" pitchFamily="18" charset="0"/>
                <a:cs typeface="Times New Roman" panose="02020603050405020304" pitchFamily="18" charset="0"/>
              </a:rPr>
              <a:t> and A. Fasano, "Focused Ultrasound for Essential Tremor: Review of the Evidence and Discussion of Current Hurdles.," </a:t>
            </a:r>
            <a:r>
              <a:rPr lang="en-US" sz="900" b="0" i="1" dirty="0">
                <a:solidFill>
                  <a:srgbClr val="000000"/>
                </a:solidFill>
                <a:effectLst/>
                <a:latin typeface="Times New Roman" panose="02020603050405020304" pitchFamily="18" charset="0"/>
                <a:cs typeface="Times New Roman" panose="02020603050405020304" pitchFamily="18" charset="0"/>
              </a:rPr>
              <a:t>Tremor and Other </a:t>
            </a:r>
            <a:r>
              <a:rPr lang="en-US" sz="900" b="0" i="1" dirty="0" err="1">
                <a:solidFill>
                  <a:srgbClr val="000000"/>
                </a:solidFill>
                <a:effectLst/>
                <a:latin typeface="Times New Roman" panose="02020603050405020304" pitchFamily="18" charset="0"/>
                <a:cs typeface="Times New Roman" panose="02020603050405020304" pitchFamily="18" charset="0"/>
              </a:rPr>
              <a:t>Hyperkinet</a:t>
            </a:r>
            <a:r>
              <a:rPr lang="en-US" sz="900" b="0" i="1" dirty="0">
                <a:solidFill>
                  <a:srgbClr val="000000"/>
                </a:solidFill>
                <a:effectLst/>
                <a:latin typeface="Times New Roman" panose="02020603050405020304" pitchFamily="18" charset="0"/>
                <a:cs typeface="Times New Roman" panose="02020603050405020304" pitchFamily="18" charset="0"/>
              </a:rPr>
              <a:t> Movements (NY), </a:t>
            </a:r>
            <a:r>
              <a:rPr lang="en-US" sz="900" b="0" i="0" dirty="0">
                <a:solidFill>
                  <a:srgbClr val="000000"/>
                </a:solidFill>
                <a:effectLst/>
                <a:latin typeface="Times New Roman" panose="02020603050405020304" pitchFamily="18" charset="0"/>
                <a:cs typeface="Times New Roman" panose="02020603050405020304" pitchFamily="18" charset="0"/>
              </a:rPr>
              <a:t>vol. 462, no. 7, 2017.</a:t>
            </a:r>
          </a:p>
          <a:p>
            <a:pPr lvl="0" algn="l"/>
            <a:r>
              <a:rPr lang="en-US" sz="900" b="0" i="0" dirty="0">
                <a:solidFill>
                  <a:srgbClr val="000000"/>
                </a:solidFill>
                <a:effectLst/>
                <a:latin typeface="Times New Roman" panose="02020603050405020304" pitchFamily="18" charset="0"/>
                <a:cs typeface="Times New Roman" panose="02020603050405020304" pitchFamily="18" charset="0"/>
              </a:rPr>
              <a:t>[2]  C. A. Davie, "A review of Parkinson's disease," </a:t>
            </a:r>
            <a:r>
              <a:rPr lang="en-US" sz="900" b="0" i="1" dirty="0">
                <a:solidFill>
                  <a:srgbClr val="000000"/>
                </a:solidFill>
                <a:effectLst/>
                <a:latin typeface="Times New Roman" panose="02020603050405020304" pitchFamily="18" charset="0"/>
                <a:cs typeface="Times New Roman" panose="02020603050405020304" pitchFamily="18" charset="0"/>
              </a:rPr>
              <a:t>British Medical Bulletin, </a:t>
            </a:r>
            <a:r>
              <a:rPr lang="en-US" sz="900" b="0" i="0" dirty="0">
                <a:solidFill>
                  <a:srgbClr val="000000"/>
                </a:solidFill>
                <a:effectLst/>
                <a:latin typeface="Times New Roman" panose="02020603050405020304" pitchFamily="18" charset="0"/>
                <a:cs typeface="Times New Roman" panose="02020603050405020304" pitchFamily="18" charset="0"/>
              </a:rPr>
              <a:t>no. 86, pp. 109-127, 2008.</a:t>
            </a:r>
          </a:p>
          <a:p>
            <a:pPr lvl="0" algn="l"/>
            <a:r>
              <a:rPr lang="en-ZA" sz="900" b="0" i="0" dirty="0">
                <a:solidFill>
                  <a:srgbClr val="000000"/>
                </a:solidFill>
                <a:effectLst/>
                <a:latin typeface="Times New Roman" panose="02020603050405020304" pitchFamily="18" charset="0"/>
                <a:cs typeface="Times New Roman" panose="02020603050405020304" pitchFamily="18" charset="0"/>
              </a:rPr>
              <a:t>[3]  H. </a:t>
            </a:r>
            <a:r>
              <a:rPr lang="en-ZA" sz="900" b="0" i="0" dirty="0" err="1">
                <a:solidFill>
                  <a:srgbClr val="000000"/>
                </a:solidFill>
                <a:effectLst/>
                <a:latin typeface="Times New Roman" panose="02020603050405020304" pitchFamily="18" charset="0"/>
                <a:cs typeface="Times New Roman" panose="02020603050405020304" pitchFamily="18" charset="0"/>
              </a:rPr>
              <a:t>Baek</a:t>
            </a:r>
            <a:r>
              <a:rPr lang="en-ZA" sz="900" b="0" i="0" dirty="0">
                <a:solidFill>
                  <a:srgbClr val="000000"/>
                </a:solidFill>
                <a:effectLst/>
                <a:latin typeface="Times New Roman" panose="02020603050405020304" pitchFamily="18" charset="0"/>
                <a:cs typeface="Times New Roman" panose="02020603050405020304" pitchFamily="18" charset="0"/>
              </a:rPr>
              <a:t>, D. Lockwood, E. J. Mason, E. </a:t>
            </a:r>
            <a:r>
              <a:rPr lang="en-ZA" sz="900" b="0" i="0" dirty="0" err="1">
                <a:solidFill>
                  <a:srgbClr val="000000"/>
                </a:solidFill>
                <a:effectLst/>
                <a:latin typeface="Times New Roman" panose="02020603050405020304" pitchFamily="18" charset="0"/>
                <a:cs typeface="Times New Roman" panose="02020603050405020304" pitchFamily="18" charset="0"/>
              </a:rPr>
              <a:t>Obusez</a:t>
            </a:r>
            <a:r>
              <a:rPr lang="en-ZA" sz="900" b="0" i="0" dirty="0">
                <a:solidFill>
                  <a:srgbClr val="000000"/>
                </a:solidFill>
                <a:effectLst/>
                <a:latin typeface="Times New Roman" panose="02020603050405020304" pitchFamily="18" charset="0"/>
                <a:cs typeface="Times New Roman" panose="02020603050405020304" pitchFamily="18" charset="0"/>
              </a:rPr>
              <a:t>, M. </a:t>
            </a:r>
            <a:r>
              <a:rPr lang="en-ZA" sz="900" b="0" i="0" dirty="0" err="1">
                <a:solidFill>
                  <a:srgbClr val="000000"/>
                </a:solidFill>
                <a:effectLst/>
                <a:latin typeface="Times New Roman" panose="02020603050405020304" pitchFamily="18" charset="0"/>
                <a:cs typeface="Times New Roman" panose="02020603050405020304" pitchFamily="18" charset="0"/>
              </a:rPr>
              <a:t>Poturalski</a:t>
            </a:r>
            <a:r>
              <a:rPr lang="en-ZA" sz="900" b="0" i="0" dirty="0">
                <a:solidFill>
                  <a:srgbClr val="000000"/>
                </a:solidFill>
                <a:effectLst/>
                <a:latin typeface="Times New Roman" panose="02020603050405020304" pitchFamily="18" charset="0"/>
                <a:cs typeface="Times New Roman" panose="02020603050405020304" pitchFamily="18" charset="0"/>
              </a:rPr>
              <a:t>, R. </a:t>
            </a:r>
            <a:r>
              <a:rPr lang="en-ZA" sz="900" b="0" i="0" dirty="0" err="1">
                <a:solidFill>
                  <a:srgbClr val="000000"/>
                </a:solidFill>
                <a:effectLst/>
                <a:latin typeface="Times New Roman" panose="02020603050405020304" pitchFamily="18" charset="0"/>
                <a:cs typeface="Times New Roman" panose="02020603050405020304" pitchFamily="18" charset="0"/>
              </a:rPr>
              <a:t>Rammo</a:t>
            </a:r>
            <a:r>
              <a:rPr lang="en-ZA" sz="900" b="0" i="0" dirty="0">
                <a:solidFill>
                  <a:srgbClr val="000000"/>
                </a:solidFill>
                <a:effectLst/>
                <a:latin typeface="Times New Roman" panose="02020603050405020304" pitchFamily="18" charset="0"/>
                <a:cs typeface="Times New Roman" panose="02020603050405020304" pitchFamily="18" charset="0"/>
              </a:rPr>
              <a:t>, S. J. Nagel and S. E. Jones, "Clinical Intervention Using Focused Ultrasound (FUS) Stimulation of the Brain in Diverse Neurological Disorders,“</a:t>
            </a:r>
            <a:br>
              <a:rPr lang="en-ZA" sz="900" b="0" i="0" dirty="0">
                <a:solidFill>
                  <a:srgbClr val="000000"/>
                </a:solidFill>
                <a:effectLst/>
                <a:latin typeface="Times New Roman" panose="02020603050405020304" pitchFamily="18" charset="0"/>
                <a:cs typeface="Times New Roman" panose="02020603050405020304" pitchFamily="18" charset="0"/>
              </a:rPr>
            </a:br>
            <a:r>
              <a:rPr lang="en-ZA" sz="900" b="0" i="0" dirty="0">
                <a:solidFill>
                  <a:srgbClr val="000000"/>
                </a:solidFill>
                <a:effectLst/>
                <a:latin typeface="Times New Roman" panose="02020603050405020304" pitchFamily="18" charset="0"/>
                <a:cs typeface="Times New Roman" panose="02020603050405020304" pitchFamily="18" charset="0"/>
              </a:rPr>
              <a:t>       </a:t>
            </a:r>
            <a:r>
              <a:rPr lang="en-ZA" sz="900" b="0" i="1" dirty="0">
                <a:solidFill>
                  <a:srgbClr val="000000"/>
                </a:solidFill>
                <a:effectLst/>
                <a:latin typeface="Times New Roman" panose="02020603050405020304" pitchFamily="18" charset="0"/>
                <a:cs typeface="Times New Roman" panose="02020603050405020304" pitchFamily="18" charset="0"/>
              </a:rPr>
              <a:t>Frontiers in Neurology, </a:t>
            </a:r>
            <a:r>
              <a:rPr lang="en-ZA" sz="900" b="0" i="0" dirty="0">
                <a:solidFill>
                  <a:srgbClr val="000000"/>
                </a:solidFill>
                <a:effectLst/>
                <a:latin typeface="Times New Roman" panose="02020603050405020304" pitchFamily="18" charset="0"/>
                <a:cs typeface="Times New Roman" panose="02020603050405020304" pitchFamily="18" charset="0"/>
              </a:rPr>
              <a:t>vol. 13, 2022.</a:t>
            </a:r>
            <a:endParaRPr lang="en-GB" sz="900" dirty="0">
              <a:latin typeface="Times New Roman" panose="02020603050405020304" pitchFamily="18" charset="0"/>
              <a:ea typeface="Times New Roman" panose="02020603050405020304" pitchFamily="18" charset="0"/>
              <a:cs typeface="Times New Roman" panose="02020603050405020304" pitchFamily="18" charset="0"/>
            </a:endParaRPr>
          </a:p>
          <a:p>
            <a:pPr lvl="0" algn="l"/>
            <a:r>
              <a:rPr lang="en-US" sz="900" b="0" i="0" dirty="0">
                <a:solidFill>
                  <a:srgbClr val="000000"/>
                </a:solidFill>
                <a:effectLst/>
                <a:latin typeface="Times New Roman" panose="02020603050405020304" pitchFamily="18" charset="0"/>
                <a:cs typeface="Times New Roman" panose="02020603050405020304" pitchFamily="18" charset="0"/>
              </a:rPr>
              <a:t>[4]  A. </a:t>
            </a:r>
            <a:r>
              <a:rPr lang="en-US" sz="900" b="0" i="0" dirty="0" err="1">
                <a:solidFill>
                  <a:srgbClr val="000000"/>
                </a:solidFill>
                <a:effectLst/>
                <a:latin typeface="Times New Roman" panose="02020603050405020304" pitchFamily="18" charset="0"/>
                <a:cs typeface="Times New Roman" panose="02020603050405020304" pitchFamily="18" charset="0"/>
              </a:rPr>
              <a:t>Rosebrock</a:t>
            </a:r>
            <a:r>
              <a:rPr lang="en-US" sz="900" b="0" i="0" dirty="0">
                <a:solidFill>
                  <a:srgbClr val="000000"/>
                </a:solidFill>
                <a:effectLst/>
                <a:latin typeface="Times New Roman" panose="02020603050405020304" pitchFamily="18" charset="0"/>
                <a:cs typeface="Times New Roman" panose="02020603050405020304" pitchFamily="18" charset="0"/>
              </a:rPr>
              <a:t>, "OpenCV Text Detection (EAST text detector) -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20 August 2018. [Online]. Available: https://pyimagesearch.com/2018/08/20/opencv-text-detection-east-text-detector/. </a:t>
            </a:r>
            <a:br>
              <a:rPr lang="en-US" sz="900" b="0" i="0" dirty="0">
                <a:solidFill>
                  <a:srgbClr val="000000"/>
                </a:solidFill>
                <a:effectLst/>
                <a:latin typeface="Times New Roman" panose="02020603050405020304" pitchFamily="18" charset="0"/>
                <a:cs typeface="Times New Roman" panose="02020603050405020304" pitchFamily="18" charset="0"/>
              </a:rPr>
            </a:br>
            <a:r>
              <a:rPr lang="en-US" sz="900" b="0" i="0" dirty="0">
                <a:solidFill>
                  <a:srgbClr val="000000"/>
                </a:solidFill>
                <a:effectLst/>
                <a:latin typeface="Times New Roman" panose="02020603050405020304" pitchFamily="18" charset="0"/>
                <a:cs typeface="Times New Roman" panose="02020603050405020304" pitchFamily="18" charset="0"/>
              </a:rPr>
              <a:t>       [Accessed 16 July 2022].</a:t>
            </a:r>
          </a:p>
          <a:p>
            <a:pPr lvl="0" algn="l"/>
            <a:r>
              <a:rPr lang="en-US" sz="900" b="0" i="0" dirty="0">
                <a:solidFill>
                  <a:srgbClr val="000000"/>
                </a:solidFill>
                <a:effectLst/>
                <a:latin typeface="Times New Roman" panose="02020603050405020304" pitchFamily="18" charset="0"/>
                <a:cs typeface="Times New Roman" panose="02020603050405020304" pitchFamily="18" charset="0"/>
              </a:rPr>
              <a:t>[5]  A. </a:t>
            </a:r>
            <a:r>
              <a:rPr lang="en-US" sz="900" b="0" i="0" dirty="0" err="1">
                <a:solidFill>
                  <a:srgbClr val="000000"/>
                </a:solidFill>
                <a:effectLst/>
                <a:latin typeface="Times New Roman" panose="02020603050405020304" pitchFamily="18" charset="0"/>
                <a:cs typeface="Times New Roman" panose="02020603050405020304" pitchFamily="18" charset="0"/>
              </a:rPr>
              <a:t>Rosebrock</a:t>
            </a:r>
            <a:r>
              <a:rPr lang="en-US" sz="900" b="0" i="0" dirty="0">
                <a:solidFill>
                  <a:srgbClr val="000000"/>
                </a:solidFill>
                <a:effectLst/>
                <a:latin typeface="Times New Roman" panose="02020603050405020304" pitchFamily="18" charset="0"/>
                <a:cs typeface="Times New Roman" panose="02020603050405020304" pitchFamily="18" charset="0"/>
              </a:rPr>
              <a:t>, "OpenCV shape detection -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8 February 2016. [Online]. Available: https://pyimagesearch.com/2016/02/08/opencv-shape-detection/. [Accessed 20 July 2022].</a:t>
            </a:r>
            <a:r>
              <a:rPr lang="en-US" sz="900" b="0" i="0" dirty="0">
                <a:effectLst/>
                <a:latin typeface="Times New Roman" panose="02020603050405020304" pitchFamily="18" charset="0"/>
                <a:cs typeface="Times New Roman" panose="02020603050405020304" pitchFamily="18" charset="0"/>
              </a:rPr>
              <a:t>  </a:t>
            </a:r>
          </a:p>
          <a:p>
            <a:pPr lvl="0" algn="l"/>
            <a:r>
              <a:rPr lang="en-US" sz="900" b="0" i="0" dirty="0">
                <a:solidFill>
                  <a:srgbClr val="000000"/>
                </a:solidFill>
                <a:effectLst/>
                <a:latin typeface="Times New Roman" panose="02020603050405020304" pitchFamily="18" charset="0"/>
                <a:cs typeface="Times New Roman" panose="02020603050405020304" pitchFamily="18" charset="0"/>
              </a:rPr>
              <a:t>[6]  </a:t>
            </a:r>
            <a:r>
              <a:rPr lang="en-US" sz="900" b="0" i="0" dirty="0" err="1">
                <a:solidFill>
                  <a:srgbClr val="000000"/>
                </a:solidFill>
                <a:effectLst/>
                <a:latin typeface="Times New Roman" panose="02020603050405020304" pitchFamily="18" charset="0"/>
                <a:cs typeface="Times New Roman" panose="02020603050405020304" pitchFamily="18" charset="0"/>
              </a:rPr>
              <a:t>jdhao</a:t>
            </a:r>
            <a:r>
              <a:rPr lang="en-US" sz="900" b="0" i="0" dirty="0">
                <a:solidFill>
                  <a:srgbClr val="000000"/>
                </a:solidFill>
                <a:effectLst/>
                <a:latin typeface="Times New Roman" panose="02020603050405020304" pitchFamily="18" charset="0"/>
                <a:cs typeface="Times New Roman" panose="02020603050405020304" pitchFamily="18" charset="0"/>
              </a:rPr>
              <a:t>, "Cropping Rotated Rectangles from Image with OpenCV," </a:t>
            </a:r>
            <a:r>
              <a:rPr lang="en-US" sz="900" b="0" i="0" dirty="0" err="1">
                <a:solidFill>
                  <a:srgbClr val="000000"/>
                </a:solidFill>
                <a:effectLst/>
                <a:latin typeface="Times New Roman" panose="02020603050405020304" pitchFamily="18" charset="0"/>
                <a:cs typeface="Times New Roman" panose="02020603050405020304" pitchFamily="18" charset="0"/>
              </a:rPr>
              <a:t>jdhao's</a:t>
            </a:r>
            <a:r>
              <a:rPr lang="en-US" sz="900" b="0" i="0" dirty="0">
                <a:solidFill>
                  <a:srgbClr val="000000"/>
                </a:solidFill>
                <a:effectLst/>
                <a:latin typeface="Times New Roman" panose="02020603050405020304" pitchFamily="18" charset="0"/>
                <a:cs typeface="Times New Roman" panose="02020603050405020304" pitchFamily="18" charset="0"/>
              </a:rPr>
              <a:t> digital space, 23 February 2019. [Online]. Available: https://jdhao.github.io/2019/02/23/crop_rotated_rectangle_opencv/. [Accessed 26 July 2022].</a:t>
            </a:r>
            <a:r>
              <a:rPr lang="en-US" sz="900" b="0" i="0" dirty="0">
                <a:effectLst/>
                <a:latin typeface="Times New Roman" panose="02020603050405020304" pitchFamily="18" charset="0"/>
                <a:cs typeface="Times New Roman" panose="02020603050405020304" pitchFamily="18" charset="0"/>
              </a:rPr>
              <a:t> </a:t>
            </a:r>
            <a:endParaRPr lang="en-GB" sz="9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5" name="Rectangle 104">
            <a:extLst>
              <a:ext uri="{FF2B5EF4-FFF2-40B4-BE49-F238E27FC236}">
                <a16:creationId xmlns:a16="http://schemas.microsoft.com/office/drawing/2014/main" id="{BE4D9CB9-3D26-49F8-9A85-C617876DE9D4}"/>
              </a:ext>
            </a:extLst>
          </p:cNvPr>
          <p:cNvSpPr/>
          <p:nvPr/>
        </p:nvSpPr>
        <p:spPr>
          <a:xfrm>
            <a:off x="16528461" y="13251782"/>
            <a:ext cx="720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400" dirty="0"/>
          </a:p>
        </p:txBody>
      </p:sp>
    </p:spTree>
    <p:extLst>
      <p:ext uri="{BB962C8B-B14F-4D97-AF65-F5344CB8AC3E}">
        <p14:creationId xmlns:p14="http://schemas.microsoft.com/office/powerpoint/2010/main" val="24985958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1656</TotalTime>
  <Words>1768</Words>
  <Application>Microsoft Office PowerPoint</Application>
  <PresentationFormat>Custom</PresentationFormat>
  <Paragraphs>124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Robyn Gebbie</dc:creator>
  <cp:lastModifiedBy>Gratech</cp:lastModifiedBy>
  <cp:revision>7</cp:revision>
  <dcterms:created xsi:type="dcterms:W3CDTF">2022-10-24T13:43:28Z</dcterms:created>
  <dcterms:modified xsi:type="dcterms:W3CDTF">2022-11-01T11:07:37Z</dcterms:modified>
</cp:coreProperties>
</file>