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1008A"/>
    <a:srgbClr val="6495ED"/>
    <a:srgbClr val="2929FF"/>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95038" autoAdjust="0"/>
  </p:normalViewPr>
  <p:slideViewPr>
    <p:cSldViewPr snapToGrid="0">
      <p:cViewPr>
        <p:scale>
          <a:sx n="26" d="100"/>
          <a:sy n="26" d="100"/>
        </p:scale>
        <p:origin x="2083"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2022/11/01</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01/11/2022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01/11/2022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01/11/2022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01/11/2022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18" Type="http://schemas.openxmlformats.org/officeDocument/2006/relationships/image" Target="../media/image17.png"/><Relationship Id="rId26" Type="http://schemas.openxmlformats.org/officeDocument/2006/relationships/image" Target="../media/image24.jpg"/><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jpg"/><Relationship Id="rId17" Type="http://schemas.openxmlformats.org/officeDocument/2006/relationships/image" Target="../media/image16.png"/><Relationship Id="rId25" Type="http://schemas.openxmlformats.org/officeDocument/2006/relationships/image" Target="../media/image23.jpg"/><Relationship Id="rId33"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pn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24" Type="http://schemas.openxmlformats.org/officeDocument/2006/relationships/image" Target="../media/image200.png"/><Relationship Id="rId32" Type="http://schemas.openxmlformats.org/officeDocument/2006/relationships/image" Target="../media/image28.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4.png"/><Relationship Id="rId10" Type="http://schemas.openxmlformats.org/officeDocument/2006/relationships/image" Target="../media/image9.jpg"/><Relationship Id="rId19" Type="http://schemas.openxmlformats.org/officeDocument/2006/relationships/image" Target="../media/image18.png"/><Relationship Id="rId31" Type="http://schemas.openxmlformats.org/officeDocument/2006/relationships/image" Target="../media/image27.pn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5.jpg"/><Relationship Id="rId30"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99E5E2C-B77F-440E-B018-204B334F270D}"/>
              </a:ext>
            </a:extLst>
          </p:cNvPr>
          <p:cNvGrpSpPr/>
          <p:nvPr/>
        </p:nvGrpSpPr>
        <p:grpSpPr>
          <a:xfrm>
            <a:off x="15781428" y="7228410"/>
            <a:ext cx="10929517" cy="5935936"/>
            <a:chOff x="15781428" y="7228410"/>
            <a:chExt cx="10929517" cy="5935936"/>
          </a:xfrm>
        </p:grpSpPr>
        <p:grpSp>
          <p:nvGrpSpPr>
            <p:cNvPr id="28" name="Group 27">
              <a:extLst>
                <a:ext uri="{FF2B5EF4-FFF2-40B4-BE49-F238E27FC236}">
                  <a16:creationId xmlns:a16="http://schemas.microsoft.com/office/drawing/2014/main" id="{35A14B5A-E02C-4995-87F0-F8EB1B9743B1}"/>
                </a:ext>
              </a:extLst>
            </p:cNvPr>
            <p:cNvGrpSpPr/>
            <p:nvPr/>
          </p:nvGrpSpPr>
          <p:grpSpPr>
            <a:xfrm>
              <a:off x="15781428" y="7228410"/>
              <a:ext cx="10929517" cy="5935936"/>
              <a:chOff x="15781428" y="7228410"/>
              <a:chExt cx="10929517" cy="5935936"/>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781428" y="7228410"/>
                <a:ext cx="10929517" cy="5903278"/>
                <a:chOff x="15737352" y="150463"/>
                <a:chExt cx="10929517" cy="6711865"/>
              </a:xfrm>
            </p:grpSpPr>
            <p:sp>
              <p:nvSpPr>
                <p:cNvPr id="195" name="Rectangle 194">
                  <a:extLst>
                    <a:ext uri="{FF2B5EF4-FFF2-40B4-BE49-F238E27FC236}">
                      <a16:creationId xmlns:a16="http://schemas.microsoft.com/office/drawing/2014/main" id="{A9E8935A-2DDA-2F37-73B3-21B17D58B643}"/>
                    </a:ext>
                  </a:extLst>
                </p:cNvPr>
                <p:cNvSpPr/>
                <p:nvPr/>
              </p:nvSpPr>
              <p:spPr>
                <a:xfrm>
                  <a:off x="15737352" y="150463"/>
                  <a:ext cx="10911824" cy="6711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0" name="TextBox 219">
                  <a:extLst>
                    <a:ext uri="{FF2B5EF4-FFF2-40B4-BE49-F238E27FC236}">
                      <a16:creationId xmlns:a16="http://schemas.microsoft.com/office/drawing/2014/main" id="{7C3B8FEC-A7F9-E3DA-B385-4ADA80128E6D}"/>
                    </a:ext>
                  </a:extLst>
                </p:cNvPr>
                <p:cNvSpPr txBox="1"/>
                <p:nvPr/>
              </p:nvSpPr>
              <p:spPr>
                <a:xfrm>
                  <a:off x="15737558" y="153795"/>
                  <a:ext cx="10929311" cy="1434727"/>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DISCUSSION OF RESULTS</a:t>
                  </a:r>
                </a:p>
                <a:p>
                  <a:pPr algn="just"/>
                  <a:r>
                    <a:rPr lang="en-US" sz="1400" b="0" i="0" dirty="0">
                      <a:effectLst/>
                      <a:latin typeface="Times New Roman" panose="02020603050405020304" pitchFamily="18" charset="0"/>
                      <a:cs typeface="Times New Roman" panose="02020603050405020304" pitchFamily="18" charset="0"/>
                    </a:rPr>
                    <a:t>The tremor severity ratings </a:t>
                  </a:r>
                  <a:r>
                    <a:rPr lang="en-ZA" sz="1400" b="0" i="0" dirty="0">
                      <a:effectLst/>
                      <a:latin typeface="Times New Roman" panose="02020603050405020304" pitchFamily="18" charset="0"/>
                      <a:cs typeface="Times New Roman" panose="02020603050405020304" pitchFamily="18" charset="0"/>
                    </a:rPr>
                    <a:t>were</a:t>
                  </a:r>
                  <a:r>
                    <a:rPr lang="en-US" sz="1400" b="0" i="0" dirty="0">
                      <a:effectLst/>
                      <a:latin typeface="Times New Roman" panose="02020603050405020304" pitchFamily="18" charset="0"/>
                      <a:cs typeface="Times New Roman" panose="02020603050405020304" pitchFamily="18" charset="0"/>
                    </a:rPr>
                    <a:t> determined for each patient’s treated and untreated hands for each given treatment period. Method 1 uses the </a:t>
                  </a:r>
                  <a:r>
                    <a:rPr lang="en-ZA" sz="1400" b="0" i="0" dirty="0">
                      <a:effectLst/>
                      <a:latin typeface="Times New Roman" panose="02020603050405020304" pitchFamily="18" charset="0"/>
                      <a:cs typeface="Times New Roman" panose="02020603050405020304" pitchFamily="18" charset="0"/>
                    </a:rPr>
                    <a:t>normalised</a:t>
                  </a:r>
                  <a:r>
                    <a:rPr lang="en-US" sz="1400" b="0" i="0" dirty="0">
                      <a:effectLst/>
                      <a:latin typeface="Times New Roman" panose="02020603050405020304" pitchFamily="18" charset="0"/>
                      <a:cs typeface="Times New Roman" panose="02020603050405020304" pitchFamily="18" charset="0"/>
                    </a:rPr>
                    <a:t> standard deviations of the relative orientation distributions. </a:t>
                  </a:r>
                  <a:r>
                    <a:rPr lang="en-US" sz="1400" dirty="0">
                      <a:latin typeface="Times New Roman" panose="02020603050405020304" pitchFamily="18" charset="0"/>
                      <a:cs typeface="Times New Roman" panose="02020603050405020304" pitchFamily="18" charset="0"/>
                    </a:rPr>
                    <a:t>Method 2 uses the p</a:t>
                  </a:r>
                  <a:r>
                    <a:rPr lang="en-US" sz="1400" b="0" i="0" dirty="0">
                      <a:effectLst/>
                      <a:latin typeface="Times New Roman" panose="02020603050405020304" pitchFamily="18" charset="0"/>
                      <a:cs typeface="Times New Roman" panose="02020603050405020304" pitchFamily="18" charset="0"/>
                    </a:rPr>
                    <a:t>roduct of the number of peaks and average peak-to-trough adjacent distance.</a:t>
                  </a:r>
                </a:p>
                <a:p>
                  <a:pPr algn="ctr"/>
                  <a:endParaRPr lang="en-ZA" sz="1600" b="1" dirty="0">
                    <a:solidFill>
                      <a:srgbClr val="00008B"/>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23657386" y="4111242"/>
                  <a:ext cx="2746053" cy="349934"/>
                </a:xfrm>
                <a:prstGeom prst="rect">
                  <a:avLst/>
                </a:prstGeom>
                <a:noFill/>
                <a:ln w="57150">
                  <a:noFill/>
                </a:ln>
                <a:effectLst/>
              </p:spPr>
              <p:txBody>
                <a:bodyPr wrap="square" rtlCol="0">
                  <a:spAutoFit/>
                </a:bodyPr>
                <a:lstStyle/>
                <a:p>
                  <a:pPr marL="285750" indent="-285750" algn="just">
                    <a:buFont typeface="Arial" panose="020B0604020202020204" pitchFamily="34" charset="0"/>
                    <a:buChar char="•"/>
                  </a:pPr>
                  <a:endParaRPr lang="en-ZA" sz="1400" b="1"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D175B29D-BA21-4909-802B-C9C8CF16A1D3}"/>
                  </a:ext>
                </a:extLst>
              </p:cNvPr>
              <p:cNvGrpSpPr/>
              <p:nvPr/>
            </p:nvGrpSpPr>
            <p:grpSpPr>
              <a:xfrm>
                <a:off x="15781428" y="8494305"/>
                <a:ext cx="7914837" cy="4670041"/>
                <a:chOff x="15781428" y="8494305"/>
                <a:chExt cx="7914837" cy="4670041"/>
              </a:xfrm>
            </p:grpSpPr>
            <p:pic>
              <p:nvPicPr>
                <p:cNvPr id="103" name="Picture 102">
                  <a:extLst>
                    <a:ext uri="{FF2B5EF4-FFF2-40B4-BE49-F238E27FC236}">
                      <a16:creationId xmlns:a16="http://schemas.microsoft.com/office/drawing/2014/main" id="{32D0126C-9D1F-4908-BAF2-17CFE5188B3D}"/>
                    </a:ext>
                  </a:extLst>
                </p:cNvPr>
                <p:cNvPicPr>
                  <a:picLocks noChangeAspect="1"/>
                </p:cNvPicPr>
                <p:nvPr/>
              </p:nvPicPr>
              <p:blipFill rotWithShape="1">
                <a:blip r:embed="rId2">
                  <a:extLst>
                    <a:ext uri="{28A0092B-C50C-407E-A947-70E740481C1C}">
                      <a14:useLocalDpi xmlns:a14="http://schemas.microsoft.com/office/drawing/2010/main" val="0"/>
                    </a:ext>
                  </a:extLst>
                </a:blip>
                <a:srcRect l="-572" t="12147" r="-284"/>
                <a:stretch/>
              </p:blipFill>
              <p:spPr>
                <a:xfrm>
                  <a:off x="19811629" y="8929230"/>
                  <a:ext cx="3780000" cy="1928361"/>
                </a:xfrm>
                <a:prstGeom prst="rect">
                  <a:avLst/>
                </a:prstGeom>
                <a:ln w="12700">
                  <a:noFill/>
                </a:ln>
                <a:effectLst>
                  <a:outerShdw sx="1000" sy="1000" algn="ctr" rotWithShape="0">
                    <a:srgbClr val="000000"/>
                  </a:outerShdw>
                </a:effectLst>
              </p:spPr>
            </p:pic>
            <p:sp>
              <p:nvSpPr>
                <p:cNvPr id="222" name="TextBox 221">
                  <a:extLst>
                    <a:ext uri="{FF2B5EF4-FFF2-40B4-BE49-F238E27FC236}">
                      <a16:creationId xmlns:a16="http://schemas.microsoft.com/office/drawing/2014/main" id="{F53A570C-EB70-9087-007F-00643914A914}"/>
                    </a:ext>
                  </a:extLst>
                </p:cNvPr>
                <p:cNvSpPr txBox="1"/>
                <p:nvPr/>
              </p:nvSpPr>
              <p:spPr>
                <a:xfrm>
                  <a:off x="20148525" y="8760118"/>
                  <a:ext cx="328179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pic>
              <p:nvPicPr>
                <p:cNvPr id="17" name="Picture 16" descr="Chart, line chart&#10;&#10;Description automatically generated">
                  <a:extLst>
                    <a:ext uri="{FF2B5EF4-FFF2-40B4-BE49-F238E27FC236}">
                      <a16:creationId xmlns:a16="http://schemas.microsoft.com/office/drawing/2014/main" id="{8627880A-7D62-DDAE-B400-CD4338BF0CB5}"/>
                    </a:ext>
                  </a:extLst>
                </p:cNvPr>
                <p:cNvPicPr>
                  <a:picLocks noChangeAspect="1"/>
                </p:cNvPicPr>
                <p:nvPr/>
              </p:nvPicPr>
              <p:blipFill rotWithShape="1">
                <a:blip r:embed="rId3">
                  <a:extLst>
                    <a:ext uri="{28A0092B-C50C-407E-A947-70E740481C1C}">
                      <a14:useLocalDpi xmlns:a14="http://schemas.microsoft.com/office/drawing/2010/main" val="0"/>
                    </a:ext>
                  </a:extLst>
                </a:blip>
                <a:srcRect t="9350"/>
                <a:stretch/>
              </p:blipFill>
              <p:spPr>
                <a:xfrm>
                  <a:off x="15781429" y="11189626"/>
                  <a:ext cx="3780000" cy="1942062"/>
                </a:xfrm>
                <a:prstGeom prst="rect">
                  <a:avLst/>
                </a:prstGeom>
                <a:effectLst>
                  <a:outerShdw sx="1000" sy="1000" algn="ctr" rotWithShape="0">
                    <a:srgbClr val="000000"/>
                  </a:outerShdw>
                </a:effectLst>
              </p:spPr>
            </p:pic>
            <p:pic>
              <p:nvPicPr>
                <p:cNvPr id="18" name="Picture 17" descr="Chart, bar chart, histogram&#10;&#10;Description automatically generated">
                  <a:extLst>
                    <a:ext uri="{FF2B5EF4-FFF2-40B4-BE49-F238E27FC236}">
                      <a16:creationId xmlns:a16="http://schemas.microsoft.com/office/drawing/2014/main" id="{C6EAA57D-306F-2B83-873B-379B129A34D1}"/>
                    </a:ext>
                  </a:extLst>
                </p:cNvPr>
                <p:cNvPicPr>
                  <a:picLocks noChangeAspect="1"/>
                </p:cNvPicPr>
                <p:nvPr/>
              </p:nvPicPr>
              <p:blipFill rotWithShape="1">
                <a:blip r:embed="rId4">
                  <a:extLst>
                    <a:ext uri="{28A0092B-C50C-407E-A947-70E740481C1C}">
                      <a14:useLocalDpi xmlns:a14="http://schemas.microsoft.com/office/drawing/2010/main" val="0"/>
                    </a:ext>
                  </a:extLst>
                </a:blip>
                <a:srcRect t="14447"/>
                <a:stretch/>
              </p:blipFill>
              <p:spPr>
                <a:xfrm>
                  <a:off x="15781429" y="8959671"/>
                  <a:ext cx="3780000" cy="1833886"/>
                </a:xfrm>
                <a:prstGeom prst="rect">
                  <a:avLst/>
                </a:prstGeom>
                <a:ln w="38100">
                  <a:noFill/>
                </a:ln>
                <a:effectLst>
                  <a:outerShdw sx="1000" sy="1000" algn="ctr" rotWithShape="0">
                    <a:srgbClr val="000000"/>
                  </a:outerShdw>
                </a:effectLst>
              </p:spPr>
            </p:pic>
            <p:sp>
              <p:nvSpPr>
                <p:cNvPr id="19" name="TextBox 18">
                  <a:extLst>
                    <a:ext uri="{FF2B5EF4-FFF2-40B4-BE49-F238E27FC236}">
                      <a16:creationId xmlns:a16="http://schemas.microsoft.com/office/drawing/2014/main" id="{1C20407C-7893-2D87-1DA3-E81908FD3DEF}"/>
                    </a:ext>
                  </a:extLst>
                </p:cNvPr>
                <p:cNvSpPr txBox="1"/>
                <p:nvPr/>
              </p:nvSpPr>
              <p:spPr>
                <a:xfrm>
                  <a:off x="15781428" y="8494305"/>
                  <a:ext cx="7914837" cy="307777"/>
                </a:xfrm>
                <a:prstGeom prst="rect">
                  <a:avLst/>
                </a:prstGeom>
                <a:noFill/>
                <a:ln w="57150">
                  <a:noFill/>
                </a:ln>
                <a:effectLst/>
              </p:spPr>
              <p:txBody>
                <a:bodyPr wrap="square" rtlCol="0">
                  <a:spAutoFit/>
                </a:bodyPr>
                <a:lstStyle/>
                <a:p>
                  <a:r>
                    <a:rPr lang="en-ZA" sz="1400" b="1" dirty="0">
                      <a:solidFill>
                        <a:srgbClr val="00008B"/>
                      </a:solidFill>
                      <a:latin typeface="Times New Roman" panose="02020603050405020304" pitchFamily="18" charset="0"/>
                      <a:cs typeface="Times New Roman" panose="02020603050405020304" pitchFamily="18" charset="0"/>
                    </a:rPr>
                    <a:t>Percentage of Patients with Tremor Before Treatment that Improved After Various Treatment Times.</a:t>
                  </a:r>
                  <a:endParaRPr lang="en-ZA" sz="1200" b="1" dirty="0">
                    <a:solidFill>
                      <a:srgbClr val="00008B"/>
                    </a:solidFill>
                    <a:latin typeface="Times New Roman" panose="02020603050405020304" pitchFamily="18" charset="0"/>
                    <a:cs typeface="Times New Roman" panose="02020603050405020304" pitchFamily="18" charset="0"/>
                  </a:endParaRPr>
                </a:p>
              </p:txBody>
            </p:sp>
            <p:pic>
              <p:nvPicPr>
                <p:cNvPr id="106" name="Picture 105">
                  <a:extLst>
                    <a:ext uri="{FF2B5EF4-FFF2-40B4-BE49-F238E27FC236}">
                      <a16:creationId xmlns:a16="http://schemas.microsoft.com/office/drawing/2014/main" id="{EE7F6FFD-750E-4C36-8DEF-2BDBEF9D00AB}"/>
                    </a:ext>
                  </a:extLst>
                </p:cNvPr>
                <p:cNvPicPr>
                  <a:picLocks noChangeAspect="1"/>
                </p:cNvPicPr>
                <p:nvPr/>
              </p:nvPicPr>
              <p:blipFill rotWithShape="1">
                <a:blip r:embed="rId5">
                  <a:extLst>
                    <a:ext uri="{28A0092B-C50C-407E-A947-70E740481C1C}">
                      <a14:useLocalDpi xmlns:a14="http://schemas.microsoft.com/office/drawing/2010/main" val="0"/>
                    </a:ext>
                  </a:extLst>
                </a:blip>
                <a:srcRect t="8695"/>
                <a:stretch/>
              </p:blipFill>
              <p:spPr>
                <a:xfrm>
                  <a:off x="19741446" y="11149157"/>
                  <a:ext cx="3780000" cy="2015189"/>
                </a:xfrm>
                <a:prstGeom prst="rect">
                  <a:avLst/>
                </a:prstGeom>
                <a:effectLst>
                  <a:outerShdw sx="1000" sy="1000" algn="ctr" rotWithShape="0">
                    <a:srgbClr val="000000"/>
                  </a:outerShdw>
                </a:effectLst>
              </p:spPr>
            </p:pic>
          </p:grpSp>
        </p:grpSp>
        <p:sp>
          <p:nvSpPr>
            <p:cNvPr id="109" name="TextBox 108">
              <a:extLst>
                <a:ext uri="{FF2B5EF4-FFF2-40B4-BE49-F238E27FC236}">
                  <a16:creationId xmlns:a16="http://schemas.microsoft.com/office/drawing/2014/main" id="{55E7D11D-E352-414E-9788-D70837A3253D}"/>
                </a:ext>
              </a:extLst>
            </p:cNvPr>
            <p:cNvSpPr txBox="1"/>
            <p:nvPr/>
          </p:nvSpPr>
          <p:spPr>
            <a:xfrm>
              <a:off x="15791234" y="8727460"/>
              <a:ext cx="3873570"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861C8C18-F801-4AB9-947D-F328AC490935}"/>
              </a:ext>
            </a:extLst>
          </p:cNvPr>
          <p:cNvGrpSpPr/>
          <p:nvPr/>
        </p:nvGrpSpPr>
        <p:grpSpPr>
          <a:xfrm>
            <a:off x="15769041" y="180038"/>
            <a:ext cx="10931060" cy="6860632"/>
            <a:chOff x="15719109" y="240480"/>
            <a:chExt cx="10931060" cy="6860632"/>
          </a:xfrm>
        </p:grpSpPr>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860632"/>
              <a:chOff x="15719109" y="240480"/>
              <a:chExt cx="10931060" cy="6860632"/>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86063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103105" y="1543444"/>
                <a:ext cx="1747925" cy="252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4351321" y="1559554"/>
                <a:ext cx="1747924" cy="252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2063972" y="4394178"/>
                <a:ext cx="1747925" cy="252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72379" y="4346062"/>
                <a:ext cx="1080000" cy="108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67171" y="4346062"/>
                <a:ext cx="1062857" cy="1116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026243" y="674802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4013530" y="5515907"/>
                <a:ext cx="2344828" cy="972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231106"/>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DATA</a:t>
                </a:r>
                <a:endParaRPr lang="en-ZA" sz="1600" b="1" dirty="0">
                  <a:solidFill>
                    <a:srgbClr val="00008B"/>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data that comprises of 122 fully anonymised hand drawn shapes on paper that patients and drew over time of treatment with both their treated and untreated hand.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166376" cy="5647700"/>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DATA PRE-PROCESSING</a:t>
                </a:r>
              </a:p>
              <a:p>
                <a:pPr lvl="0" algn="l"/>
                <a:r>
                  <a:rPr lang="en-ZA" sz="1600" b="1" dirty="0">
                    <a:solidFill>
                      <a:srgbClr val="00008B"/>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completes multiple template drawings with both hands at various time intervals before and after receiving treatment. These physical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 format using Pdf2Image </a:t>
                </a:r>
                <a:r>
                  <a:rPr lang="en-GB" sz="1400" i="1" dirty="0" err="1">
                    <a:latin typeface="Times New Roman" panose="02020603050405020304" pitchFamily="18" charset="0"/>
                    <a:cs typeface="Times New Roman" panose="02020603050405020304" pitchFamily="18" charset="0"/>
                  </a:rPr>
                  <a:t>convert_from_path</a:t>
                </a:r>
                <a:r>
                  <a:rPr lang="en-GB" sz="1400" i="1" dirty="0">
                    <a:latin typeface="Times New Roman" panose="02020603050405020304" pitchFamily="18" charset="0"/>
                    <a:cs typeface="Times New Roman" panose="02020603050405020304" pitchFamily="18" charset="0"/>
                  </a:rPr>
                  <a:t>( ).</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600" b="1" dirty="0">
                    <a:solidFill>
                      <a:srgbClr val="00008B"/>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[4] detects the corner coordinates of the “Drawing A”, “Drawing B” and “Drawing C” text on each image.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600" b="1" dirty="0">
                    <a:solidFill>
                      <a:srgbClr val="00008B"/>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In order to remove any erroneous markings and save only the template and hand-drawn markings, each cropped image is converted to greyscale. Then all dark pixels are converted to black and all light pixels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the line-block images [5] to correct any rotation or perspective warp [6]. Only the top most line is saved. </a:t>
                </a:r>
              </a:p>
              <a:p>
                <a:pPr lvl="0" algn="l"/>
                <a:r>
                  <a:rPr lang="en-ZA" sz="1600" b="1" dirty="0">
                    <a:solidFill>
                      <a:srgbClr val="00008B"/>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Erroneous results did occur due to poor quality inputted scans. 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sp>
          <p:nvSpPr>
            <p:cNvPr id="71" name="TextBox 70">
              <a:extLst>
                <a:ext uri="{FF2B5EF4-FFF2-40B4-BE49-F238E27FC236}">
                  <a16:creationId xmlns:a16="http://schemas.microsoft.com/office/drawing/2014/main" id="{7B23B146-9118-4857-979C-61A8B1F3E40F}"/>
                </a:ext>
              </a:extLst>
            </p:cNvPr>
            <p:cNvSpPr txBox="1"/>
            <p:nvPr/>
          </p:nvSpPr>
          <p:spPr>
            <a:xfrm>
              <a:off x="22093164" y="1277454"/>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Completed template</a:t>
              </a:r>
            </a:p>
          </p:txBody>
        </p:sp>
        <p:sp>
          <p:nvSpPr>
            <p:cNvPr id="72" name="TextBox 71">
              <a:extLst>
                <a:ext uri="{FF2B5EF4-FFF2-40B4-BE49-F238E27FC236}">
                  <a16:creationId xmlns:a16="http://schemas.microsoft.com/office/drawing/2014/main" id="{55A76EC2-EBBD-4A78-AFD1-3D3A55B62D21}"/>
                </a:ext>
              </a:extLst>
            </p:cNvPr>
            <p:cNvSpPr txBox="1"/>
            <p:nvPr/>
          </p:nvSpPr>
          <p:spPr>
            <a:xfrm>
              <a:off x="24094440" y="1277454"/>
              <a:ext cx="230314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Identified text coordinates</a:t>
              </a:r>
            </a:p>
          </p:txBody>
        </p:sp>
        <p:sp>
          <p:nvSpPr>
            <p:cNvPr id="73" name="TextBox 72">
              <a:extLst>
                <a:ext uri="{FF2B5EF4-FFF2-40B4-BE49-F238E27FC236}">
                  <a16:creationId xmlns:a16="http://schemas.microsoft.com/office/drawing/2014/main" id="{39D9112A-78B3-4DDB-9826-818C66A386A1}"/>
                </a:ext>
              </a:extLst>
            </p:cNvPr>
            <p:cNvSpPr txBox="1"/>
            <p:nvPr/>
          </p:nvSpPr>
          <p:spPr>
            <a:xfrm>
              <a:off x="22001724" y="4123121"/>
              <a:ext cx="1966408" cy="307392"/>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crop positions</a:t>
              </a:r>
            </a:p>
          </p:txBody>
        </p:sp>
        <p:sp>
          <p:nvSpPr>
            <p:cNvPr id="74" name="TextBox 73">
              <a:extLst>
                <a:ext uri="{FF2B5EF4-FFF2-40B4-BE49-F238E27FC236}">
                  <a16:creationId xmlns:a16="http://schemas.microsoft.com/office/drawing/2014/main" id="{EC56E6F8-6BD3-490C-8863-1D892E96E46A}"/>
                </a:ext>
              </a:extLst>
            </p:cNvPr>
            <p:cNvSpPr txBox="1"/>
            <p:nvPr/>
          </p:nvSpPr>
          <p:spPr>
            <a:xfrm>
              <a:off x="24372050" y="4123121"/>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spirals</a:t>
              </a:r>
            </a:p>
          </p:txBody>
        </p:sp>
        <p:sp>
          <p:nvSpPr>
            <p:cNvPr id="75" name="TextBox 74">
              <a:extLst>
                <a:ext uri="{FF2B5EF4-FFF2-40B4-BE49-F238E27FC236}">
                  <a16:creationId xmlns:a16="http://schemas.microsoft.com/office/drawing/2014/main" id="{27D1F097-FBC0-4BE6-AFB2-1E716E1919EE}"/>
                </a:ext>
              </a:extLst>
            </p:cNvPr>
            <p:cNvSpPr txBox="1"/>
            <p:nvPr/>
          </p:nvSpPr>
          <p:spPr>
            <a:xfrm>
              <a:off x="24013530" y="5401315"/>
              <a:ext cx="1747924" cy="537904"/>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Drawing C needing rotation</a:t>
              </a:r>
            </a:p>
          </p:txBody>
        </p:sp>
        <p:sp>
          <p:nvSpPr>
            <p:cNvPr id="76" name="TextBox 75">
              <a:extLst>
                <a:ext uri="{FF2B5EF4-FFF2-40B4-BE49-F238E27FC236}">
                  <a16:creationId xmlns:a16="http://schemas.microsoft.com/office/drawing/2014/main" id="{757A2DDA-B9D9-4AC3-8033-E146A3DFE78E}"/>
                </a:ext>
              </a:extLst>
            </p:cNvPr>
            <p:cNvSpPr txBox="1"/>
            <p:nvPr/>
          </p:nvSpPr>
          <p:spPr>
            <a:xfrm>
              <a:off x="24741100" y="6460907"/>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line</a:t>
              </a:r>
            </a:p>
          </p:txBody>
        </p:sp>
      </p:grpSp>
      <p:sp>
        <p:nvSpPr>
          <p:cNvPr id="193" name="TextBox 192">
            <a:extLst>
              <a:ext uri="{FF2B5EF4-FFF2-40B4-BE49-F238E27FC236}">
                <a16:creationId xmlns:a16="http://schemas.microsoft.com/office/drawing/2014/main" id="{403E9CAE-D12B-39D7-387E-225216DF039C}"/>
              </a:ext>
            </a:extLst>
          </p:cNvPr>
          <p:cNvSpPr txBox="1"/>
          <p:nvPr/>
        </p:nvSpPr>
        <p:spPr>
          <a:xfrm>
            <a:off x="8942067" y="1333850"/>
            <a:ext cx="6662870" cy="1275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AIM</a:t>
            </a:r>
            <a:endParaRPr lang="en-ZA" sz="12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92" name="TextBox 191">
            <a:extLst>
              <a:ext uri="{FF2B5EF4-FFF2-40B4-BE49-F238E27FC236}">
                <a16:creationId xmlns:a16="http://schemas.microsoft.com/office/drawing/2014/main" id="{E1165242-7C00-1DAC-D12F-387C78169AD7}"/>
              </a:ext>
            </a:extLst>
          </p:cNvPr>
          <p:cNvSpPr txBox="1"/>
          <p:nvPr/>
        </p:nvSpPr>
        <p:spPr>
          <a:xfrm>
            <a:off x="180000" y="179557"/>
            <a:ext cx="8580072" cy="2428485"/>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BACKGROUND</a:t>
            </a: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new treatment technique that has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[1][2].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3" name="Rectangle 82">
            <a:extLst>
              <a:ext uri="{FF2B5EF4-FFF2-40B4-BE49-F238E27FC236}">
                <a16:creationId xmlns:a16="http://schemas.microsoft.com/office/drawing/2014/main" id="{590D9B56-BC8A-44E3-A990-27B58F941CF4}"/>
              </a:ext>
            </a:extLst>
          </p:cNvPr>
          <p:cNvSpPr/>
          <p:nvPr/>
        </p:nvSpPr>
        <p:spPr>
          <a:xfrm>
            <a:off x="0" y="359675"/>
            <a:ext cx="180000" cy="144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grpSp>
        <p:nvGrpSpPr>
          <p:cNvPr id="177" name="Group 176">
            <a:extLst>
              <a:ext uri="{FF2B5EF4-FFF2-40B4-BE49-F238E27FC236}">
                <a16:creationId xmlns:a16="http://schemas.microsoft.com/office/drawing/2014/main" id="{7B5EE4E3-430E-1F53-7005-C461D2802A8B}"/>
              </a:ext>
            </a:extLst>
          </p:cNvPr>
          <p:cNvGrpSpPr/>
          <p:nvPr/>
        </p:nvGrpSpPr>
        <p:grpSpPr>
          <a:xfrm>
            <a:off x="166248" y="9388880"/>
            <a:ext cx="15437044" cy="5549987"/>
            <a:chOff x="15719109" y="240479"/>
            <a:chExt cx="15437044" cy="5575434"/>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418800" cy="5575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79"/>
              <a:ext cx="15418800"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3" y="558416"/>
              <a:ext cx="8076091" cy="5077660"/>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extracts the x- and y-coordinates of every pixel that is not white. These pixels are stored in arrays sorted according to the x-axis. Each y-value is shifted by the average y-value to centre the line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faster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compute the one-dimensional Fourier Transform. It can be seen that there is a very small range of useful frequencies. The higher unwanted frequencies – caused by pixelated/blurry input or erroneous markings on the original drawing –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of the patient’s tremors. In general, more peaks indicates a worse tremor. </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tremor’s peaks and troughs indicate the severity of the tremor. A larger distance only indicates a worse tremor when occurring with a high number of peaks. 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9801611" y="159521"/>
            <a:ext cx="4387650"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pSp>
        <p:nvGrpSpPr>
          <p:cNvPr id="132" name="Group 131">
            <a:extLst>
              <a:ext uri="{FF2B5EF4-FFF2-40B4-BE49-F238E27FC236}">
                <a16:creationId xmlns:a16="http://schemas.microsoft.com/office/drawing/2014/main" id="{C21AB780-B9B9-9F58-0AEE-FB092F46F037}"/>
              </a:ext>
            </a:extLst>
          </p:cNvPr>
          <p:cNvGrpSpPr/>
          <p:nvPr/>
        </p:nvGrpSpPr>
        <p:grpSpPr>
          <a:xfrm>
            <a:off x="8936869" y="12374127"/>
            <a:ext cx="6473926" cy="2534983"/>
            <a:chOff x="10127682" y="4250256"/>
            <a:chExt cx="6286642" cy="2387686"/>
          </a:xfrm>
          <a:effectLst/>
        </p:grpSpPr>
        <p:sp>
          <p:nvSpPr>
            <p:cNvPr id="133" name="Rectangle 132">
              <a:extLst>
                <a:ext uri="{FF2B5EF4-FFF2-40B4-BE49-F238E27FC236}">
                  <a16:creationId xmlns:a16="http://schemas.microsoft.com/office/drawing/2014/main" id="{9559276C-12DC-668B-1673-6E49A00D18F9}"/>
                </a:ext>
              </a:extLst>
            </p:cNvPr>
            <p:cNvSpPr/>
            <p:nvPr/>
          </p:nvSpPr>
          <p:spPr>
            <a:xfrm>
              <a:off x="10127682" y="4250256"/>
              <a:ext cx="6286642" cy="2387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34" name="Group 133">
              <a:extLst>
                <a:ext uri="{FF2B5EF4-FFF2-40B4-BE49-F238E27FC236}">
                  <a16:creationId xmlns:a16="http://schemas.microsoft.com/office/drawing/2014/main" id="{501A8AFB-2BFE-A442-0796-8F868638FA2D}"/>
                </a:ext>
              </a:extLst>
            </p:cNvPr>
            <p:cNvGrpSpPr/>
            <p:nvPr/>
          </p:nvGrpSpPr>
          <p:grpSpPr>
            <a:xfrm>
              <a:off x="11697375" y="4451851"/>
              <a:ext cx="4710234" cy="1381600"/>
              <a:chOff x="6913675" y="2079241"/>
              <a:chExt cx="4710234" cy="1381600"/>
            </a:xfrm>
          </p:grpSpPr>
          <p:grpSp>
            <p:nvGrpSpPr>
              <p:cNvPr id="135" name="Group 134">
                <a:extLst>
                  <a:ext uri="{FF2B5EF4-FFF2-40B4-BE49-F238E27FC236}">
                    <a16:creationId xmlns:a16="http://schemas.microsoft.com/office/drawing/2014/main" id="{8F810BD2-9C92-803C-9661-4572C6263D63}"/>
                  </a:ext>
                </a:extLst>
              </p:cNvPr>
              <p:cNvGrpSpPr/>
              <p:nvPr/>
            </p:nvGrpSpPr>
            <p:grpSpPr>
              <a:xfrm>
                <a:off x="9246609" y="2079241"/>
                <a:ext cx="2377300" cy="1378854"/>
                <a:chOff x="9246986" y="4415675"/>
                <a:chExt cx="2377300" cy="1378854"/>
              </a:xfrm>
            </p:grpSpPr>
            <p:pic>
              <p:nvPicPr>
                <p:cNvPr id="140" name="Picture 139">
                  <a:extLst>
                    <a:ext uri="{FF2B5EF4-FFF2-40B4-BE49-F238E27FC236}">
                      <a16:creationId xmlns:a16="http://schemas.microsoft.com/office/drawing/2014/main" id="{D0673A72-2344-37E7-92DE-1104967617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141" name="Picture 140" descr="Chart, line chart&#10;&#10;Description automatically generated">
                  <a:extLst>
                    <a:ext uri="{FF2B5EF4-FFF2-40B4-BE49-F238E27FC236}">
                      <a16:creationId xmlns:a16="http://schemas.microsoft.com/office/drawing/2014/main" id="{B7E49911-70DB-0235-F8CA-AAA5A003D47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142" name="Picture 141" descr="Chart, line chart, histogram&#10;&#10;Description automatically generated">
                  <a:extLst>
                    <a:ext uri="{FF2B5EF4-FFF2-40B4-BE49-F238E27FC236}">
                      <a16:creationId xmlns:a16="http://schemas.microsoft.com/office/drawing/2014/main" id="{6DB6AFA8-4FC6-CF67-95F6-C4000CE962A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36" name="Group 135">
                <a:extLst>
                  <a:ext uri="{FF2B5EF4-FFF2-40B4-BE49-F238E27FC236}">
                    <a16:creationId xmlns:a16="http://schemas.microsoft.com/office/drawing/2014/main" id="{BC0B065F-BF8B-D037-2D9A-C9AF5F7E49C8}"/>
                  </a:ext>
                </a:extLst>
              </p:cNvPr>
              <p:cNvGrpSpPr/>
              <p:nvPr/>
            </p:nvGrpSpPr>
            <p:grpSpPr>
              <a:xfrm>
                <a:off x="6913675" y="2079362"/>
                <a:ext cx="2334234" cy="1381479"/>
                <a:chOff x="6914052" y="3958818"/>
                <a:chExt cx="2334234" cy="1381479"/>
              </a:xfrm>
            </p:grpSpPr>
            <p:pic>
              <p:nvPicPr>
                <p:cNvPr id="137" name="Picture 136">
                  <a:extLst>
                    <a:ext uri="{FF2B5EF4-FFF2-40B4-BE49-F238E27FC236}">
                      <a16:creationId xmlns:a16="http://schemas.microsoft.com/office/drawing/2014/main" id="{78A3DC2C-8B1E-BC36-FC9E-45F5ADF119E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138" name="Picture 137" descr="Chart, histogram&#10;&#10;Description automatically generated">
                  <a:extLst>
                    <a:ext uri="{FF2B5EF4-FFF2-40B4-BE49-F238E27FC236}">
                      <a16:creationId xmlns:a16="http://schemas.microsoft.com/office/drawing/2014/main" id="{2C61A0D9-75E7-189D-3DBF-C0255292552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139" name="Picture 138" descr="Chart, line chart, histogram&#10;&#10;Description automatically generated">
                  <a:extLst>
                    <a:ext uri="{FF2B5EF4-FFF2-40B4-BE49-F238E27FC236}">
                      <a16:creationId xmlns:a16="http://schemas.microsoft.com/office/drawing/2014/main" id="{3257DFF5-97C4-E6DD-9C4D-F3E3ED536A3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grpSp>
        <p:nvGrpSpPr>
          <p:cNvPr id="144" name="Group 143">
            <a:extLst>
              <a:ext uri="{FF2B5EF4-FFF2-40B4-BE49-F238E27FC236}">
                <a16:creationId xmlns:a16="http://schemas.microsoft.com/office/drawing/2014/main" id="{13EA535B-5621-5CE2-4F6D-B4AAB5C6C1B3}"/>
              </a:ext>
            </a:extLst>
          </p:cNvPr>
          <p:cNvGrpSpPr/>
          <p:nvPr/>
        </p:nvGrpSpPr>
        <p:grpSpPr>
          <a:xfrm>
            <a:off x="8902346" y="9844717"/>
            <a:ext cx="6473926" cy="2561685"/>
            <a:chOff x="10125964" y="2075481"/>
            <a:chExt cx="6290552" cy="2414340"/>
          </a:xfrm>
          <a:effectLst/>
        </p:grpSpPr>
        <p:sp>
          <p:nvSpPr>
            <p:cNvPr id="145" name="Rectangle 144">
              <a:extLst>
                <a:ext uri="{FF2B5EF4-FFF2-40B4-BE49-F238E27FC236}">
                  <a16:creationId xmlns:a16="http://schemas.microsoft.com/office/drawing/2014/main" id="{4844A7B5-A4A6-DC1D-4D31-38FD238421CD}"/>
                </a:ext>
              </a:extLst>
            </p:cNvPr>
            <p:cNvSpPr/>
            <p:nvPr/>
          </p:nvSpPr>
          <p:spPr>
            <a:xfrm>
              <a:off x="10125964" y="2075481"/>
              <a:ext cx="6288360" cy="24143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46" name="Group 145">
              <a:extLst>
                <a:ext uri="{FF2B5EF4-FFF2-40B4-BE49-F238E27FC236}">
                  <a16:creationId xmlns:a16="http://schemas.microsoft.com/office/drawing/2014/main" id="{991C963B-10A8-9562-0BB2-CA0F270DF120}"/>
                </a:ext>
              </a:extLst>
            </p:cNvPr>
            <p:cNvGrpSpPr/>
            <p:nvPr/>
          </p:nvGrpSpPr>
          <p:grpSpPr>
            <a:xfrm>
              <a:off x="11681979" y="2300256"/>
              <a:ext cx="4734537" cy="1371495"/>
              <a:chOff x="11683668" y="2569610"/>
              <a:chExt cx="4734537" cy="1371495"/>
            </a:xfrm>
          </p:grpSpPr>
          <p:pic>
            <p:nvPicPr>
              <p:cNvPr id="147" name="Picture 146">
                <a:extLst>
                  <a:ext uri="{FF2B5EF4-FFF2-40B4-BE49-F238E27FC236}">
                    <a16:creationId xmlns:a16="http://schemas.microsoft.com/office/drawing/2014/main" id="{6BC9BC22-020B-FB53-522A-DE21C42D67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148" name="Picture 147" descr="Chart, histogram&#10;&#10;Description automatically generated">
                <a:extLst>
                  <a:ext uri="{FF2B5EF4-FFF2-40B4-BE49-F238E27FC236}">
                    <a16:creationId xmlns:a16="http://schemas.microsoft.com/office/drawing/2014/main" id="{761FF7CA-3A05-D54B-4998-36A714565C1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149" name="Picture 148" descr="Chart, histogram&#10;&#10;Description automatically generated">
                <a:extLst>
                  <a:ext uri="{FF2B5EF4-FFF2-40B4-BE49-F238E27FC236}">
                    <a16:creationId xmlns:a16="http://schemas.microsoft.com/office/drawing/2014/main" id="{79BB59B8-B5BB-002F-48E1-36A60A4BECE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150" name="Picture 149" descr="Chart, histogram&#10;&#10;Description automatically generated">
                <a:extLst>
                  <a:ext uri="{FF2B5EF4-FFF2-40B4-BE49-F238E27FC236}">
                    <a16:creationId xmlns:a16="http://schemas.microsoft.com/office/drawing/2014/main" id="{9EF019F3-6510-3667-D832-876C9C4C550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151" name="Picture 150" descr="Chart, line chart&#10;&#10;Description automatically generated">
                <a:extLst>
                  <a:ext uri="{FF2B5EF4-FFF2-40B4-BE49-F238E27FC236}">
                    <a16:creationId xmlns:a16="http://schemas.microsoft.com/office/drawing/2014/main" id="{D62514B1-23DF-81A9-006D-3A84059ADA5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152" name="Picture 151">
                <a:extLst>
                  <a:ext uri="{FF2B5EF4-FFF2-40B4-BE49-F238E27FC236}">
                    <a16:creationId xmlns:a16="http://schemas.microsoft.com/office/drawing/2014/main" id="{2354E036-2AF4-34D9-25ED-AB6E4A598FC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153" name="Table 56">
            <a:extLst>
              <a:ext uri="{FF2B5EF4-FFF2-40B4-BE49-F238E27FC236}">
                <a16:creationId xmlns:a16="http://schemas.microsoft.com/office/drawing/2014/main" id="{98AF9D17-1839-179E-9D22-45EE983FAE12}"/>
              </a:ext>
            </a:extLst>
          </p:cNvPr>
          <p:cNvGraphicFramePr>
            <a:graphicFrameLocks noGrp="1"/>
          </p:cNvGraphicFramePr>
          <p:nvPr>
            <p:extLst>
              <p:ext uri="{D42A27DB-BD31-4B8C-83A1-F6EECF244321}">
                <p14:modId xmlns:p14="http://schemas.microsoft.com/office/powerpoint/2010/main" val="120815596"/>
              </p:ext>
            </p:extLst>
          </p:nvPr>
        </p:nvGraphicFramePr>
        <p:xfrm>
          <a:off x="8783754" y="9736013"/>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dirty="0">
                          <a:solidFill>
                            <a:srgbClr val="00008B"/>
                          </a:solidFill>
                          <a:effectLst/>
                          <a:latin typeface="Times New Roman" panose="02020603050405020304" pitchFamily="18" charset="0"/>
                          <a:cs typeface="Times New Roman" panose="02020603050405020304" pitchFamily="18" charset="0"/>
                        </a:rPr>
                        <a:t> TABLE 2:</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BEFORE</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422945">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12 peaks * 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7 peaks * 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aphicFrame>
        <p:nvGraphicFramePr>
          <p:cNvPr id="174" name="Table 56">
            <a:extLst>
              <a:ext uri="{FF2B5EF4-FFF2-40B4-BE49-F238E27FC236}">
                <a16:creationId xmlns:a16="http://schemas.microsoft.com/office/drawing/2014/main" id="{AD062D3F-71DB-CAAB-4CD4-68710A012BC7}"/>
              </a:ext>
            </a:extLst>
          </p:cNvPr>
          <p:cNvGraphicFramePr>
            <a:graphicFrameLocks noGrp="1"/>
          </p:cNvGraphicFramePr>
          <p:nvPr>
            <p:extLst>
              <p:ext uri="{D42A27DB-BD31-4B8C-83A1-F6EECF244321}">
                <p14:modId xmlns:p14="http://schemas.microsoft.com/office/powerpoint/2010/main" val="2456562763"/>
              </p:ext>
            </p:extLst>
          </p:nvPr>
        </p:nvGraphicFramePr>
        <p:xfrm>
          <a:off x="8777172" y="12255164"/>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strike="noStrike" dirty="0">
                          <a:solidFill>
                            <a:srgbClr val="00008B"/>
                          </a:solidFill>
                          <a:effectLst/>
                          <a:latin typeface="Times New Roman" panose="02020603050405020304" pitchFamily="18" charset="0"/>
                          <a:cs typeface="Times New Roman" panose="02020603050405020304" pitchFamily="18" charset="0"/>
                        </a:rPr>
                        <a:t> TABLE 3:</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BEFORE</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021973">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8 peaks * 4.95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16 peaks * 6.18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2" name="Group 21">
            <a:extLst>
              <a:ext uri="{FF2B5EF4-FFF2-40B4-BE49-F238E27FC236}">
                <a16:creationId xmlns:a16="http://schemas.microsoft.com/office/drawing/2014/main" id="{7D2627AA-86D7-4F69-8BA0-4CF950B15DB8}"/>
              </a:ext>
            </a:extLst>
          </p:cNvPr>
          <p:cNvGrpSpPr/>
          <p:nvPr/>
        </p:nvGrpSpPr>
        <p:grpSpPr>
          <a:xfrm>
            <a:off x="180603" y="2791150"/>
            <a:ext cx="15417384" cy="6415846"/>
            <a:chOff x="180603" y="2791150"/>
            <a:chExt cx="15417384" cy="6415846"/>
          </a:xfrm>
        </p:grpSpPr>
        <p:grpSp>
          <p:nvGrpSpPr>
            <p:cNvPr id="21" name="Group 20">
              <a:extLst>
                <a:ext uri="{FF2B5EF4-FFF2-40B4-BE49-F238E27FC236}">
                  <a16:creationId xmlns:a16="http://schemas.microsoft.com/office/drawing/2014/main" id="{758A79E5-B584-47A9-AB39-D06F7DAEFD3C}"/>
                </a:ext>
              </a:extLst>
            </p:cNvPr>
            <p:cNvGrpSpPr/>
            <p:nvPr/>
          </p:nvGrpSpPr>
          <p:grpSpPr>
            <a:xfrm>
              <a:off x="180603" y="2791150"/>
              <a:ext cx="15417384" cy="6415846"/>
              <a:chOff x="180603" y="2791150"/>
              <a:chExt cx="15417384" cy="6415846"/>
            </a:xfrm>
          </p:grpSpPr>
          <p:grpSp>
            <p:nvGrpSpPr>
              <p:cNvPr id="15" name="Group 14">
                <a:extLst>
                  <a:ext uri="{FF2B5EF4-FFF2-40B4-BE49-F238E27FC236}">
                    <a16:creationId xmlns:a16="http://schemas.microsoft.com/office/drawing/2014/main" id="{FFAE5F49-C92C-4FF8-8242-27FC87A4E7FE}"/>
                  </a:ext>
                </a:extLst>
              </p:cNvPr>
              <p:cNvGrpSpPr/>
              <p:nvPr/>
            </p:nvGrpSpPr>
            <p:grpSpPr>
              <a:xfrm>
                <a:off x="180603" y="2791150"/>
                <a:ext cx="15417384" cy="6415846"/>
                <a:chOff x="180603" y="2791150"/>
                <a:chExt cx="15417384" cy="6185230"/>
              </a:xfrm>
            </p:grpSpPr>
            <p:grpSp>
              <p:nvGrpSpPr>
                <p:cNvPr id="13" name="Group 12">
                  <a:extLst>
                    <a:ext uri="{FF2B5EF4-FFF2-40B4-BE49-F238E27FC236}">
                      <a16:creationId xmlns:a16="http://schemas.microsoft.com/office/drawing/2014/main" id="{B034CEC5-6191-4B6F-A414-5045029DEFAD}"/>
                    </a:ext>
                  </a:extLst>
                </p:cNvPr>
                <p:cNvGrpSpPr/>
                <p:nvPr/>
              </p:nvGrpSpPr>
              <p:grpSpPr>
                <a:xfrm>
                  <a:off x="180603" y="2791150"/>
                  <a:ext cx="15417384" cy="6185230"/>
                  <a:chOff x="235891" y="2791150"/>
                  <a:chExt cx="15417384" cy="6185230"/>
                </a:xfrm>
              </p:grpSpPr>
              <p:sp>
                <p:nvSpPr>
                  <p:cNvPr id="68" name="Rectangle 67">
                    <a:extLst>
                      <a:ext uri="{FF2B5EF4-FFF2-40B4-BE49-F238E27FC236}">
                        <a16:creationId xmlns:a16="http://schemas.microsoft.com/office/drawing/2014/main" id="{B58485CB-31D9-41BF-AB38-218E743319C9}"/>
                      </a:ext>
                    </a:extLst>
                  </p:cNvPr>
                  <p:cNvSpPr/>
                  <p:nvPr/>
                </p:nvSpPr>
                <p:spPr>
                  <a:xfrm>
                    <a:off x="235891" y="2791150"/>
                    <a:ext cx="15417384" cy="6185230"/>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ZA" b="1" dirty="0">
                        <a:solidFill>
                          <a:srgbClr val="00008B"/>
                        </a:solidFill>
                        <a:latin typeface="Times New Roman" panose="02020603050405020304" pitchFamily="18" charset="0"/>
                        <a:cs typeface="Times New Roman" panose="02020603050405020304" pitchFamily="18" charset="0"/>
                      </a:rPr>
                      <a:t>METHOD 1: SPIRAL DRAWING TREMOR QUANTIFICATION</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p>
                  <a:p>
                    <a:pPr algn="ctr"/>
                    <a:endParaRPr lang="en-Z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7F3E5-BBEE-FF3D-B98F-ADC6A6C59CE5}"/>
                          </a:ext>
                        </a:extLst>
                      </p:cNvPr>
                      <p:cNvSpPr txBox="1"/>
                      <p:nvPr/>
                    </p:nvSpPr>
                    <p:spPr>
                      <a:xfrm>
                        <a:off x="235891" y="3552945"/>
                        <a:ext cx="11064169" cy="4273604"/>
                      </a:xfrm>
                      <a:prstGeom prst="rect">
                        <a:avLst/>
                      </a:prstGeom>
                      <a:solidFill>
                        <a:schemeClr val="bg1"/>
                      </a:solidFill>
                      <a:ln>
                        <a:noFill/>
                      </a:ln>
                      <a:effectLst>
                        <a:outerShdw sx="1000" sy="1000" algn="ctr">
                          <a:srgbClr val="000000"/>
                        </a:outerShdw>
                      </a:effectLst>
                    </p:spPr>
                    <p:txBody>
                      <a:bodyPr wrap="square" rtlCol="0">
                        <a:spAutoFit/>
                      </a:bodyPr>
                      <a:lstStyle/>
                      <a:p>
                        <a:pPr algn="just">
                          <a:lnSpc>
                            <a:spcPct val="107000"/>
                          </a:lnSpc>
                        </a:pPr>
                        <a:r>
                          <a:rPr lang="en-ZA" sz="1600" b="1" dirty="0">
                            <a:solidFill>
                              <a:srgbClr val="00008B"/>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[3][7].				</a:t>
                        </a:r>
                      </a:p>
                      <a:p>
                        <a:pPr algn="ctr">
                          <a:lnSpc>
                            <a:spcPct val="107000"/>
                          </a:lnSpc>
                          <a:spcAft>
                            <a:spcPts val="600"/>
                          </a:spcAft>
                        </a:pPr>
                        <a:endParaRPr lang="en-ZA" sz="1400" dirty="0">
                          <a:solidFill>
                            <a:srgbClr val="000000"/>
                          </a:solidFill>
                          <a:ea typeface="Times New Roman" panose="02020603050405020304" pitchFamily="18" charset="0"/>
                          <a:cs typeface="Times New Roman" panose="02020603050405020304" pitchFamily="18" charset="0"/>
                        </a:endParaRP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r>
                          <a:rPr lang="en-GB" sz="1400" dirty="0">
                            <a:latin typeface="Calibri" panose="020F0502020204030204" pitchFamily="34" charset="0"/>
                            <a:ea typeface="Times New Roman" panose="02020603050405020304" pitchFamily="18" charset="0"/>
                            <a:cs typeface="Arial" panose="020B0604020202020204" pitchFamily="34" charset="0"/>
                          </a:rPr>
                          <a:t> </a:t>
                        </a:r>
                      </a:p>
                      <a:p>
                        <a:pPr algn="just">
                          <a:lnSpc>
                            <a:spcPct val="107000"/>
                          </a:lnSpc>
                        </a:pPr>
                        <a:endParaRPr lang="en-GB" dirty="0">
                          <a:latin typeface="Calibri" panose="020F0502020204030204" pitchFamily="34" charset="0"/>
                          <a:ea typeface="Times New Roman" panose="02020603050405020304" pitchFamily="18" charset="0"/>
                          <a:cs typeface="Arial" panose="020B0604020202020204" pitchFamily="34" charset="0"/>
                        </a:endParaRPr>
                      </a:p>
                      <a:p>
                        <a:pPr algn="just">
                          <a:lnSpc>
                            <a:spcPct val="107000"/>
                          </a:lnSpc>
                          <a:spcBef>
                            <a:spcPts val="600"/>
                          </a:spcBef>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pPr algn="just">
                          <a:spcBef>
                            <a:spcPts val="300"/>
                          </a:spcBef>
                        </a:pPr>
                        <a:r>
                          <a:rPr lang="en-ZA" sz="1600" b="1" dirty="0">
                            <a:solidFill>
                              <a:srgbClr val="00008B"/>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600"/>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pixel.[7]:</a:t>
                        </a:r>
                        <a:endParaRPr lang="en-ZA"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300"/>
                          </a:spcBef>
                        </a:pPr>
                        <a:r>
                          <a:rPr lang="en-ZA" sz="1600" b="1" dirty="0">
                            <a:solidFill>
                              <a:srgbClr val="00008B"/>
                            </a:solidFill>
                            <a:latin typeface="Times New Roman" panose="02020603050405020304" pitchFamily="18" charset="0"/>
                            <a:cs typeface="Times New Roman" panose="02020603050405020304" pitchFamily="18" charset="0"/>
                          </a:rPr>
                          <a:t>Relative Orientation</a:t>
                        </a:r>
                      </a:p>
                      <a:p>
                        <a:pPr algn="just">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a:t>
                        </a:r>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DC7F3E5-BBEE-FF3D-B98F-ADC6A6C59CE5}"/>
                          </a:ext>
                        </a:extLst>
                      </p:cNvPr>
                      <p:cNvSpPr txBox="1">
                        <a:spLocks noRot="1" noChangeAspect="1" noMove="1" noResize="1" noEditPoints="1" noAdjustHandles="1" noChangeArrowheads="1" noChangeShapeType="1" noTextEdit="1"/>
                      </p:cNvSpPr>
                      <p:nvPr/>
                    </p:nvSpPr>
                    <p:spPr>
                      <a:xfrm>
                        <a:off x="235891" y="3552945"/>
                        <a:ext cx="11064169" cy="4273604"/>
                      </a:xfrm>
                      <a:prstGeom prst="rect">
                        <a:avLst/>
                      </a:prstGeom>
                      <a:blipFill>
                        <a:blip r:embed="rId24"/>
                        <a:stretch>
                          <a:fillRect l="-331" t="-412" r="-165"/>
                        </a:stretch>
                      </a:blipFill>
                      <a:ln>
                        <a:noFill/>
                      </a:ln>
                      <a:effectLst>
                        <a:outerShdw sx="1000" sy="1000" algn="ctr">
                          <a:srgbClr val="000000"/>
                        </a:outerShdw>
                      </a:effectLst>
                    </p:spPr>
                    <p:txBody>
                      <a:bodyPr/>
                      <a:lstStyle/>
                      <a:p>
                        <a:r>
                          <a:rPr lang="en-ZA">
                            <a:noFill/>
                          </a:rPr>
                          <a:t> </a:t>
                        </a:r>
                      </a:p>
                    </p:txBody>
                  </p:sp>
                </mc:Fallback>
              </mc:AlternateContent>
              <p:sp>
                <p:nvSpPr>
                  <p:cNvPr id="69" name="TextBox 68">
                    <a:extLst>
                      <a:ext uri="{FF2B5EF4-FFF2-40B4-BE49-F238E27FC236}">
                        <a16:creationId xmlns:a16="http://schemas.microsoft.com/office/drawing/2014/main" id="{4BEA9580-AB09-4607-8E56-31CD23616EDA}"/>
                      </a:ext>
                    </a:extLst>
                  </p:cNvPr>
                  <p:cNvSpPr txBox="1"/>
                  <p:nvPr/>
                </p:nvSpPr>
                <p:spPr>
                  <a:xfrm>
                    <a:off x="235891" y="7709581"/>
                    <a:ext cx="8339517" cy="1262397"/>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p>
                </p:txBody>
              </p:sp>
            </p:grpSp>
            <p:sp>
              <p:nvSpPr>
                <p:cNvPr id="6" name="TextBox 5">
                  <a:extLst>
                    <a:ext uri="{FF2B5EF4-FFF2-40B4-BE49-F238E27FC236}">
                      <a16:creationId xmlns:a16="http://schemas.microsoft.com/office/drawing/2014/main" id="{F9F83CC2-161B-9F5A-832E-6625DF15BC65}"/>
                    </a:ext>
                  </a:extLst>
                </p:cNvPr>
                <p:cNvSpPr txBox="1"/>
                <p:nvPr/>
              </p:nvSpPr>
              <p:spPr>
                <a:xfrm>
                  <a:off x="11516829" y="5753908"/>
                  <a:ext cx="3861675" cy="53790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TABLE 1: Normalised Standard Deviations of Relative Orientations</a:t>
                  </a:r>
                </a:p>
              </p:txBody>
            </p:sp>
            <p:grpSp>
              <p:nvGrpSpPr>
                <p:cNvPr id="8" name="Group 7">
                  <a:extLst>
                    <a:ext uri="{FF2B5EF4-FFF2-40B4-BE49-F238E27FC236}">
                      <a16:creationId xmlns:a16="http://schemas.microsoft.com/office/drawing/2014/main" id="{50B89371-6CD0-962A-3A32-1E29752DDD74}"/>
                    </a:ext>
                  </a:extLst>
                </p:cNvPr>
                <p:cNvGrpSpPr/>
                <p:nvPr/>
              </p:nvGrpSpPr>
              <p:grpSpPr>
                <a:xfrm>
                  <a:off x="11899853" y="3776966"/>
                  <a:ext cx="3018824" cy="1468061"/>
                  <a:chOff x="8907097" y="8625323"/>
                  <a:chExt cx="2675681" cy="1364587"/>
                </a:xfrm>
              </p:grpSpPr>
              <p:sp>
                <p:nvSpPr>
                  <p:cNvPr id="9" name="TextBox 8">
                    <a:extLst>
                      <a:ext uri="{FF2B5EF4-FFF2-40B4-BE49-F238E27FC236}">
                        <a16:creationId xmlns:a16="http://schemas.microsoft.com/office/drawing/2014/main" id="{E597358C-8A15-6C88-8CC7-0519075DB4C7}"/>
                      </a:ext>
                    </a:extLst>
                  </p:cNvPr>
                  <p:cNvSpPr txBox="1"/>
                  <p:nvPr/>
                </p:nvSpPr>
                <p:spPr>
                  <a:xfrm>
                    <a:off x="8947144" y="8625323"/>
                    <a:ext cx="1074591" cy="290613"/>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A1</a:t>
                    </a:r>
                  </a:p>
                </p:txBody>
              </p:sp>
              <p:pic>
                <p:nvPicPr>
                  <p:cNvPr id="10" name="Picture 9" descr="Diagram&#10;&#10;Description automatically generated">
                    <a:extLst>
                      <a:ext uri="{FF2B5EF4-FFF2-40B4-BE49-F238E27FC236}">
                        <a16:creationId xmlns:a16="http://schemas.microsoft.com/office/drawing/2014/main" id="{1A883724-A17E-229B-92A7-1CC58974ACC6}"/>
                      </a:ext>
                    </a:extLst>
                  </p:cNvPr>
                  <p:cNvPicPr>
                    <a:picLocks noChangeAspect="1"/>
                  </p:cNvPicPr>
                  <p:nvPr/>
                </p:nvPicPr>
                <p:blipFill rotWithShape="1">
                  <a:blip r:embed="rId25">
                    <a:extLst>
                      <a:ext uri="{28A0092B-C50C-407E-A947-70E740481C1C}">
                        <a14:useLocalDpi xmlns:a14="http://schemas.microsoft.com/office/drawing/2010/main" val="0"/>
                      </a:ext>
                    </a:extLst>
                  </a:blip>
                  <a:srcRect l="25680" t="11002" r="23029" b="11091"/>
                  <a:stretch/>
                </p:blipFill>
                <p:spPr>
                  <a:xfrm>
                    <a:off x="8907097" y="8861233"/>
                    <a:ext cx="1114641" cy="1128677"/>
                  </a:xfrm>
                  <a:prstGeom prst="rect">
                    <a:avLst/>
                  </a:prstGeom>
                  <a:ln>
                    <a:noFill/>
                  </a:ln>
                  <a:effectLst>
                    <a:outerShdw sx="1000" sy="1000" algn="ctr" rotWithShape="0">
                      <a:srgbClr val="000000"/>
                    </a:outerShdw>
                  </a:effectLst>
                </p:spPr>
              </p:pic>
              <p:sp>
                <p:nvSpPr>
                  <p:cNvPr id="11" name="TextBox 10">
                    <a:extLst>
                      <a:ext uri="{FF2B5EF4-FFF2-40B4-BE49-F238E27FC236}">
                        <a16:creationId xmlns:a16="http://schemas.microsoft.com/office/drawing/2014/main" id="{4042B008-967D-FBD3-21A1-4A129DBA4918}"/>
                      </a:ext>
                    </a:extLst>
                  </p:cNvPr>
                  <p:cNvSpPr txBox="1"/>
                  <p:nvPr/>
                </p:nvSpPr>
                <p:spPr>
                  <a:xfrm>
                    <a:off x="10462617" y="8625323"/>
                    <a:ext cx="1114640" cy="285726"/>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A2</a:t>
                    </a:r>
                  </a:p>
                </p:txBody>
              </p:sp>
              <p:pic>
                <p:nvPicPr>
                  <p:cNvPr id="12" name="Picture 11" descr="A picture containing shape&#10;&#10;Description automatically generated">
                    <a:extLst>
                      <a:ext uri="{FF2B5EF4-FFF2-40B4-BE49-F238E27FC236}">
                        <a16:creationId xmlns:a16="http://schemas.microsoft.com/office/drawing/2014/main" id="{88F97FEC-37E3-FC73-74FD-408D5C8EE7D6}"/>
                      </a:ext>
                    </a:extLst>
                  </p:cNvPr>
                  <p:cNvPicPr>
                    <a:picLocks noChangeAspect="1"/>
                  </p:cNvPicPr>
                  <p:nvPr/>
                </p:nvPicPr>
                <p:blipFill rotWithShape="1">
                  <a:blip r:embed="rId26">
                    <a:extLst>
                      <a:ext uri="{28A0092B-C50C-407E-A947-70E740481C1C}">
                        <a14:useLocalDpi xmlns:a14="http://schemas.microsoft.com/office/drawing/2010/main" val="0"/>
                      </a:ext>
                    </a:extLst>
                  </a:blip>
                  <a:srcRect l="25590" t="11737" r="22949" b="11852"/>
                  <a:stretch/>
                </p:blipFill>
                <p:spPr>
                  <a:xfrm>
                    <a:off x="10468134" y="8861233"/>
                    <a:ext cx="1114644" cy="1103349"/>
                  </a:xfrm>
                  <a:prstGeom prst="rect">
                    <a:avLst/>
                  </a:prstGeom>
                  <a:effectLst>
                    <a:outerShdw sx="1000" sy="1000" algn="ctr" rotWithShape="0">
                      <a:srgbClr val="000000"/>
                    </a:outerShdw>
                  </a:effectLst>
                </p:spPr>
              </p:pic>
            </p:grpSp>
            <p:grpSp>
              <p:nvGrpSpPr>
                <p:cNvPr id="3" name="Group 2">
                  <a:extLst>
                    <a:ext uri="{FF2B5EF4-FFF2-40B4-BE49-F238E27FC236}">
                      <a16:creationId xmlns:a16="http://schemas.microsoft.com/office/drawing/2014/main" id="{812F1B2D-67EE-4D42-BCCF-F7EC432C8B4D}"/>
                    </a:ext>
                  </a:extLst>
                </p:cNvPr>
                <p:cNvGrpSpPr/>
                <p:nvPr/>
              </p:nvGrpSpPr>
              <p:grpSpPr>
                <a:xfrm>
                  <a:off x="9345147" y="7552711"/>
                  <a:ext cx="6085712" cy="1293076"/>
                  <a:chOff x="8946255" y="7545949"/>
                  <a:chExt cx="6085712" cy="1293076"/>
                </a:xfrm>
              </p:grpSpPr>
              <p:pic>
                <p:nvPicPr>
                  <p:cNvPr id="7" name="Picture 6" descr="Chart, box and whisker chart&#10;&#10;Description automatically generated">
                    <a:extLst>
                      <a:ext uri="{FF2B5EF4-FFF2-40B4-BE49-F238E27FC236}">
                        <a16:creationId xmlns:a16="http://schemas.microsoft.com/office/drawing/2014/main" id="{F45C7DED-15CF-F0FE-2DA9-EAEE5A55AEB8}"/>
                      </a:ext>
                    </a:extLst>
                  </p:cNvPr>
                  <p:cNvPicPr>
                    <a:picLocks noChangeAspect="1"/>
                  </p:cNvPicPr>
                  <p:nvPr/>
                </p:nvPicPr>
                <p:blipFill rotWithShape="1">
                  <a:blip r:embed="rId27">
                    <a:extLst>
                      <a:ext uri="{28A0092B-C50C-407E-A947-70E740481C1C}">
                        <a14:useLocalDpi xmlns:a14="http://schemas.microsoft.com/office/drawing/2010/main" val="0"/>
                      </a:ext>
                    </a:extLst>
                  </a:blip>
                  <a:srcRect t="16071"/>
                  <a:stretch/>
                </p:blipFill>
                <p:spPr>
                  <a:xfrm>
                    <a:off x="8946255" y="7813827"/>
                    <a:ext cx="6085712" cy="1025198"/>
                  </a:xfrm>
                  <a:prstGeom prst="rect">
                    <a:avLst/>
                  </a:prstGeom>
                  <a:effectLst>
                    <a:outerShdw sx="1000" sy="1000" algn="ctr" rotWithShape="0">
                      <a:srgbClr val="000000"/>
                    </a:outerShdw>
                  </a:effectLst>
                </p:spPr>
              </p:pic>
              <p:sp>
                <p:nvSpPr>
                  <p:cNvPr id="70" name="TextBox 69">
                    <a:extLst>
                      <a:ext uri="{FF2B5EF4-FFF2-40B4-BE49-F238E27FC236}">
                        <a16:creationId xmlns:a16="http://schemas.microsoft.com/office/drawing/2014/main" id="{B481ECC8-11D8-4E18-BB75-E6A6B8B33A31}"/>
                      </a:ext>
                    </a:extLst>
                  </p:cNvPr>
                  <p:cNvSpPr txBox="1"/>
                  <p:nvPr/>
                </p:nvSpPr>
                <p:spPr>
                  <a:xfrm>
                    <a:off x="9098280" y="7545949"/>
                    <a:ext cx="5855896"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Tremor Severities Box and Whisker Plot for Both Hands</a:t>
                    </a:r>
                  </a:p>
                </p:txBody>
              </p:sp>
            </p:grpSp>
          </p:gr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C257C8E-0968-460B-A4DB-794377C576D0}"/>
                      </a:ext>
                    </a:extLst>
                  </p:cNvPr>
                  <p:cNvSpPr txBox="1"/>
                  <p:nvPr/>
                </p:nvSpPr>
                <p:spPr>
                  <a:xfrm>
                    <a:off x="4836294" y="5295617"/>
                    <a:ext cx="1752786" cy="687176"/>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e>
                              </m:d>
                              <m:r>
                                <a:rPr lang="en-ZA"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e>
                          </m:func>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2C257C8E-0968-460B-A4DB-794377C576D0}"/>
                      </a:ext>
                    </a:extLst>
                  </p:cNvPr>
                  <p:cNvSpPr txBox="1">
                    <a:spLocks noRot="1" noChangeAspect="1" noMove="1" noResize="1" noEditPoints="1" noAdjustHandles="1" noChangeArrowheads="1" noChangeShapeType="1" noTextEdit="1"/>
                  </p:cNvSpPr>
                  <p:nvPr/>
                </p:nvSpPr>
                <p:spPr>
                  <a:xfrm>
                    <a:off x="4836294" y="5295617"/>
                    <a:ext cx="1752786" cy="687176"/>
                  </a:xfrm>
                  <a:prstGeom prst="rect">
                    <a:avLst/>
                  </a:prstGeom>
                  <a:blipFill>
                    <a:blip r:embed="rId28"/>
                    <a:stretch>
                      <a:fillRect/>
                    </a:stretch>
                  </a:blipFill>
                  <a:ln>
                    <a:noFill/>
                  </a:ln>
                  <a:effectLst>
                    <a:outerShdw sx="1000" sy="1000" algn="ctr">
                      <a:srgbClr val="000000"/>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C91657D-BAE8-4F8E-9C36-5B81AD020B5E}"/>
                      </a:ext>
                    </a:extLst>
                  </p:cNvPr>
                  <p:cNvSpPr txBox="1"/>
                  <p:nvPr/>
                </p:nvSpPr>
                <p:spPr>
                  <a:xfrm>
                    <a:off x="7190410" y="7004302"/>
                    <a:ext cx="2659419" cy="43729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e>
                            </m:d>
                          </m:e>
                        </m:func>
                      </m:oMath>
                    </a14:m>
                    <a:r>
                      <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p>
                </p:txBody>
              </p:sp>
            </mc:Choice>
            <mc:Fallback xmlns="">
              <p:sp>
                <p:nvSpPr>
                  <p:cNvPr id="98" name="TextBox 97">
                    <a:extLst>
                      <a:ext uri="{FF2B5EF4-FFF2-40B4-BE49-F238E27FC236}">
                        <a16:creationId xmlns:a16="http://schemas.microsoft.com/office/drawing/2014/main" id="{9C91657D-BAE8-4F8E-9C36-5B81AD020B5E}"/>
                      </a:ext>
                    </a:extLst>
                  </p:cNvPr>
                  <p:cNvSpPr txBox="1">
                    <a:spLocks noRot="1" noChangeAspect="1" noMove="1" noResize="1" noEditPoints="1" noAdjustHandles="1" noChangeArrowheads="1" noChangeShapeType="1" noTextEdit="1"/>
                  </p:cNvSpPr>
                  <p:nvPr/>
                </p:nvSpPr>
                <p:spPr>
                  <a:xfrm>
                    <a:off x="7190410" y="7004302"/>
                    <a:ext cx="2659419" cy="437299"/>
                  </a:xfrm>
                  <a:prstGeom prst="rect">
                    <a:avLst/>
                  </a:prstGeom>
                  <a:blipFill>
                    <a:blip r:embed="rId29"/>
                    <a:stretch>
                      <a:fillRect/>
                    </a:stretch>
                  </a:blipFill>
                  <a:ln>
                    <a:noFill/>
                  </a:ln>
                  <a:effectLst>
                    <a:outerShdw sx="1000" sy="1000" algn="ctr">
                      <a:srgbClr val="000000"/>
                    </a:outerShdw>
                  </a:effectLst>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47F563F-37EF-46CD-87D4-DA93DD7D2A5F}"/>
                      </a:ext>
                    </a:extLst>
                  </p:cNvPr>
                  <p:cNvSpPr txBox="1"/>
                  <p:nvPr/>
                </p:nvSpPr>
                <p:spPr>
                  <a:xfrm>
                    <a:off x="8060695" y="7599844"/>
                    <a:ext cx="1267223" cy="39978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9" name="TextBox 98">
                    <a:extLst>
                      <a:ext uri="{FF2B5EF4-FFF2-40B4-BE49-F238E27FC236}">
                        <a16:creationId xmlns:a16="http://schemas.microsoft.com/office/drawing/2014/main" id="{247F563F-37EF-46CD-87D4-DA93DD7D2A5F}"/>
                      </a:ext>
                    </a:extLst>
                  </p:cNvPr>
                  <p:cNvSpPr txBox="1">
                    <a:spLocks noRot="1" noChangeAspect="1" noMove="1" noResize="1" noEditPoints="1" noAdjustHandles="1" noChangeArrowheads="1" noChangeShapeType="1" noTextEdit="1"/>
                  </p:cNvSpPr>
                  <p:nvPr/>
                </p:nvSpPr>
                <p:spPr>
                  <a:xfrm>
                    <a:off x="8060695" y="7599844"/>
                    <a:ext cx="1267223" cy="399789"/>
                  </a:xfrm>
                  <a:prstGeom prst="rect">
                    <a:avLst/>
                  </a:prstGeom>
                  <a:blipFill>
                    <a:blip r:embed="rId30"/>
                    <a:stretch>
                      <a:fillRect/>
                    </a:stretch>
                  </a:blipFill>
                  <a:ln>
                    <a:noFill/>
                  </a:ln>
                  <a:effectLst>
                    <a:outerShdw sx="1000" sy="1000" algn="ctr">
                      <a:srgbClr val="000000"/>
                    </a:outerShdw>
                  </a:effectLst>
                </p:spPr>
                <p:txBody>
                  <a:bodyPr/>
                  <a:lstStyle/>
                  <a:p>
                    <a:r>
                      <a:rPr lang="en-ZA">
                        <a:noFill/>
                      </a:rPr>
                      <a:t> </a:t>
                    </a:r>
                  </a:p>
                </p:txBody>
              </p:sp>
            </mc:Fallback>
          </mc:AlternateContent>
        </p:gr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CFC326D-A204-4B62-B13A-4786012CF7AE}"/>
                    </a:ext>
                  </a:extLst>
                </p:cNvPr>
                <p:cNvSpPr txBox="1"/>
                <p:nvPr/>
              </p:nvSpPr>
              <p:spPr>
                <a:xfrm>
                  <a:off x="4529808" y="4695732"/>
                  <a:ext cx="4508478" cy="418000"/>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m:rPr>
                            <m:nor/>
                          </m:rPr>
                          <a:rPr lang="en-GB" sz="1400" dirty="0">
                            <a:solidFill>
                              <a:srgbClr val="000000"/>
                            </a:solidFill>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ZA" sz="1400" dirty="0">
                    <a:solidFill>
                      <a:srgbClr val="000000"/>
                    </a:solidFill>
                    <a:ea typeface="Times New Roman" panose="02020603050405020304" pitchFamily="18" charset="0"/>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9CFC326D-A204-4B62-B13A-4786012CF7AE}"/>
                    </a:ext>
                  </a:extLst>
                </p:cNvPr>
                <p:cNvSpPr txBox="1">
                  <a:spLocks noRot="1" noChangeAspect="1" noMove="1" noResize="1" noEditPoints="1" noAdjustHandles="1" noChangeArrowheads="1" noChangeShapeType="1" noTextEdit="1"/>
                </p:cNvSpPr>
                <p:nvPr/>
              </p:nvSpPr>
              <p:spPr>
                <a:xfrm>
                  <a:off x="4529808" y="4695732"/>
                  <a:ext cx="4508478" cy="418000"/>
                </a:xfrm>
                <a:prstGeom prst="rect">
                  <a:avLst/>
                </a:prstGeom>
                <a:blipFill>
                  <a:blip r:embed="rId31"/>
                  <a:stretch>
                    <a:fillRect/>
                  </a:stretch>
                </a:blipFill>
                <a:ln>
                  <a:noFill/>
                </a:ln>
                <a:effectLst>
                  <a:outerShdw sx="1000" sy="1000" algn="ctr">
                    <a:srgbClr val="000000"/>
                  </a:outerShdw>
                </a:effectLst>
              </p:spPr>
              <p:txBody>
                <a:bodyPr/>
                <a:lstStyle/>
                <a:p>
                  <a:r>
                    <a:rPr lang="en-ZA">
                      <a:noFill/>
                    </a:rPr>
                    <a:t> </a:t>
                  </a:r>
                </a:p>
              </p:txBody>
            </p:sp>
          </mc:Fallback>
        </mc:AlternateContent>
      </p:grpSp>
      <p:graphicFrame>
        <p:nvGraphicFramePr>
          <p:cNvPr id="5" name="Table 38">
            <a:extLst>
              <a:ext uri="{FF2B5EF4-FFF2-40B4-BE49-F238E27FC236}">
                <a16:creationId xmlns:a16="http://schemas.microsoft.com/office/drawing/2014/main" id="{CA9D9201-E844-76EB-6419-FD3BD25A4A67}"/>
              </a:ext>
            </a:extLst>
          </p:cNvPr>
          <p:cNvGraphicFramePr>
            <a:graphicFrameLocks noGrp="1"/>
          </p:cNvGraphicFramePr>
          <p:nvPr>
            <p:extLst>
              <p:ext uri="{D42A27DB-BD31-4B8C-83A1-F6EECF244321}">
                <p14:modId xmlns:p14="http://schemas.microsoft.com/office/powerpoint/2010/main" val="3095407998"/>
              </p:ext>
            </p:extLst>
          </p:nvPr>
        </p:nvGraphicFramePr>
        <p:xfrm>
          <a:off x="11516830" y="6388152"/>
          <a:ext cx="3861675" cy="822960"/>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1590915">
                  <a:extLst>
                    <a:ext uri="{9D8B030D-6E8A-4147-A177-3AD203B41FA5}">
                      <a16:colId xmlns:a16="http://schemas.microsoft.com/office/drawing/2014/main" val="3328912869"/>
                    </a:ext>
                  </a:extLst>
                </a:gridCol>
                <a:gridCol w="1135380">
                  <a:extLst>
                    <a:ext uri="{9D8B030D-6E8A-4147-A177-3AD203B41FA5}">
                      <a16:colId xmlns:a16="http://schemas.microsoft.com/office/drawing/2014/main" val="1888238186"/>
                    </a:ext>
                  </a:extLst>
                </a:gridCol>
                <a:gridCol w="1135380">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latin typeface="Times New Roman" panose="02020603050405020304" pitchFamily="18" charset="0"/>
                          <a:cs typeface="Times New Roman" panose="02020603050405020304" pitchFamily="18" charset="0"/>
                        </a:rPr>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pic>
        <p:nvPicPr>
          <p:cNvPr id="79" name="Picture 78" descr="Logo, company name&#10;&#10;Description automatically generated">
            <a:extLst>
              <a:ext uri="{FF2B5EF4-FFF2-40B4-BE49-F238E27FC236}">
                <a16:creationId xmlns:a16="http://schemas.microsoft.com/office/drawing/2014/main" id="{8E24E83C-D1C5-4377-97DA-6F5C693127E0}"/>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943711" y="252867"/>
            <a:ext cx="797784" cy="720000"/>
          </a:xfrm>
          <a:prstGeom prst="rect">
            <a:avLst/>
          </a:prstGeom>
        </p:spPr>
      </p:pic>
      <p:sp>
        <p:nvSpPr>
          <p:cNvPr id="239" name="Rectangle 238">
            <a:extLst>
              <a:ext uri="{FF2B5EF4-FFF2-40B4-BE49-F238E27FC236}">
                <a16:creationId xmlns:a16="http://schemas.microsoft.com/office/drawing/2014/main" id="{9E7F3FFF-DB42-B8C8-D063-272DE6A70F52}"/>
              </a:ext>
            </a:extLst>
          </p:cNvPr>
          <p:cNvSpPr/>
          <p:nvPr/>
        </p:nvSpPr>
        <p:spPr>
          <a:xfrm>
            <a:off x="15422260" y="1056202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grpSp>
        <p:nvGrpSpPr>
          <p:cNvPr id="30" name="Group 29">
            <a:extLst>
              <a:ext uri="{FF2B5EF4-FFF2-40B4-BE49-F238E27FC236}">
                <a16:creationId xmlns:a16="http://schemas.microsoft.com/office/drawing/2014/main" id="{72A41470-E374-40BE-894C-FC484E4A8285}"/>
              </a:ext>
            </a:extLst>
          </p:cNvPr>
          <p:cNvGrpSpPr/>
          <p:nvPr/>
        </p:nvGrpSpPr>
        <p:grpSpPr>
          <a:xfrm>
            <a:off x="14290657" y="129199"/>
            <a:ext cx="1241598" cy="997600"/>
            <a:chOff x="14206954" y="124821"/>
            <a:chExt cx="1241598" cy="9976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rotWithShape="1">
            <a:blip r:embed="rId33">
              <a:extLst>
                <a:ext uri="{28A0092B-C50C-407E-A947-70E740481C1C}">
                  <a14:useLocalDpi xmlns:a14="http://schemas.microsoft.com/office/drawing/2010/main" val="0"/>
                </a:ext>
              </a:extLst>
            </a:blip>
            <a:srcRect l="1192" t="-2954" r="39398" b="2955"/>
            <a:stretch/>
          </p:blipFill>
          <p:spPr>
            <a:xfrm>
              <a:off x="14206954" y="124821"/>
              <a:ext cx="1241598" cy="586048"/>
            </a:xfrm>
            <a:prstGeom prst="rect">
              <a:avLst/>
            </a:prstGeom>
          </p:spPr>
        </p:pic>
        <p:pic>
          <p:nvPicPr>
            <p:cNvPr id="80" name="Picture 79">
              <a:extLst>
                <a:ext uri="{FF2B5EF4-FFF2-40B4-BE49-F238E27FC236}">
                  <a16:creationId xmlns:a16="http://schemas.microsoft.com/office/drawing/2014/main" id="{A9232493-D14C-4C7E-A867-953F86F95FD6}"/>
                </a:ext>
              </a:extLst>
            </p:cNvPr>
            <p:cNvPicPr>
              <a:picLocks noChangeAspect="1"/>
            </p:cNvPicPr>
            <p:nvPr/>
          </p:nvPicPr>
          <p:blipFill rotWithShape="1">
            <a:blip r:embed="rId33">
              <a:extLst>
                <a:ext uri="{28A0092B-C50C-407E-A947-70E740481C1C}">
                  <a14:useLocalDpi xmlns:a14="http://schemas.microsoft.com/office/drawing/2010/main" val="0"/>
                </a:ext>
              </a:extLst>
            </a:blip>
            <a:srcRect l="64052" t="7380" r="2263" b="7865"/>
            <a:stretch/>
          </p:blipFill>
          <p:spPr>
            <a:xfrm>
              <a:off x="14475771" y="625706"/>
              <a:ext cx="703965" cy="496715"/>
            </a:xfrm>
            <a:prstGeom prst="rect">
              <a:avLst/>
            </a:prstGeom>
          </p:spPr>
        </p:pic>
      </p:grpSp>
      <p:sp>
        <p:nvSpPr>
          <p:cNvPr id="89" name="Rectangle 88">
            <a:extLst>
              <a:ext uri="{FF2B5EF4-FFF2-40B4-BE49-F238E27FC236}">
                <a16:creationId xmlns:a16="http://schemas.microsoft.com/office/drawing/2014/main" id="{3361D7A5-6B8C-4E7B-8A08-F769E13D0DD0}"/>
              </a:ext>
            </a:extLst>
          </p:cNvPr>
          <p:cNvSpPr/>
          <p:nvPr/>
        </p:nvSpPr>
        <p:spPr>
          <a:xfrm>
            <a:off x="26699550" y="359675"/>
            <a:ext cx="180000" cy="144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1" name="Rectangle 90">
            <a:extLst>
              <a:ext uri="{FF2B5EF4-FFF2-40B4-BE49-F238E27FC236}">
                <a16:creationId xmlns:a16="http://schemas.microsoft.com/office/drawing/2014/main" id="{5B88BEB4-223E-43A6-8F43-83EB77094285}"/>
              </a:ext>
            </a:extLst>
          </p:cNvPr>
          <p:cNvSpPr/>
          <p:nvPr/>
        </p:nvSpPr>
        <p:spPr>
          <a:xfrm>
            <a:off x="839775" y="14939350"/>
            <a:ext cx="25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2" name="Rectangle 91">
            <a:extLst>
              <a:ext uri="{FF2B5EF4-FFF2-40B4-BE49-F238E27FC236}">
                <a16:creationId xmlns:a16="http://schemas.microsoft.com/office/drawing/2014/main" id="{1DB80A74-95D3-4A50-AE79-BF4419ED8EE3}"/>
              </a:ext>
            </a:extLst>
          </p:cNvPr>
          <p:cNvSpPr/>
          <p:nvPr/>
        </p:nvSpPr>
        <p:spPr>
          <a:xfrm>
            <a:off x="3230918" y="9210414"/>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3" name="Rectangle 92">
            <a:extLst>
              <a:ext uri="{FF2B5EF4-FFF2-40B4-BE49-F238E27FC236}">
                <a16:creationId xmlns:a16="http://schemas.microsoft.com/office/drawing/2014/main" id="{CF0DA6BB-103B-4C3E-887E-137631B737F4}"/>
              </a:ext>
            </a:extLst>
          </p:cNvPr>
          <p:cNvSpPr/>
          <p:nvPr/>
        </p:nvSpPr>
        <p:spPr>
          <a:xfrm>
            <a:off x="17593761" y="7043939"/>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4" name="Rectangle 93">
            <a:extLst>
              <a:ext uri="{FF2B5EF4-FFF2-40B4-BE49-F238E27FC236}">
                <a16:creationId xmlns:a16="http://schemas.microsoft.com/office/drawing/2014/main" id="{480703B1-3AD8-4498-AD46-A840319C26E4}"/>
              </a:ext>
            </a:extLst>
          </p:cNvPr>
          <p:cNvSpPr/>
          <p:nvPr/>
        </p:nvSpPr>
        <p:spPr>
          <a:xfrm>
            <a:off x="4404817" y="2608699"/>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5" name="Rectangle 94">
            <a:extLst>
              <a:ext uri="{FF2B5EF4-FFF2-40B4-BE49-F238E27FC236}">
                <a16:creationId xmlns:a16="http://schemas.microsoft.com/office/drawing/2014/main" id="{55640938-D57D-44D9-8E41-E80DF23B1701}"/>
              </a:ext>
            </a:extLst>
          </p:cNvPr>
          <p:cNvSpPr/>
          <p:nvPr/>
        </p:nvSpPr>
        <p:spPr>
          <a:xfrm>
            <a:off x="15604937" y="1765353"/>
            <a:ext cx="180000" cy="10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6" name="Rectangle 95">
            <a:extLst>
              <a:ext uri="{FF2B5EF4-FFF2-40B4-BE49-F238E27FC236}">
                <a16:creationId xmlns:a16="http://schemas.microsoft.com/office/drawing/2014/main" id="{43F090E2-3CF5-4A08-BA90-E8F472A4EB79}"/>
              </a:ext>
            </a:extLst>
          </p:cNvPr>
          <p:cNvSpPr/>
          <p:nvPr/>
        </p:nvSpPr>
        <p:spPr>
          <a:xfrm>
            <a:off x="8759354" y="1134583"/>
            <a:ext cx="180000" cy="1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0" name="Rectangle 99">
            <a:extLst>
              <a:ext uri="{FF2B5EF4-FFF2-40B4-BE49-F238E27FC236}">
                <a16:creationId xmlns:a16="http://schemas.microsoft.com/office/drawing/2014/main" id="{298F035B-5F42-42FE-AF0E-DF166F4BE7F7}"/>
              </a:ext>
            </a:extLst>
          </p:cNvPr>
          <p:cNvSpPr/>
          <p:nvPr/>
        </p:nvSpPr>
        <p:spPr>
          <a:xfrm>
            <a:off x="15446294" y="1308895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2" name="TextBox 101">
            <a:extLst>
              <a:ext uri="{FF2B5EF4-FFF2-40B4-BE49-F238E27FC236}">
                <a16:creationId xmlns:a16="http://schemas.microsoft.com/office/drawing/2014/main" id="{3331D4D6-1F21-4845-B2A2-2934838CA36D}"/>
              </a:ext>
            </a:extLst>
          </p:cNvPr>
          <p:cNvSpPr txBox="1"/>
          <p:nvPr/>
        </p:nvSpPr>
        <p:spPr>
          <a:xfrm>
            <a:off x="15809139" y="13319644"/>
            <a:ext cx="10884114" cy="1615827"/>
          </a:xfrm>
          <a:prstGeom prst="rect">
            <a:avLst/>
          </a:prstGeom>
          <a:solidFill>
            <a:schemeClr val="bg1"/>
          </a:solidFill>
          <a:ln w="57150">
            <a:noFill/>
          </a:ln>
          <a:effectLst>
            <a:outerShdw blurRad="190500" dist="228600" dir="2700000" algn="tl" rotWithShape="0">
              <a:prstClr val="black">
                <a:alpha val="30000"/>
              </a:prst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REFERENCES</a:t>
            </a:r>
            <a:endParaRPr lang="en-ZA" sz="1600" b="1" dirty="0">
              <a:solidFill>
                <a:srgbClr val="00008B"/>
              </a:solidFill>
              <a:latin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[1]  </a:t>
            </a:r>
            <a:r>
              <a:rPr lang="en-ZA" sz="900" b="0" i="0" dirty="0">
                <a:solidFill>
                  <a:srgbClr val="000000"/>
                </a:solidFill>
                <a:effectLst/>
                <a:latin typeface="Times New Roman" panose="02020603050405020304" pitchFamily="18" charset="0"/>
                <a:cs typeface="Times New Roman" panose="02020603050405020304" pitchFamily="18" charset="0"/>
              </a:rPr>
              <a:t>H. </a:t>
            </a:r>
            <a:r>
              <a:rPr lang="en-ZA" sz="900" b="0" i="0" dirty="0" err="1">
                <a:solidFill>
                  <a:srgbClr val="000000"/>
                </a:solidFill>
                <a:effectLst/>
                <a:latin typeface="Times New Roman" panose="02020603050405020304" pitchFamily="18" charset="0"/>
                <a:cs typeface="Times New Roman" panose="02020603050405020304" pitchFamily="18" charset="0"/>
              </a:rPr>
              <a:t>Baek</a:t>
            </a:r>
            <a:r>
              <a:rPr lang="en-ZA" sz="900" b="0" i="0" dirty="0">
                <a:solidFill>
                  <a:srgbClr val="000000"/>
                </a:solidFill>
                <a:effectLst/>
                <a:latin typeface="Times New Roman" panose="02020603050405020304" pitchFamily="18" charset="0"/>
                <a:cs typeface="Times New Roman" panose="02020603050405020304" pitchFamily="18" charset="0"/>
              </a:rPr>
              <a:t>, D. Lockwood, E. J. Mason, E. </a:t>
            </a:r>
            <a:r>
              <a:rPr lang="en-ZA" sz="900" b="0" i="0" dirty="0" err="1">
                <a:solidFill>
                  <a:srgbClr val="000000"/>
                </a:solidFill>
                <a:effectLst/>
                <a:latin typeface="Times New Roman" panose="02020603050405020304" pitchFamily="18" charset="0"/>
                <a:cs typeface="Times New Roman" panose="02020603050405020304" pitchFamily="18" charset="0"/>
              </a:rPr>
              <a:t>Obusez</a:t>
            </a:r>
            <a:r>
              <a:rPr lang="en-ZA" sz="900" b="0" i="0" dirty="0">
                <a:solidFill>
                  <a:srgbClr val="000000"/>
                </a:solidFill>
                <a:effectLst/>
                <a:latin typeface="Times New Roman" panose="02020603050405020304" pitchFamily="18" charset="0"/>
                <a:cs typeface="Times New Roman" panose="02020603050405020304" pitchFamily="18" charset="0"/>
              </a:rPr>
              <a:t>, M. </a:t>
            </a:r>
            <a:r>
              <a:rPr lang="en-ZA" sz="900" b="0" i="0" dirty="0" err="1">
                <a:solidFill>
                  <a:srgbClr val="000000"/>
                </a:solidFill>
                <a:effectLst/>
                <a:latin typeface="Times New Roman" panose="02020603050405020304" pitchFamily="18" charset="0"/>
                <a:cs typeface="Times New Roman" panose="02020603050405020304" pitchFamily="18" charset="0"/>
              </a:rPr>
              <a:t>Poturalski</a:t>
            </a:r>
            <a:r>
              <a:rPr lang="en-ZA" sz="900" b="0" i="0" dirty="0">
                <a:solidFill>
                  <a:srgbClr val="000000"/>
                </a:solidFill>
                <a:effectLst/>
                <a:latin typeface="Times New Roman" panose="02020603050405020304" pitchFamily="18" charset="0"/>
                <a:cs typeface="Times New Roman" panose="02020603050405020304" pitchFamily="18" charset="0"/>
              </a:rPr>
              <a:t>, R. </a:t>
            </a:r>
            <a:r>
              <a:rPr lang="en-ZA" sz="900" b="0" i="0" dirty="0" err="1">
                <a:solidFill>
                  <a:srgbClr val="000000"/>
                </a:solidFill>
                <a:effectLst/>
                <a:latin typeface="Times New Roman" panose="02020603050405020304" pitchFamily="18" charset="0"/>
                <a:cs typeface="Times New Roman" panose="02020603050405020304" pitchFamily="18" charset="0"/>
              </a:rPr>
              <a:t>Rammo</a:t>
            </a:r>
            <a:r>
              <a:rPr lang="en-ZA" sz="900" b="0" i="0" dirty="0">
                <a:solidFill>
                  <a:srgbClr val="000000"/>
                </a:solidFill>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a:t>
            </a:r>
            <a:br>
              <a:rPr lang="en-ZA" sz="900" b="0" i="0" dirty="0">
                <a:solidFill>
                  <a:srgbClr val="000000"/>
                </a:solidFill>
                <a:effectLst/>
                <a:latin typeface="Times New Roman" panose="02020603050405020304" pitchFamily="18" charset="0"/>
                <a:cs typeface="Times New Roman" panose="02020603050405020304" pitchFamily="18" charset="0"/>
              </a:rPr>
            </a:br>
            <a:r>
              <a:rPr lang="en-ZA" sz="900" b="0" i="0" dirty="0">
                <a:solidFill>
                  <a:srgbClr val="000000"/>
                </a:solidFill>
                <a:effectLst/>
                <a:latin typeface="Times New Roman" panose="02020603050405020304" pitchFamily="18" charset="0"/>
                <a:cs typeface="Times New Roman" panose="02020603050405020304" pitchFamily="18" charset="0"/>
              </a:rPr>
              <a:t>       </a:t>
            </a:r>
            <a:r>
              <a:rPr lang="en-ZA" sz="900" b="0" i="1" dirty="0">
                <a:solidFill>
                  <a:srgbClr val="000000"/>
                </a:solidFill>
                <a:effectLst/>
                <a:latin typeface="Times New Roman" panose="02020603050405020304" pitchFamily="18" charset="0"/>
                <a:cs typeface="Times New Roman" panose="02020603050405020304" pitchFamily="18" charset="0"/>
              </a:rPr>
              <a:t>Frontiers in Neurology, </a:t>
            </a:r>
            <a:r>
              <a:rPr lang="en-ZA" sz="900" b="0" i="0" dirty="0">
                <a:solidFill>
                  <a:srgbClr val="000000"/>
                </a:solidFill>
                <a:effectLst/>
                <a:latin typeface="Times New Roman" panose="02020603050405020304" pitchFamily="18" charset="0"/>
                <a:cs typeface="Times New Roman" panose="02020603050405020304" pitchFamily="18" charset="0"/>
              </a:rPr>
              <a:t>vol. 13, 2022.</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[2]  M. </a:t>
            </a:r>
            <a:r>
              <a:rPr lang="en-US" sz="900" b="0" i="0" dirty="0" err="1">
                <a:solidFill>
                  <a:srgbClr val="000000"/>
                </a:solidFill>
                <a:effectLst/>
                <a:latin typeface="Times New Roman" panose="02020603050405020304" pitchFamily="18" charset="0"/>
                <a:cs typeface="Times New Roman" panose="02020603050405020304" pitchFamily="18" charset="0"/>
              </a:rPr>
              <a:t>Rohani</a:t>
            </a:r>
            <a:r>
              <a:rPr lang="en-US" sz="900" b="0" i="0" dirty="0">
                <a:solidFill>
                  <a:srgbClr val="000000"/>
                </a:solidFill>
                <a:effectLst/>
                <a:latin typeface="Times New Roman" panose="02020603050405020304" pitchFamily="18" charset="0"/>
                <a:cs typeface="Times New Roman" panose="02020603050405020304" pitchFamily="18" charset="0"/>
              </a:rPr>
              <a:t> and A. Fasano, "Focused Ultrasound for Essential Tremor: Review of the Evidence and Discussion of Current Hurdles.," </a:t>
            </a:r>
            <a:r>
              <a:rPr lang="en-US" sz="900" b="0" i="1" dirty="0">
                <a:solidFill>
                  <a:srgbClr val="000000"/>
                </a:solidFill>
                <a:effectLst/>
                <a:latin typeface="Times New Roman" panose="02020603050405020304" pitchFamily="18" charset="0"/>
                <a:cs typeface="Times New Roman" panose="02020603050405020304" pitchFamily="18" charset="0"/>
              </a:rPr>
              <a:t>Tremor and Other </a:t>
            </a:r>
            <a:r>
              <a:rPr lang="en-US" sz="900" b="0" i="1" dirty="0" err="1">
                <a:solidFill>
                  <a:srgbClr val="000000"/>
                </a:solidFill>
                <a:effectLst/>
                <a:latin typeface="Times New Roman" panose="02020603050405020304" pitchFamily="18" charset="0"/>
                <a:cs typeface="Times New Roman" panose="02020603050405020304" pitchFamily="18" charset="0"/>
              </a:rPr>
              <a:t>Hyperkinet</a:t>
            </a:r>
            <a:r>
              <a:rPr lang="en-US" sz="900" b="0" i="1" dirty="0">
                <a:solidFill>
                  <a:srgbClr val="000000"/>
                </a:solidFill>
                <a:effectLst/>
                <a:latin typeface="Times New Roman" panose="02020603050405020304" pitchFamily="18" charset="0"/>
                <a:cs typeface="Times New Roman" panose="02020603050405020304" pitchFamily="18" charset="0"/>
              </a:rPr>
              <a:t> Movements (NY), </a:t>
            </a:r>
            <a:r>
              <a:rPr lang="en-US" sz="900" b="0" i="0" dirty="0">
                <a:solidFill>
                  <a:srgbClr val="000000"/>
                </a:solidFill>
                <a:effectLst/>
                <a:latin typeface="Times New Roman" panose="02020603050405020304" pitchFamily="18" charset="0"/>
                <a:cs typeface="Times New Roman" panose="02020603050405020304" pitchFamily="18" charset="0"/>
              </a:rPr>
              <a:t>vol. 462, no. 7, 2017.</a:t>
            </a:r>
          </a:p>
          <a:p>
            <a:pPr lvl="0" algn="l"/>
            <a:r>
              <a:rPr lang="en-ZA" sz="900" b="0" i="0" dirty="0">
                <a:solidFill>
                  <a:srgbClr val="000000"/>
                </a:solidFill>
                <a:effectLst/>
                <a:latin typeface="Times New Roman" panose="02020603050405020304" pitchFamily="18" charset="0"/>
                <a:cs typeface="Times New Roman" panose="02020603050405020304" pitchFamily="18" charset="0"/>
              </a:rPr>
              <a:t>[3]  </a:t>
            </a:r>
            <a:r>
              <a:rPr lang="en-GB" sz="900" dirty="0">
                <a:effectLst/>
                <a:latin typeface="Times New Roman" panose="02020603050405020304" pitchFamily="18" charset="0"/>
                <a:ea typeface="Times New Roman" panose="02020603050405020304" pitchFamily="18" charset="0"/>
              </a:rPr>
              <a:t>University of Auckland, New Zealand, “Edge Detection.” </a:t>
            </a:r>
            <a:endParaRPr lang="en-GB" sz="1800" dirty="0">
              <a:effectLst/>
              <a:latin typeface="Times New Roman" panose="02020603050405020304" pitchFamily="18" charset="0"/>
              <a:ea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[4]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Text Detection (EAST text detector)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20 August 2018. [Online]. Available: https://pyimagesearch.com/2018/08/20/opencv-text-detection-east-text-detector/. </a:t>
            </a:r>
            <a:br>
              <a:rPr lang="en-US" sz="900" b="0" i="0" dirty="0">
                <a:solidFill>
                  <a:srgbClr val="000000"/>
                </a:solidFill>
                <a:effectLst/>
                <a:latin typeface="Times New Roman" panose="02020603050405020304" pitchFamily="18" charset="0"/>
                <a:cs typeface="Times New Roman" panose="02020603050405020304" pitchFamily="18" charset="0"/>
              </a:rPr>
            </a:br>
            <a:r>
              <a:rPr lang="en-US" sz="900" b="0" i="0" dirty="0">
                <a:solidFill>
                  <a:srgbClr val="000000"/>
                </a:solidFill>
                <a:effectLst/>
                <a:latin typeface="Times New Roman" panose="02020603050405020304" pitchFamily="18" charset="0"/>
                <a:cs typeface="Times New Roman" panose="02020603050405020304" pitchFamily="18" charset="0"/>
              </a:rPr>
              <a:t>       [Accessed 16 July 2022].</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[5]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shape detection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8 February 2016. [Online]. Available: https://pyimagesearch.com/2016/02/08/opencv-shape-detection/. [Accessed 20 July 2022].</a:t>
            </a:r>
            <a:r>
              <a:rPr lang="en-US" sz="900" b="0" i="0" dirty="0">
                <a:effectLst/>
                <a:latin typeface="Times New Roman" panose="02020603050405020304" pitchFamily="18" charset="0"/>
                <a:cs typeface="Times New Roman" panose="02020603050405020304" pitchFamily="18" charset="0"/>
              </a:rPr>
              <a:t>  </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[6]  </a:t>
            </a:r>
            <a:r>
              <a:rPr lang="en-US" sz="900" b="0" i="0" dirty="0" err="1">
                <a:solidFill>
                  <a:srgbClr val="000000"/>
                </a:solidFill>
                <a:effectLst/>
                <a:latin typeface="Times New Roman" panose="02020603050405020304" pitchFamily="18" charset="0"/>
                <a:cs typeface="Times New Roman" panose="02020603050405020304" pitchFamily="18" charset="0"/>
              </a:rPr>
              <a:t>jdhao</a:t>
            </a:r>
            <a:r>
              <a:rPr lang="en-US" sz="900" b="0" i="0" dirty="0">
                <a:solidFill>
                  <a:srgbClr val="000000"/>
                </a:solidFill>
                <a:effectLst/>
                <a:latin typeface="Times New Roman" panose="02020603050405020304" pitchFamily="18" charset="0"/>
                <a:cs typeface="Times New Roman" panose="02020603050405020304" pitchFamily="18" charset="0"/>
              </a:rPr>
              <a:t>, "Cropping Rotated Rectangles from Image with OpenCV," </a:t>
            </a:r>
            <a:r>
              <a:rPr lang="en-US" sz="900" b="0" i="0" dirty="0" err="1">
                <a:solidFill>
                  <a:srgbClr val="000000"/>
                </a:solidFill>
                <a:effectLst/>
                <a:latin typeface="Times New Roman" panose="02020603050405020304" pitchFamily="18" charset="0"/>
                <a:cs typeface="Times New Roman" panose="02020603050405020304" pitchFamily="18" charset="0"/>
              </a:rPr>
              <a:t>jdhao's</a:t>
            </a:r>
            <a:r>
              <a:rPr lang="en-US" sz="900" b="0" i="0" dirty="0">
                <a:solidFill>
                  <a:srgbClr val="000000"/>
                </a:solidFill>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p>
          <a:p>
            <a:r>
              <a:rPr lang="en-GB" sz="900" dirty="0">
                <a:effectLst/>
                <a:latin typeface="Times New Roman" panose="02020603050405020304" pitchFamily="18" charset="0"/>
                <a:ea typeface="Times New Roman" panose="02020603050405020304" pitchFamily="18" charset="0"/>
              </a:rPr>
              <a:t>[7] </a:t>
            </a:r>
            <a:r>
              <a:rPr lang="en-GB" sz="900" dirty="0">
                <a:latin typeface="Times New Roman" panose="02020603050405020304" pitchFamily="18" charset="0"/>
                <a:ea typeface="Times New Roman" panose="02020603050405020304" pitchFamily="18" charset="0"/>
              </a:rPr>
              <a:t> </a:t>
            </a:r>
            <a:r>
              <a:rPr lang="en-GB" sz="900" dirty="0">
                <a:effectLst/>
                <a:latin typeface="Times New Roman" panose="02020603050405020304" pitchFamily="18" charset="0"/>
                <a:ea typeface="Times New Roman" panose="02020603050405020304" pitchFamily="18" charset="0"/>
              </a:rPr>
              <a:t>Wille, M. </a:t>
            </a:r>
            <a:r>
              <a:rPr lang="en-GB" sz="900" dirty="0" err="1">
                <a:effectLst/>
                <a:latin typeface="Times New Roman" panose="02020603050405020304" pitchFamily="18" charset="0"/>
                <a:ea typeface="Times New Roman" panose="02020603050405020304" pitchFamily="18" charset="0"/>
              </a:rPr>
              <a:t>Sangaré</a:t>
            </a:r>
            <a:r>
              <a:rPr lang="en-GB" sz="900" dirty="0">
                <a:effectLst/>
                <a:latin typeface="Times New Roman" panose="02020603050405020304" pitchFamily="18" charset="0"/>
                <a:ea typeface="Times New Roman" panose="02020603050405020304" pitchFamily="18" charset="0"/>
              </a:rPr>
              <a:t>, and S. Winter, “Analysis of patterns in tremor diagnosis spiral drawings for automated classification,” </a:t>
            </a:r>
            <a:r>
              <a:rPr lang="en-GB" sz="900" i="1" dirty="0">
                <a:effectLst/>
                <a:latin typeface="Times New Roman" panose="02020603050405020304" pitchFamily="18" charset="0"/>
                <a:ea typeface="Times New Roman" panose="02020603050405020304" pitchFamily="18" charset="0"/>
              </a:rPr>
              <a:t>Biomedical Engineering / </a:t>
            </a:r>
            <a:r>
              <a:rPr lang="en-GB" sz="900" i="1" dirty="0" err="1">
                <a:effectLst/>
                <a:latin typeface="Times New Roman" panose="02020603050405020304" pitchFamily="18" charset="0"/>
                <a:ea typeface="Times New Roman" panose="02020603050405020304" pitchFamily="18" charset="0"/>
              </a:rPr>
              <a:t>Biomedizinische</a:t>
            </a:r>
            <a:r>
              <a:rPr lang="en-GB" sz="900" i="1" dirty="0">
                <a:effectLst/>
                <a:latin typeface="Times New Roman" panose="02020603050405020304" pitchFamily="18" charset="0"/>
                <a:ea typeface="Times New Roman" panose="02020603050405020304" pitchFamily="18" charset="0"/>
              </a:rPr>
              <a:t> Technik</a:t>
            </a:r>
            <a:r>
              <a:rPr lang="en-GB" sz="900" dirty="0">
                <a:effectLst/>
                <a:latin typeface="Times New Roman" panose="02020603050405020304" pitchFamily="18" charset="0"/>
                <a:ea typeface="Times New Roman" panose="02020603050405020304" pitchFamily="18" charset="0"/>
              </a:rPr>
              <a:t>, 2013. </a:t>
            </a:r>
          </a:p>
        </p:txBody>
      </p:sp>
      <p:sp>
        <p:nvSpPr>
          <p:cNvPr id="105" name="Rectangle 104">
            <a:extLst>
              <a:ext uri="{FF2B5EF4-FFF2-40B4-BE49-F238E27FC236}">
                <a16:creationId xmlns:a16="http://schemas.microsoft.com/office/drawing/2014/main" id="{BE4D9CB9-3D26-49F8-9A85-C617876DE9D4}"/>
              </a:ext>
            </a:extLst>
          </p:cNvPr>
          <p:cNvSpPr/>
          <p:nvPr/>
        </p:nvSpPr>
        <p:spPr>
          <a:xfrm>
            <a:off x="16558545" y="13131687"/>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8" name="TextBox 107">
            <a:extLst>
              <a:ext uri="{FF2B5EF4-FFF2-40B4-BE49-F238E27FC236}">
                <a16:creationId xmlns:a16="http://schemas.microsoft.com/office/drawing/2014/main" id="{841ABBAF-B605-4364-8906-FA5B175081F7}"/>
              </a:ext>
            </a:extLst>
          </p:cNvPr>
          <p:cNvSpPr txBox="1"/>
          <p:nvPr/>
        </p:nvSpPr>
        <p:spPr>
          <a:xfrm>
            <a:off x="23702562" y="8186540"/>
            <a:ext cx="2992975" cy="4985980"/>
          </a:xfrm>
          <a:prstGeom prst="rect">
            <a:avLst/>
          </a:prstGeom>
          <a:noFill/>
          <a:ln w="57150">
            <a:noFill/>
          </a:ln>
          <a:effectLst/>
        </p:spPr>
        <p:txBody>
          <a:bodyPr wrap="square" rtlCol="0">
            <a:spAutoFit/>
          </a:bodyPr>
          <a:lstStyle/>
          <a:p>
            <a:pPr algn="just">
              <a:spcBef>
                <a:spcPts val="600"/>
              </a:spcBef>
            </a:pPr>
            <a:r>
              <a:rPr lang="en-US" sz="1400" b="0" i="0" dirty="0">
                <a:effectLst/>
                <a:latin typeface="Times New Roman" panose="02020603050405020304" pitchFamily="18" charset="0"/>
                <a:cs typeface="Times New Roman" panose="02020603050405020304" pitchFamily="18" charset="0"/>
              </a:rPr>
              <a:t>The percentage of patients whose tremor improved was determined for each time period, as well as the average severity for each treatment period. It is important to note that the number of patients that went for treatment greatly decreases as time progresses which affects the reliability of the later years’ results. </a:t>
            </a:r>
          </a:p>
          <a:p>
            <a:pPr algn="just">
              <a:spcBef>
                <a:spcPts val="600"/>
              </a:spcBef>
            </a:pPr>
            <a:endParaRPr lang="en-US" sz="1400" b="0" i="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400" b="0" i="0" dirty="0">
                <a:effectLst/>
                <a:latin typeface="Times New Roman" panose="02020603050405020304" pitchFamily="18" charset="0"/>
                <a:cs typeface="Times New Roman" panose="02020603050405020304" pitchFamily="18" charset="0"/>
              </a:rPr>
              <a:t>Overall, method 1 indicates that FUS treatment is successful, with an average of 71% of the treated hands seeing an immediate improvement in tremor severity after treatment and an immediate decrease in the average tremor severity of the treated hand spirals after treatment begins is evident in the Average Tremor Severities graph. Method 2 has similar results with 76% of treated hands seeing improvement after treatment. </a:t>
            </a:r>
          </a:p>
        </p:txBody>
      </p:sp>
      <p:sp>
        <p:nvSpPr>
          <p:cNvPr id="112" name="TextBox 111">
            <a:extLst>
              <a:ext uri="{FF2B5EF4-FFF2-40B4-BE49-F238E27FC236}">
                <a16:creationId xmlns:a16="http://schemas.microsoft.com/office/drawing/2014/main" id="{3FB9B84E-5398-40CB-9917-4B3A3BC6270D}"/>
              </a:ext>
            </a:extLst>
          </p:cNvPr>
          <p:cNvSpPr txBox="1"/>
          <p:nvPr/>
        </p:nvSpPr>
        <p:spPr>
          <a:xfrm>
            <a:off x="20041190" y="10908412"/>
            <a:ext cx="347674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C93CDBB9-3092-4198-BBA2-AC9340567861}"/>
              </a:ext>
            </a:extLst>
          </p:cNvPr>
          <p:cNvSpPr txBox="1"/>
          <p:nvPr/>
        </p:nvSpPr>
        <p:spPr>
          <a:xfrm>
            <a:off x="15781427" y="10712028"/>
            <a:ext cx="7648895" cy="313883"/>
          </a:xfrm>
          <a:prstGeom prst="rect">
            <a:avLst/>
          </a:prstGeom>
          <a:noFill/>
          <a:ln w="57150">
            <a:noFill/>
          </a:ln>
          <a:effectLst/>
        </p:spPr>
        <p:txBody>
          <a:bodyPr wrap="square" rtlCol="0">
            <a:spAutoFit/>
          </a:bodyPr>
          <a:lstStyle/>
          <a:p>
            <a:pPr algn="ctr"/>
            <a:r>
              <a:rPr lang="en-ZA" sz="1400" b="1" dirty="0">
                <a:solidFill>
                  <a:srgbClr val="00008B"/>
                </a:solidFill>
                <a:latin typeface="Times New Roman" panose="02020603050405020304" pitchFamily="18" charset="0"/>
                <a:cs typeface="Times New Roman" panose="02020603050405020304" pitchFamily="18" charset="0"/>
              </a:rPr>
              <a:t>Average Tremor Severities for Each Hand</a:t>
            </a:r>
            <a:endParaRPr lang="en-ZA" sz="1200" b="1" dirty="0">
              <a:solidFill>
                <a:srgbClr val="00008B"/>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7F9384B4-CA68-4D4A-BFAE-B68C4CDAA0E2}"/>
              </a:ext>
            </a:extLst>
          </p:cNvPr>
          <p:cNvSpPr txBox="1"/>
          <p:nvPr/>
        </p:nvSpPr>
        <p:spPr>
          <a:xfrm>
            <a:off x="15763344" y="10952696"/>
            <a:ext cx="4021713" cy="276621"/>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1797</TotalTime>
  <Words>1981</Words>
  <Application>Microsoft Office PowerPoint</Application>
  <PresentationFormat>Custom</PresentationFormat>
  <Paragraphs>133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Gratech</cp:lastModifiedBy>
  <cp:revision>15</cp:revision>
  <dcterms:created xsi:type="dcterms:W3CDTF">2022-10-24T13:43:28Z</dcterms:created>
  <dcterms:modified xsi:type="dcterms:W3CDTF">2022-11-01T14:03:23Z</dcterms:modified>
</cp:coreProperties>
</file>