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95038" autoAdjust="0"/>
  </p:normalViewPr>
  <p:slideViewPr>
    <p:cSldViewPr snapToGrid="0">
      <p:cViewPr>
        <p:scale>
          <a:sx n="26" d="100"/>
          <a:sy n="26" d="100"/>
        </p:scale>
        <p:origin x="2083"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01/11/2022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26" Type="http://schemas.openxmlformats.org/officeDocument/2006/relationships/image" Target="../media/image24.jp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png"/><Relationship Id="rId25" Type="http://schemas.openxmlformats.org/officeDocument/2006/relationships/image" Target="../media/image23.jpg"/><Relationship Id="rId33"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24" Type="http://schemas.openxmlformats.org/officeDocument/2006/relationships/image" Target="../media/image200.png"/><Relationship Id="rId32" Type="http://schemas.openxmlformats.org/officeDocument/2006/relationships/image" Target="../media/image28.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4.png"/><Relationship Id="rId10" Type="http://schemas.openxmlformats.org/officeDocument/2006/relationships/image" Target="../media/image9.jpg"/><Relationship Id="rId19" Type="http://schemas.openxmlformats.org/officeDocument/2006/relationships/image" Target="../media/image18.png"/><Relationship Id="rId31" Type="http://schemas.openxmlformats.org/officeDocument/2006/relationships/image" Target="../media/image27.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5.jpg"/><Relationship Id="rId30"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35936"/>
            <a:chOff x="15781428" y="7228410"/>
            <a:chExt cx="10929517" cy="5935936"/>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35936"/>
              <a:chOff x="15781428" y="7228410"/>
              <a:chExt cx="10929517" cy="5935936"/>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hands for each given treatment period. Method 1 uses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a:t>
                  </a:r>
                  <a:r>
                    <a:rPr lang="en-US" sz="1400" dirty="0">
                      <a:latin typeface="Times New Roman" panose="02020603050405020304" pitchFamily="18" charset="0"/>
                      <a:cs typeface="Times New Roman" panose="02020603050405020304" pitchFamily="18" charset="0"/>
                    </a:rPr>
                    <a:t>Method 2 uses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adjacent distance.</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494305"/>
                <a:ext cx="7914837" cy="4670041"/>
                <a:chOff x="15781428" y="8494305"/>
                <a:chExt cx="7914837" cy="4670041"/>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2">
                  <a:extLst>
                    <a:ext uri="{28A0092B-C50C-407E-A947-70E740481C1C}">
                      <a14:useLocalDpi xmlns:a14="http://schemas.microsoft.com/office/drawing/2010/main" val="0"/>
                    </a:ext>
                  </a:extLst>
                </a:blip>
                <a:srcRect l="-572" t="12147" r="-284"/>
                <a:stretch/>
              </p:blipFill>
              <p:spPr>
                <a:xfrm>
                  <a:off x="19811629" y="8929230"/>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760118"/>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descr="Chart, line chart&#10;&#10;Description automatically generated">
                  <a:extLst>
                    <a:ext uri="{FF2B5EF4-FFF2-40B4-BE49-F238E27FC236}">
                      <a16:creationId xmlns:a16="http://schemas.microsoft.com/office/drawing/2014/main" id="{8627880A-7D62-DDAE-B400-CD4338BF0CB5}"/>
                    </a:ext>
                  </a:extLst>
                </p:cNvPr>
                <p:cNvPicPr>
                  <a:picLocks noChangeAspect="1"/>
                </p:cNvPicPr>
                <p:nvPr/>
              </p:nvPicPr>
              <p:blipFill rotWithShape="1">
                <a:blip r:embed="rId3">
                  <a:extLst>
                    <a:ext uri="{28A0092B-C50C-407E-A947-70E740481C1C}">
                      <a14:useLocalDpi xmlns:a14="http://schemas.microsoft.com/office/drawing/2010/main" val="0"/>
                    </a:ext>
                  </a:extLst>
                </a:blip>
                <a:srcRect t="9350"/>
                <a:stretch/>
              </p:blipFill>
              <p:spPr>
                <a:xfrm>
                  <a:off x="15781429" y="11189626"/>
                  <a:ext cx="3780000" cy="1942062"/>
                </a:xfrm>
                <a:prstGeom prst="rect">
                  <a:avLst/>
                </a:prstGeom>
                <a:effectLst>
                  <a:outerShdw sx="1000" sy="1000" algn="ctr" rotWithShape="0">
                    <a:srgbClr val="000000"/>
                  </a:outerShdw>
                </a:effectLst>
              </p:spPr>
            </p:pic>
            <p:pic>
              <p:nvPicPr>
                <p:cNvPr id="18" name="Picture 17" descr="Chart, bar chart, histogram&#10;&#10;Description automatically generated">
                  <a:extLst>
                    <a:ext uri="{FF2B5EF4-FFF2-40B4-BE49-F238E27FC236}">
                      <a16:creationId xmlns:a16="http://schemas.microsoft.com/office/drawing/2014/main" id="{C6EAA57D-306F-2B83-873B-379B129A34D1}"/>
                    </a:ext>
                  </a:extLst>
                </p:cNvPr>
                <p:cNvPicPr>
                  <a:picLocks noChangeAspect="1"/>
                </p:cNvPicPr>
                <p:nvPr/>
              </p:nvPicPr>
              <p:blipFill rotWithShape="1">
                <a:blip r:embed="rId4">
                  <a:extLst>
                    <a:ext uri="{28A0092B-C50C-407E-A947-70E740481C1C}">
                      <a14:useLocalDpi xmlns:a14="http://schemas.microsoft.com/office/drawing/2010/main" val="0"/>
                    </a:ext>
                  </a:extLst>
                </a:blip>
                <a:srcRect t="14447"/>
                <a:stretch/>
              </p:blipFill>
              <p:spPr>
                <a:xfrm>
                  <a:off x="15781429" y="8959671"/>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494305"/>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5">
                  <a:extLst>
                    <a:ext uri="{28A0092B-C50C-407E-A947-70E740481C1C}">
                      <a14:useLocalDpi xmlns:a14="http://schemas.microsoft.com/office/drawing/2010/main" val="0"/>
                    </a:ext>
                  </a:extLst>
                </a:blip>
                <a:srcRect t="8695"/>
                <a:stretch/>
              </p:blipFill>
              <p:spPr>
                <a:xfrm>
                  <a:off x="19741446" y="11149157"/>
                  <a:ext cx="3780000" cy="2015189"/>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727460"/>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647700"/>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590D9B56-BC8A-44E3-A990-27B58F941CF4}"/>
              </a:ext>
            </a:extLst>
          </p:cNvPr>
          <p:cNvSpPr/>
          <p:nvPr/>
        </p:nvSpPr>
        <p:spPr>
          <a:xfrm>
            <a:off x="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177" name="Group 176">
            <a:extLst>
              <a:ext uri="{FF2B5EF4-FFF2-40B4-BE49-F238E27FC236}">
                <a16:creationId xmlns:a16="http://schemas.microsoft.com/office/drawing/2014/main" id="{7B5EE4E3-430E-1F53-7005-C461D2802A8B}"/>
              </a:ext>
            </a:extLst>
          </p:cNvPr>
          <p:cNvGrpSpPr/>
          <p:nvPr/>
        </p:nvGrpSpPr>
        <p:grpSpPr>
          <a:xfrm>
            <a:off x="166248" y="9388880"/>
            <a:ext cx="15437044" cy="5549987"/>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076091" cy="5077660"/>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32" name="Group 131">
            <a:extLst>
              <a:ext uri="{FF2B5EF4-FFF2-40B4-BE49-F238E27FC236}">
                <a16:creationId xmlns:a16="http://schemas.microsoft.com/office/drawing/2014/main" id="{C21AB780-B9B9-9F58-0AEE-FB092F46F037}"/>
              </a:ext>
            </a:extLst>
          </p:cNvPr>
          <p:cNvGrpSpPr/>
          <p:nvPr/>
        </p:nvGrpSpPr>
        <p:grpSpPr>
          <a:xfrm>
            <a:off x="8936869" y="12374127"/>
            <a:ext cx="6473926" cy="2534983"/>
            <a:chOff x="10127682" y="4250256"/>
            <a:chExt cx="6286642" cy="2387686"/>
          </a:xfrm>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902346" y="9844717"/>
            <a:ext cx="6473926" cy="2561685"/>
            <a:chOff x="10125964" y="2075481"/>
            <a:chExt cx="6290552" cy="2414340"/>
          </a:xfrm>
          <a:effectLst/>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120815596"/>
              </p:ext>
            </p:extLst>
          </p:nvPr>
        </p:nvGraphicFramePr>
        <p:xfrm>
          <a:off x="8783754" y="9736013"/>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dirty="0">
                          <a:solidFill>
                            <a:srgbClr val="00008B"/>
                          </a:solidFill>
                          <a:effectLst/>
                          <a:latin typeface="Times New Roman" panose="02020603050405020304" pitchFamily="18" charset="0"/>
                          <a:cs typeface="Times New Roman" panose="02020603050405020304" pitchFamily="18" charset="0"/>
                        </a:rPr>
                        <a:t> TABLE 2:</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BEFORE</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2456562763"/>
              </p:ext>
            </p:extLst>
          </p:nvPr>
        </p:nvGraphicFramePr>
        <p:xfrm>
          <a:off x="8777172" y="12255164"/>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strike="noStrike" dirty="0">
                          <a:solidFill>
                            <a:srgbClr val="00008B"/>
                          </a:solidFill>
                          <a:effectLst/>
                          <a:latin typeface="Times New Roman" panose="02020603050405020304" pitchFamily="18" charset="0"/>
                          <a:cs typeface="Times New Roman" panose="02020603050405020304" pitchFamily="18" charset="0"/>
                        </a:rPr>
                        <a:t> TABLE 3:</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BEFORE</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2" name="Group 21">
            <a:extLst>
              <a:ext uri="{FF2B5EF4-FFF2-40B4-BE49-F238E27FC236}">
                <a16:creationId xmlns:a16="http://schemas.microsoft.com/office/drawing/2014/main" id="{7D2627AA-86D7-4F69-8BA0-4CF950B15DB8}"/>
              </a:ext>
            </a:extLst>
          </p:cNvPr>
          <p:cNvGrpSpPr/>
          <p:nvPr/>
        </p:nvGrpSpPr>
        <p:grpSpPr>
          <a:xfrm>
            <a:off x="180603" y="2791150"/>
            <a:ext cx="15417384" cy="6415846"/>
            <a:chOff x="180603" y="2791150"/>
            <a:chExt cx="15417384" cy="6415846"/>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6415846"/>
              <a:chOff x="180603" y="2791150"/>
              <a:chExt cx="15417384" cy="6415846"/>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6415846"/>
                <a:chOff x="180603" y="2791150"/>
                <a:chExt cx="15417384" cy="6185230"/>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6185230"/>
                  <a:chOff x="235891" y="2791150"/>
                  <a:chExt cx="15417384" cy="6185230"/>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618523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35891" y="3552945"/>
                        <a:ext cx="11064169" cy="4273604"/>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				</a:t>
                        </a:r>
                      </a:p>
                      <a:p>
                        <a:pPr algn="ctr">
                          <a:lnSpc>
                            <a:spcPct val="107000"/>
                          </a:lnSpc>
                          <a:spcAft>
                            <a:spcPts val="600"/>
                          </a:spcAft>
                        </a:pPr>
                        <a:endParaRPr lang="en-ZA" sz="1400" dirty="0">
                          <a:solidFill>
                            <a:srgbClr val="000000"/>
                          </a:solidFill>
                          <a:ea typeface="Times New Roman" panose="02020603050405020304" pitchFamily="18" charset="0"/>
                          <a:cs typeface="Times New Roman" panose="02020603050405020304" pitchFamily="18" charset="0"/>
                        </a:endParaRP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r>
                          <a:rPr lang="en-GB" sz="1400" dirty="0">
                            <a:latin typeface="Calibri" panose="020F0502020204030204" pitchFamily="34" charset="0"/>
                            <a:ea typeface="Times New Roman" panose="02020603050405020304" pitchFamily="18" charset="0"/>
                            <a:cs typeface="Arial" panose="020B0604020202020204" pitchFamily="34" charset="0"/>
                          </a:rPr>
                          <a:t> </a:t>
                        </a:r>
                      </a:p>
                      <a:p>
                        <a:pPr algn="just">
                          <a:lnSpc>
                            <a:spcPct val="107000"/>
                          </a:lnSpc>
                        </a:pPr>
                        <a:endParaRPr lang="en-GB"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spcBef>
                            <a:spcPts val="600"/>
                          </a:spcBef>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endParaRPr lang="en-ZA"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35891" y="3552945"/>
                        <a:ext cx="11064169" cy="4273604"/>
                      </a:xfrm>
                      <a:prstGeom prst="rect">
                        <a:avLst/>
                      </a:prstGeom>
                      <a:blipFill>
                        <a:blip r:embed="rId24"/>
                        <a:stretch>
                          <a:fillRect l="-331" t="-412" r="-165"/>
                        </a:stretch>
                      </a:blipFill>
                      <a:ln>
                        <a:noFill/>
                      </a:ln>
                      <a:effectLst>
                        <a:outerShdw sx="1000" sy="1000" algn="ctr">
                          <a:srgbClr val="000000"/>
                        </a:outerShdw>
                      </a:effectLst>
                    </p:spPr>
                    <p:txBody>
                      <a:bodyPr/>
                      <a:lstStyle/>
                      <a:p>
                        <a:r>
                          <a:rPr lang="en-ZA">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35891" y="7709581"/>
                    <a:ext cx="8339517" cy="1262397"/>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11516829" y="5753908"/>
                  <a:ext cx="3861675" cy="53790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TABLE 1: 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899853" y="3776966"/>
                  <a:ext cx="3018824" cy="1468061"/>
                  <a:chOff x="8907097" y="8625323"/>
                  <a:chExt cx="2675681" cy="1364587"/>
                </a:xfrm>
              </p:grpSpPr>
              <p:sp>
                <p:nvSpPr>
                  <p:cNvPr id="9" name="TextBox 8">
                    <a:extLst>
                      <a:ext uri="{FF2B5EF4-FFF2-40B4-BE49-F238E27FC236}">
                        <a16:creationId xmlns:a16="http://schemas.microsoft.com/office/drawing/2014/main" id="{E597358C-8A15-6C88-8CC7-0519075DB4C7}"/>
                      </a:ext>
                    </a:extLst>
                  </p:cNvPr>
                  <p:cNvSpPr txBox="1"/>
                  <p:nvPr/>
                </p:nvSpPr>
                <p:spPr>
                  <a:xfrm>
                    <a:off x="8947144" y="8625323"/>
                    <a:ext cx="1074591" cy="290613"/>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907097" y="8861233"/>
                    <a:ext cx="1114641" cy="1128677"/>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62617" y="8625323"/>
                    <a:ext cx="1114640" cy="285726"/>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68134" y="8861233"/>
                    <a:ext cx="1114644" cy="1103349"/>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45147" y="7552711"/>
                  <a:ext cx="6085712" cy="1293076"/>
                  <a:chOff x="8946255" y="7545949"/>
                  <a:chExt cx="6085712" cy="129307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46255" y="7813827"/>
                    <a:ext cx="6085712" cy="1025198"/>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98280" y="7545949"/>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836294" y="5295617"/>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836294" y="5295617"/>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7190410" y="7004302"/>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7190410" y="7004302"/>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60695" y="7599844"/>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60695" y="7599844"/>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ZA">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4529808" y="4695732"/>
                  <a:ext cx="4508478" cy="418000"/>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4529808" y="4695732"/>
                  <a:ext cx="4508478" cy="418000"/>
                </a:xfrm>
                <a:prstGeom prst="rect">
                  <a:avLst/>
                </a:prstGeom>
                <a:blipFill>
                  <a:blip r:embed="rId31"/>
                  <a:stretch>
                    <a:fillRect/>
                  </a:stretch>
                </a:blipFill>
                <a:ln>
                  <a:noFill/>
                </a:ln>
                <a:effectLst>
                  <a:outerShdw sx="1000" sy="1000" algn="ctr">
                    <a:srgbClr val="000000"/>
                  </a:outerShdw>
                </a:effectLst>
              </p:spPr>
              <p:txBody>
                <a:bodyPr/>
                <a:lstStyle/>
                <a:p>
                  <a:r>
                    <a:rPr lang="en-ZA">
                      <a:noFill/>
                    </a:rPr>
                    <a:t> </a:t>
                  </a:r>
                </a:p>
              </p:txBody>
            </p:sp>
          </mc:Fallback>
        </mc:AlternateContent>
      </p:gr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3095407998"/>
              </p:ext>
            </p:extLst>
          </p:nvPr>
        </p:nvGraphicFramePr>
        <p:xfrm>
          <a:off x="11516830" y="6388152"/>
          <a:ext cx="3861675"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1590915">
                  <a:extLst>
                    <a:ext uri="{9D8B030D-6E8A-4147-A177-3AD203B41FA5}">
                      <a16:colId xmlns:a16="http://schemas.microsoft.com/office/drawing/2014/main" val="3328912869"/>
                    </a:ext>
                  </a:extLst>
                </a:gridCol>
                <a:gridCol w="1135380">
                  <a:extLst>
                    <a:ext uri="{9D8B030D-6E8A-4147-A177-3AD203B41FA5}">
                      <a16:colId xmlns:a16="http://schemas.microsoft.com/office/drawing/2014/main" val="1888238186"/>
                    </a:ext>
                  </a:extLst>
                </a:gridCol>
                <a:gridCol w="1135380">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sp>
        <p:nvSpPr>
          <p:cNvPr id="239" name="Rectangle 238">
            <a:extLst>
              <a:ext uri="{FF2B5EF4-FFF2-40B4-BE49-F238E27FC236}">
                <a16:creationId xmlns:a16="http://schemas.microsoft.com/office/drawing/2014/main" id="{9E7F3FFF-DB42-B8C8-D063-272DE6A70F52}"/>
              </a:ext>
            </a:extLst>
          </p:cNvPr>
          <p:cNvSpPr/>
          <p:nvPr/>
        </p:nvSpPr>
        <p:spPr>
          <a:xfrm>
            <a:off x="15422260" y="1056202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33">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33">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sp>
        <p:nvSpPr>
          <p:cNvPr id="89" name="Rectangle 88">
            <a:extLst>
              <a:ext uri="{FF2B5EF4-FFF2-40B4-BE49-F238E27FC236}">
                <a16:creationId xmlns:a16="http://schemas.microsoft.com/office/drawing/2014/main" id="{3361D7A5-6B8C-4E7B-8A08-F769E13D0DD0}"/>
              </a:ext>
            </a:extLst>
          </p:cNvPr>
          <p:cNvSpPr/>
          <p:nvPr/>
        </p:nvSpPr>
        <p:spPr>
          <a:xfrm>
            <a:off x="2669955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1" name="Rectangle 90">
            <a:extLst>
              <a:ext uri="{FF2B5EF4-FFF2-40B4-BE49-F238E27FC236}">
                <a16:creationId xmlns:a16="http://schemas.microsoft.com/office/drawing/2014/main" id="{5B88BEB4-223E-43A6-8F43-83EB77094285}"/>
              </a:ext>
            </a:extLst>
          </p:cNvPr>
          <p:cNvSpPr/>
          <p:nvPr/>
        </p:nvSpPr>
        <p:spPr>
          <a:xfrm>
            <a:off x="839775" y="14939350"/>
            <a:ext cx="25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2" name="Rectangle 91">
            <a:extLst>
              <a:ext uri="{FF2B5EF4-FFF2-40B4-BE49-F238E27FC236}">
                <a16:creationId xmlns:a16="http://schemas.microsoft.com/office/drawing/2014/main" id="{1DB80A74-95D3-4A50-AE79-BF4419ED8EE3}"/>
              </a:ext>
            </a:extLst>
          </p:cNvPr>
          <p:cNvSpPr/>
          <p:nvPr/>
        </p:nvSpPr>
        <p:spPr>
          <a:xfrm>
            <a:off x="3230918" y="9210414"/>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3" name="Rectangle 92">
            <a:extLst>
              <a:ext uri="{FF2B5EF4-FFF2-40B4-BE49-F238E27FC236}">
                <a16:creationId xmlns:a16="http://schemas.microsoft.com/office/drawing/2014/main" id="{CF0DA6BB-103B-4C3E-887E-137631B737F4}"/>
              </a:ext>
            </a:extLst>
          </p:cNvPr>
          <p:cNvSpPr/>
          <p:nvPr/>
        </p:nvSpPr>
        <p:spPr>
          <a:xfrm>
            <a:off x="17593761" y="704393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4" name="Rectangle 93">
            <a:extLst>
              <a:ext uri="{FF2B5EF4-FFF2-40B4-BE49-F238E27FC236}">
                <a16:creationId xmlns:a16="http://schemas.microsoft.com/office/drawing/2014/main" id="{480703B1-3AD8-4498-AD46-A840319C26E4}"/>
              </a:ext>
            </a:extLst>
          </p:cNvPr>
          <p:cNvSpPr/>
          <p:nvPr/>
        </p:nvSpPr>
        <p:spPr>
          <a:xfrm>
            <a:off x="4404817" y="260869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5" name="Rectangle 94">
            <a:extLst>
              <a:ext uri="{FF2B5EF4-FFF2-40B4-BE49-F238E27FC236}">
                <a16:creationId xmlns:a16="http://schemas.microsoft.com/office/drawing/2014/main" id="{55640938-D57D-44D9-8E41-E80DF23B1701}"/>
              </a:ext>
            </a:extLst>
          </p:cNvPr>
          <p:cNvSpPr/>
          <p:nvPr/>
        </p:nvSpPr>
        <p:spPr>
          <a:xfrm>
            <a:off x="15604937" y="1765353"/>
            <a:ext cx="180000" cy="10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6" name="Rectangle 95">
            <a:extLst>
              <a:ext uri="{FF2B5EF4-FFF2-40B4-BE49-F238E27FC236}">
                <a16:creationId xmlns:a16="http://schemas.microsoft.com/office/drawing/2014/main" id="{43F090E2-3CF5-4A08-BA90-E8F472A4EB79}"/>
              </a:ext>
            </a:extLst>
          </p:cNvPr>
          <p:cNvSpPr/>
          <p:nvPr/>
        </p:nvSpPr>
        <p:spPr>
          <a:xfrm>
            <a:off x="8759354" y="1134583"/>
            <a:ext cx="180000"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0" name="Rectangle 99">
            <a:extLst>
              <a:ext uri="{FF2B5EF4-FFF2-40B4-BE49-F238E27FC236}">
                <a16:creationId xmlns:a16="http://schemas.microsoft.com/office/drawing/2014/main" id="{298F035B-5F42-42FE-AF0E-DF166F4BE7F7}"/>
              </a:ext>
            </a:extLst>
          </p:cNvPr>
          <p:cNvSpPr/>
          <p:nvPr/>
        </p:nvSpPr>
        <p:spPr>
          <a:xfrm>
            <a:off x="15446294" y="1308895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
        <p:nvSpPr>
          <p:cNvPr id="105" name="Rectangle 104">
            <a:extLst>
              <a:ext uri="{FF2B5EF4-FFF2-40B4-BE49-F238E27FC236}">
                <a16:creationId xmlns:a16="http://schemas.microsoft.com/office/drawing/2014/main" id="{BE4D9CB9-3D26-49F8-9A85-C617876DE9D4}"/>
              </a:ext>
            </a:extLst>
          </p:cNvPr>
          <p:cNvSpPr/>
          <p:nvPr/>
        </p:nvSpPr>
        <p:spPr>
          <a:xfrm>
            <a:off x="16558545" y="13131687"/>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8" name="TextBox 107">
            <a:extLst>
              <a:ext uri="{FF2B5EF4-FFF2-40B4-BE49-F238E27FC236}">
                <a16:creationId xmlns:a16="http://schemas.microsoft.com/office/drawing/2014/main" id="{841ABBAF-B605-4364-8906-FA5B175081F7}"/>
              </a:ext>
            </a:extLst>
          </p:cNvPr>
          <p:cNvSpPr txBox="1"/>
          <p:nvPr/>
        </p:nvSpPr>
        <p:spPr>
          <a:xfrm>
            <a:off x="23702562" y="818654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The percentage of patients whose tremor improved was determined for each time period, as well as the average severity for each treatment period. It is important to note that the number of patients that went for treatment greatly decreases as time progresses which affects the reliability of the later years’ results. </a:t>
            </a:r>
          </a:p>
          <a:p>
            <a:pPr algn="just">
              <a:spcBef>
                <a:spcPts val="600"/>
              </a:spcBef>
            </a:pPr>
            <a:endParaRPr lang="en-US" sz="1400" b="0" i="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Overall, method 1 indicates that FUS treatment is successful, with an average of 71% of the treated hands seeing an immediate improvement in tremor severity after treatment and an immediate decrease in the average tremor severity of the treated hand spirals after treatment begins is evident in the Average Tremor Severities graph. Method 2 has similar results with 76% of treated hands seeing improvement after treatment. </a:t>
            </a:r>
          </a:p>
        </p:txBody>
      </p:sp>
      <p:sp>
        <p:nvSpPr>
          <p:cNvPr id="112" name="TextBox 111">
            <a:extLst>
              <a:ext uri="{FF2B5EF4-FFF2-40B4-BE49-F238E27FC236}">
                <a16:creationId xmlns:a16="http://schemas.microsoft.com/office/drawing/2014/main" id="{3FB9B84E-5398-40CB-9917-4B3A3BC6270D}"/>
              </a:ext>
            </a:extLst>
          </p:cNvPr>
          <p:cNvSpPr txBox="1"/>
          <p:nvPr/>
        </p:nvSpPr>
        <p:spPr>
          <a:xfrm>
            <a:off x="20041190" y="10908412"/>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C93CDBB9-3092-4198-BBA2-AC9340567861}"/>
              </a:ext>
            </a:extLst>
          </p:cNvPr>
          <p:cNvSpPr txBox="1"/>
          <p:nvPr/>
        </p:nvSpPr>
        <p:spPr>
          <a:xfrm>
            <a:off x="15781427" y="10712028"/>
            <a:ext cx="7648895" cy="313883"/>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7F9384B4-CA68-4D4A-BFAE-B68C4CDAA0E2}"/>
              </a:ext>
            </a:extLst>
          </p:cNvPr>
          <p:cNvSpPr txBox="1"/>
          <p:nvPr/>
        </p:nvSpPr>
        <p:spPr>
          <a:xfrm>
            <a:off x="15763344" y="10952696"/>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1797</TotalTime>
  <Words>1981</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15</cp:revision>
  <dcterms:created xsi:type="dcterms:W3CDTF">2022-10-24T13:43:28Z</dcterms:created>
  <dcterms:modified xsi:type="dcterms:W3CDTF">2022-11-01T14:03:32Z</dcterms:modified>
</cp:coreProperties>
</file>