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89601" autoAdjust="0"/>
  </p:normalViewPr>
  <p:slideViewPr>
    <p:cSldViewPr snapToGrid="0">
      <p:cViewPr>
        <p:scale>
          <a:sx n="23" d="100"/>
          <a:sy n="23" d="100"/>
        </p:scale>
        <p:origin x="1507"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2022/11/02</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02/11/2022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02/11/2022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02/11/2022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26" Type="http://schemas.openxmlformats.org/officeDocument/2006/relationships/image" Target="../media/image9.jpg"/><Relationship Id="rId39" Type="http://schemas.openxmlformats.org/officeDocument/2006/relationships/image" Target="../media/image18.png"/><Relationship Id="rId3" Type="http://schemas.openxmlformats.org/officeDocument/2006/relationships/image" Target="../media/image2.jpg"/><Relationship Id="rId34" Type="http://schemas.openxmlformats.org/officeDocument/2006/relationships/image" Target="../media/image13.png"/><Relationship Id="rId42" Type="http://schemas.openxmlformats.org/officeDocument/2006/relationships/image" Target="../media/image21.png"/><Relationship Id="rId7" Type="http://schemas.openxmlformats.org/officeDocument/2006/relationships/image" Target="../media/image6.jpg"/><Relationship Id="rId25" Type="http://schemas.openxmlformats.org/officeDocument/2006/relationships/image" Target="../media/image8.jpg"/><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image" Target="../media/image1.jpg"/><Relationship Id="rId29" Type="http://schemas.openxmlformats.org/officeDocument/2006/relationships/image" Target="../media/image28.png"/><Relationship Id="rId41"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5.jpg"/><Relationship Id="rId24" Type="http://schemas.openxmlformats.org/officeDocument/2006/relationships/image" Target="../media/image23.png"/><Relationship Id="rId32" Type="http://schemas.openxmlformats.org/officeDocument/2006/relationships/image" Target="../media/image11.jpg"/><Relationship Id="rId37" Type="http://schemas.openxmlformats.org/officeDocument/2006/relationships/image" Target="../media/image16.jpg"/><Relationship Id="rId40" Type="http://schemas.openxmlformats.org/officeDocument/2006/relationships/image" Target="../media/image19.png"/><Relationship Id="rId5" Type="http://schemas.openxmlformats.org/officeDocument/2006/relationships/image" Target="../media/image4.jpg"/><Relationship Id="rId28" Type="http://schemas.openxmlformats.org/officeDocument/2006/relationships/image" Target="../media/image27.png"/><Relationship Id="rId36" Type="http://schemas.openxmlformats.org/officeDocument/2006/relationships/image" Target="../media/image15.jpg"/><Relationship Id="rId31" Type="http://schemas.openxmlformats.org/officeDocument/2006/relationships/image" Target="../media/image30.png"/><Relationship Id="rId4" Type="http://schemas.openxmlformats.org/officeDocument/2006/relationships/image" Target="../media/image3.jpg"/><Relationship Id="rId27" Type="http://schemas.openxmlformats.org/officeDocument/2006/relationships/image" Target="../media/image10.jpg"/><Relationship Id="rId30" Type="http://schemas.openxmlformats.org/officeDocument/2006/relationships/image" Target="../media/image29.png"/><Relationship Id="rId35" Type="http://schemas.openxmlformats.org/officeDocument/2006/relationships/image" Target="../media/image14.png"/><Relationship Id="rId4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015663"/>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fully anonymised data of patients’ hand drawn shapes over time of treatment with both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094119" cy="5432256"/>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fills in the same template with both hands before and after receiving treatment. These paper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JPEG format.</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To remove any erroneous markings, each cropped image is converted to greyscale. Then all dark pixels are converted to black and the remainder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line-block C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Erroneous results occurred due to poor quality inputted scans.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6" name="Group 15">
            <a:extLst>
              <a:ext uri="{FF2B5EF4-FFF2-40B4-BE49-F238E27FC236}">
                <a16:creationId xmlns:a16="http://schemas.microsoft.com/office/drawing/2014/main" id="{9E266DBE-F3CB-4BFA-9D4E-AC50C6F75438}"/>
              </a:ext>
            </a:extLst>
          </p:cNvPr>
          <p:cNvGrpSpPr/>
          <p:nvPr/>
        </p:nvGrpSpPr>
        <p:grpSpPr>
          <a:xfrm>
            <a:off x="180603" y="2794840"/>
            <a:ext cx="16011984" cy="6453492"/>
            <a:chOff x="180603" y="2794840"/>
            <a:chExt cx="16011984" cy="6453492"/>
          </a:xfrm>
        </p:grpSpPr>
        <p:grpSp>
          <p:nvGrpSpPr>
            <p:cNvPr id="22" name="Group 21">
              <a:extLst>
                <a:ext uri="{FF2B5EF4-FFF2-40B4-BE49-F238E27FC236}">
                  <a16:creationId xmlns:a16="http://schemas.microsoft.com/office/drawing/2014/main" id="{7D2627AA-86D7-4F69-8BA0-4CF950B15DB8}"/>
                </a:ext>
              </a:extLst>
            </p:cNvPr>
            <p:cNvGrpSpPr/>
            <p:nvPr/>
          </p:nvGrpSpPr>
          <p:grpSpPr>
            <a:xfrm>
              <a:off x="180603" y="2794840"/>
              <a:ext cx="15417384" cy="6453492"/>
              <a:chOff x="180603" y="2791150"/>
              <a:chExt cx="15417384" cy="5475155"/>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5475155"/>
                <a:chOff x="180603" y="2791150"/>
                <a:chExt cx="15417384" cy="5475155"/>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5475155"/>
                  <a:chOff x="180603" y="2791150"/>
                  <a:chExt cx="15417384" cy="5278352"/>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5278352"/>
                    <a:chOff x="235891" y="2791150"/>
                    <a:chExt cx="15417384" cy="5278352"/>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527835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find the orientation of each edge in the spiral relative to the centre of the spiral. The relative orientation of each edge provided the means to determine</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83962" y="3647484"/>
                          <a:ext cx="9445996" cy="3348775"/>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orientation of the gradients, or the edge angles, were found by taking the inverse tangent of the ratio between the vertical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gradients and the horizontal gradients:</a:t>
                          </a:r>
                          <a:r>
                            <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a:t>
                          </a: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pP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p>
                        <a:p>
                          <a:pPr algn="just">
                            <a:lnSpc>
                              <a:spcPct val="107000"/>
                            </a:lnSpc>
                            <a:spcBef>
                              <a:spcPts val="300"/>
                            </a:spcBef>
                          </a:pP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83962" y="3647484"/>
                          <a:ext cx="9445996" cy="3348775"/>
                        </a:xfrm>
                        <a:prstGeom prst="rect">
                          <a:avLst/>
                        </a:prstGeom>
                        <a:blipFill>
                          <a:blip r:embed="rId24"/>
                          <a:stretch>
                            <a:fillRect l="-387" t="-446" r="-258" b="-595"/>
                          </a:stretch>
                        </a:blipFill>
                        <a:ln>
                          <a:noFill/>
                        </a:ln>
                        <a:effectLst>
                          <a:outerShdw sx="1000" sy="1000" algn="ctr">
                            <a:srgbClr val="000000"/>
                          </a:outerShdw>
                        </a:effectLst>
                      </p:spPr>
                      <p:txBody>
                        <a:bodyPr/>
                        <a:lstStyle/>
                        <a:p>
                          <a:r>
                            <a:rPr lang="en-GB">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95445" y="6986565"/>
                      <a:ext cx="8339517" cy="1032523"/>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9402083" y="6033300"/>
                    <a:ext cx="5869780" cy="251418"/>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629551" y="2811764"/>
                    <a:ext cx="3297799" cy="1322099"/>
                    <a:chOff x="8667514" y="7728157"/>
                    <a:chExt cx="2922944" cy="1228914"/>
                  </a:xfrm>
                </p:grpSpPr>
                <p:sp>
                  <p:nvSpPr>
                    <p:cNvPr id="9" name="TextBox 8">
                      <a:extLst>
                        <a:ext uri="{FF2B5EF4-FFF2-40B4-BE49-F238E27FC236}">
                          <a16:creationId xmlns:a16="http://schemas.microsoft.com/office/drawing/2014/main" id="{E597358C-8A15-6C88-8CC7-0519075DB4C7}"/>
                        </a:ext>
                      </a:extLst>
                    </p:cNvPr>
                    <p:cNvSpPr txBox="1"/>
                    <p:nvPr/>
                  </p:nvSpPr>
                  <p:spPr>
                    <a:xfrm>
                      <a:off x="8673152" y="7759330"/>
                      <a:ext cx="1153443"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667514" y="7945958"/>
                      <a:ext cx="1177175" cy="1011113"/>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13283" y="7728157"/>
                      <a:ext cx="1177175"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04124" y="7945956"/>
                      <a:ext cx="1186334" cy="996635"/>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79737" y="6870959"/>
                    <a:ext cx="5920056" cy="1194036"/>
                    <a:chOff x="8980845" y="6864197"/>
                    <a:chExt cx="5920056" cy="119403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80845" y="7079422"/>
                      <a:ext cx="5810353" cy="978811"/>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45005" y="6864197"/>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075279" y="5115159"/>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075279" y="5115159"/>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3621963" y="6279371"/>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3621963" y="6279371"/>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43640" y="6860870"/>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43640" y="6860870"/>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2697433" y="4678538"/>
                    <a:ext cx="4508478" cy="354632"/>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2697433" y="4678538"/>
                    <a:ext cx="4508478" cy="354632"/>
                  </a:xfrm>
                  <a:prstGeom prst="rect">
                    <a:avLst/>
                  </a:prstGeom>
                  <a:blipFill>
                    <a:blip r:embed="rId31"/>
                    <a:stretch>
                      <a:fillRect/>
                    </a:stretch>
                  </a:blipFill>
                  <a:ln>
                    <a:noFill/>
                  </a:ln>
                  <a:effectLst>
                    <a:outerShdw sx="1000" sy="1000" algn="ctr">
                      <a:srgbClr val="000000"/>
                    </a:outerShdw>
                  </a:effectLst>
                </p:spPr>
                <p:txBody>
                  <a:bodyPr/>
                  <a:lstStyle/>
                  <a:p>
                    <a:r>
                      <a:rPr lang="en-GB">
                        <a:noFill/>
                      </a:rPr>
                      <a:t> </a:t>
                    </a:r>
                  </a:p>
                </p:txBody>
              </p:sp>
            </mc:Fallback>
          </mc:AlternateContent>
        </p:grpSp>
        <p:pic>
          <p:nvPicPr>
            <p:cNvPr id="25" name="Picture 24" descr="Chart, bar chart, histogram&#10;&#10;Description automatically generated">
              <a:extLst>
                <a:ext uri="{FF2B5EF4-FFF2-40B4-BE49-F238E27FC236}">
                  <a16:creationId xmlns:a16="http://schemas.microsoft.com/office/drawing/2014/main" id="{F90B56A7-94AC-626F-EB60-7594F58A439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1193800" y="4668477"/>
              <a:ext cx="3733544" cy="1996529"/>
            </a:xfrm>
            <a:prstGeom prst="rect">
              <a:avLst/>
            </a:prstGeom>
          </p:spPr>
        </p:pic>
        <p:sp>
          <p:nvSpPr>
            <p:cNvPr id="32" name="TextBox 31">
              <a:extLst>
                <a:ext uri="{FF2B5EF4-FFF2-40B4-BE49-F238E27FC236}">
                  <a16:creationId xmlns:a16="http://schemas.microsoft.com/office/drawing/2014/main" id="{C2FE109E-B585-F5E6-C7A9-6527F0568C7B}"/>
                </a:ext>
              </a:extLst>
            </p:cNvPr>
            <p:cNvSpPr txBox="1"/>
            <p:nvPr/>
          </p:nvSpPr>
          <p:spPr>
            <a:xfrm>
              <a:off x="10322807" y="4471041"/>
              <a:ext cx="5869780"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Orientation Distributions</a:t>
              </a:r>
            </a:p>
          </p:txBody>
        </p:sp>
      </p:grpSp>
      <p:grpSp>
        <p:nvGrpSpPr>
          <p:cNvPr id="177" name="Group 176">
            <a:extLst>
              <a:ext uri="{FF2B5EF4-FFF2-40B4-BE49-F238E27FC236}">
                <a16:creationId xmlns:a16="http://schemas.microsoft.com/office/drawing/2014/main" id="{7B5EE4E3-430E-1F53-7005-C461D2802A8B}"/>
              </a:ext>
            </a:extLst>
          </p:cNvPr>
          <p:cNvGrpSpPr/>
          <p:nvPr/>
        </p:nvGrpSpPr>
        <p:grpSpPr>
          <a:xfrm>
            <a:off x="166248" y="9433395"/>
            <a:ext cx="15437044" cy="5505472"/>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4" y="462442"/>
              <a:ext cx="6806864" cy="5271265"/>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analysed and the x- and y-coordinates of non-white pixels are extracted and stored in sorted arrays. The y-values are shifted to be centred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real one-dimensional Fourier Transform is computed to identify the small range of useful frequencies. The higher unwanted frequencies, caused by pixelated/blurry input or erroneous markings on the original drawing,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inverse discrete Fourier transform is computed producing data that is noise free. All maximum (peak) and minimum (trough) points are found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is an indication of the frequency of the patient’s tremors.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general, more peaks indicates a worse tremor. </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peak and trough indicate the severity of the tremor.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larger distance only indicates a worse tremor when occurring with a high number of peaks.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1352650278"/>
              </p:ext>
            </p:extLst>
          </p:nvPr>
        </p:nvGraphicFramePr>
        <p:xfrm>
          <a:off x="9592895" y="7073024"/>
          <a:ext cx="5526521" cy="668987"/>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2518582">
                  <a:extLst>
                    <a:ext uri="{9D8B030D-6E8A-4147-A177-3AD203B41FA5}">
                      <a16:colId xmlns:a16="http://schemas.microsoft.com/office/drawing/2014/main" val="3328912869"/>
                    </a:ext>
                  </a:extLst>
                </a:gridCol>
                <a:gridCol w="1562100">
                  <a:extLst>
                    <a:ext uri="{9D8B030D-6E8A-4147-A177-3AD203B41FA5}">
                      <a16:colId xmlns:a16="http://schemas.microsoft.com/office/drawing/2014/main" val="1888238186"/>
                    </a:ext>
                  </a:extLst>
                </a:gridCol>
                <a:gridCol w="1445839">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34">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34">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grpSp>
        <p:nvGrpSpPr>
          <p:cNvPr id="241" name="Group 240">
            <a:extLst>
              <a:ext uri="{FF2B5EF4-FFF2-40B4-BE49-F238E27FC236}">
                <a16:creationId xmlns:a16="http://schemas.microsoft.com/office/drawing/2014/main" id="{7C46EFD2-04D7-412C-B289-34F8B413A5AD}"/>
              </a:ext>
            </a:extLst>
          </p:cNvPr>
          <p:cNvGrpSpPr/>
          <p:nvPr/>
        </p:nvGrpSpPr>
        <p:grpSpPr>
          <a:xfrm>
            <a:off x="15763344" y="7228410"/>
            <a:ext cx="10947601" cy="5903278"/>
            <a:chOff x="15763344" y="7228410"/>
            <a:chExt cx="10947601" cy="5903278"/>
          </a:xfrm>
        </p:grpSpPr>
        <p:grpSp>
          <p:nvGrpSpPr>
            <p:cNvPr id="240" name="Group 239">
              <a:extLst>
                <a:ext uri="{FF2B5EF4-FFF2-40B4-BE49-F238E27FC236}">
                  <a16:creationId xmlns:a16="http://schemas.microsoft.com/office/drawing/2014/main" id="{49FFDCD2-44CE-46B2-9AD0-F8F9559E4F82}"/>
                </a:ext>
              </a:extLst>
            </p:cNvPr>
            <p:cNvGrpSpPr/>
            <p:nvPr/>
          </p:nvGrpSpPr>
          <p:grpSpPr>
            <a:xfrm>
              <a:off x="15763344" y="7228410"/>
              <a:ext cx="10947601" cy="5903278"/>
              <a:chOff x="15763344" y="7228410"/>
              <a:chExt cx="10947601" cy="5903278"/>
            </a:xfrm>
          </p:grpSpPr>
          <p:grpSp>
            <p:nvGrpSpPr>
              <p:cNvPr id="238" name="Group 237">
                <a:extLst>
                  <a:ext uri="{FF2B5EF4-FFF2-40B4-BE49-F238E27FC236}">
                    <a16:creationId xmlns:a16="http://schemas.microsoft.com/office/drawing/2014/main" id="{86B1A636-6105-4C6A-8A2A-7462F85F230B}"/>
                  </a:ext>
                </a:extLst>
              </p:cNvPr>
              <p:cNvGrpSpPr/>
              <p:nvPr/>
            </p:nvGrpSpPr>
            <p:grpSpPr>
              <a:xfrm>
                <a:off x="15763344" y="7228410"/>
                <a:ext cx="10947601" cy="5903278"/>
                <a:chOff x="15763344" y="7228410"/>
                <a:chExt cx="10947601" cy="5903278"/>
              </a:xfrm>
            </p:grpSpPr>
            <p:grpSp>
              <p:nvGrpSpPr>
                <p:cNvPr id="237" name="Group 236">
                  <a:extLst>
                    <a:ext uri="{FF2B5EF4-FFF2-40B4-BE49-F238E27FC236}">
                      <a16:creationId xmlns:a16="http://schemas.microsoft.com/office/drawing/2014/main" id="{FA50372A-D73C-4AFB-8727-9D72CF61FE46}"/>
                    </a:ext>
                  </a:extLst>
                </p:cNvPr>
                <p:cNvGrpSpPr/>
                <p:nvPr/>
              </p:nvGrpSpPr>
              <p:grpSpPr>
                <a:xfrm>
                  <a:off x="15781428" y="7228410"/>
                  <a:ext cx="10929517" cy="5903278"/>
                  <a:chOff x="15781428" y="7228410"/>
                  <a:chExt cx="10929517" cy="5903278"/>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03278"/>
                    <a:chOff x="15781428" y="7228410"/>
                    <a:chExt cx="10929517" cy="5903278"/>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03278"/>
                      <a:chOff x="15781428" y="7228410"/>
                      <a:chExt cx="10929517" cy="5903278"/>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a:effectLst>
                          <a:outerShdw blurRad="190500" dist="2286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 over various time periods. Method 1 used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of spiral A. </a:t>
                          </a:r>
                          <a:r>
                            <a:rPr lang="en-US" sz="1400" dirty="0">
                              <a:latin typeface="Times New Roman" panose="02020603050405020304" pitchFamily="18" charset="0"/>
                              <a:cs typeface="Times New Roman" panose="02020603050405020304" pitchFamily="18" charset="0"/>
                            </a:rPr>
                            <a:t>Method 2 used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distance of line C.</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184060"/>
                        <a:ext cx="7914837" cy="4825591"/>
                        <a:chOff x="15781428" y="8184060"/>
                        <a:chExt cx="7914837" cy="4825591"/>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35">
                          <a:extLst>
                            <a:ext uri="{28A0092B-C50C-407E-A947-70E740481C1C}">
                              <a14:useLocalDpi xmlns:a14="http://schemas.microsoft.com/office/drawing/2010/main" val="0"/>
                            </a:ext>
                          </a:extLst>
                        </a:blip>
                        <a:srcRect l="-572" t="12147" r="-284"/>
                        <a:stretch/>
                      </p:blipFill>
                      <p:spPr>
                        <a:xfrm>
                          <a:off x="19811629" y="8618985"/>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473936"/>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627880A-7D62-DDAE-B400-CD4338BF0CB5}"/>
                            </a:ext>
                          </a:extLst>
                        </p:cNvPr>
                        <p:cNvPicPr>
                          <a:picLocks noChangeAspect="1"/>
                        </p:cNvPicPr>
                        <p:nvPr/>
                      </p:nvPicPr>
                      <p:blipFill rotWithShape="1">
                        <a:blip r:embed="rId36">
                          <a:extLst>
                            <a:ext uri="{28A0092B-C50C-407E-A947-70E740481C1C}">
                              <a14:useLocalDpi xmlns:a14="http://schemas.microsoft.com/office/drawing/2010/main" val="0"/>
                            </a:ext>
                          </a:extLst>
                        </a:blip>
                        <a:srcRect l="-197" t="8029" r="197" b="1321"/>
                        <a:stretch/>
                      </p:blipFill>
                      <p:spPr>
                        <a:xfrm>
                          <a:off x="15805492" y="11067589"/>
                          <a:ext cx="3780000" cy="1942062"/>
                        </a:xfrm>
                        <a:prstGeom prst="rect">
                          <a:avLst/>
                        </a:prstGeom>
                        <a:effectLst>
                          <a:outerShdw sx="1000" sy="1000" algn="ctr" rotWithShape="0">
                            <a:srgbClr val="000000"/>
                          </a:outerShdw>
                        </a:effectLst>
                      </p:spPr>
                    </p:pic>
                    <p:pic>
                      <p:nvPicPr>
                        <p:cNvPr id="18" name="Picture 17">
                          <a:extLst>
                            <a:ext uri="{FF2B5EF4-FFF2-40B4-BE49-F238E27FC236}">
                              <a16:creationId xmlns:a16="http://schemas.microsoft.com/office/drawing/2014/main" id="{C6EAA57D-306F-2B83-873B-379B129A34D1}"/>
                            </a:ext>
                          </a:extLst>
                        </p:cNvPr>
                        <p:cNvPicPr>
                          <a:picLocks noChangeAspect="1"/>
                        </p:cNvPicPr>
                        <p:nvPr/>
                      </p:nvPicPr>
                      <p:blipFill rotWithShape="1">
                        <a:blip r:embed="rId37">
                          <a:extLst>
                            <a:ext uri="{28A0092B-C50C-407E-A947-70E740481C1C}">
                              <a14:useLocalDpi xmlns:a14="http://schemas.microsoft.com/office/drawing/2010/main" val="0"/>
                            </a:ext>
                          </a:extLst>
                        </a:blip>
                        <a:srcRect t="13537" b="909"/>
                        <a:stretch/>
                      </p:blipFill>
                      <p:spPr>
                        <a:xfrm>
                          <a:off x="15805492" y="8649426"/>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184060"/>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38">
                          <a:extLst>
                            <a:ext uri="{28A0092B-C50C-407E-A947-70E740481C1C}">
                              <a14:useLocalDpi xmlns:a14="http://schemas.microsoft.com/office/drawing/2010/main" val="0"/>
                            </a:ext>
                          </a:extLst>
                        </a:blip>
                        <a:srcRect t="8695" b="3313"/>
                        <a:stretch/>
                      </p:blipFill>
                      <p:spPr>
                        <a:xfrm>
                          <a:off x="19741446" y="11059205"/>
                          <a:ext cx="3780000" cy="1942062"/>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441278"/>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3" name="TextBox 112">
                    <a:extLst>
                      <a:ext uri="{FF2B5EF4-FFF2-40B4-BE49-F238E27FC236}">
                        <a16:creationId xmlns:a16="http://schemas.microsoft.com/office/drawing/2014/main" id="{C93CDBB9-3092-4198-BBA2-AC9340567861}"/>
                      </a:ext>
                    </a:extLst>
                  </p:cNvPr>
                  <p:cNvSpPr txBox="1"/>
                  <p:nvPr/>
                </p:nvSpPr>
                <p:spPr>
                  <a:xfrm>
                    <a:off x="16335310" y="10614054"/>
                    <a:ext cx="7095012" cy="314731"/>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grpSp>
            <p:sp>
              <p:nvSpPr>
                <p:cNvPr id="114" name="TextBox 113">
                  <a:extLst>
                    <a:ext uri="{FF2B5EF4-FFF2-40B4-BE49-F238E27FC236}">
                      <a16:creationId xmlns:a16="http://schemas.microsoft.com/office/drawing/2014/main" id="{7F9384B4-CA68-4D4A-BFAE-B68C4CDAA0E2}"/>
                    </a:ext>
                  </a:extLst>
                </p:cNvPr>
                <p:cNvSpPr txBox="1"/>
                <p:nvPr/>
              </p:nvSpPr>
              <p:spPr>
                <a:xfrm>
                  <a:off x="15763344" y="10854722"/>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2" name="TextBox 111">
                <a:extLst>
                  <a:ext uri="{FF2B5EF4-FFF2-40B4-BE49-F238E27FC236}">
                    <a16:creationId xmlns:a16="http://schemas.microsoft.com/office/drawing/2014/main" id="{3FB9B84E-5398-40CB-9917-4B3A3BC6270D}"/>
                  </a:ext>
                </a:extLst>
              </p:cNvPr>
              <p:cNvSpPr txBox="1"/>
              <p:nvPr/>
            </p:nvSpPr>
            <p:spPr>
              <a:xfrm>
                <a:off x="20041190" y="10826480"/>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08" name="TextBox 107">
              <a:extLst>
                <a:ext uri="{FF2B5EF4-FFF2-40B4-BE49-F238E27FC236}">
                  <a16:creationId xmlns:a16="http://schemas.microsoft.com/office/drawing/2014/main" id="{841ABBAF-B605-4364-8906-FA5B175081F7}"/>
                </a:ext>
              </a:extLst>
            </p:cNvPr>
            <p:cNvSpPr txBox="1"/>
            <p:nvPr/>
          </p:nvSpPr>
          <p:spPr>
            <a:xfrm>
              <a:off x="23702562" y="809945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To determine </a:t>
              </a:r>
              <a:r>
                <a:rPr lang="en-US" sz="1400" dirty="0">
                  <a:latin typeface="Times New Roman" panose="02020603050405020304" pitchFamily="18" charset="0"/>
                  <a:cs typeface="Times New Roman" panose="02020603050405020304" pitchFamily="18" charset="0"/>
                </a:rPr>
                <a:t>whether these methods are effective indications of the treatment’s success, </a:t>
              </a:r>
              <a:r>
                <a:rPr lang="en-US" sz="1400" b="0" i="0" dirty="0">
                  <a:effectLst/>
                  <a:latin typeface="Times New Roman" panose="02020603050405020304" pitchFamily="18" charset="0"/>
                  <a:cs typeface="Times New Roman" panose="02020603050405020304" pitchFamily="18" charset="0"/>
                </a:rPr>
                <a:t>the average tremor severity rating as well as percentage of patients whose tremor improved, was determined. </a:t>
              </a:r>
            </a:p>
            <a:p>
              <a:pPr algn="just">
                <a:spcBef>
                  <a:spcPts val="600"/>
                </a:spcBef>
              </a:pPr>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number of patients with treatment results decreases over time which affects the reliability of the later years’ results. </a:t>
              </a: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Method 1 indicates that FUS treatment is successful, with an average of 71% of the treated hands seeing an immediate improvement in tremor severity after treatment</a:t>
              </a:r>
              <a:r>
                <a:rPr lang="en-US" sz="1400" dirty="0">
                  <a:latin typeface="Times New Roman" panose="02020603050405020304" pitchFamily="18" charset="0"/>
                  <a:cs typeface="Times New Roman" panose="02020603050405020304" pitchFamily="18" charset="0"/>
                </a:rPr>
                <a:t>. Method 2 has similar results with 76% of treated hands seeing improvement after treatment.  There is also an </a:t>
              </a:r>
              <a:r>
                <a:rPr lang="en-US" sz="1400" b="0" i="0" dirty="0">
                  <a:effectLst/>
                  <a:latin typeface="Times New Roman" panose="02020603050405020304" pitchFamily="18" charset="0"/>
                  <a:cs typeface="Times New Roman" panose="02020603050405020304" pitchFamily="18" charset="0"/>
                </a:rPr>
                <a:t>immediate decrease in the average tremor severity of the treated hand for both methods 1 and 2, indicating that treatment is successful over time. </a:t>
              </a:r>
            </a:p>
          </p:txBody>
        </p:sp>
      </p:grpSp>
      <p:grpSp>
        <p:nvGrpSpPr>
          <p:cNvPr id="242" name="Group 241">
            <a:extLst>
              <a:ext uri="{FF2B5EF4-FFF2-40B4-BE49-F238E27FC236}">
                <a16:creationId xmlns:a16="http://schemas.microsoft.com/office/drawing/2014/main" id="{5D601EC6-C7B0-439A-9395-15F44A1B7A0A}"/>
              </a:ext>
            </a:extLst>
          </p:cNvPr>
          <p:cNvGrpSpPr/>
          <p:nvPr/>
        </p:nvGrpSpPr>
        <p:grpSpPr>
          <a:xfrm>
            <a:off x="6531097" y="9708074"/>
            <a:ext cx="9033822" cy="3774096"/>
            <a:chOff x="6531097" y="9735098"/>
            <a:chExt cx="9033822" cy="3774096"/>
          </a:xfrm>
        </p:grpSpPr>
        <p:grpSp>
          <p:nvGrpSpPr>
            <p:cNvPr id="234" name="Group 233">
              <a:extLst>
                <a:ext uri="{FF2B5EF4-FFF2-40B4-BE49-F238E27FC236}">
                  <a16:creationId xmlns:a16="http://schemas.microsoft.com/office/drawing/2014/main" id="{3A5F66D1-028E-4F39-9257-751C31A0A84B}"/>
                </a:ext>
              </a:extLst>
            </p:cNvPr>
            <p:cNvGrpSpPr/>
            <p:nvPr/>
          </p:nvGrpSpPr>
          <p:grpSpPr>
            <a:xfrm>
              <a:off x="7274327" y="12133937"/>
              <a:ext cx="8237584" cy="1375257"/>
              <a:chOff x="7314083" y="12995325"/>
              <a:chExt cx="8237584" cy="1375257"/>
            </a:xfrm>
          </p:grpSpPr>
          <p:sp>
            <p:nvSpPr>
              <p:cNvPr id="121" name="TextBox 120">
                <a:extLst>
                  <a:ext uri="{FF2B5EF4-FFF2-40B4-BE49-F238E27FC236}">
                    <a16:creationId xmlns:a16="http://schemas.microsoft.com/office/drawing/2014/main" id="{F5F1E496-6415-4AB5-91EB-43159B267809}"/>
                  </a:ext>
                </a:extLst>
              </p:cNvPr>
              <p:cNvSpPr txBox="1"/>
              <p:nvPr/>
            </p:nvSpPr>
            <p:spPr>
              <a:xfrm>
                <a:off x="7618510" y="12995325"/>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Noise-free data (orange) and original data points (blue) before treatment and after 1 year</a:t>
                </a:r>
              </a:p>
            </p:txBody>
          </p:sp>
          <p:grpSp>
            <p:nvGrpSpPr>
              <p:cNvPr id="232" name="Group 231">
                <a:extLst>
                  <a:ext uri="{FF2B5EF4-FFF2-40B4-BE49-F238E27FC236}">
                    <a16:creationId xmlns:a16="http://schemas.microsoft.com/office/drawing/2014/main" id="{C25D368D-BE37-4165-91D4-EC3A762DD5FF}"/>
                  </a:ext>
                </a:extLst>
              </p:cNvPr>
              <p:cNvGrpSpPr/>
              <p:nvPr/>
            </p:nvGrpSpPr>
            <p:grpSpPr>
              <a:xfrm>
                <a:off x="7314083" y="13269404"/>
                <a:ext cx="8237584" cy="1101178"/>
                <a:chOff x="7314083" y="13335664"/>
                <a:chExt cx="8237584" cy="1101178"/>
              </a:xfrm>
            </p:grpSpPr>
            <p:pic>
              <p:nvPicPr>
                <p:cNvPr id="24" name="Picture 23" descr="Chart, histogram&#10;&#10;Description automatically generated">
                  <a:extLst>
                    <a:ext uri="{FF2B5EF4-FFF2-40B4-BE49-F238E27FC236}">
                      <a16:creationId xmlns:a16="http://schemas.microsoft.com/office/drawing/2014/main" id="{12E7B191-5A8A-48C7-8DFB-DD15F6437723}"/>
                    </a:ext>
                  </a:extLst>
                </p:cNvPr>
                <p:cNvPicPr>
                  <a:picLocks noChangeAspect="1"/>
                </p:cNvPicPr>
                <p:nvPr/>
              </p:nvPicPr>
              <p:blipFill rotWithShape="1">
                <a:blip r:embed="rId39">
                  <a:extLst>
                    <a:ext uri="{28A0092B-C50C-407E-A947-70E740481C1C}">
                      <a14:useLocalDpi xmlns:a14="http://schemas.microsoft.com/office/drawing/2010/main" val="0"/>
                    </a:ext>
                  </a:extLst>
                </a:blip>
                <a:srcRect l="5796" t="9286" r="6665"/>
                <a:stretch/>
              </p:blipFill>
              <p:spPr>
                <a:xfrm>
                  <a:off x="7314083" y="13335664"/>
                  <a:ext cx="4176000" cy="1081870"/>
                </a:xfrm>
                <a:prstGeom prst="rect">
                  <a:avLst/>
                </a:prstGeom>
              </p:spPr>
            </p:pic>
            <p:pic>
              <p:nvPicPr>
                <p:cNvPr id="31" name="Picture 30" descr="Chart, line chart&#10;&#10;Description automatically generated">
                  <a:extLst>
                    <a:ext uri="{FF2B5EF4-FFF2-40B4-BE49-F238E27FC236}">
                      <a16:creationId xmlns:a16="http://schemas.microsoft.com/office/drawing/2014/main" id="{24B9B03F-0212-42ED-A75B-FF02699C98C6}"/>
                    </a:ext>
                  </a:extLst>
                </p:cNvPr>
                <p:cNvPicPr>
                  <a:picLocks noChangeAspect="1"/>
                </p:cNvPicPr>
                <p:nvPr/>
              </p:nvPicPr>
              <p:blipFill rotWithShape="1">
                <a:blip r:embed="rId40">
                  <a:extLst>
                    <a:ext uri="{28A0092B-C50C-407E-A947-70E740481C1C}">
                      <a14:useLocalDpi xmlns:a14="http://schemas.microsoft.com/office/drawing/2010/main" val="0"/>
                    </a:ext>
                  </a:extLst>
                </a:blip>
                <a:srcRect l="6793" t="9696" r="7592"/>
                <a:stretch/>
              </p:blipFill>
              <p:spPr>
                <a:xfrm>
                  <a:off x="11375667" y="13335664"/>
                  <a:ext cx="4176000" cy="1101178"/>
                </a:xfrm>
                <a:prstGeom prst="rect">
                  <a:avLst/>
                </a:prstGeom>
              </p:spPr>
            </p:pic>
          </p:grpSp>
        </p:grpSp>
        <p:grpSp>
          <p:nvGrpSpPr>
            <p:cNvPr id="233" name="Group 232">
              <a:extLst>
                <a:ext uri="{FF2B5EF4-FFF2-40B4-BE49-F238E27FC236}">
                  <a16:creationId xmlns:a16="http://schemas.microsoft.com/office/drawing/2014/main" id="{B891711A-8268-4A88-9A94-8F311F97C275}"/>
                </a:ext>
              </a:extLst>
            </p:cNvPr>
            <p:cNvGrpSpPr/>
            <p:nvPr/>
          </p:nvGrpSpPr>
          <p:grpSpPr>
            <a:xfrm>
              <a:off x="7330725" y="10588101"/>
              <a:ext cx="8234194" cy="1374228"/>
              <a:chOff x="7290969" y="10906154"/>
              <a:chExt cx="8234194" cy="1374228"/>
            </a:xfrm>
          </p:grpSpPr>
          <p:pic>
            <p:nvPicPr>
              <p:cNvPr id="225" name="Picture 224" descr="Chart, histogram&#10;&#10;Description automatically generated">
                <a:extLst>
                  <a:ext uri="{FF2B5EF4-FFF2-40B4-BE49-F238E27FC236}">
                    <a16:creationId xmlns:a16="http://schemas.microsoft.com/office/drawing/2014/main" id="{835E5D81-649E-4DF0-809A-BADD2BBBF5F7}"/>
                  </a:ext>
                </a:extLst>
              </p:cNvPr>
              <p:cNvPicPr>
                <a:picLocks noChangeAspect="1"/>
              </p:cNvPicPr>
              <p:nvPr/>
            </p:nvPicPr>
            <p:blipFill rotWithShape="1">
              <a:blip r:embed="rId41">
                <a:extLst>
                  <a:ext uri="{28A0092B-C50C-407E-A947-70E740481C1C}">
                    <a14:useLocalDpi xmlns:a14="http://schemas.microsoft.com/office/drawing/2010/main" val="0"/>
                  </a:ext>
                </a:extLst>
              </a:blip>
              <a:srcRect l="6263" t="9696" r="6589"/>
              <a:stretch/>
            </p:blipFill>
            <p:spPr>
              <a:xfrm>
                <a:off x="7290969" y="11198579"/>
                <a:ext cx="4176000" cy="1081803"/>
              </a:xfrm>
              <a:prstGeom prst="rect">
                <a:avLst/>
              </a:prstGeom>
            </p:spPr>
          </p:pic>
          <p:pic>
            <p:nvPicPr>
              <p:cNvPr id="227" name="Picture 226" descr="Chart, histogram&#10;&#10;Description automatically generated">
                <a:extLst>
                  <a:ext uri="{FF2B5EF4-FFF2-40B4-BE49-F238E27FC236}">
                    <a16:creationId xmlns:a16="http://schemas.microsoft.com/office/drawing/2014/main" id="{4DE06A07-FDA1-4941-A6E4-0D930119BA0F}"/>
                  </a:ext>
                </a:extLst>
              </p:cNvPr>
              <p:cNvPicPr>
                <a:picLocks noChangeAspect="1"/>
              </p:cNvPicPr>
              <p:nvPr/>
            </p:nvPicPr>
            <p:blipFill rotWithShape="1">
              <a:blip r:embed="rId42">
                <a:extLst>
                  <a:ext uri="{28A0092B-C50C-407E-A947-70E740481C1C}">
                    <a14:useLocalDpi xmlns:a14="http://schemas.microsoft.com/office/drawing/2010/main" val="0"/>
                  </a:ext>
                </a:extLst>
              </a:blip>
              <a:srcRect l="5939" t="10372" r="6522"/>
              <a:stretch/>
            </p:blipFill>
            <p:spPr>
              <a:xfrm>
                <a:off x="11349163" y="11198579"/>
                <a:ext cx="4176000" cy="1068909"/>
              </a:xfrm>
              <a:prstGeom prst="rect">
                <a:avLst/>
              </a:prstGeom>
            </p:spPr>
          </p:pic>
          <p:sp>
            <p:nvSpPr>
              <p:cNvPr id="120" name="TextBox 119">
                <a:extLst>
                  <a:ext uri="{FF2B5EF4-FFF2-40B4-BE49-F238E27FC236}">
                    <a16:creationId xmlns:a16="http://schemas.microsoft.com/office/drawing/2014/main" id="{D00788C8-364A-4C5D-AE5B-A2DC90407260}"/>
                  </a:ext>
                </a:extLst>
              </p:cNvPr>
              <p:cNvSpPr txBox="1"/>
              <p:nvPr/>
            </p:nvSpPr>
            <p:spPr>
              <a:xfrm>
                <a:off x="7577956" y="10906154"/>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RFFT of line coordinate array before treatment and after 1 year</a:t>
                </a:r>
              </a:p>
            </p:txBody>
          </p:sp>
        </p:grpSp>
        <p:grpSp>
          <p:nvGrpSpPr>
            <p:cNvPr id="236" name="Group 235">
              <a:extLst>
                <a:ext uri="{FF2B5EF4-FFF2-40B4-BE49-F238E27FC236}">
                  <a16:creationId xmlns:a16="http://schemas.microsoft.com/office/drawing/2014/main" id="{6641031F-BD6F-4DEE-8BD6-613B4762C904}"/>
                </a:ext>
              </a:extLst>
            </p:cNvPr>
            <p:cNvGrpSpPr/>
            <p:nvPr/>
          </p:nvGrpSpPr>
          <p:grpSpPr>
            <a:xfrm>
              <a:off x="6531097" y="9735098"/>
              <a:ext cx="8921118" cy="844452"/>
              <a:chOff x="6676869" y="9735098"/>
              <a:chExt cx="8921118" cy="844452"/>
            </a:xfrm>
          </p:grpSpPr>
          <p:grpSp>
            <p:nvGrpSpPr>
              <p:cNvPr id="235" name="Group 234">
                <a:extLst>
                  <a:ext uri="{FF2B5EF4-FFF2-40B4-BE49-F238E27FC236}">
                    <a16:creationId xmlns:a16="http://schemas.microsoft.com/office/drawing/2014/main" id="{0563F0BE-99A7-4E2D-AF96-9059085C4147}"/>
                  </a:ext>
                </a:extLst>
              </p:cNvPr>
              <p:cNvGrpSpPr/>
              <p:nvPr/>
            </p:nvGrpSpPr>
            <p:grpSpPr>
              <a:xfrm>
                <a:off x="6676869" y="9924490"/>
                <a:ext cx="8454843" cy="655060"/>
                <a:chOff x="6676869" y="10004002"/>
                <a:chExt cx="8454843" cy="655060"/>
              </a:xfrm>
            </p:grpSpPr>
            <p:pic>
              <p:nvPicPr>
                <p:cNvPr id="229" name="Picture 228">
                  <a:extLst>
                    <a:ext uri="{FF2B5EF4-FFF2-40B4-BE49-F238E27FC236}">
                      <a16:creationId xmlns:a16="http://schemas.microsoft.com/office/drawing/2014/main" id="{02982CE1-82BC-4AE5-8EA3-B89F6C1121D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9480177" y="10004002"/>
                  <a:ext cx="5619750" cy="342900"/>
                </a:xfrm>
                <a:prstGeom prst="rect">
                  <a:avLst/>
                </a:prstGeom>
              </p:spPr>
            </p:pic>
            <p:pic>
              <p:nvPicPr>
                <p:cNvPr id="231" name="Picture 230">
                  <a:extLst>
                    <a:ext uri="{FF2B5EF4-FFF2-40B4-BE49-F238E27FC236}">
                      <a16:creationId xmlns:a16="http://schemas.microsoft.com/office/drawing/2014/main" id="{4B6DDB9F-0116-458F-BC6F-1942676B78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1962" y="10306637"/>
                  <a:ext cx="5619750" cy="352425"/>
                </a:xfrm>
                <a:prstGeom prst="rect">
                  <a:avLst/>
                </a:prstGeom>
              </p:spPr>
            </p:pic>
            <p:sp>
              <p:nvSpPr>
                <p:cNvPr id="129" name="TextBox 128">
                  <a:extLst>
                    <a:ext uri="{FF2B5EF4-FFF2-40B4-BE49-F238E27FC236}">
                      <a16:creationId xmlns:a16="http://schemas.microsoft.com/office/drawing/2014/main" id="{96DB058E-8F18-4C2F-8BC7-B67293CAC6E3}"/>
                    </a:ext>
                  </a:extLst>
                </p:cNvPr>
                <p:cNvSpPr txBox="1"/>
                <p:nvPr/>
              </p:nvSpPr>
              <p:spPr>
                <a:xfrm>
                  <a:off x="6676869" y="10070530"/>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BEFORE TREATMENT</a:t>
                  </a:r>
                </a:p>
              </p:txBody>
            </p:sp>
            <p:sp>
              <p:nvSpPr>
                <p:cNvPr id="130" name="TextBox 129">
                  <a:extLst>
                    <a:ext uri="{FF2B5EF4-FFF2-40B4-BE49-F238E27FC236}">
                      <a16:creationId xmlns:a16="http://schemas.microsoft.com/office/drawing/2014/main" id="{0495F937-32E5-4150-BF14-25BB5FC3FFE8}"/>
                    </a:ext>
                  </a:extLst>
                </p:cNvPr>
                <p:cNvSpPr txBox="1"/>
                <p:nvPr/>
              </p:nvSpPr>
              <p:spPr>
                <a:xfrm>
                  <a:off x="6978572" y="10348951"/>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AFTER 1 YEAR</a:t>
                  </a:r>
                </a:p>
              </p:txBody>
            </p:sp>
          </p:grpSp>
          <p:sp>
            <p:nvSpPr>
              <p:cNvPr id="119" name="TextBox 118">
                <a:extLst>
                  <a:ext uri="{FF2B5EF4-FFF2-40B4-BE49-F238E27FC236}">
                    <a16:creationId xmlns:a16="http://schemas.microsoft.com/office/drawing/2014/main" id="{7E7367EC-7B4F-4DA9-957D-AEF22C8E30C9}"/>
                  </a:ext>
                </a:extLst>
              </p:cNvPr>
              <p:cNvSpPr txBox="1"/>
              <p:nvPr/>
            </p:nvSpPr>
            <p:spPr>
              <a:xfrm>
                <a:off x="7826315" y="9735098"/>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Extracted line images</a:t>
                </a:r>
              </a:p>
            </p:txBody>
          </p:sp>
        </p:grpSp>
      </p:grpSp>
      <p:graphicFrame>
        <p:nvGraphicFramePr>
          <p:cNvPr id="143" name="Table 38">
            <a:extLst>
              <a:ext uri="{FF2B5EF4-FFF2-40B4-BE49-F238E27FC236}">
                <a16:creationId xmlns:a16="http://schemas.microsoft.com/office/drawing/2014/main" id="{F0ACBEC4-6641-4487-9876-D4C98AF8530A}"/>
              </a:ext>
            </a:extLst>
          </p:cNvPr>
          <p:cNvGraphicFramePr>
            <a:graphicFrameLocks noGrp="1"/>
          </p:cNvGraphicFramePr>
          <p:nvPr>
            <p:extLst>
              <p:ext uri="{D42A27DB-BD31-4B8C-83A1-F6EECF244321}">
                <p14:modId xmlns:p14="http://schemas.microsoft.com/office/powerpoint/2010/main" val="1774152663"/>
              </p:ext>
            </p:extLst>
          </p:nvPr>
        </p:nvGraphicFramePr>
        <p:xfrm>
          <a:off x="8156866" y="13928318"/>
          <a:ext cx="6613426"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3306713">
                  <a:extLst>
                    <a:ext uri="{9D8B030D-6E8A-4147-A177-3AD203B41FA5}">
                      <a16:colId xmlns:a16="http://schemas.microsoft.com/office/drawing/2014/main" val="1888238186"/>
                    </a:ext>
                  </a:extLst>
                </a:gridCol>
                <a:gridCol w="3306713">
                  <a:extLst>
                    <a:ext uri="{9D8B030D-6E8A-4147-A177-3AD203B41FA5}">
                      <a16:colId xmlns:a16="http://schemas.microsoft.com/office/drawing/2014/main" val="2383168896"/>
                    </a:ext>
                  </a:extLst>
                </a:gridCol>
              </a:tblGrid>
              <a:tr h="213129">
                <a:tc>
                  <a:txBody>
                    <a:bodyPr/>
                    <a:lstStyle/>
                    <a:p>
                      <a:pPr algn="ctr"/>
                      <a:r>
                        <a:rPr lang="en-ZA" sz="1400" b="1" dirty="0">
                          <a:latin typeface="Times New Roman" panose="02020603050405020304" pitchFamily="18" charset="0"/>
                          <a:cs typeface="Times New Roman" panose="02020603050405020304" pitchFamily="18" charset="0"/>
                        </a:rPr>
                        <a:t>Before treatment</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After 1 year</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0">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12 peaks*5.81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69.67 tremor severity</a:t>
                      </a:r>
                      <a:endParaRPr lang="en-ZA"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7 peaks*2.43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17.02 tremor severity</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154" name="TextBox 153">
            <a:extLst>
              <a:ext uri="{FF2B5EF4-FFF2-40B4-BE49-F238E27FC236}">
                <a16:creationId xmlns:a16="http://schemas.microsoft.com/office/drawing/2014/main" id="{C5ADAF37-C1B7-471A-93FF-FDE649215403}"/>
              </a:ext>
            </a:extLst>
          </p:cNvPr>
          <p:cNvSpPr txBox="1"/>
          <p:nvPr/>
        </p:nvSpPr>
        <p:spPr>
          <a:xfrm>
            <a:off x="8156864" y="13632849"/>
            <a:ext cx="6613427"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Final calculation of tremor severity using method 2</a:t>
            </a:r>
          </a:p>
        </p:txBody>
      </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1947</TotalTime>
  <Words>1825</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20</cp:revision>
  <dcterms:created xsi:type="dcterms:W3CDTF">2022-10-24T13:43:28Z</dcterms:created>
  <dcterms:modified xsi:type="dcterms:W3CDTF">2022-11-02T07:05:48Z</dcterms:modified>
</cp:coreProperties>
</file>