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57" r:id="rId2"/>
  </p:sldIdLst>
  <p:sldSz cx="26879550" cy="15119350"/>
  <p:notesSz cx="9144000" cy="6858000"/>
  <p:defaultTextStyle>
    <a:defPPr>
      <a:defRPr lang="en-US"/>
    </a:defPPr>
    <a:lvl1pPr marL="0" algn="l" defTabSz="457154" rtl="0" eaLnBrk="1" latinLnBrk="0" hangingPunct="1">
      <a:defRPr sz="1800" kern="1200">
        <a:solidFill>
          <a:schemeClr val="tx1"/>
        </a:solidFill>
        <a:latin typeface="+mn-lt"/>
        <a:ea typeface="+mn-ea"/>
        <a:cs typeface="+mn-cs"/>
      </a:defRPr>
    </a:lvl1pPr>
    <a:lvl2pPr marL="457154" algn="l" defTabSz="457154" rtl="0" eaLnBrk="1" latinLnBrk="0" hangingPunct="1">
      <a:defRPr sz="1800" kern="1200">
        <a:solidFill>
          <a:schemeClr val="tx1"/>
        </a:solidFill>
        <a:latin typeface="+mn-lt"/>
        <a:ea typeface="+mn-ea"/>
        <a:cs typeface="+mn-cs"/>
      </a:defRPr>
    </a:lvl2pPr>
    <a:lvl3pPr marL="914309" algn="l" defTabSz="457154" rtl="0" eaLnBrk="1" latinLnBrk="0" hangingPunct="1">
      <a:defRPr sz="1800" kern="1200">
        <a:solidFill>
          <a:schemeClr val="tx1"/>
        </a:solidFill>
        <a:latin typeface="+mn-lt"/>
        <a:ea typeface="+mn-ea"/>
        <a:cs typeface="+mn-cs"/>
      </a:defRPr>
    </a:lvl3pPr>
    <a:lvl4pPr marL="1371463" algn="l" defTabSz="457154" rtl="0" eaLnBrk="1" latinLnBrk="0" hangingPunct="1">
      <a:defRPr sz="1800" kern="1200">
        <a:solidFill>
          <a:schemeClr val="tx1"/>
        </a:solidFill>
        <a:latin typeface="+mn-lt"/>
        <a:ea typeface="+mn-ea"/>
        <a:cs typeface="+mn-cs"/>
      </a:defRPr>
    </a:lvl4pPr>
    <a:lvl5pPr marL="1828617" algn="l" defTabSz="457154" rtl="0" eaLnBrk="1" latinLnBrk="0" hangingPunct="1">
      <a:defRPr sz="1800" kern="1200">
        <a:solidFill>
          <a:schemeClr val="tx1"/>
        </a:solidFill>
        <a:latin typeface="+mn-lt"/>
        <a:ea typeface="+mn-ea"/>
        <a:cs typeface="+mn-cs"/>
      </a:defRPr>
    </a:lvl5pPr>
    <a:lvl6pPr marL="2285773" algn="l" defTabSz="457154" rtl="0" eaLnBrk="1" latinLnBrk="0" hangingPunct="1">
      <a:defRPr sz="1800" kern="1200">
        <a:solidFill>
          <a:schemeClr val="tx1"/>
        </a:solidFill>
        <a:latin typeface="+mn-lt"/>
        <a:ea typeface="+mn-ea"/>
        <a:cs typeface="+mn-cs"/>
      </a:defRPr>
    </a:lvl6pPr>
    <a:lvl7pPr marL="2742927" algn="l" defTabSz="457154" rtl="0" eaLnBrk="1" latinLnBrk="0" hangingPunct="1">
      <a:defRPr sz="1800" kern="1200">
        <a:solidFill>
          <a:schemeClr val="tx1"/>
        </a:solidFill>
        <a:latin typeface="+mn-lt"/>
        <a:ea typeface="+mn-ea"/>
        <a:cs typeface="+mn-cs"/>
      </a:defRPr>
    </a:lvl7pPr>
    <a:lvl8pPr marL="3200082" algn="l" defTabSz="457154" rtl="0" eaLnBrk="1" latinLnBrk="0" hangingPunct="1">
      <a:defRPr sz="1800" kern="1200">
        <a:solidFill>
          <a:schemeClr val="tx1"/>
        </a:solidFill>
        <a:latin typeface="+mn-lt"/>
        <a:ea typeface="+mn-ea"/>
        <a:cs typeface="+mn-cs"/>
      </a:defRPr>
    </a:lvl8pPr>
    <a:lvl9pPr marL="3657236" algn="l" defTabSz="457154"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8B"/>
    <a:srgbClr val="01008A"/>
    <a:srgbClr val="6495ED"/>
    <a:srgbClr val="2929FF"/>
    <a:srgbClr val="FF00FF"/>
    <a:srgbClr val="60B9F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638" autoAdjust="0"/>
    <p:restoredTop sz="89601" autoAdjust="0"/>
  </p:normalViewPr>
  <p:slideViewPr>
    <p:cSldViewPr snapToGrid="0">
      <p:cViewPr>
        <p:scale>
          <a:sx n="75" d="100"/>
          <a:sy n="75" d="100"/>
        </p:scale>
        <p:origin x="-4291" y="-38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ZA"/>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D40EB853-A7E3-4796-919A-5C2D26842273}" type="datetimeFigureOut">
              <a:rPr lang="en-ZA" smtClean="0"/>
              <a:t>2022/11/02</a:t>
            </a:fld>
            <a:endParaRPr lang="en-ZA"/>
          </a:p>
        </p:txBody>
      </p:sp>
      <p:sp>
        <p:nvSpPr>
          <p:cNvPr id="4" name="Slide Image Placeholder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en-ZA"/>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n-ZA"/>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798371D4-7078-478D-AE61-86E3EE5D1C78}" type="slidenum">
              <a:rPr lang="en-ZA" smtClean="0"/>
              <a:t>‹#›</a:t>
            </a:fld>
            <a:endParaRPr lang="en-ZA"/>
          </a:p>
        </p:txBody>
      </p:sp>
    </p:spTree>
    <p:extLst>
      <p:ext uri="{BB962C8B-B14F-4D97-AF65-F5344CB8AC3E}">
        <p14:creationId xmlns:p14="http://schemas.microsoft.com/office/powerpoint/2010/main" val="25169062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015970" y="2474394"/>
            <a:ext cx="22847617" cy="5263774"/>
          </a:xfrm>
        </p:spPr>
        <p:txBody>
          <a:bodyPr anchor="b"/>
          <a:lstStyle>
            <a:lvl1pPr algn="ctr">
              <a:defRPr sz="13230"/>
            </a:lvl1pPr>
          </a:lstStyle>
          <a:p>
            <a:r>
              <a:rPr lang="en-US"/>
              <a:t>Click to edit Master title style</a:t>
            </a:r>
            <a:endParaRPr lang="en-US" dirty="0"/>
          </a:p>
        </p:txBody>
      </p:sp>
      <p:sp>
        <p:nvSpPr>
          <p:cNvPr id="3" name="Subtitle 2"/>
          <p:cNvSpPr>
            <a:spLocks noGrp="1"/>
          </p:cNvSpPr>
          <p:nvPr>
            <p:ph type="subTitle" idx="1"/>
          </p:nvPr>
        </p:nvSpPr>
        <p:spPr>
          <a:xfrm>
            <a:off x="3359947" y="7941160"/>
            <a:ext cx="20159663" cy="3650342"/>
          </a:xfrm>
        </p:spPr>
        <p:txBody>
          <a:bodyPr/>
          <a:lstStyle>
            <a:lvl1pPr marL="0" indent="0" algn="ctr">
              <a:buNone/>
              <a:defRPr sz="5292"/>
            </a:lvl1pPr>
            <a:lvl2pPr marL="1008061" indent="0" algn="ctr">
              <a:buNone/>
              <a:defRPr sz="4410"/>
            </a:lvl2pPr>
            <a:lvl3pPr marL="2016123" indent="0" algn="ctr">
              <a:buNone/>
              <a:defRPr sz="3969"/>
            </a:lvl3pPr>
            <a:lvl4pPr marL="3024186" indent="0" algn="ctr">
              <a:buNone/>
              <a:defRPr sz="3528"/>
            </a:lvl4pPr>
            <a:lvl5pPr marL="4032247" indent="0" algn="ctr">
              <a:buNone/>
              <a:defRPr sz="3528"/>
            </a:lvl5pPr>
            <a:lvl6pPr marL="5040310" indent="0" algn="ctr">
              <a:buNone/>
              <a:defRPr sz="3528"/>
            </a:lvl6pPr>
            <a:lvl7pPr marL="6048371" indent="0" algn="ctr">
              <a:buNone/>
              <a:defRPr sz="3528"/>
            </a:lvl7pPr>
            <a:lvl8pPr marL="7056433" indent="0" algn="ctr">
              <a:buNone/>
              <a:defRPr sz="3528"/>
            </a:lvl8pPr>
            <a:lvl9pPr marL="8064496" indent="0" algn="ctr">
              <a:buNone/>
              <a:defRPr sz="3528"/>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237BBB9-D858-4469-907A-389A772D1E57}" type="datetimeFigureOut">
              <a:rPr lang="en-GB" smtClean="0"/>
              <a:t>02/11/2022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B3F7A9E-26D6-4CC3-8BD6-3F1535ACB348}" type="slidenum">
              <a:rPr lang="en-GB" smtClean="0"/>
              <a:t>‹#›</a:t>
            </a:fld>
            <a:endParaRPr lang="en-GB"/>
          </a:p>
        </p:txBody>
      </p:sp>
    </p:spTree>
    <p:extLst>
      <p:ext uri="{BB962C8B-B14F-4D97-AF65-F5344CB8AC3E}">
        <p14:creationId xmlns:p14="http://schemas.microsoft.com/office/powerpoint/2010/main" val="28236015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37BBB9-D858-4469-907A-389A772D1E57}" type="datetimeFigureOut">
              <a:rPr lang="en-GB" smtClean="0"/>
              <a:t>02/11/2022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B3F7A9E-26D6-4CC3-8BD6-3F1535ACB348}" type="slidenum">
              <a:rPr lang="en-GB" smtClean="0"/>
              <a:t>‹#›</a:t>
            </a:fld>
            <a:endParaRPr lang="en-GB"/>
          </a:p>
        </p:txBody>
      </p:sp>
    </p:spTree>
    <p:extLst>
      <p:ext uri="{BB962C8B-B14F-4D97-AF65-F5344CB8AC3E}">
        <p14:creationId xmlns:p14="http://schemas.microsoft.com/office/powerpoint/2010/main" val="17935729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9235681" y="804966"/>
            <a:ext cx="5795903" cy="128129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847973" y="804966"/>
            <a:ext cx="17051714" cy="128129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37BBB9-D858-4469-907A-389A772D1E57}" type="datetimeFigureOut">
              <a:rPr lang="en-GB" smtClean="0"/>
              <a:t>02/11/2022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B3F7A9E-26D6-4CC3-8BD6-3F1535ACB348}" type="slidenum">
              <a:rPr lang="en-GB" smtClean="0"/>
              <a:t>‹#›</a:t>
            </a:fld>
            <a:endParaRPr lang="en-GB"/>
          </a:p>
        </p:txBody>
      </p:sp>
    </p:spTree>
    <p:extLst>
      <p:ext uri="{BB962C8B-B14F-4D97-AF65-F5344CB8AC3E}">
        <p14:creationId xmlns:p14="http://schemas.microsoft.com/office/powerpoint/2010/main" val="36316065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37BBB9-D858-4469-907A-389A772D1E57}" type="datetimeFigureOut">
              <a:rPr lang="en-GB" smtClean="0"/>
              <a:t>02/11/2022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B3F7A9E-26D6-4CC3-8BD6-3F1535ACB348}" type="slidenum">
              <a:rPr lang="en-GB" smtClean="0"/>
              <a:t>‹#›</a:t>
            </a:fld>
            <a:endParaRPr lang="en-GB"/>
          </a:p>
        </p:txBody>
      </p:sp>
    </p:spTree>
    <p:extLst>
      <p:ext uri="{BB962C8B-B14F-4D97-AF65-F5344CB8AC3E}">
        <p14:creationId xmlns:p14="http://schemas.microsoft.com/office/powerpoint/2010/main" val="34626804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833973" y="3769343"/>
            <a:ext cx="23183612" cy="6289229"/>
          </a:xfrm>
        </p:spPr>
        <p:txBody>
          <a:bodyPr anchor="b"/>
          <a:lstStyle>
            <a:lvl1pPr>
              <a:defRPr sz="13230"/>
            </a:lvl1pPr>
          </a:lstStyle>
          <a:p>
            <a:r>
              <a:rPr lang="en-US"/>
              <a:t>Click to edit Master title style</a:t>
            </a:r>
            <a:endParaRPr lang="en-US" dirty="0"/>
          </a:p>
        </p:txBody>
      </p:sp>
      <p:sp>
        <p:nvSpPr>
          <p:cNvPr id="3" name="Text Placeholder 2"/>
          <p:cNvSpPr>
            <a:spLocks noGrp="1"/>
          </p:cNvSpPr>
          <p:nvPr>
            <p:ph type="body" idx="1"/>
          </p:nvPr>
        </p:nvSpPr>
        <p:spPr>
          <a:xfrm>
            <a:off x="1833973" y="10118072"/>
            <a:ext cx="23183612" cy="3307357"/>
          </a:xfrm>
        </p:spPr>
        <p:txBody>
          <a:bodyPr/>
          <a:lstStyle>
            <a:lvl1pPr marL="0" indent="0">
              <a:buNone/>
              <a:defRPr sz="5292">
                <a:solidFill>
                  <a:schemeClr val="tx1"/>
                </a:solidFill>
              </a:defRPr>
            </a:lvl1pPr>
            <a:lvl2pPr marL="1008061" indent="0">
              <a:buNone/>
              <a:defRPr sz="4410">
                <a:solidFill>
                  <a:schemeClr val="tx1">
                    <a:tint val="75000"/>
                  </a:schemeClr>
                </a:solidFill>
              </a:defRPr>
            </a:lvl2pPr>
            <a:lvl3pPr marL="2016123" indent="0">
              <a:buNone/>
              <a:defRPr sz="3969">
                <a:solidFill>
                  <a:schemeClr val="tx1">
                    <a:tint val="75000"/>
                  </a:schemeClr>
                </a:solidFill>
              </a:defRPr>
            </a:lvl3pPr>
            <a:lvl4pPr marL="3024186" indent="0">
              <a:buNone/>
              <a:defRPr sz="3528">
                <a:solidFill>
                  <a:schemeClr val="tx1">
                    <a:tint val="75000"/>
                  </a:schemeClr>
                </a:solidFill>
              </a:defRPr>
            </a:lvl4pPr>
            <a:lvl5pPr marL="4032247" indent="0">
              <a:buNone/>
              <a:defRPr sz="3528">
                <a:solidFill>
                  <a:schemeClr val="tx1">
                    <a:tint val="75000"/>
                  </a:schemeClr>
                </a:solidFill>
              </a:defRPr>
            </a:lvl5pPr>
            <a:lvl6pPr marL="5040310" indent="0">
              <a:buNone/>
              <a:defRPr sz="3528">
                <a:solidFill>
                  <a:schemeClr val="tx1">
                    <a:tint val="75000"/>
                  </a:schemeClr>
                </a:solidFill>
              </a:defRPr>
            </a:lvl6pPr>
            <a:lvl7pPr marL="6048371" indent="0">
              <a:buNone/>
              <a:defRPr sz="3528">
                <a:solidFill>
                  <a:schemeClr val="tx1">
                    <a:tint val="75000"/>
                  </a:schemeClr>
                </a:solidFill>
              </a:defRPr>
            </a:lvl7pPr>
            <a:lvl8pPr marL="7056433" indent="0">
              <a:buNone/>
              <a:defRPr sz="3528">
                <a:solidFill>
                  <a:schemeClr val="tx1">
                    <a:tint val="75000"/>
                  </a:schemeClr>
                </a:solidFill>
              </a:defRPr>
            </a:lvl8pPr>
            <a:lvl9pPr marL="8064496" indent="0">
              <a:buNone/>
              <a:defRPr sz="3528">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237BBB9-D858-4469-907A-389A772D1E57}" type="datetimeFigureOut">
              <a:rPr lang="en-GB" smtClean="0"/>
              <a:t>02/11/2022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B3F7A9E-26D6-4CC3-8BD6-3F1535ACB348}" type="slidenum">
              <a:rPr lang="en-GB" smtClean="0"/>
              <a:t>‹#›</a:t>
            </a:fld>
            <a:endParaRPr lang="en-GB"/>
          </a:p>
        </p:txBody>
      </p:sp>
    </p:spTree>
    <p:extLst>
      <p:ext uri="{BB962C8B-B14F-4D97-AF65-F5344CB8AC3E}">
        <p14:creationId xmlns:p14="http://schemas.microsoft.com/office/powerpoint/2010/main" val="9893032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847970" y="4024830"/>
            <a:ext cx="11423809" cy="95930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3607775" y="4024830"/>
            <a:ext cx="11423809" cy="95930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237BBB9-D858-4469-907A-389A772D1E57}" type="datetimeFigureOut">
              <a:rPr lang="en-GB" smtClean="0"/>
              <a:t>02/11/2022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B3F7A9E-26D6-4CC3-8BD6-3F1535ACB348}" type="slidenum">
              <a:rPr lang="en-GB" smtClean="0"/>
              <a:t>‹#›</a:t>
            </a:fld>
            <a:endParaRPr lang="en-GB"/>
          </a:p>
        </p:txBody>
      </p:sp>
    </p:spTree>
    <p:extLst>
      <p:ext uri="{BB962C8B-B14F-4D97-AF65-F5344CB8AC3E}">
        <p14:creationId xmlns:p14="http://schemas.microsoft.com/office/powerpoint/2010/main" val="3915152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851472" y="804971"/>
            <a:ext cx="23183612" cy="2922375"/>
          </a:xfrm>
        </p:spPr>
        <p:txBody>
          <a:bodyPr/>
          <a:lstStyle/>
          <a:p>
            <a:r>
              <a:rPr lang="en-US"/>
              <a:t>Click to edit Master title style</a:t>
            </a:r>
            <a:endParaRPr lang="en-US" dirty="0"/>
          </a:p>
        </p:txBody>
      </p:sp>
      <p:sp>
        <p:nvSpPr>
          <p:cNvPr id="3" name="Text Placeholder 2"/>
          <p:cNvSpPr>
            <a:spLocks noGrp="1"/>
          </p:cNvSpPr>
          <p:nvPr>
            <p:ph type="body" idx="1"/>
          </p:nvPr>
        </p:nvSpPr>
        <p:spPr>
          <a:xfrm>
            <a:off x="1851474" y="3706345"/>
            <a:ext cx="11371307" cy="1816421"/>
          </a:xfrm>
        </p:spPr>
        <p:txBody>
          <a:bodyPr anchor="b"/>
          <a:lstStyle>
            <a:lvl1pPr marL="0" indent="0">
              <a:buNone/>
              <a:defRPr sz="5292" b="1"/>
            </a:lvl1pPr>
            <a:lvl2pPr marL="1008061" indent="0">
              <a:buNone/>
              <a:defRPr sz="4410" b="1"/>
            </a:lvl2pPr>
            <a:lvl3pPr marL="2016123" indent="0">
              <a:buNone/>
              <a:defRPr sz="3969" b="1"/>
            </a:lvl3pPr>
            <a:lvl4pPr marL="3024186" indent="0">
              <a:buNone/>
              <a:defRPr sz="3528" b="1"/>
            </a:lvl4pPr>
            <a:lvl5pPr marL="4032247" indent="0">
              <a:buNone/>
              <a:defRPr sz="3528" b="1"/>
            </a:lvl5pPr>
            <a:lvl6pPr marL="5040310" indent="0">
              <a:buNone/>
              <a:defRPr sz="3528" b="1"/>
            </a:lvl6pPr>
            <a:lvl7pPr marL="6048371" indent="0">
              <a:buNone/>
              <a:defRPr sz="3528" b="1"/>
            </a:lvl7pPr>
            <a:lvl8pPr marL="7056433" indent="0">
              <a:buNone/>
              <a:defRPr sz="3528" b="1"/>
            </a:lvl8pPr>
            <a:lvl9pPr marL="8064496" indent="0">
              <a:buNone/>
              <a:defRPr sz="3528" b="1"/>
            </a:lvl9pPr>
          </a:lstStyle>
          <a:p>
            <a:pPr lvl="0"/>
            <a:r>
              <a:rPr lang="en-US"/>
              <a:t>Click to edit Master text styles</a:t>
            </a:r>
          </a:p>
        </p:txBody>
      </p:sp>
      <p:sp>
        <p:nvSpPr>
          <p:cNvPr id="4" name="Content Placeholder 3"/>
          <p:cNvSpPr>
            <a:spLocks noGrp="1"/>
          </p:cNvSpPr>
          <p:nvPr>
            <p:ph sz="half" idx="2"/>
          </p:nvPr>
        </p:nvSpPr>
        <p:spPr>
          <a:xfrm>
            <a:off x="1851474" y="5522763"/>
            <a:ext cx="11371307" cy="81231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3607773" y="3706345"/>
            <a:ext cx="11427311" cy="1816421"/>
          </a:xfrm>
        </p:spPr>
        <p:txBody>
          <a:bodyPr anchor="b"/>
          <a:lstStyle>
            <a:lvl1pPr marL="0" indent="0">
              <a:buNone/>
              <a:defRPr sz="5292" b="1"/>
            </a:lvl1pPr>
            <a:lvl2pPr marL="1008061" indent="0">
              <a:buNone/>
              <a:defRPr sz="4410" b="1"/>
            </a:lvl2pPr>
            <a:lvl3pPr marL="2016123" indent="0">
              <a:buNone/>
              <a:defRPr sz="3969" b="1"/>
            </a:lvl3pPr>
            <a:lvl4pPr marL="3024186" indent="0">
              <a:buNone/>
              <a:defRPr sz="3528" b="1"/>
            </a:lvl4pPr>
            <a:lvl5pPr marL="4032247" indent="0">
              <a:buNone/>
              <a:defRPr sz="3528" b="1"/>
            </a:lvl5pPr>
            <a:lvl6pPr marL="5040310" indent="0">
              <a:buNone/>
              <a:defRPr sz="3528" b="1"/>
            </a:lvl6pPr>
            <a:lvl7pPr marL="6048371" indent="0">
              <a:buNone/>
              <a:defRPr sz="3528" b="1"/>
            </a:lvl7pPr>
            <a:lvl8pPr marL="7056433" indent="0">
              <a:buNone/>
              <a:defRPr sz="3528" b="1"/>
            </a:lvl8pPr>
            <a:lvl9pPr marL="8064496" indent="0">
              <a:buNone/>
              <a:defRPr sz="3528" b="1"/>
            </a:lvl9pPr>
          </a:lstStyle>
          <a:p>
            <a:pPr lvl="0"/>
            <a:r>
              <a:rPr lang="en-US"/>
              <a:t>Click to edit Master text styles</a:t>
            </a:r>
          </a:p>
        </p:txBody>
      </p:sp>
      <p:sp>
        <p:nvSpPr>
          <p:cNvPr id="6" name="Content Placeholder 5"/>
          <p:cNvSpPr>
            <a:spLocks noGrp="1"/>
          </p:cNvSpPr>
          <p:nvPr>
            <p:ph sz="quarter" idx="4"/>
          </p:nvPr>
        </p:nvSpPr>
        <p:spPr>
          <a:xfrm>
            <a:off x="13607773" y="5522763"/>
            <a:ext cx="11427311" cy="81231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237BBB9-D858-4469-907A-389A772D1E57}" type="datetimeFigureOut">
              <a:rPr lang="en-GB" smtClean="0"/>
              <a:t>02/11/2022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2B3F7A9E-26D6-4CC3-8BD6-3F1535ACB348}" type="slidenum">
              <a:rPr lang="en-GB" smtClean="0"/>
              <a:t>‹#›</a:t>
            </a:fld>
            <a:endParaRPr lang="en-GB"/>
          </a:p>
        </p:txBody>
      </p:sp>
    </p:spTree>
    <p:extLst>
      <p:ext uri="{BB962C8B-B14F-4D97-AF65-F5344CB8AC3E}">
        <p14:creationId xmlns:p14="http://schemas.microsoft.com/office/powerpoint/2010/main" val="17233620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237BBB9-D858-4469-907A-389A772D1E57}" type="datetimeFigureOut">
              <a:rPr lang="en-GB" smtClean="0"/>
              <a:t>02/11/2022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2B3F7A9E-26D6-4CC3-8BD6-3F1535ACB348}" type="slidenum">
              <a:rPr lang="en-GB" smtClean="0"/>
              <a:t>‹#›</a:t>
            </a:fld>
            <a:endParaRPr lang="en-GB"/>
          </a:p>
        </p:txBody>
      </p:sp>
    </p:spTree>
    <p:extLst>
      <p:ext uri="{BB962C8B-B14F-4D97-AF65-F5344CB8AC3E}">
        <p14:creationId xmlns:p14="http://schemas.microsoft.com/office/powerpoint/2010/main" val="24113289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37BBB9-D858-4469-907A-389A772D1E57}" type="datetimeFigureOut">
              <a:rPr lang="en-GB" smtClean="0"/>
              <a:t>02/11/2022</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2B3F7A9E-26D6-4CC3-8BD6-3F1535ACB348}" type="slidenum">
              <a:rPr lang="en-GB" smtClean="0"/>
              <a:t>‹#›</a:t>
            </a:fld>
            <a:endParaRPr lang="en-GB"/>
          </a:p>
        </p:txBody>
      </p:sp>
    </p:spTree>
    <p:extLst>
      <p:ext uri="{BB962C8B-B14F-4D97-AF65-F5344CB8AC3E}">
        <p14:creationId xmlns:p14="http://schemas.microsoft.com/office/powerpoint/2010/main" val="562295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51471" y="1007957"/>
            <a:ext cx="8669354" cy="3527848"/>
          </a:xfrm>
        </p:spPr>
        <p:txBody>
          <a:bodyPr anchor="b"/>
          <a:lstStyle>
            <a:lvl1pPr>
              <a:defRPr sz="7056"/>
            </a:lvl1pPr>
          </a:lstStyle>
          <a:p>
            <a:r>
              <a:rPr lang="en-US"/>
              <a:t>Click to edit Master title style</a:t>
            </a:r>
            <a:endParaRPr lang="en-US" dirty="0"/>
          </a:p>
        </p:txBody>
      </p:sp>
      <p:sp>
        <p:nvSpPr>
          <p:cNvPr id="3" name="Content Placeholder 2"/>
          <p:cNvSpPr>
            <a:spLocks noGrp="1"/>
          </p:cNvSpPr>
          <p:nvPr>
            <p:ph idx="1"/>
          </p:nvPr>
        </p:nvSpPr>
        <p:spPr>
          <a:xfrm>
            <a:off x="11427309" y="2176910"/>
            <a:ext cx="13607772" cy="10744538"/>
          </a:xfrm>
        </p:spPr>
        <p:txBody>
          <a:bodyPr/>
          <a:lstStyle>
            <a:lvl1pPr>
              <a:defRPr sz="7056"/>
            </a:lvl1pPr>
            <a:lvl2pPr>
              <a:defRPr sz="6174"/>
            </a:lvl2pPr>
            <a:lvl3pPr>
              <a:defRPr sz="5292"/>
            </a:lvl3pPr>
            <a:lvl4pPr>
              <a:defRPr sz="4410"/>
            </a:lvl4pPr>
            <a:lvl5pPr>
              <a:defRPr sz="4410"/>
            </a:lvl5pPr>
            <a:lvl6pPr>
              <a:defRPr sz="4410"/>
            </a:lvl6pPr>
            <a:lvl7pPr>
              <a:defRPr sz="4410"/>
            </a:lvl7pPr>
            <a:lvl8pPr>
              <a:defRPr sz="4410"/>
            </a:lvl8pPr>
            <a:lvl9pPr>
              <a:defRPr sz="441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851471" y="4535806"/>
            <a:ext cx="8669354" cy="8403140"/>
          </a:xfrm>
        </p:spPr>
        <p:txBody>
          <a:bodyPr/>
          <a:lstStyle>
            <a:lvl1pPr marL="0" indent="0">
              <a:buNone/>
              <a:defRPr sz="3528"/>
            </a:lvl1pPr>
            <a:lvl2pPr marL="1008061" indent="0">
              <a:buNone/>
              <a:defRPr sz="3087"/>
            </a:lvl2pPr>
            <a:lvl3pPr marL="2016123" indent="0">
              <a:buNone/>
              <a:defRPr sz="2646"/>
            </a:lvl3pPr>
            <a:lvl4pPr marL="3024186" indent="0">
              <a:buNone/>
              <a:defRPr sz="2205"/>
            </a:lvl4pPr>
            <a:lvl5pPr marL="4032247" indent="0">
              <a:buNone/>
              <a:defRPr sz="2205"/>
            </a:lvl5pPr>
            <a:lvl6pPr marL="5040310" indent="0">
              <a:buNone/>
              <a:defRPr sz="2205"/>
            </a:lvl6pPr>
            <a:lvl7pPr marL="6048371" indent="0">
              <a:buNone/>
              <a:defRPr sz="2205"/>
            </a:lvl7pPr>
            <a:lvl8pPr marL="7056433" indent="0">
              <a:buNone/>
              <a:defRPr sz="2205"/>
            </a:lvl8pPr>
            <a:lvl9pPr marL="8064496" indent="0">
              <a:buNone/>
              <a:defRPr sz="2205"/>
            </a:lvl9pPr>
          </a:lstStyle>
          <a:p>
            <a:pPr lvl="0"/>
            <a:r>
              <a:rPr lang="en-US"/>
              <a:t>Click to edit Master text styles</a:t>
            </a:r>
          </a:p>
        </p:txBody>
      </p:sp>
      <p:sp>
        <p:nvSpPr>
          <p:cNvPr id="5" name="Date Placeholder 4"/>
          <p:cNvSpPr>
            <a:spLocks noGrp="1"/>
          </p:cNvSpPr>
          <p:nvPr>
            <p:ph type="dt" sz="half" idx="10"/>
          </p:nvPr>
        </p:nvSpPr>
        <p:spPr/>
        <p:txBody>
          <a:bodyPr/>
          <a:lstStyle/>
          <a:p>
            <a:fld id="{2237BBB9-D858-4469-907A-389A772D1E57}" type="datetimeFigureOut">
              <a:rPr lang="en-GB" smtClean="0"/>
              <a:t>02/11/2022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B3F7A9E-26D6-4CC3-8BD6-3F1535ACB348}" type="slidenum">
              <a:rPr lang="en-GB" smtClean="0"/>
              <a:t>‹#›</a:t>
            </a:fld>
            <a:endParaRPr lang="en-GB"/>
          </a:p>
        </p:txBody>
      </p:sp>
    </p:spTree>
    <p:extLst>
      <p:ext uri="{BB962C8B-B14F-4D97-AF65-F5344CB8AC3E}">
        <p14:creationId xmlns:p14="http://schemas.microsoft.com/office/powerpoint/2010/main" val="34372058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51471" y="1007957"/>
            <a:ext cx="8669354" cy="3527848"/>
          </a:xfrm>
        </p:spPr>
        <p:txBody>
          <a:bodyPr anchor="b"/>
          <a:lstStyle>
            <a:lvl1pPr>
              <a:defRPr sz="7056"/>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27309" y="2176910"/>
            <a:ext cx="13607772" cy="10744538"/>
          </a:xfrm>
        </p:spPr>
        <p:txBody>
          <a:bodyPr anchor="t"/>
          <a:lstStyle>
            <a:lvl1pPr marL="0" indent="0">
              <a:buNone/>
              <a:defRPr sz="7056"/>
            </a:lvl1pPr>
            <a:lvl2pPr marL="1008061" indent="0">
              <a:buNone/>
              <a:defRPr sz="6174"/>
            </a:lvl2pPr>
            <a:lvl3pPr marL="2016123" indent="0">
              <a:buNone/>
              <a:defRPr sz="5292"/>
            </a:lvl3pPr>
            <a:lvl4pPr marL="3024186" indent="0">
              <a:buNone/>
              <a:defRPr sz="4410"/>
            </a:lvl4pPr>
            <a:lvl5pPr marL="4032247" indent="0">
              <a:buNone/>
              <a:defRPr sz="4410"/>
            </a:lvl5pPr>
            <a:lvl6pPr marL="5040310" indent="0">
              <a:buNone/>
              <a:defRPr sz="4410"/>
            </a:lvl6pPr>
            <a:lvl7pPr marL="6048371" indent="0">
              <a:buNone/>
              <a:defRPr sz="4410"/>
            </a:lvl7pPr>
            <a:lvl8pPr marL="7056433" indent="0">
              <a:buNone/>
              <a:defRPr sz="4410"/>
            </a:lvl8pPr>
            <a:lvl9pPr marL="8064496" indent="0">
              <a:buNone/>
              <a:defRPr sz="4410"/>
            </a:lvl9pPr>
          </a:lstStyle>
          <a:p>
            <a:r>
              <a:rPr lang="en-US"/>
              <a:t>Click icon to add picture</a:t>
            </a:r>
            <a:endParaRPr lang="en-US" dirty="0"/>
          </a:p>
        </p:txBody>
      </p:sp>
      <p:sp>
        <p:nvSpPr>
          <p:cNvPr id="4" name="Text Placeholder 3"/>
          <p:cNvSpPr>
            <a:spLocks noGrp="1"/>
          </p:cNvSpPr>
          <p:nvPr>
            <p:ph type="body" sz="half" idx="2"/>
          </p:nvPr>
        </p:nvSpPr>
        <p:spPr>
          <a:xfrm>
            <a:off x="1851471" y="4535806"/>
            <a:ext cx="8669354" cy="8403140"/>
          </a:xfrm>
        </p:spPr>
        <p:txBody>
          <a:bodyPr/>
          <a:lstStyle>
            <a:lvl1pPr marL="0" indent="0">
              <a:buNone/>
              <a:defRPr sz="3528"/>
            </a:lvl1pPr>
            <a:lvl2pPr marL="1008061" indent="0">
              <a:buNone/>
              <a:defRPr sz="3087"/>
            </a:lvl2pPr>
            <a:lvl3pPr marL="2016123" indent="0">
              <a:buNone/>
              <a:defRPr sz="2646"/>
            </a:lvl3pPr>
            <a:lvl4pPr marL="3024186" indent="0">
              <a:buNone/>
              <a:defRPr sz="2205"/>
            </a:lvl4pPr>
            <a:lvl5pPr marL="4032247" indent="0">
              <a:buNone/>
              <a:defRPr sz="2205"/>
            </a:lvl5pPr>
            <a:lvl6pPr marL="5040310" indent="0">
              <a:buNone/>
              <a:defRPr sz="2205"/>
            </a:lvl6pPr>
            <a:lvl7pPr marL="6048371" indent="0">
              <a:buNone/>
              <a:defRPr sz="2205"/>
            </a:lvl7pPr>
            <a:lvl8pPr marL="7056433" indent="0">
              <a:buNone/>
              <a:defRPr sz="2205"/>
            </a:lvl8pPr>
            <a:lvl9pPr marL="8064496" indent="0">
              <a:buNone/>
              <a:defRPr sz="2205"/>
            </a:lvl9pPr>
          </a:lstStyle>
          <a:p>
            <a:pPr lvl="0"/>
            <a:r>
              <a:rPr lang="en-US"/>
              <a:t>Click to edit Master text styles</a:t>
            </a:r>
          </a:p>
        </p:txBody>
      </p:sp>
      <p:sp>
        <p:nvSpPr>
          <p:cNvPr id="5" name="Date Placeholder 4"/>
          <p:cNvSpPr>
            <a:spLocks noGrp="1"/>
          </p:cNvSpPr>
          <p:nvPr>
            <p:ph type="dt" sz="half" idx="10"/>
          </p:nvPr>
        </p:nvSpPr>
        <p:spPr/>
        <p:txBody>
          <a:bodyPr/>
          <a:lstStyle/>
          <a:p>
            <a:fld id="{2237BBB9-D858-4469-907A-389A772D1E57}" type="datetimeFigureOut">
              <a:rPr lang="en-GB" smtClean="0"/>
              <a:t>02/11/2022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B3F7A9E-26D6-4CC3-8BD6-3F1535ACB348}" type="slidenum">
              <a:rPr lang="en-GB" smtClean="0"/>
              <a:t>‹#›</a:t>
            </a:fld>
            <a:endParaRPr lang="en-GB"/>
          </a:p>
        </p:txBody>
      </p:sp>
    </p:spTree>
    <p:extLst>
      <p:ext uri="{BB962C8B-B14F-4D97-AF65-F5344CB8AC3E}">
        <p14:creationId xmlns:p14="http://schemas.microsoft.com/office/powerpoint/2010/main" val="5427479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847972" y="804971"/>
            <a:ext cx="23183612" cy="292237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847972" y="4024830"/>
            <a:ext cx="23183612" cy="959308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847969" y="14013403"/>
            <a:ext cx="6047899" cy="804965"/>
          </a:xfrm>
          <a:prstGeom prst="rect">
            <a:avLst/>
          </a:prstGeom>
        </p:spPr>
        <p:txBody>
          <a:bodyPr vert="horz" lIns="91440" tIns="45720" rIns="91440" bIns="45720" rtlCol="0" anchor="ctr"/>
          <a:lstStyle>
            <a:lvl1pPr algn="l">
              <a:defRPr sz="2646">
                <a:solidFill>
                  <a:schemeClr val="tx1">
                    <a:tint val="75000"/>
                  </a:schemeClr>
                </a:solidFill>
              </a:defRPr>
            </a:lvl1pPr>
          </a:lstStyle>
          <a:p>
            <a:fld id="{2237BBB9-D858-4469-907A-389A772D1E57}" type="datetimeFigureOut">
              <a:rPr lang="en-GB" smtClean="0"/>
              <a:t>02/11/2022</a:t>
            </a:fld>
            <a:endParaRPr lang="en-GB"/>
          </a:p>
        </p:txBody>
      </p:sp>
      <p:sp>
        <p:nvSpPr>
          <p:cNvPr id="5" name="Footer Placeholder 4"/>
          <p:cNvSpPr>
            <a:spLocks noGrp="1"/>
          </p:cNvSpPr>
          <p:nvPr>
            <p:ph type="ftr" sz="quarter" idx="3"/>
          </p:nvPr>
        </p:nvSpPr>
        <p:spPr>
          <a:xfrm>
            <a:off x="8903854" y="14013403"/>
            <a:ext cx="9071848" cy="804965"/>
          </a:xfrm>
          <a:prstGeom prst="rect">
            <a:avLst/>
          </a:prstGeom>
        </p:spPr>
        <p:txBody>
          <a:bodyPr vert="horz" lIns="91440" tIns="45720" rIns="91440" bIns="45720" rtlCol="0" anchor="ctr"/>
          <a:lstStyle>
            <a:lvl1pPr algn="ctr">
              <a:defRPr sz="2646">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18983682" y="14013403"/>
            <a:ext cx="6047899" cy="804965"/>
          </a:xfrm>
          <a:prstGeom prst="rect">
            <a:avLst/>
          </a:prstGeom>
        </p:spPr>
        <p:txBody>
          <a:bodyPr vert="horz" lIns="91440" tIns="45720" rIns="91440" bIns="45720" rtlCol="0" anchor="ctr"/>
          <a:lstStyle>
            <a:lvl1pPr algn="r">
              <a:defRPr sz="2646">
                <a:solidFill>
                  <a:schemeClr val="tx1">
                    <a:tint val="75000"/>
                  </a:schemeClr>
                </a:solidFill>
              </a:defRPr>
            </a:lvl1pPr>
          </a:lstStyle>
          <a:p>
            <a:fld id="{2B3F7A9E-26D6-4CC3-8BD6-3F1535ACB348}" type="slidenum">
              <a:rPr lang="en-GB" smtClean="0"/>
              <a:t>‹#›</a:t>
            </a:fld>
            <a:endParaRPr lang="en-GB"/>
          </a:p>
        </p:txBody>
      </p:sp>
    </p:spTree>
    <p:extLst>
      <p:ext uri="{BB962C8B-B14F-4D97-AF65-F5344CB8AC3E}">
        <p14:creationId xmlns:p14="http://schemas.microsoft.com/office/powerpoint/2010/main" val="330141117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016123" rtl="0" eaLnBrk="1" latinLnBrk="0" hangingPunct="1">
        <a:lnSpc>
          <a:spcPct val="90000"/>
        </a:lnSpc>
        <a:spcBef>
          <a:spcPct val="0"/>
        </a:spcBef>
        <a:buNone/>
        <a:defRPr sz="9700" kern="1200">
          <a:solidFill>
            <a:schemeClr val="tx1"/>
          </a:solidFill>
          <a:latin typeface="+mj-lt"/>
          <a:ea typeface="+mj-ea"/>
          <a:cs typeface="+mj-cs"/>
        </a:defRPr>
      </a:lvl1pPr>
    </p:titleStyle>
    <p:bodyStyle>
      <a:lvl1pPr marL="504032" indent="-504032" algn="l" defTabSz="2016123" rtl="0" eaLnBrk="1" latinLnBrk="0" hangingPunct="1">
        <a:lnSpc>
          <a:spcPct val="90000"/>
        </a:lnSpc>
        <a:spcBef>
          <a:spcPts val="2205"/>
        </a:spcBef>
        <a:buFont typeface="Arial" panose="020B0604020202020204" pitchFamily="34" charset="0"/>
        <a:buChar char="•"/>
        <a:defRPr sz="6174" kern="1200">
          <a:solidFill>
            <a:schemeClr val="tx1"/>
          </a:solidFill>
          <a:latin typeface="+mn-lt"/>
          <a:ea typeface="+mn-ea"/>
          <a:cs typeface="+mn-cs"/>
        </a:defRPr>
      </a:lvl1pPr>
      <a:lvl2pPr marL="1512093" indent="-504032" algn="l" defTabSz="2016123" rtl="0" eaLnBrk="1" latinLnBrk="0" hangingPunct="1">
        <a:lnSpc>
          <a:spcPct val="90000"/>
        </a:lnSpc>
        <a:spcBef>
          <a:spcPts val="1102"/>
        </a:spcBef>
        <a:buFont typeface="Arial" panose="020B0604020202020204" pitchFamily="34" charset="0"/>
        <a:buChar char="•"/>
        <a:defRPr sz="5292" kern="1200">
          <a:solidFill>
            <a:schemeClr val="tx1"/>
          </a:solidFill>
          <a:latin typeface="+mn-lt"/>
          <a:ea typeface="+mn-ea"/>
          <a:cs typeface="+mn-cs"/>
        </a:defRPr>
      </a:lvl2pPr>
      <a:lvl3pPr marL="2520154" indent="-504032" algn="l" defTabSz="2016123" rtl="0" eaLnBrk="1" latinLnBrk="0" hangingPunct="1">
        <a:lnSpc>
          <a:spcPct val="90000"/>
        </a:lnSpc>
        <a:spcBef>
          <a:spcPts val="1102"/>
        </a:spcBef>
        <a:buFont typeface="Arial" panose="020B0604020202020204" pitchFamily="34" charset="0"/>
        <a:buChar char="•"/>
        <a:defRPr sz="4410" kern="1200">
          <a:solidFill>
            <a:schemeClr val="tx1"/>
          </a:solidFill>
          <a:latin typeface="+mn-lt"/>
          <a:ea typeface="+mn-ea"/>
          <a:cs typeface="+mn-cs"/>
        </a:defRPr>
      </a:lvl3pPr>
      <a:lvl4pPr marL="3528217" indent="-504032" algn="l" defTabSz="2016123" rtl="0" eaLnBrk="1" latinLnBrk="0" hangingPunct="1">
        <a:lnSpc>
          <a:spcPct val="90000"/>
        </a:lnSpc>
        <a:spcBef>
          <a:spcPts val="1102"/>
        </a:spcBef>
        <a:buFont typeface="Arial" panose="020B0604020202020204" pitchFamily="34" charset="0"/>
        <a:buChar char="•"/>
        <a:defRPr sz="3969" kern="1200">
          <a:solidFill>
            <a:schemeClr val="tx1"/>
          </a:solidFill>
          <a:latin typeface="+mn-lt"/>
          <a:ea typeface="+mn-ea"/>
          <a:cs typeface="+mn-cs"/>
        </a:defRPr>
      </a:lvl4pPr>
      <a:lvl5pPr marL="4536279" indent="-504032" algn="l" defTabSz="2016123" rtl="0" eaLnBrk="1" latinLnBrk="0" hangingPunct="1">
        <a:lnSpc>
          <a:spcPct val="90000"/>
        </a:lnSpc>
        <a:spcBef>
          <a:spcPts val="1102"/>
        </a:spcBef>
        <a:buFont typeface="Arial" panose="020B0604020202020204" pitchFamily="34" charset="0"/>
        <a:buChar char="•"/>
        <a:defRPr sz="3969" kern="1200">
          <a:solidFill>
            <a:schemeClr val="tx1"/>
          </a:solidFill>
          <a:latin typeface="+mn-lt"/>
          <a:ea typeface="+mn-ea"/>
          <a:cs typeface="+mn-cs"/>
        </a:defRPr>
      </a:lvl5pPr>
      <a:lvl6pPr marL="5544340" indent="-504032" algn="l" defTabSz="2016123" rtl="0" eaLnBrk="1" latinLnBrk="0" hangingPunct="1">
        <a:lnSpc>
          <a:spcPct val="90000"/>
        </a:lnSpc>
        <a:spcBef>
          <a:spcPts val="1102"/>
        </a:spcBef>
        <a:buFont typeface="Arial" panose="020B0604020202020204" pitchFamily="34" charset="0"/>
        <a:buChar char="•"/>
        <a:defRPr sz="3969" kern="1200">
          <a:solidFill>
            <a:schemeClr val="tx1"/>
          </a:solidFill>
          <a:latin typeface="+mn-lt"/>
          <a:ea typeface="+mn-ea"/>
          <a:cs typeface="+mn-cs"/>
        </a:defRPr>
      </a:lvl6pPr>
      <a:lvl7pPr marL="6552401" indent="-504032" algn="l" defTabSz="2016123" rtl="0" eaLnBrk="1" latinLnBrk="0" hangingPunct="1">
        <a:lnSpc>
          <a:spcPct val="90000"/>
        </a:lnSpc>
        <a:spcBef>
          <a:spcPts val="1102"/>
        </a:spcBef>
        <a:buFont typeface="Arial" panose="020B0604020202020204" pitchFamily="34" charset="0"/>
        <a:buChar char="•"/>
        <a:defRPr sz="3969" kern="1200">
          <a:solidFill>
            <a:schemeClr val="tx1"/>
          </a:solidFill>
          <a:latin typeface="+mn-lt"/>
          <a:ea typeface="+mn-ea"/>
          <a:cs typeface="+mn-cs"/>
        </a:defRPr>
      </a:lvl7pPr>
      <a:lvl8pPr marL="7560464" indent="-504032" algn="l" defTabSz="2016123" rtl="0" eaLnBrk="1" latinLnBrk="0" hangingPunct="1">
        <a:lnSpc>
          <a:spcPct val="90000"/>
        </a:lnSpc>
        <a:spcBef>
          <a:spcPts val="1102"/>
        </a:spcBef>
        <a:buFont typeface="Arial" panose="020B0604020202020204" pitchFamily="34" charset="0"/>
        <a:buChar char="•"/>
        <a:defRPr sz="3969" kern="1200">
          <a:solidFill>
            <a:schemeClr val="tx1"/>
          </a:solidFill>
          <a:latin typeface="+mn-lt"/>
          <a:ea typeface="+mn-ea"/>
          <a:cs typeface="+mn-cs"/>
        </a:defRPr>
      </a:lvl8pPr>
      <a:lvl9pPr marL="8568527" indent="-504032" algn="l" defTabSz="2016123" rtl="0" eaLnBrk="1" latinLnBrk="0" hangingPunct="1">
        <a:lnSpc>
          <a:spcPct val="90000"/>
        </a:lnSpc>
        <a:spcBef>
          <a:spcPts val="1102"/>
        </a:spcBef>
        <a:buFont typeface="Arial" panose="020B0604020202020204" pitchFamily="34" charset="0"/>
        <a:buChar char="•"/>
        <a:defRPr sz="3969" kern="1200">
          <a:solidFill>
            <a:schemeClr val="tx1"/>
          </a:solidFill>
          <a:latin typeface="+mn-lt"/>
          <a:ea typeface="+mn-ea"/>
          <a:cs typeface="+mn-cs"/>
        </a:defRPr>
      </a:lvl9pPr>
    </p:bodyStyle>
    <p:otherStyle>
      <a:defPPr>
        <a:defRPr lang="en-US"/>
      </a:defPPr>
      <a:lvl1pPr marL="0" algn="l" defTabSz="2016123" rtl="0" eaLnBrk="1" latinLnBrk="0" hangingPunct="1">
        <a:defRPr sz="3969" kern="1200">
          <a:solidFill>
            <a:schemeClr val="tx1"/>
          </a:solidFill>
          <a:latin typeface="+mn-lt"/>
          <a:ea typeface="+mn-ea"/>
          <a:cs typeface="+mn-cs"/>
        </a:defRPr>
      </a:lvl1pPr>
      <a:lvl2pPr marL="1008061" algn="l" defTabSz="2016123" rtl="0" eaLnBrk="1" latinLnBrk="0" hangingPunct="1">
        <a:defRPr sz="3969" kern="1200">
          <a:solidFill>
            <a:schemeClr val="tx1"/>
          </a:solidFill>
          <a:latin typeface="+mn-lt"/>
          <a:ea typeface="+mn-ea"/>
          <a:cs typeface="+mn-cs"/>
        </a:defRPr>
      </a:lvl2pPr>
      <a:lvl3pPr marL="2016123" algn="l" defTabSz="2016123" rtl="0" eaLnBrk="1" latinLnBrk="0" hangingPunct="1">
        <a:defRPr sz="3969" kern="1200">
          <a:solidFill>
            <a:schemeClr val="tx1"/>
          </a:solidFill>
          <a:latin typeface="+mn-lt"/>
          <a:ea typeface="+mn-ea"/>
          <a:cs typeface="+mn-cs"/>
        </a:defRPr>
      </a:lvl3pPr>
      <a:lvl4pPr marL="3024186" algn="l" defTabSz="2016123" rtl="0" eaLnBrk="1" latinLnBrk="0" hangingPunct="1">
        <a:defRPr sz="3969" kern="1200">
          <a:solidFill>
            <a:schemeClr val="tx1"/>
          </a:solidFill>
          <a:latin typeface="+mn-lt"/>
          <a:ea typeface="+mn-ea"/>
          <a:cs typeface="+mn-cs"/>
        </a:defRPr>
      </a:lvl4pPr>
      <a:lvl5pPr marL="4032247" algn="l" defTabSz="2016123" rtl="0" eaLnBrk="1" latinLnBrk="0" hangingPunct="1">
        <a:defRPr sz="3969" kern="1200">
          <a:solidFill>
            <a:schemeClr val="tx1"/>
          </a:solidFill>
          <a:latin typeface="+mn-lt"/>
          <a:ea typeface="+mn-ea"/>
          <a:cs typeface="+mn-cs"/>
        </a:defRPr>
      </a:lvl5pPr>
      <a:lvl6pPr marL="5040310" algn="l" defTabSz="2016123" rtl="0" eaLnBrk="1" latinLnBrk="0" hangingPunct="1">
        <a:defRPr sz="3969" kern="1200">
          <a:solidFill>
            <a:schemeClr val="tx1"/>
          </a:solidFill>
          <a:latin typeface="+mn-lt"/>
          <a:ea typeface="+mn-ea"/>
          <a:cs typeface="+mn-cs"/>
        </a:defRPr>
      </a:lvl6pPr>
      <a:lvl7pPr marL="6048371" algn="l" defTabSz="2016123" rtl="0" eaLnBrk="1" latinLnBrk="0" hangingPunct="1">
        <a:defRPr sz="3969" kern="1200">
          <a:solidFill>
            <a:schemeClr val="tx1"/>
          </a:solidFill>
          <a:latin typeface="+mn-lt"/>
          <a:ea typeface="+mn-ea"/>
          <a:cs typeface="+mn-cs"/>
        </a:defRPr>
      </a:lvl7pPr>
      <a:lvl8pPr marL="7056433" algn="l" defTabSz="2016123" rtl="0" eaLnBrk="1" latinLnBrk="0" hangingPunct="1">
        <a:defRPr sz="3969" kern="1200">
          <a:solidFill>
            <a:schemeClr val="tx1"/>
          </a:solidFill>
          <a:latin typeface="+mn-lt"/>
          <a:ea typeface="+mn-ea"/>
          <a:cs typeface="+mn-cs"/>
        </a:defRPr>
      </a:lvl8pPr>
      <a:lvl9pPr marL="8064496" algn="l" defTabSz="2016123" rtl="0" eaLnBrk="1" latinLnBrk="0" hangingPunct="1">
        <a:defRPr sz="396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jpg"/><Relationship Id="rId26" Type="http://schemas.openxmlformats.org/officeDocument/2006/relationships/image" Target="../media/image9.jpg"/><Relationship Id="rId39" Type="http://schemas.openxmlformats.org/officeDocument/2006/relationships/image" Target="../media/image18.png"/><Relationship Id="rId3" Type="http://schemas.openxmlformats.org/officeDocument/2006/relationships/image" Target="../media/image2.jpg"/><Relationship Id="rId34" Type="http://schemas.openxmlformats.org/officeDocument/2006/relationships/image" Target="../media/image13.png"/><Relationship Id="rId42" Type="http://schemas.openxmlformats.org/officeDocument/2006/relationships/image" Target="../media/image21.png"/><Relationship Id="rId7" Type="http://schemas.openxmlformats.org/officeDocument/2006/relationships/image" Target="../media/image6.jpg"/><Relationship Id="rId25" Type="http://schemas.openxmlformats.org/officeDocument/2006/relationships/image" Target="../media/image8.jpg"/><Relationship Id="rId33" Type="http://schemas.openxmlformats.org/officeDocument/2006/relationships/image" Target="../media/image12.png"/><Relationship Id="rId38" Type="http://schemas.openxmlformats.org/officeDocument/2006/relationships/image" Target="../media/image17.png"/><Relationship Id="rId2" Type="http://schemas.openxmlformats.org/officeDocument/2006/relationships/image" Target="../media/image1.jpg"/><Relationship Id="rId29" Type="http://schemas.openxmlformats.org/officeDocument/2006/relationships/image" Target="../media/image28.png"/><Relationship Id="rId41" Type="http://schemas.openxmlformats.org/officeDocument/2006/relationships/image" Target="../media/image20.png"/><Relationship Id="rId1" Type="http://schemas.openxmlformats.org/officeDocument/2006/relationships/slideLayout" Target="../slideLayouts/slideLayout7.xml"/><Relationship Id="rId6" Type="http://schemas.openxmlformats.org/officeDocument/2006/relationships/image" Target="../media/image5.jpg"/><Relationship Id="rId24" Type="http://schemas.openxmlformats.org/officeDocument/2006/relationships/image" Target="../media/image23.png"/><Relationship Id="rId32" Type="http://schemas.openxmlformats.org/officeDocument/2006/relationships/image" Target="../media/image11.jpg"/><Relationship Id="rId37" Type="http://schemas.openxmlformats.org/officeDocument/2006/relationships/image" Target="../media/image16.jpg"/><Relationship Id="rId40" Type="http://schemas.openxmlformats.org/officeDocument/2006/relationships/image" Target="../media/image19.png"/><Relationship Id="rId5" Type="http://schemas.openxmlformats.org/officeDocument/2006/relationships/image" Target="../media/image4.jpg"/><Relationship Id="rId28" Type="http://schemas.openxmlformats.org/officeDocument/2006/relationships/image" Target="../media/image27.png"/><Relationship Id="rId36" Type="http://schemas.openxmlformats.org/officeDocument/2006/relationships/image" Target="../media/image15.jpg"/><Relationship Id="rId31" Type="http://schemas.openxmlformats.org/officeDocument/2006/relationships/image" Target="../media/image30.png"/><Relationship Id="rId4" Type="http://schemas.openxmlformats.org/officeDocument/2006/relationships/image" Target="../media/image3.jpg"/><Relationship Id="rId27" Type="http://schemas.openxmlformats.org/officeDocument/2006/relationships/image" Target="../media/image10.jpg"/><Relationship Id="rId30" Type="http://schemas.openxmlformats.org/officeDocument/2006/relationships/image" Target="../media/image29.png"/><Relationship Id="rId35" Type="http://schemas.openxmlformats.org/officeDocument/2006/relationships/image" Target="../media/image14.png"/><Relationship Id="rId43" Type="http://schemas.openxmlformats.org/officeDocument/2006/relationships/image" Target="../media/image22.jp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6495ED"/>
        </a:solidFill>
        <a:effectLst/>
      </p:bgPr>
    </p:bg>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861C8C18-F801-4AB9-947D-F328AC490935}"/>
              </a:ext>
            </a:extLst>
          </p:cNvPr>
          <p:cNvGrpSpPr/>
          <p:nvPr/>
        </p:nvGrpSpPr>
        <p:grpSpPr>
          <a:xfrm>
            <a:off x="15769041" y="180038"/>
            <a:ext cx="10931060" cy="6860632"/>
            <a:chOff x="15719109" y="240480"/>
            <a:chExt cx="10931060" cy="6860632"/>
          </a:xfrm>
        </p:grpSpPr>
        <p:grpSp>
          <p:nvGrpSpPr>
            <p:cNvPr id="176" name="Group 175">
              <a:extLst>
                <a:ext uri="{FF2B5EF4-FFF2-40B4-BE49-F238E27FC236}">
                  <a16:creationId xmlns:a16="http://schemas.microsoft.com/office/drawing/2014/main" id="{CB1BABF3-EB69-B7C3-5526-D77946F4118B}"/>
                </a:ext>
              </a:extLst>
            </p:cNvPr>
            <p:cNvGrpSpPr/>
            <p:nvPr/>
          </p:nvGrpSpPr>
          <p:grpSpPr>
            <a:xfrm>
              <a:off x="15719109" y="240480"/>
              <a:ext cx="10931060" cy="6860632"/>
              <a:chOff x="15719109" y="240480"/>
              <a:chExt cx="10931060" cy="6860632"/>
            </a:xfrm>
          </p:grpSpPr>
          <p:sp>
            <p:nvSpPr>
              <p:cNvPr id="63" name="Rectangle 62">
                <a:extLst>
                  <a:ext uri="{FF2B5EF4-FFF2-40B4-BE49-F238E27FC236}">
                    <a16:creationId xmlns:a16="http://schemas.microsoft.com/office/drawing/2014/main" id="{9C9A070A-56FF-1F9A-EACD-FD64142036E9}"/>
                  </a:ext>
                </a:extLst>
              </p:cNvPr>
              <p:cNvSpPr/>
              <p:nvPr/>
            </p:nvSpPr>
            <p:spPr>
              <a:xfrm>
                <a:off x="15737353" y="240480"/>
                <a:ext cx="10912816" cy="6860632"/>
              </a:xfrm>
              <a:prstGeom prst="rect">
                <a:avLst/>
              </a:prstGeom>
              <a:solidFill>
                <a:schemeClr val="bg1"/>
              </a:solidFill>
              <a:ln>
                <a:noFill/>
              </a:ln>
              <a:effectLst>
                <a:outerShdw blurRad="190500" dist="2286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pic>
            <p:nvPicPr>
              <p:cNvPr id="42" name="Picture 41">
                <a:extLst>
                  <a:ext uri="{FF2B5EF4-FFF2-40B4-BE49-F238E27FC236}">
                    <a16:creationId xmlns:a16="http://schemas.microsoft.com/office/drawing/2014/main" id="{E4ED1AE3-507F-A9E5-B87D-9E220AE26333}"/>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2103105" y="1543444"/>
                <a:ext cx="1747925" cy="2520000"/>
              </a:xfrm>
              <a:prstGeom prst="rect">
                <a:avLst/>
              </a:prstGeom>
            </p:spPr>
          </p:pic>
          <p:pic>
            <p:nvPicPr>
              <p:cNvPr id="44" name="Picture 43">
                <a:extLst>
                  <a:ext uri="{FF2B5EF4-FFF2-40B4-BE49-F238E27FC236}">
                    <a16:creationId xmlns:a16="http://schemas.microsoft.com/office/drawing/2014/main" id="{E00DA8C1-1393-28B2-6A92-418D90E4B06C}"/>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24351321" y="1559554"/>
                <a:ext cx="1747924" cy="2520000"/>
              </a:xfrm>
              <a:prstGeom prst="rect">
                <a:avLst/>
              </a:prstGeom>
            </p:spPr>
          </p:pic>
          <p:pic>
            <p:nvPicPr>
              <p:cNvPr id="45" name="Picture 44">
                <a:extLst>
                  <a:ext uri="{FF2B5EF4-FFF2-40B4-BE49-F238E27FC236}">
                    <a16:creationId xmlns:a16="http://schemas.microsoft.com/office/drawing/2014/main" id="{3F5E6206-691C-4AB3-F47E-6835223B669C}"/>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22063972" y="4394178"/>
                <a:ext cx="1747925" cy="2520000"/>
              </a:xfrm>
              <a:prstGeom prst="rect">
                <a:avLst/>
              </a:prstGeom>
            </p:spPr>
          </p:pic>
          <p:pic>
            <p:nvPicPr>
              <p:cNvPr id="47" name="Picture 46" descr="Shape&#10;&#10;Description automatically generated">
                <a:extLst>
                  <a:ext uri="{FF2B5EF4-FFF2-40B4-BE49-F238E27FC236}">
                    <a16:creationId xmlns:a16="http://schemas.microsoft.com/office/drawing/2014/main" id="{FDCA1834-54B0-6B73-8405-5A0B44FCBEB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4172379" y="4346062"/>
                <a:ext cx="1080000" cy="1080000"/>
              </a:xfrm>
              <a:prstGeom prst="rect">
                <a:avLst/>
              </a:prstGeom>
            </p:spPr>
          </p:pic>
          <p:pic>
            <p:nvPicPr>
              <p:cNvPr id="49" name="Picture 48" descr="Diagram&#10;&#10;Description automatically generated with medium confidence">
                <a:extLst>
                  <a:ext uri="{FF2B5EF4-FFF2-40B4-BE49-F238E27FC236}">
                    <a16:creationId xmlns:a16="http://schemas.microsoft.com/office/drawing/2014/main" id="{A3104BB1-2FB0-FA35-E12E-10A0BFDDAEB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5267171" y="4346062"/>
                <a:ext cx="1062857" cy="1116000"/>
              </a:xfrm>
              <a:prstGeom prst="rect">
                <a:avLst/>
              </a:prstGeom>
            </p:spPr>
          </p:pic>
          <p:pic>
            <p:nvPicPr>
              <p:cNvPr id="51" name="Picture 50">
                <a:extLst>
                  <a:ext uri="{FF2B5EF4-FFF2-40B4-BE49-F238E27FC236}">
                    <a16:creationId xmlns:a16="http://schemas.microsoft.com/office/drawing/2014/main" id="{8CD02C1C-2906-8987-A5E0-3B9C2466AC5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4026243" y="6748028"/>
                <a:ext cx="2520000" cy="158033"/>
              </a:xfrm>
              <a:prstGeom prst="rect">
                <a:avLst/>
              </a:prstGeom>
            </p:spPr>
          </p:pic>
          <p:pic>
            <p:nvPicPr>
              <p:cNvPr id="59" name="Picture 58">
                <a:extLst>
                  <a:ext uri="{FF2B5EF4-FFF2-40B4-BE49-F238E27FC236}">
                    <a16:creationId xmlns:a16="http://schemas.microsoft.com/office/drawing/2014/main" id="{CD6CD0D7-8942-D64A-757F-D46AE3B710F0}"/>
                  </a:ext>
                </a:extLst>
              </p:cNvPr>
              <p:cNvPicPr>
                <a:picLocks noChangeAspect="1"/>
              </p:cNvPicPr>
              <p:nvPr/>
            </p:nvPicPr>
            <p:blipFill>
              <a:blip r:embed="rId8">
                <a:extLst>
                  <a:ext uri="{28A0092B-C50C-407E-A947-70E740481C1C}">
                    <a14:useLocalDpi xmlns:a14="http://schemas.microsoft.com/office/drawing/2010/main" val="0"/>
                  </a:ext>
                </a:extLst>
              </a:blip>
              <a:srcRect/>
              <a:stretch/>
            </p:blipFill>
            <p:spPr>
              <a:xfrm>
                <a:off x="24013530" y="5515907"/>
                <a:ext cx="2344828" cy="972000"/>
              </a:xfrm>
              <a:prstGeom prst="rect">
                <a:avLst/>
              </a:prstGeom>
            </p:spPr>
          </p:pic>
          <p:sp>
            <p:nvSpPr>
              <p:cNvPr id="62" name="TextBox 61">
                <a:extLst>
                  <a:ext uri="{FF2B5EF4-FFF2-40B4-BE49-F238E27FC236}">
                    <a16:creationId xmlns:a16="http://schemas.microsoft.com/office/drawing/2014/main" id="{48DF9D91-A204-A47E-F4F7-7A3F80E547BB}"/>
                  </a:ext>
                </a:extLst>
              </p:cNvPr>
              <p:cNvSpPr txBox="1"/>
              <p:nvPr/>
            </p:nvSpPr>
            <p:spPr>
              <a:xfrm>
                <a:off x="15719109" y="240480"/>
                <a:ext cx="10912816" cy="1015663"/>
              </a:xfrm>
              <a:prstGeom prst="rect">
                <a:avLst/>
              </a:prstGeom>
              <a:noFill/>
              <a:ln w="57150">
                <a:noFill/>
              </a:ln>
              <a:effectLst/>
            </p:spPr>
            <p:txBody>
              <a:bodyPr wrap="square" rtlCol="0">
                <a:spAutoFit/>
              </a:bodyPr>
              <a:lstStyle/>
              <a:p>
                <a:pPr algn="ctr"/>
                <a:r>
                  <a:rPr lang="en-ZA" b="1" dirty="0">
                    <a:solidFill>
                      <a:srgbClr val="00008B"/>
                    </a:solidFill>
                    <a:latin typeface="Times New Roman" panose="02020603050405020304" pitchFamily="18" charset="0"/>
                    <a:cs typeface="Times New Roman" panose="02020603050405020304" pitchFamily="18" charset="0"/>
                  </a:rPr>
                  <a:t>DATA</a:t>
                </a:r>
                <a:endParaRPr lang="en-ZA" sz="1600" b="1" dirty="0">
                  <a:solidFill>
                    <a:srgbClr val="00008B"/>
                  </a:solidFill>
                  <a:latin typeface="Times New Roman" panose="02020603050405020304" pitchFamily="18" charset="0"/>
                  <a:cs typeface="Times New Roman" panose="02020603050405020304" pitchFamily="18" charset="0"/>
                </a:endParaRPr>
              </a:p>
              <a:p>
                <a:pPr algn="just">
                  <a:spcAft>
                    <a:spcPts val="600"/>
                  </a:spcAft>
                </a:pPr>
                <a:r>
                  <a:rPr lang="en-GB" sz="1400" dirty="0">
                    <a:latin typeface="Times New Roman" panose="02020603050405020304" pitchFamily="18" charset="0"/>
                    <a:ea typeface="Times New Roman" panose="02020603050405020304" pitchFamily="18" charset="0"/>
                    <a:cs typeface="Arial" panose="020B0604020202020204" pitchFamily="34" charset="0"/>
                  </a:rPr>
                  <a:t>The Rambam Medical Centre, Haifa Israel, has provided fully anonymised data of patients’ hand drawn shapes over time of treatment with both treated and untreated hand. </a:t>
                </a:r>
                <a:r>
                  <a:rPr lang="en-US" sz="1400" b="0" i="0" dirty="0">
                    <a:effectLst/>
                    <a:latin typeface="Times New Roman" panose="02020603050405020304" pitchFamily="18" charset="0"/>
                    <a:cs typeface="Times New Roman" panose="02020603050405020304" pitchFamily="18" charset="0"/>
                  </a:rPr>
                  <a:t>Out of the 122 patients, 34 are undergoing treatment for Parkinson’s Disease, and the remaining 88 for Essential Tremor, however, this project does not differentiate between disease/disorder, but only on success of treatment. </a:t>
                </a:r>
              </a:p>
            </p:txBody>
          </p:sp>
          <p:sp>
            <p:nvSpPr>
              <p:cNvPr id="128" name="TextBox 127">
                <a:extLst>
                  <a:ext uri="{FF2B5EF4-FFF2-40B4-BE49-F238E27FC236}">
                    <a16:creationId xmlns:a16="http://schemas.microsoft.com/office/drawing/2014/main" id="{3D5EF4FD-6A71-BEB6-34EB-B9B62AD27604}"/>
                  </a:ext>
                </a:extLst>
              </p:cNvPr>
              <p:cNvSpPr txBox="1"/>
              <p:nvPr/>
            </p:nvSpPr>
            <p:spPr>
              <a:xfrm>
                <a:off x="15765576" y="1453412"/>
                <a:ext cx="6094119" cy="5432256"/>
              </a:xfrm>
              <a:prstGeom prst="rect">
                <a:avLst/>
              </a:prstGeom>
              <a:noFill/>
              <a:ln w="57150">
                <a:noFill/>
              </a:ln>
              <a:effectLst/>
            </p:spPr>
            <p:txBody>
              <a:bodyPr wrap="square" rtlCol="0">
                <a:spAutoFit/>
              </a:bodyPr>
              <a:lstStyle/>
              <a:p>
                <a:pPr algn="ctr"/>
                <a:r>
                  <a:rPr lang="en-ZA" sz="1600" b="1" dirty="0">
                    <a:solidFill>
                      <a:srgbClr val="00008B"/>
                    </a:solidFill>
                    <a:latin typeface="Times New Roman" panose="02020603050405020304" pitchFamily="18" charset="0"/>
                    <a:cs typeface="Times New Roman" panose="02020603050405020304" pitchFamily="18" charset="0"/>
                  </a:rPr>
                  <a:t>DATA PRE-PROCESSING</a:t>
                </a:r>
              </a:p>
              <a:p>
                <a:pPr lvl="0" algn="l"/>
                <a:r>
                  <a:rPr lang="en-ZA" sz="1600" b="1" dirty="0">
                    <a:solidFill>
                      <a:srgbClr val="00008B"/>
                    </a:solidFill>
                    <a:latin typeface="Times New Roman" panose="02020603050405020304" pitchFamily="18" charset="0"/>
                    <a:cs typeface="Times New Roman" panose="02020603050405020304" pitchFamily="18" charset="0"/>
                  </a:rPr>
                  <a:t>Data Analysis</a:t>
                </a:r>
              </a:p>
              <a:p>
                <a:pPr marL="171450" lvl="0" indent="-171450" algn="l">
                  <a:buFont typeface="Arial" panose="020B0604020202020204" pitchFamily="34" charset="0"/>
                  <a:buChar char="•"/>
                </a:pPr>
                <a:r>
                  <a:rPr lang="en-GB" sz="1400" dirty="0">
                    <a:latin typeface="Times New Roman" panose="02020603050405020304" pitchFamily="18" charset="0"/>
                    <a:ea typeface="Times New Roman" panose="02020603050405020304" pitchFamily="18" charset="0"/>
                    <a:cs typeface="Times New Roman" panose="02020603050405020304" pitchFamily="18" charset="0"/>
                  </a:rPr>
                  <a:t>Each patient fills in the same template with both hands before and after receiving treatment. These paper drawings are scanned and saved as a PDF. </a:t>
                </a:r>
              </a:p>
              <a:p>
                <a:pPr marL="171450" lvl="0" indent="-171450" algn="l">
                  <a:buFont typeface="Arial" panose="020B0604020202020204" pitchFamily="34" charset="0"/>
                  <a:buChar char="•"/>
                </a:pPr>
                <a:r>
                  <a:rPr lang="en-GB" sz="1400" dirty="0">
                    <a:latin typeface="Times New Roman" panose="02020603050405020304" pitchFamily="18" charset="0"/>
                    <a:ea typeface="Times New Roman" panose="02020603050405020304" pitchFamily="18" charset="0"/>
                    <a:cs typeface="Times New Roman" panose="02020603050405020304" pitchFamily="18" charset="0"/>
                  </a:rPr>
                  <a:t>Some scans are pixelated, rotated or contain erroneous markings.</a:t>
                </a:r>
              </a:p>
              <a:p>
                <a:pPr marL="171450" lvl="0" indent="-171450" algn="l">
                  <a:spcAft>
                    <a:spcPts val="600"/>
                  </a:spcAft>
                  <a:buFont typeface="Arial" panose="020B0604020202020204" pitchFamily="34" charset="0"/>
                  <a:buChar char="•"/>
                </a:pPr>
                <a:r>
                  <a:rPr lang="en-GB" sz="1400" dirty="0">
                    <a:latin typeface="Times New Roman" panose="02020603050405020304" pitchFamily="18" charset="0"/>
                    <a:ea typeface="Times New Roman" panose="02020603050405020304" pitchFamily="18" charset="0"/>
                    <a:cs typeface="Times New Roman" panose="02020603050405020304" pitchFamily="18" charset="0"/>
                  </a:rPr>
                  <a:t>Each scan is </a:t>
                </a:r>
                <a:r>
                  <a:rPr lang="en-GB" sz="1400" dirty="0">
                    <a:latin typeface="Times New Roman" panose="02020603050405020304" pitchFamily="18" charset="0"/>
                    <a:cs typeface="Times New Roman" panose="02020603050405020304" pitchFamily="18" charset="0"/>
                  </a:rPr>
                  <a:t>converted to JPEG format.</a:t>
                </a:r>
                <a:endParaRPr lang="en-GB" sz="1400" i="1" dirty="0">
                  <a:latin typeface="Times New Roman" panose="02020603050405020304" pitchFamily="18" charset="0"/>
                  <a:ea typeface="Times New Roman" panose="02020603050405020304" pitchFamily="18" charset="0"/>
                  <a:cs typeface="Times New Roman" panose="02020603050405020304" pitchFamily="18" charset="0"/>
                </a:endParaRPr>
              </a:p>
              <a:p>
                <a:pPr lvl="0" algn="l"/>
                <a:r>
                  <a:rPr lang="en-ZA" sz="1600" b="1" dirty="0">
                    <a:solidFill>
                      <a:srgbClr val="00008B"/>
                    </a:solidFill>
                    <a:latin typeface="Times New Roman" panose="02020603050405020304" pitchFamily="18" charset="0"/>
                    <a:cs typeface="Times New Roman" panose="02020603050405020304" pitchFamily="18" charset="0"/>
                  </a:rPr>
                  <a:t>Basic Cropping</a:t>
                </a:r>
              </a:p>
              <a:p>
                <a:pPr marL="171450" lvl="0" indent="-171450" algn="l">
                  <a:buFont typeface="Arial" panose="020B0604020202020204" pitchFamily="34" charset="0"/>
                  <a:buChar char="•"/>
                </a:pPr>
                <a:r>
                  <a:rPr lang="en-GB" sz="1400" dirty="0">
                    <a:latin typeface="Times New Roman" panose="02020603050405020304" pitchFamily="18" charset="0"/>
                    <a:ea typeface="Times New Roman" panose="02020603050405020304" pitchFamily="18" charset="0"/>
                    <a:cs typeface="Times New Roman" panose="02020603050405020304" pitchFamily="18" charset="0"/>
                  </a:rPr>
                  <a:t>OpenCV EAST Text Detection [4] detects the corner coordinates of the “Drawing A”, “Drawing B” and “Drawing C” text. </a:t>
                </a:r>
                <a:endParaRPr lang="en-ZA" sz="1400" dirty="0">
                  <a:latin typeface="Times New Roman" panose="02020603050405020304" pitchFamily="18" charset="0"/>
                  <a:cs typeface="Times New Roman" panose="02020603050405020304" pitchFamily="18" charset="0"/>
                </a:endParaRPr>
              </a:p>
              <a:p>
                <a:pPr marL="171450" lvl="0" indent="-171450" algn="l">
                  <a:buFont typeface="Arial" panose="020B0604020202020204" pitchFamily="34" charset="0"/>
                  <a:buChar char="•"/>
                </a:pPr>
                <a:r>
                  <a:rPr lang="en-GB" sz="1400" dirty="0">
                    <a:latin typeface="Times New Roman" panose="02020603050405020304" pitchFamily="18" charset="0"/>
                    <a:ea typeface="Times New Roman" panose="02020603050405020304" pitchFamily="18" charset="0"/>
                    <a:cs typeface="Times New Roman" panose="02020603050405020304" pitchFamily="18" charset="0"/>
                  </a:rPr>
                  <a:t>The relative position of spiral A, spiral B, and line-block C is determined using the best available combination of the text coordinates. </a:t>
                </a:r>
                <a:endParaRPr lang="en-ZA" sz="1400" dirty="0">
                  <a:latin typeface="Times New Roman" panose="02020603050405020304" pitchFamily="18" charset="0"/>
                  <a:cs typeface="Times New Roman" panose="02020603050405020304" pitchFamily="18" charset="0"/>
                </a:endParaRPr>
              </a:p>
              <a:p>
                <a:pPr marL="171450" lvl="0" indent="-171450" algn="l">
                  <a:spcAft>
                    <a:spcPts val="600"/>
                  </a:spcAft>
                  <a:buFont typeface="Arial" panose="020B0604020202020204" pitchFamily="34" charset="0"/>
                  <a:buChar char="•"/>
                </a:pPr>
                <a:r>
                  <a:rPr lang="en-GB" sz="1400" dirty="0">
                    <a:latin typeface="Times New Roman" panose="02020603050405020304" pitchFamily="18" charset="0"/>
                    <a:ea typeface="Times New Roman" panose="02020603050405020304" pitchFamily="18" charset="0"/>
                    <a:cs typeface="Times New Roman" panose="02020603050405020304" pitchFamily="18" charset="0"/>
                  </a:rPr>
                  <a:t>Each new image is cropped and resized to ensure consistent pixel distribution for better comparison further. </a:t>
                </a:r>
              </a:p>
              <a:p>
                <a:pPr lvl="0" algn="l"/>
                <a:r>
                  <a:rPr lang="en-ZA" sz="1600" b="1" dirty="0">
                    <a:solidFill>
                      <a:srgbClr val="00008B"/>
                    </a:solidFill>
                    <a:latin typeface="Times New Roman" panose="02020603050405020304" pitchFamily="18" charset="0"/>
                    <a:cs typeface="Times New Roman" panose="02020603050405020304" pitchFamily="18" charset="0"/>
                  </a:rPr>
                  <a:t>Further Correction</a:t>
                </a:r>
              </a:p>
              <a:p>
                <a:pPr marL="171450" lvl="0" indent="-171450" algn="l">
                  <a:buFont typeface="Arial" panose="020B0604020202020204" pitchFamily="34" charset="0"/>
                  <a:buChar char="•"/>
                </a:pPr>
                <a:r>
                  <a:rPr lang="en-GB" sz="1400" dirty="0">
                    <a:latin typeface="Times New Roman" panose="02020603050405020304" pitchFamily="18" charset="0"/>
                    <a:ea typeface="Times New Roman" panose="02020603050405020304" pitchFamily="18" charset="0"/>
                    <a:cs typeface="Times New Roman" panose="02020603050405020304" pitchFamily="18" charset="0"/>
                  </a:rPr>
                  <a:t>To remove any erroneous markings, each cropped image is converted to greyscale. Then all dark pixels are converted to black and the remainder to white. </a:t>
                </a:r>
              </a:p>
              <a:p>
                <a:pPr marL="171450" lvl="0" indent="-171450" algn="l">
                  <a:spcAft>
                    <a:spcPts val="600"/>
                  </a:spcAft>
                  <a:buFont typeface="Arial" panose="020B0604020202020204" pitchFamily="34" charset="0"/>
                  <a:buChar char="•"/>
                </a:pPr>
                <a:r>
                  <a:rPr lang="en-GB" sz="1400" dirty="0">
                    <a:latin typeface="Times New Roman" panose="02020603050405020304" pitchFamily="18" charset="0"/>
                    <a:ea typeface="Times New Roman" panose="02020603050405020304" pitchFamily="18" charset="0"/>
                    <a:cs typeface="Times New Roman" panose="02020603050405020304" pitchFamily="18" charset="0"/>
                  </a:rPr>
                  <a:t>OpenCV is used to identify the solid black rectangles in line-block C images [5] to correct any rotation or perspective warp [6]. Only the top most line is saved. </a:t>
                </a:r>
              </a:p>
              <a:p>
                <a:pPr lvl="0" algn="l"/>
                <a:r>
                  <a:rPr lang="en-ZA" sz="1600" b="1" dirty="0">
                    <a:solidFill>
                      <a:srgbClr val="00008B"/>
                    </a:solidFill>
                    <a:latin typeface="Times New Roman" panose="02020603050405020304" pitchFamily="18" charset="0"/>
                    <a:cs typeface="Times New Roman" panose="02020603050405020304" pitchFamily="18" charset="0"/>
                  </a:rPr>
                  <a:t>Final Clean-up</a:t>
                </a:r>
              </a:p>
              <a:p>
                <a:pPr marL="171450" lvl="0" indent="-171450" algn="l">
                  <a:buFont typeface="Arial" panose="020B0604020202020204" pitchFamily="34" charset="0"/>
                  <a:buChar char="•"/>
                </a:pPr>
                <a:r>
                  <a:rPr lang="en-GB" sz="1400" dirty="0">
                    <a:latin typeface="Times New Roman" panose="02020603050405020304" pitchFamily="18" charset="0"/>
                    <a:ea typeface="Times New Roman" panose="02020603050405020304" pitchFamily="18" charset="0"/>
                    <a:cs typeface="Times New Roman" panose="02020603050405020304" pitchFamily="18" charset="0"/>
                  </a:rPr>
                  <a:t>A high rate of acceptably cropped and corrected images was produced. </a:t>
                </a:r>
              </a:p>
              <a:p>
                <a:pPr marL="171450" lvl="0" indent="-171450" algn="l">
                  <a:buFont typeface="Arial" panose="020B0604020202020204" pitchFamily="34" charset="0"/>
                  <a:buChar char="•"/>
                </a:pPr>
                <a:r>
                  <a:rPr lang="en-GB" sz="1400" dirty="0">
                    <a:latin typeface="Times New Roman" panose="02020603050405020304" pitchFamily="18" charset="0"/>
                    <a:ea typeface="Times New Roman" panose="02020603050405020304" pitchFamily="18" charset="0"/>
                    <a:cs typeface="Times New Roman" panose="02020603050405020304" pitchFamily="18" charset="0"/>
                  </a:rPr>
                  <a:t>Erroneous results occurred due to poor quality inputted scans. </a:t>
                </a:r>
              </a:p>
              <a:p>
                <a:pPr marL="171450" lvl="0" indent="-171450" algn="l">
                  <a:buFont typeface="Arial" panose="020B0604020202020204" pitchFamily="34" charset="0"/>
                  <a:buChar char="•"/>
                </a:pPr>
                <a:r>
                  <a:rPr lang="en-GB" sz="1400" dirty="0">
                    <a:latin typeface="Times New Roman" panose="02020603050405020304" pitchFamily="18" charset="0"/>
                    <a:ea typeface="Times New Roman" panose="02020603050405020304" pitchFamily="18" charset="0"/>
                    <a:cs typeface="Times New Roman" panose="02020603050405020304" pitchFamily="18" charset="0"/>
                  </a:rPr>
                  <a:t>These were manually removed or corrected if possible. </a:t>
                </a:r>
                <a:endParaRPr lang="en-ZA" sz="1400" dirty="0">
                  <a:latin typeface="Times New Roman" panose="02020603050405020304" pitchFamily="18" charset="0"/>
                  <a:cs typeface="Times New Roman" panose="02020603050405020304" pitchFamily="18" charset="0"/>
                </a:endParaRPr>
              </a:p>
            </p:txBody>
          </p:sp>
        </p:grpSp>
        <p:sp>
          <p:nvSpPr>
            <p:cNvPr id="71" name="TextBox 70">
              <a:extLst>
                <a:ext uri="{FF2B5EF4-FFF2-40B4-BE49-F238E27FC236}">
                  <a16:creationId xmlns:a16="http://schemas.microsoft.com/office/drawing/2014/main" id="{7B23B146-9118-4857-979C-61A8B1F3E40F}"/>
                </a:ext>
              </a:extLst>
            </p:cNvPr>
            <p:cNvSpPr txBox="1"/>
            <p:nvPr/>
          </p:nvSpPr>
          <p:spPr>
            <a:xfrm>
              <a:off x="22093164" y="1277454"/>
              <a:ext cx="1747924" cy="307392"/>
            </a:xfrm>
            <a:prstGeom prst="rect">
              <a:avLst/>
            </a:prstGeom>
            <a:noFill/>
            <a:ln>
              <a:noFill/>
            </a:ln>
            <a:effectLst>
              <a:outerShdw sx="1000" sy="1000" algn="ctr">
                <a:srgbClr val="000000"/>
              </a:outerShdw>
            </a:effectLst>
          </p:spPr>
          <p:txBody>
            <a:bodyPr wrap="square" rtlCol="0">
              <a:spAutoFit/>
            </a:bodyPr>
            <a:lstStyle/>
            <a:p>
              <a:pPr algn="ctr">
                <a:lnSpc>
                  <a:spcPct val="107000"/>
                </a:lnSpc>
              </a:pPr>
              <a:r>
                <a:rPr lang="en-ZA" sz="1400" b="1" dirty="0">
                  <a:solidFill>
                    <a:srgbClr val="00008B"/>
                  </a:solidFill>
                  <a:latin typeface="Times New Roman" panose="02020603050405020304" pitchFamily="18" charset="0"/>
                  <a:cs typeface="Times New Roman" panose="02020603050405020304" pitchFamily="18" charset="0"/>
                </a:rPr>
                <a:t>Completed template</a:t>
              </a:r>
            </a:p>
          </p:txBody>
        </p:sp>
        <p:sp>
          <p:nvSpPr>
            <p:cNvPr id="72" name="TextBox 71">
              <a:extLst>
                <a:ext uri="{FF2B5EF4-FFF2-40B4-BE49-F238E27FC236}">
                  <a16:creationId xmlns:a16="http://schemas.microsoft.com/office/drawing/2014/main" id="{55A76EC2-EBBD-4A78-AFD1-3D3A55B62D21}"/>
                </a:ext>
              </a:extLst>
            </p:cNvPr>
            <p:cNvSpPr txBox="1"/>
            <p:nvPr/>
          </p:nvSpPr>
          <p:spPr>
            <a:xfrm>
              <a:off x="24094440" y="1277454"/>
              <a:ext cx="2303144" cy="307392"/>
            </a:xfrm>
            <a:prstGeom prst="rect">
              <a:avLst/>
            </a:prstGeom>
            <a:noFill/>
            <a:ln>
              <a:noFill/>
            </a:ln>
            <a:effectLst>
              <a:outerShdw sx="1000" sy="1000" algn="ctr">
                <a:srgbClr val="000000"/>
              </a:outerShdw>
            </a:effectLst>
          </p:spPr>
          <p:txBody>
            <a:bodyPr wrap="square" rtlCol="0">
              <a:spAutoFit/>
            </a:bodyPr>
            <a:lstStyle/>
            <a:p>
              <a:pPr algn="ctr">
                <a:lnSpc>
                  <a:spcPct val="107000"/>
                </a:lnSpc>
              </a:pPr>
              <a:r>
                <a:rPr lang="en-ZA" sz="1400" b="1" dirty="0">
                  <a:solidFill>
                    <a:srgbClr val="00008B"/>
                  </a:solidFill>
                  <a:latin typeface="Times New Roman" panose="02020603050405020304" pitchFamily="18" charset="0"/>
                  <a:cs typeface="Times New Roman" panose="02020603050405020304" pitchFamily="18" charset="0"/>
                </a:rPr>
                <a:t>Identified text coordinates</a:t>
              </a:r>
            </a:p>
          </p:txBody>
        </p:sp>
        <p:sp>
          <p:nvSpPr>
            <p:cNvPr id="73" name="TextBox 72">
              <a:extLst>
                <a:ext uri="{FF2B5EF4-FFF2-40B4-BE49-F238E27FC236}">
                  <a16:creationId xmlns:a16="http://schemas.microsoft.com/office/drawing/2014/main" id="{39D9112A-78B3-4DDB-9826-818C66A386A1}"/>
                </a:ext>
              </a:extLst>
            </p:cNvPr>
            <p:cNvSpPr txBox="1"/>
            <p:nvPr/>
          </p:nvSpPr>
          <p:spPr>
            <a:xfrm>
              <a:off x="22001724" y="4123121"/>
              <a:ext cx="1966408" cy="307392"/>
            </a:xfrm>
            <a:prstGeom prst="rect">
              <a:avLst/>
            </a:prstGeom>
            <a:noFill/>
            <a:ln>
              <a:noFill/>
            </a:ln>
            <a:effectLst>
              <a:outerShdw sx="1000" sy="1000" algn="ctr">
                <a:srgbClr val="000000"/>
              </a:outerShdw>
            </a:effectLst>
          </p:spPr>
          <p:txBody>
            <a:bodyPr wrap="square" rtlCol="0">
              <a:spAutoFit/>
            </a:bodyPr>
            <a:lstStyle/>
            <a:p>
              <a:pPr>
                <a:lnSpc>
                  <a:spcPct val="107000"/>
                </a:lnSpc>
              </a:pPr>
              <a:r>
                <a:rPr lang="en-ZA" sz="1400" b="1" dirty="0">
                  <a:solidFill>
                    <a:srgbClr val="00008B"/>
                  </a:solidFill>
                  <a:latin typeface="Times New Roman" panose="02020603050405020304" pitchFamily="18" charset="0"/>
                  <a:cs typeface="Times New Roman" panose="02020603050405020304" pitchFamily="18" charset="0"/>
                </a:rPr>
                <a:t>Relative crop positions</a:t>
              </a:r>
            </a:p>
          </p:txBody>
        </p:sp>
        <p:sp>
          <p:nvSpPr>
            <p:cNvPr id="74" name="TextBox 73">
              <a:extLst>
                <a:ext uri="{FF2B5EF4-FFF2-40B4-BE49-F238E27FC236}">
                  <a16:creationId xmlns:a16="http://schemas.microsoft.com/office/drawing/2014/main" id="{EC56E6F8-6BD3-490C-8863-1D892E96E46A}"/>
                </a:ext>
              </a:extLst>
            </p:cNvPr>
            <p:cNvSpPr txBox="1"/>
            <p:nvPr/>
          </p:nvSpPr>
          <p:spPr>
            <a:xfrm>
              <a:off x="24372050" y="4123121"/>
              <a:ext cx="1747924" cy="307392"/>
            </a:xfrm>
            <a:prstGeom prst="rect">
              <a:avLst/>
            </a:prstGeom>
            <a:noFill/>
            <a:ln>
              <a:noFill/>
            </a:ln>
            <a:effectLst>
              <a:outerShdw sx="1000" sy="1000" algn="ctr">
                <a:srgbClr val="000000"/>
              </a:outerShdw>
            </a:effectLst>
          </p:spPr>
          <p:txBody>
            <a:bodyPr wrap="square" rtlCol="0">
              <a:spAutoFit/>
            </a:bodyPr>
            <a:lstStyle/>
            <a:p>
              <a:pPr algn="ctr">
                <a:lnSpc>
                  <a:spcPct val="107000"/>
                </a:lnSpc>
              </a:pPr>
              <a:r>
                <a:rPr lang="en-ZA" sz="1400" b="1" dirty="0">
                  <a:solidFill>
                    <a:srgbClr val="00008B"/>
                  </a:solidFill>
                  <a:latin typeface="Times New Roman" panose="02020603050405020304" pitchFamily="18" charset="0"/>
                  <a:cs typeface="Times New Roman" panose="02020603050405020304" pitchFamily="18" charset="0"/>
                </a:rPr>
                <a:t>Cropped spirals</a:t>
              </a:r>
            </a:p>
          </p:txBody>
        </p:sp>
        <p:sp>
          <p:nvSpPr>
            <p:cNvPr id="75" name="TextBox 74">
              <a:extLst>
                <a:ext uri="{FF2B5EF4-FFF2-40B4-BE49-F238E27FC236}">
                  <a16:creationId xmlns:a16="http://schemas.microsoft.com/office/drawing/2014/main" id="{27D1F097-FBC0-4BE6-AFB2-1E716E1919EE}"/>
                </a:ext>
              </a:extLst>
            </p:cNvPr>
            <p:cNvSpPr txBox="1"/>
            <p:nvPr/>
          </p:nvSpPr>
          <p:spPr>
            <a:xfrm>
              <a:off x="24013530" y="5401315"/>
              <a:ext cx="1747924" cy="537904"/>
            </a:xfrm>
            <a:prstGeom prst="rect">
              <a:avLst/>
            </a:prstGeom>
            <a:noFill/>
            <a:ln>
              <a:noFill/>
            </a:ln>
            <a:effectLst>
              <a:outerShdw sx="1000" sy="1000" algn="ctr">
                <a:srgbClr val="000000"/>
              </a:outerShdw>
            </a:effectLst>
          </p:spPr>
          <p:txBody>
            <a:bodyPr wrap="square" rtlCol="0">
              <a:spAutoFit/>
            </a:bodyPr>
            <a:lstStyle/>
            <a:p>
              <a:pPr>
                <a:lnSpc>
                  <a:spcPct val="107000"/>
                </a:lnSpc>
              </a:pPr>
              <a:r>
                <a:rPr lang="en-ZA" sz="1400" b="1" dirty="0">
                  <a:solidFill>
                    <a:srgbClr val="00008B"/>
                  </a:solidFill>
                  <a:latin typeface="Times New Roman" panose="02020603050405020304" pitchFamily="18" charset="0"/>
                  <a:cs typeface="Times New Roman" panose="02020603050405020304" pitchFamily="18" charset="0"/>
                </a:rPr>
                <a:t>Drawing C needing rotation</a:t>
              </a:r>
            </a:p>
          </p:txBody>
        </p:sp>
        <p:sp>
          <p:nvSpPr>
            <p:cNvPr id="76" name="TextBox 75">
              <a:extLst>
                <a:ext uri="{FF2B5EF4-FFF2-40B4-BE49-F238E27FC236}">
                  <a16:creationId xmlns:a16="http://schemas.microsoft.com/office/drawing/2014/main" id="{757A2DDA-B9D9-4AC3-8033-E146A3DFE78E}"/>
                </a:ext>
              </a:extLst>
            </p:cNvPr>
            <p:cNvSpPr txBox="1"/>
            <p:nvPr/>
          </p:nvSpPr>
          <p:spPr>
            <a:xfrm>
              <a:off x="24741100" y="6460907"/>
              <a:ext cx="1747924" cy="307392"/>
            </a:xfrm>
            <a:prstGeom prst="rect">
              <a:avLst/>
            </a:prstGeom>
            <a:noFill/>
            <a:ln>
              <a:noFill/>
            </a:ln>
            <a:effectLst>
              <a:outerShdw sx="1000" sy="1000" algn="ctr">
                <a:srgbClr val="000000"/>
              </a:outerShdw>
            </a:effectLst>
          </p:spPr>
          <p:txBody>
            <a:bodyPr wrap="square" rtlCol="0">
              <a:spAutoFit/>
            </a:bodyPr>
            <a:lstStyle/>
            <a:p>
              <a:pPr algn="ctr">
                <a:lnSpc>
                  <a:spcPct val="107000"/>
                </a:lnSpc>
              </a:pPr>
              <a:r>
                <a:rPr lang="en-ZA" sz="1400" b="1" dirty="0">
                  <a:solidFill>
                    <a:srgbClr val="00008B"/>
                  </a:solidFill>
                  <a:latin typeface="Times New Roman" panose="02020603050405020304" pitchFamily="18" charset="0"/>
                  <a:cs typeface="Times New Roman" panose="02020603050405020304" pitchFamily="18" charset="0"/>
                </a:rPr>
                <a:t>Cropped line</a:t>
              </a:r>
            </a:p>
          </p:txBody>
        </p:sp>
      </p:grpSp>
      <p:sp>
        <p:nvSpPr>
          <p:cNvPr id="192" name="TextBox 191">
            <a:extLst>
              <a:ext uri="{FF2B5EF4-FFF2-40B4-BE49-F238E27FC236}">
                <a16:creationId xmlns:a16="http://schemas.microsoft.com/office/drawing/2014/main" id="{E1165242-7C00-1DAC-D12F-387C78169AD7}"/>
              </a:ext>
            </a:extLst>
          </p:cNvPr>
          <p:cNvSpPr txBox="1"/>
          <p:nvPr/>
        </p:nvSpPr>
        <p:spPr>
          <a:xfrm>
            <a:off x="180000" y="179557"/>
            <a:ext cx="8580072" cy="2428485"/>
          </a:xfrm>
          <a:prstGeom prst="rect">
            <a:avLst/>
          </a:prstGeom>
          <a:solidFill>
            <a:schemeClr val="bg1"/>
          </a:solidFill>
          <a:ln w="57150">
            <a:noFill/>
          </a:ln>
          <a:effectLst>
            <a:outerShdw blurRad="190500" dist="228600" dir="2700000" algn="ctr">
              <a:srgbClr val="000000">
                <a:alpha val="30000"/>
              </a:srgbClr>
            </a:outerShdw>
          </a:effectLst>
        </p:spPr>
        <p:txBody>
          <a:bodyPr wrap="square" rtlCol="0">
            <a:spAutoFit/>
          </a:bodyPr>
          <a:lstStyle/>
          <a:p>
            <a:pPr algn="ctr"/>
            <a:r>
              <a:rPr lang="en-ZA" b="1" dirty="0">
                <a:solidFill>
                  <a:srgbClr val="00008B"/>
                </a:solidFill>
                <a:latin typeface="Times New Roman" panose="02020603050405020304" pitchFamily="18" charset="0"/>
                <a:cs typeface="Times New Roman" panose="02020603050405020304" pitchFamily="18" charset="0"/>
              </a:rPr>
              <a:t>BACKGROUND</a:t>
            </a:r>
            <a:endParaRPr lang="en-ZA" sz="1600" b="1" dirty="0">
              <a:solidFill>
                <a:srgbClr val="00008B"/>
              </a:solidFill>
              <a:latin typeface="Times New Roman" panose="02020603050405020304" pitchFamily="18" charset="0"/>
              <a:cs typeface="Times New Roman" panose="02020603050405020304" pitchFamily="18" charset="0"/>
            </a:endParaRPr>
          </a:p>
          <a:p>
            <a:pPr algn="just">
              <a:lnSpc>
                <a:spcPct val="107000"/>
              </a:lnSpc>
              <a:spcAft>
                <a:spcPts val="1199"/>
              </a:spcAft>
            </a:pPr>
            <a:r>
              <a:rPr lang="en-GB" sz="1400" dirty="0">
                <a:latin typeface="Times New Roman" panose="02020603050405020304" pitchFamily="18" charset="0"/>
                <a:ea typeface="Times New Roman" panose="02020603050405020304" pitchFamily="18" charset="0"/>
                <a:cs typeface="Arial" panose="020B0604020202020204" pitchFamily="34" charset="0"/>
              </a:rPr>
              <a:t>Focused Ultrasound Treatment (FUS) is a promising treatment for movement disorders such as Essential Tremor (ET) and Parkinson’s Disease (PD). FUS is a non-invasive treatment that functions by delivering sound waves to the patient’s thalamus, the part of the brain responsible for relaying sensory and motor signals, resulting in the formation of a permanent lesion in this region of the brain [1][2]. This lesion interrupts abnormal brain activity, reducing uncontrollable movements associated with ET and PD. FUS is only performed on one side of the brain, thus it only improves the movement on one side of the body. This treatment has been seen to result in immediate reduction in tremor in the side of the body receiving treatment.  This study will focus on FUS as a treatment for patients with ET and PD in an attempt to determine whether the treatment is successful in reducing tremor, slowing the progression of these conditions. </a:t>
            </a:r>
            <a:endParaRPr lang="en-GB" sz="1400"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193" name="TextBox 192">
            <a:extLst>
              <a:ext uri="{FF2B5EF4-FFF2-40B4-BE49-F238E27FC236}">
                <a16:creationId xmlns:a16="http://schemas.microsoft.com/office/drawing/2014/main" id="{403E9CAE-D12B-39D7-387E-225216DF039C}"/>
              </a:ext>
            </a:extLst>
          </p:cNvPr>
          <p:cNvSpPr txBox="1"/>
          <p:nvPr/>
        </p:nvSpPr>
        <p:spPr>
          <a:xfrm>
            <a:off x="8942067" y="1333850"/>
            <a:ext cx="6662870" cy="1275927"/>
          </a:xfrm>
          <a:prstGeom prst="rect">
            <a:avLst/>
          </a:prstGeom>
          <a:solidFill>
            <a:schemeClr val="bg1"/>
          </a:solidFill>
          <a:ln w="57150">
            <a:noFill/>
          </a:ln>
          <a:effectLst>
            <a:outerShdw blurRad="190500" dist="228600" dir="2700000" algn="ctr">
              <a:srgbClr val="000000">
                <a:alpha val="30000"/>
              </a:srgbClr>
            </a:outerShdw>
          </a:effectLst>
        </p:spPr>
        <p:txBody>
          <a:bodyPr wrap="square" rtlCol="0">
            <a:spAutoFit/>
          </a:bodyPr>
          <a:lstStyle/>
          <a:p>
            <a:pPr algn="ctr"/>
            <a:r>
              <a:rPr lang="en-ZA" b="1" dirty="0">
                <a:solidFill>
                  <a:srgbClr val="00008B"/>
                </a:solidFill>
                <a:latin typeface="Times New Roman" panose="02020603050405020304" pitchFamily="18" charset="0"/>
                <a:cs typeface="Times New Roman" panose="02020603050405020304" pitchFamily="18" charset="0"/>
              </a:rPr>
              <a:t>AIM</a:t>
            </a:r>
            <a:endParaRPr lang="en-ZA" sz="1200" b="1" dirty="0">
              <a:solidFill>
                <a:srgbClr val="00008B"/>
              </a:solidFill>
              <a:latin typeface="Times New Roman" panose="02020603050405020304" pitchFamily="18" charset="0"/>
              <a:cs typeface="Times New Roman" panose="02020603050405020304" pitchFamily="18" charset="0"/>
            </a:endParaRPr>
          </a:p>
          <a:p>
            <a:pPr algn="just">
              <a:lnSpc>
                <a:spcPct val="107000"/>
              </a:lnSpc>
              <a:spcAft>
                <a:spcPts val="1199"/>
              </a:spcAft>
            </a:pPr>
            <a:r>
              <a:rPr lang="en-GB" sz="1400" dirty="0">
                <a:latin typeface="Times New Roman" panose="02020603050405020304" pitchFamily="18" charset="0"/>
                <a:ea typeface="Times New Roman" panose="02020603050405020304" pitchFamily="18" charset="0"/>
                <a:cs typeface="Times New Roman" panose="02020603050405020304" pitchFamily="18" charset="0"/>
              </a:rPr>
              <a:t>Quantitatively investigate the efficacy of the FUS treatment by investigating computational and statistical analysis of spiral drawings. Provide insight about the extent that these results can be used to assess the severity of tremor on the patient’s treated or untreated side after the treatment. </a:t>
            </a:r>
            <a:r>
              <a:rPr lang="en-GB" sz="1400" dirty="0">
                <a:latin typeface="Times New Roman" panose="02020603050405020304" pitchFamily="18" charset="0"/>
                <a:ea typeface="Calibri" panose="020F0502020204030204" pitchFamily="34" charset="0"/>
                <a:cs typeface="Times New Roman" panose="02020603050405020304" pitchFamily="18" charset="0"/>
              </a:rPr>
              <a:t> </a:t>
            </a:r>
          </a:p>
        </p:txBody>
      </p:sp>
      <p:grpSp>
        <p:nvGrpSpPr>
          <p:cNvPr id="16" name="Group 15">
            <a:extLst>
              <a:ext uri="{FF2B5EF4-FFF2-40B4-BE49-F238E27FC236}">
                <a16:creationId xmlns:a16="http://schemas.microsoft.com/office/drawing/2014/main" id="{9E266DBE-F3CB-4BFA-9D4E-AC50C6F75438}"/>
              </a:ext>
            </a:extLst>
          </p:cNvPr>
          <p:cNvGrpSpPr/>
          <p:nvPr/>
        </p:nvGrpSpPr>
        <p:grpSpPr>
          <a:xfrm>
            <a:off x="180603" y="2794840"/>
            <a:ext cx="16011984" cy="6453492"/>
            <a:chOff x="180603" y="2794840"/>
            <a:chExt cx="16011984" cy="6453492"/>
          </a:xfrm>
        </p:grpSpPr>
        <p:grpSp>
          <p:nvGrpSpPr>
            <p:cNvPr id="22" name="Group 21">
              <a:extLst>
                <a:ext uri="{FF2B5EF4-FFF2-40B4-BE49-F238E27FC236}">
                  <a16:creationId xmlns:a16="http://schemas.microsoft.com/office/drawing/2014/main" id="{7D2627AA-86D7-4F69-8BA0-4CF950B15DB8}"/>
                </a:ext>
              </a:extLst>
            </p:cNvPr>
            <p:cNvGrpSpPr/>
            <p:nvPr/>
          </p:nvGrpSpPr>
          <p:grpSpPr>
            <a:xfrm>
              <a:off x="180603" y="2794840"/>
              <a:ext cx="15417384" cy="6453492"/>
              <a:chOff x="180603" y="2791150"/>
              <a:chExt cx="15417384" cy="5475155"/>
            </a:xfrm>
          </p:grpSpPr>
          <p:grpSp>
            <p:nvGrpSpPr>
              <p:cNvPr id="21" name="Group 20">
                <a:extLst>
                  <a:ext uri="{FF2B5EF4-FFF2-40B4-BE49-F238E27FC236}">
                    <a16:creationId xmlns:a16="http://schemas.microsoft.com/office/drawing/2014/main" id="{758A79E5-B584-47A9-AB39-D06F7DAEFD3C}"/>
                  </a:ext>
                </a:extLst>
              </p:cNvPr>
              <p:cNvGrpSpPr/>
              <p:nvPr/>
            </p:nvGrpSpPr>
            <p:grpSpPr>
              <a:xfrm>
                <a:off x="180603" y="2791150"/>
                <a:ext cx="15417384" cy="5475155"/>
                <a:chOff x="180603" y="2791150"/>
                <a:chExt cx="15417384" cy="5475155"/>
              </a:xfrm>
            </p:grpSpPr>
            <p:grpSp>
              <p:nvGrpSpPr>
                <p:cNvPr id="15" name="Group 14">
                  <a:extLst>
                    <a:ext uri="{FF2B5EF4-FFF2-40B4-BE49-F238E27FC236}">
                      <a16:creationId xmlns:a16="http://schemas.microsoft.com/office/drawing/2014/main" id="{FFAE5F49-C92C-4FF8-8242-27FC87A4E7FE}"/>
                    </a:ext>
                  </a:extLst>
                </p:cNvPr>
                <p:cNvGrpSpPr/>
                <p:nvPr/>
              </p:nvGrpSpPr>
              <p:grpSpPr>
                <a:xfrm>
                  <a:off x="180603" y="2791150"/>
                  <a:ext cx="15417384" cy="5475155"/>
                  <a:chOff x="180603" y="2791150"/>
                  <a:chExt cx="15417384" cy="5278352"/>
                </a:xfrm>
              </p:grpSpPr>
              <p:grpSp>
                <p:nvGrpSpPr>
                  <p:cNvPr id="13" name="Group 12">
                    <a:extLst>
                      <a:ext uri="{FF2B5EF4-FFF2-40B4-BE49-F238E27FC236}">
                        <a16:creationId xmlns:a16="http://schemas.microsoft.com/office/drawing/2014/main" id="{B034CEC5-6191-4B6F-A414-5045029DEFAD}"/>
                      </a:ext>
                    </a:extLst>
                  </p:cNvPr>
                  <p:cNvGrpSpPr/>
                  <p:nvPr/>
                </p:nvGrpSpPr>
                <p:grpSpPr>
                  <a:xfrm>
                    <a:off x="180603" y="2791150"/>
                    <a:ext cx="15417384" cy="5278352"/>
                    <a:chOff x="235891" y="2791150"/>
                    <a:chExt cx="15417384" cy="5278352"/>
                  </a:xfrm>
                </p:grpSpPr>
                <p:sp>
                  <p:nvSpPr>
                    <p:cNvPr id="68" name="Rectangle 67">
                      <a:extLst>
                        <a:ext uri="{FF2B5EF4-FFF2-40B4-BE49-F238E27FC236}">
                          <a16:creationId xmlns:a16="http://schemas.microsoft.com/office/drawing/2014/main" id="{B58485CB-31D9-41BF-AB38-218E743319C9}"/>
                        </a:ext>
                      </a:extLst>
                    </p:cNvPr>
                    <p:cNvSpPr/>
                    <p:nvPr/>
                  </p:nvSpPr>
                  <p:spPr>
                    <a:xfrm>
                      <a:off x="235891" y="2791150"/>
                      <a:ext cx="15417384" cy="5278352"/>
                    </a:xfrm>
                    <a:prstGeom prst="rect">
                      <a:avLst/>
                    </a:prstGeom>
                    <a:solidFill>
                      <a:schemeClr val="bg1"/>
                    </a:solidFill>
                    <a:ln>
                      <a:noFill/>
                    </a:ln>
                    <a:effectLst>
                      <a:outerShdw blurRad="190500" dist="2286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ZA" b="1" dirty="0">
                          <a:solidFill>
                            <a:srgbClr val="00008B"/>
                          </a:solidFill>
                          <a:latin typeface="Times New Roman" panose="02020603050405020304" pitchFamily="18" charset="0"/>
                          <a:cs typeface="Times New Roman" panose="02020603050405020304" pitchFamily="18" charset="0"/>
                        </a:rPr>
                        <a:t>METHOD 1: SPIRAL DRAWING TREMOR QUANTIFICATION</a:t>
                      </a:r>
                    </a:p>
                    <a:p>
                      <a:pPr algn="just">
                        <a:lnSpc>
                          <a:spcPct val="107000"/>
                        </a:lnSpc>
                      </a:pPr>
                      <a:r>
                        <a:rPr lang="en-GB" sz="1400" dirty="0">
                          <a:solidFill>
                            <a:schemeClr val="tx1"/>
                          </a:solidFill>
                          <a:latin typeface="Times New Roman" panose="02020603050405020304" pitchFamily="18" charset="0"/>
                          <a:ea typeface="Times New Roman" panose="02020603050405020304" pitchFamily="18" charset="0"/>
                          <a:cs typeface="Arial" panose="020B0604020202020204" pitchFamily="34" charset="0"/>
                        </a:rPr>
                        <a:t>The severity of the spiral drawings was assessed using edge detection to determine the gradient of every pixel in the spiral. This gradient was used to </a:t>
                      </a:r>
                    </a:p>
                    <a:p>
                      <a:pPr algn="just">
                        <a:lnSpc>
                          <a:spcPct val="107000"/>
                        </a:lnSpc>
                      </a:pPr>
                      <a:r>
                        <a:rPr lang="en-GB" sz="1400" dirty="0">
                          <a:solidFill>
                            <a:schemeClr val="tx1"/>
                          </a:solidFill>
                          <a:latin typeface="Times New Roman" panose="02020603050405020304" pitchFamily="18" charset="0"/>
                          <a:ea typeface="Times New Roman" panose="02020603050405020304" pitchFamily="18" charset="0"/>
                          <a:cs typeface="Arial" panose="020B0604020202020204" pitchFamily="34" charset="0"/>
                        </a:rPr>
                        <a:t>find the orientation of each edge in the spiral relative to the centre of the spiral. The relative orientation of each edge provided the means to determine</a:t>
                      </a:r>
                    </a:p>
                    <a:p>
                      <a:pPr algn="just">
                        <a:lnSpc>
                          <a:spcPct val="107000"/>
                        </a:lnSpc>
                      </a:pPr>
                      <a:r>
                        <a:rPr lang="en-GB" sz="1400" dirty="0">
                          <a:solidFill>
                            <a:schemeClr val="tx1"/>
                          </a:solidFill>
                          <a:latin typeface="Times New Roman" panose="02020603050405020304" pitchFamily="18" charset="0"/>
                          <a:ea typeface="Times New Roman" panose="02020603050405020304" pitchFamily="18" charset="0"/>
                          <a:cs typeface="Arial" panose="020B0604020202020204" pitchFamily="34" charset="0"/>
                        </a:rPr>
                        <a:t> the distribution of edge angles throughout the drawing, providing insight on the tremor severity of the hand drawn spiral.  </a:t>
                      </a:r>
                    </a:p>
                    <a:p>
                      <a:pPr algn="ctr"/>
                      <a:endParaRPr lang="en-ZA" dirty="0"/>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ADC7F3E5-BBEE-FF3D-B98F-ADC6A6C59CE5}"/>
                            </a:ext>
                          </a:extLst>
                        </p:cNvPr>
                        <p:cNvSpPr txBox="1"/>
                        <p:nvPr/>
                      </p:nvSpPr>
                      <p:spPr>
                        <a:xfrm>
                          <a:off x="283962" y="3647484"/>
                          <a:ext cx="9445996" cy="3348775"/>
                        </a:xfrm>
                        <a:prstGeom prst="rect">
                          <a:avLst/>
                        </a:prstGeom>
                        <a:solidFill>
                          <a:schemeClr val="bg1"/>
                        </a:solidFill>
                        <a:ln>
                          <a:noFill/>
                        </a:ln>
                        <a:effectLst>
                          <a:outerShdw sx="1000" sy="1000" algn="ctr">
                            <a:srgbClr val="000000"/>
                          </a:outerShdw>
                        </a:effectLst>
                      </p:spPr>
                      <p:txBody>
                        <a:bodyPr wrap="square" rtlCol="0">
                          <a:spAutoFit/>
                        </a:bodyPr>
                        <a:lstStyle/>
                        <a:p>
                          <a:pPr algn="just">
                            <a:lnSpc>
                              <a:spcPct val="107000"/>
                            </a:lnSpc>
                          </a:pPr>
                          <a:r>
                            <a:rPr lang="en-ZA" sz="1600" b="1" dirty="0">
                              <a:solidFill>
                                <a:srgbClr val="00008B"/>
                              </a:solidFill>
                              <a:latin typeface="Times New Roman" panose="02020603050405020304" pitchFamily="18" charset="0"/>
                              <a:cs typeface="Times New Roman" panose="02020603050405020304" pitchFamily="18" charset="0"/>
                            </a:rPr>
                            <a:t>Sobel Edge Detection</a:t>
                          </a:r>
                        </a:p>
                        <a:p>
                          <a:pPr marL="171450" indent="-171450" algn="just">
                            <a:lnSpc>
                              <a:spcPct val="107000"/>
                            </a:lnSpc>
                            <a:buFont typeface="Arial" panose="020B0604020202020204" pitchFamily="34" charset="0"/>
                            <a:buChar char="•"/>
                          </a:pPr>
                          <a:r>
                            <a:rPr lang="en-GB" sz="1400"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Noise reduction was performed to suppress as much noise as possible without interfering with the edges.</a:t>
                          </a:r>
                          <a:endParaRPr lang="en-GB" sz="1400" dirty="0">
                            <a:solidFill>
                              <a:srgbClr val="000000"/>
                            </a:solidFill>
                            <a:latin typeface="Calibri" panose="020F0502020204030204" pitchFamily="34" charset="0"/>
                            <a:ea typeface="Times New Roman" panose="02020603050405020304" pitchFamily="18" charset="0"/>
                            <a:cs typeface="Arial" panose="020B0604020202020204" pitchFamily="34" charset="0"/>
                          </a:endParaRPr>
                        </a:p>
                        <a:p>
                          <a:pPr marL="171450" indent="-171450" algn="just">
                            <a:lnSpc>
                              <a:spcPct val="107000"/>
                            </a:lnSpc>
                            <a:buFont typeface="Arial" panose="020B0604020202020204" pitchFamily="34" charset="0"/>
                            <a:buChar char="•"/>
                          </a:pPr>
                          <a:r>
                            <a:rPr lang="en-GB" sz="1400"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Sobel edge detection was used to find the gradient of edges separated by light and dark colours in the image. Two 9x9 Sobel filters, </a:t>
                          </a:r>
                          <a14:m>
                            <m:oMath xmlns:m="http://schemas.openxmlformats.org/officeDocument/2006/math">
                              <m:sSub>
                                <m:sSubPr>
                                  <m:ctrlP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ctrlPr>
                                </m:sSubPr>
                                <m:e>
                                  <m: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𝑆</m:t>
                                  </m:r>
                                </m:e>
                                <m:sub>
                                  <m: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𝑥</m:t>
                                  </m:r>
                                </m:sub>
                              </m:sSub>
                            </m:oMath>
                          </a14:m>
                          <a:r>
                            <a:rPr lang="en-GB" sz="1400"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 and </a:t>
                          </a:r>
                          <a14:m>
                            <m:oMath xmlns:m="http://schemas.openxmlformats.org/officeDocument/2006/math">
                              <m:sSub>
                                <m:sSubPr>
                                  <m:ctrlP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ctrlPr>
                                </m:sSubPr>
                                <m:e>
                                  <m: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𝑆</m:t>
                                  </m:r>
                                </m:e>
                                <m:sub>
                                  <m: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𝑦</m:t>
                                  </m:r>
                                </m:sub>
                              </m:sSub>
                            </m:oMath>
                          </a14:m>
                          <a:r>
                            <a:rPr lang="en-GB" sz="1400"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  were used. </a:t>
                          </a:r>
                          <a14:m>
                            <m:oMath xmlns:m="http://schemas.openxmlformats.org/officeDocument/2006/math">
                              <m:sSub>
                                <m:sSubPr>
                                  <m:ctrlP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ctrlPr>
                                </m:sSubPr>
                                <m:e>
                                  <m: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𝑆</m:t>
                                  </m:r>
                                </m:e>
                                <m:sub>
                                  <m: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𝑥</m:t>
                                  </m:r>
                                </m:sub>
                              </m:sSub>
                            </m:oMath>
                          </a14:m>
                          <a:r>
                            <a:rPr lang="en-GB" sz="1400"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 was used to find the horizontal changes and </a:t>
                          </a:r>
                          <a14:m>
                            <m:oMath xmlns:m="http://schemas.openxmlformats.org/officeDocument/2006/math">
                              <m:sSub>
                                <m:sSubPr>
                                  <m:ctrlP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ctrlPr>
                                </m:sSubPr>
                                <m:e>
                                  <m: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𝑆</m:t>
                                  </m:r>
                                </m:e>
                                <m:sub>
                                  <m: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𝑦</m:t>
                                  </m:r>
                                </m:sub>
                              </m:sSub>
                            </m:oMath>
                          </a14:m>
                          <a:r>
                            <a:rPr lang="en-GB" sz="1400"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 was used to find the vertical changes. These gradients were found by convolving the filters with the image array (</a:t>
                          </a:r>
                          <a14:m>
                            <m:oMath xmlns:m="http://schemas.openxmlformats.org/officeDocument/2006/math">
                              <m: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𝐼</m:t>
                              </m:r>
                            </m:oMath>
                          </a14:m>
                          <a:r>
                            <a:rPr lang="en-GB" sz="1400"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 [3][7].</a:t>
                          </a:r>
                        </a:p>
                        <a:p>
                          <a:pPr algn="just">
                            <a:lnSpc>
                              <a:spcPct val="107000"/>
                            </a:lnSpc>
                          </a:pPr>
                          <a:r>
                            <a:rPr lang="en-GB" sz="1400"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				</a:t>
                          </a:r>
                        </a:p>
                        <a:p>
                          <a:pPr algn="just">
                            <a:lnSpc>
                              <a:spcPct val="107000"/>
                            </a:lnSpc>
                          </a:pPr>
                          <a:r>
                            <a:rPr lang="en-GB" sz="1400"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    The orientation of the gradients, or the edge angles, were found by taking the inverse tangent of the ratio between the vertical     </a:t>
                          </a:r>
                        </a:p>
                        <a:p>
                          <a:pPr algn="just">
                            <a:lnSpc>
                              <a:spcPct val="107000"/>
                            </a:lnSpc>
                          </a:pPr>
                          <a:r>
                            <a:rPr lang="en-GB" sz="1400"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    gradients and the horizontal gradients:</a:t>
                          </a:r>
                          <a:r>
                            <a:rPr lang="en-GB" sz="1400" dirty="0">
                              <a:solidFill>
                                <a:srgbClr val="000000"/>
                              </a:solidFill>
                              <a:latin typeface="Calibri" panose="020F0502020204030204" pitchFamily="34" charset="0"/>
                              <a:ea typeface="Times New Roman" panose="02020603050405020304" pitchFamily="18" charset="0"/>
                              <a:cs typeface="Arial" panose="020B0604020202020204" pitchFamily="34" charset="0"/>
                            </a:rPr>
                            <a:t>.</a:t>
                          </a:r>
                          <a:endParaRPr lang="en-GB" sz="1400" dirty="0">
                            <a:latin typeface="Calibri" panose="020F0502020204030204" pitchFamily="34" charset="0"/>
                            <a:ea typeface="Times New Roman" panose="02020603050405020304" pitchFamily="18" charset="0"/>
                            <a:cs typeface="Arial" panose="020B0604020202020204" pitchFamily="34" charset="0"/>
                          </a:endParaRPr>
                        </a:p>
                        <a:p>
                          <a:pPr algn="just">
                            <a:lnSpc>
                              <a:spcPct val="107000"/>
                            </a:lnSpc>
                          </a:pPr>
                          <a:endParaRPr lang="en-GB" sz="1400" dirty="0">
                            <a:latin typeface="Calibri" panose="020F0502020204030204" pitchFamily="34" charset="0"/>
                            <a:ea typeface="Times New Roman" panose="02020603050405020304" pitchFamily="18" charset="0"/>
                            <a:cs typeface="Arial" panose="020B0604020202020204" pitchFamily="34" charset="0"/>
                          </a:endParaRPr>
                        </a:p>
                        <a:p>
                          <a:pPr algn="just">
                            <a:spcBef>
                              <a:spcPts val="300"/>
                            </a:spcBef>
                          </a:pPr>
                          <a:r>
                            <a:rPr lang="en-ZA" sz="1600" b="1" dirty="0">
                              <a:solidFill>
                                <a:srgbClr val="00008B"/>
                              </a:solidFill>
                              <a:latin typeface="Times New Roman" panose="02020603050405020304" pitchFamily="18" charset="0"/>
                              <a:cs typeface="Times New Roman" panose="02020603050405020304" pitchFamily="18" charset="0"/>
                            </a:rPr>
                            <a:t>Pixel Angles</a:t>
                          </a:r>
                        </a:p>
                        <a:p>
                          <a:pPr marL="171450" indent="-171450" algn="just">
                            <a:lnSpc>
                              <a:spcPct val="107000"/>
                            </a:lnSpc>
                            <a:buFont typeface="Arial" panose="020B0604020202020204" pitchFamily="34" charset="0"/>
                            <a:buChar char="•"/>
                          </a:pPr>
                          <a:r>
                            <a:rPr lang="en-GB" sz="1400"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The centre of the spiral was calculated by taking the median of the x and y coordinates of the non-white image pixels.</a:t>
                          </a:r>
                        </a:p>
                        <a:p>
                          <a:pPr marL="171450" indent="-171450" algn="just">
                            <a:lnSpc>
                              <a:spcPct val="107000"/>
                            </a:lnSpc>
                            <a:spcAft>
                              <a:spcPts val="600"/>
                            </a:spcAft>
                            <a:buFont typeface="Arial" panose="020B0604020202020204" pitchFamily="34" charset="0"/>
                            <a:buChar char="•"/>
                          </a:pPr>
                          <a:r>
                            <a:rPr lang="en-GB" sz="1400"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The angle between each pixel point and the centre of the spiral was calculated by taking the inverse tangent of the ratio of the vertical distance from the centre for each pixel and the horizontal distance from the centre for each pixel.[7].</a:t>
                          </a:r>
                        </a:p>
                        <a:p>
                          <a:pPr algn="just">
                            <a:lnSpc>
                              <a:spcPct val="107000"/>
                            </a:lnSpc>
                            <a:spcBef>
                              <a:spcPts val="300"/>
                            </a:spcBef>
                          </a:pPr>
                          <a:endParaRPr lang="en-ZA" sz="1600" b="1" dirty="0">
                            <a:solidFill>
                              <a:srgbClr val="00008B"/>
                            </a:solidFill>
                            <a:latin typeface="Times New Roman" panose="02020603050405020304" pitchFamily="18" charset="0"/>
                            <a:cs typeface="Times New Roman" panose="02020603050405020304" pitchFamily="18" charset="0"/>
                          </a:endParaRPr>
                        </a:p>
                        <a:p>
                          <a:pPr algn="just">
                            <a:lnSpc>
                              <a:spcPct val="107000"/>
                            </a:lnSpc>
                            <a:spcBef>
                              <a:spcPts val="300"/>
                            </a:spcBef>
                          </a:pPr>
                          <a:r>
                            <a:rPr lang="en-ZA" sz="1600" b="1" dirty="0">
                              <a:solidFill>
                                <a:srgbClr val="00008B"/>
                              </a:solidFill>
                              <a:latin typeface="Times New Roman" panose="02020603050405020304" pitchFamily="18" charset="0"/>
                              <a:cs typeface="Times New Roman" panose="02020603050405020304" pitchFamily="18" charset="0"/>
                            </a:rPr>
                            <a:t>Relative Orientation</a:t>
                          </a:r>
                        </a:p>
                        <a:p>
                          <a:pPr algn="just">
                            <a:lnSpc>
                              <a:spcPct val="107000"/>
                            </a:lnSpc>
                            <a:spcAft>
                              <a:spcPts val="600"/>
                            </a:spcAft>
                          </a:pPr>
                          <a:r>
                            <a:rPr lang="en-GB" sz="1400"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The relative orientation of all the edges were calculated by subtracting the pixel angles from the edge angles:</a:t>
                          </a:r>
                          <a:endParaRPr lang="en-GB" sz="1400" dirty="0">
                            <a:solidFill>
                              <a:srgbClr val="000000"/>
                            </a:solidFill>
                            <a:latin typeface="Calibri" panose="020F0502020204030204" pitchFamily="34" charset="0"/>
                            <a:ea typeface="Times New Roman" panose="02020603050405020304" pitchFamily="18" charset="0"/>
                            <a:cs typeface="Times New Roman" panose="02020603050405020304" pitchFamily="18" charset="0"/>
                          </a:endParaRPr>
                        </a:p>
                      </p:txBody>
                    </p:sp>
                  </mc:Choice>
                  <mc:Fallback xmlns="">
                    <p:sp>
                      <p:nvSpPr>
                        <p:cNvPr id="4" name="TextBox 3">
                          <a:extLst>
                            <a:ext uri="{FF2B5EF4-FFF2-40B4-BE49-F238E27FC236}">
                              <a16:creationId xmlns:a16="http://schemas.microsoft.com/office/drawing/2014/main" id="{ADC7F3E5-BBEE-FF3D-B98F-ADC6A6C59CE5}"/>
                            </a:ext>
                          </a:extLst>
                        </p:cNvPr>
                        <p:cNvSpPr txBox="1">
                          <a:spLocks noRot="1" noChangeAspect="1" noMove="1" noResize="1" noEditPoints="1" noAdjustHandles="1" noChangeArrowheads="1" noChangeShapeType="1" noTextEdit="1"/>
                        </p:cNvSpPr>
                        <p:nvPr/>
                      </p:nvSpPr>
                      <p:spPr>
                        <a:xfrm>
                          <a:off x="283962" y="3647484"/>
                          <a:ext cx="9445996" cy="3348775"/>
                        </a:xfrm>
                        <a:prstGeom prst="rect">
                          <a:avLst/>
                        </a:prstGeom>
                        <a:blipFill>
                          <a:blip r:embed="rId24"/>
                          <a:stretch>
                            <a:fillRect l="-387" t="-446" r="-258" b="-595"/>
                          </a:stretch>
                        </a:blipFill>
                        <a:ln>
                          <a:noFill/>
                        </a:ln>
                        <a:effectLst>
                          <a:outerShdw sx="1000" sy="1000" algn="ctr">
                            <a:srgbClr val="000000"/>
                          </a:outerShdw>
                        </a:effectLst>
                      </p:spPr>
                      <p:txBody>
                        <a:bodyPr/>
                        <a:lstStyle/>
                        <a:p>
                          <a:r>
                            <a:rPr lang="en-GB">
                              <a:noFill/>
                            </a:rPr>
                            <a:t> </a:t>
                          </a:r>
                        </a:p>
                      </p:txBody>
                    </p:sp>
                  </mc:Fallback>
                </mc:AlternateContent>
                <p:sp>
                  <p:nvSpPr>
                    <p:cNvPr id="69" name="TextBox 68">
                      <a:extLst>
                        <a:ext uri="{FF2B5EF4-FFF2-40B4-BE49-F238E27FC236}">
                          <a16:creationId xmlns:a16="http://schemas.microsoft.com/office/drawing/2014/main" id="{4BEA9580-AB09-4607-8E56-31CD23616EDA}"/>
                        </a:ext>
                      </a:extLst>
                    </p:cNvPr>
                    <p:cNvSpPr txBox="1"/>
                    <p:nvPr/>
                  </p:nvSpPr>
                  <p:spPr>
                    <a:xfrm>
                      <a:off x="295445" y="6986565"/>
                      <a:ext cx="8339517" cy="1032523"/>
                    </a:xfrm>
                    <a:prstGeom prst="rect">
                      <a:avLst/>
                    </a:prstGeom>
                    <a:solidFill>
                      <a:schemeClr val="bg1"/>
                    </a:solidFill>
                    <a:ln>
                      <a:noFill/>
                    </a:ln>
                    <a:effectLst>
                      <a:outerShdw sx="1000" sy="1000" algn="ctr">
                        <a:srgbClr val="000000"/>
                      </a:outerShdw>
                    </a:effectLst>
                  </p:spPr>
                  <p:txBody>
                    <a:bodyPr wrap="square" rtlCol="0">
                      <a:spAutoFit/>
                    </a:bodyPr>
                    <a:lstStyle/>
                    <a:p>
                      <a:pPr>
                        <a:lnSpc>
                          <a:spcPct val="107000"/>
                        </a:lnSpc>
                      </a:pPr>
                      <a:r>
                        <a:rPr lang="en-ZA" sz="1600" b="1" dirty="0">
                          <a:solidFill>
                            <a:srgbClr val="00008B"/>
                          </a:solidFill>
                          <a:latin typeface="Times New Roman" panose="02020603050405020304" pitchFamily="18" charset="0"/>
                          <a:cs typeface="Times New Roman" panose="02020603050405020304" pitchFamily="18" charset="0"/>
                        </a:rPr>
                        <a:t>Tremor Quantification</a:t>
                      </a:r>
                    </a:p>
                    <a:p>
                      <a:pPr algn="just">
                        <a:lnSpc>
                          <a:spcPct val="107000"/>
                        </a:lnSpc>
                        <a:spcAft>
                          <a:spcPts val="800"/>
                        </a:spcAft>
                      </a:pPr>
                      <a:r>
                        <a:rPr lang="en-GB" sz="1400"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The distribution of the relative orientation angles was plotted in the form of a histogram to outline the distribution of edge angles. The main indication of high tremor is a high standard deviation. A more widely distributed histogram indicates that the edge angles in the spiral vary considerably. The standard deviations for each spiral for each patient were determined and normalised to form a dataset quantifying each spiral tremor for each patient.</a:t>
                      </a:r>
                    </a:p>
                  </p:txBody>
                </p:sp>
              </p:grpSp>
              <p:sp>
                <p:nvSpPr>
                  <p:cNvPr id="6" name="TextBox 5">
                    <a:extLst>
                      <a:ext uri="{FF2B5EF4-FFF2-40B4-BE49-F238E27FC236}">
                        <a16:creationId xmlns:a16="http://schemas.microsoft.com/office/drawing/2014/main" id="{F9F83CC2-161B-9F5A-832E-6625DF15BC65}"/>
                      </a:ext>
                    </a:extLst>
                  </p:cNvPr>
                  <p:cNvSpPr txBox="1"/>
                  <p:nvPr/>
                </p:nvSpPr>
                <p:spPr>
                  <a:xfrm>
                    <a:off x="9402083" y="6033300"/>
                    <a:ext cx="5869780" cy="251418"/>
                  </a:xfrm>
                  <a:prstGeom prst="rect">
                    <a:avLst/>
                  </a:prstGeom>
                  <a:noFill/>
                  <a:ln>
                    <a:noFill/>
                  </a:ln>
                  <a:effectLst>
                    <a:outerShdw sx="1000" sy="1000" algn="ctr">
                      <a:srgbClr val="000000"/>
                    </a:outerShdw>
                  </a:effectLst>
                </p:spPr>
                <p:txBody>
                  <a:bodyPr wrap="square" rtlCol="0">
                    <a:spAutoFit/>
                  </a:bodyPr>
                  <a:lstStyle/>
                  <a:p>
                    <a:pPr algn="ctr">
                      <a:lnSpc>
                        <a:spcPct val="107000"/>
                      </a:lnSpc>
                    </a:pPr>
                    <a:r>
                      <a:rPr lang="en-ZA" sz="1400" b="1" dirty="0">
                        <a:solidFill>
                          <a:srgbClr val="00008B"/>
                        </a:solidFill>
                        <a:latin typeface="Times New Roman" panose="02020603050405020304" pitchFamily="18" charset="0"/>
                        <a:cs typeface="Times New Roman" panose="02020603050405020304" pitchFamily="18" charset="0"/>
                      </a:rPr>
                      <a:t>Normalised Standard Deviations of Relative Orientations</a:t>
                    </a:r>
                  </a:p>
                </p:txBody>
              </p:sp>
              <p:grpSp>
                <p:nvGrpSpPr>
                  <p:cNvPr id="8" name="Group 7">
                    <a:extLst>
                      <a:ext uri="{FF2B5EF4-FFF2-40B4-BE49-F238E27FC236}">
                        <a16:creationId xmlns:a16="http://schemas.microsoft.com/office/drawing/2014/main" id="{50B89371-6CD0-962A-3A32-1E29752DDD74}"/>
                      </a:ext>
                    </a:extLst>
                  </p:cNvPr>
                  <p:cNvGrpSpPr/>
                  <p:nvPr/>
                </p:nvGrpSpPr>
                <p:grpSpPr>
                  <a:xfrm>
                    <a:off x="11629551" y="2811764"/>
                    <a:ext cx="3297799" cy="1322099"/>
                    <a:chOff x="8667514" y="7728157"/>
                    <a:chExt cx="2922944" cy="1228914"/>
                  </a:xfrm>
                </p:grpSpPr>
                <p:sp>
                  <p:nvSpPr>
                    <p:cNvPr id="9" name="TextBox 8">
                      <a:extLst>
                        <a:ext uri="{FF2B5EF4-FFF2-40B4-BE49-F238E27FC236}">
                          <a16:creationId xmlns:a16="http://schemas.microsoft.com/office/drawing/2014/main" id="{E597358C-8A15-6C88-8CC7-0519075DB4C7}"/>
                        </a:ext>
                      </a:extLst>
                    </p:cNvPr>
                    <p:cNvSpPr txBox="1"/>
                    <p:nvPr/>
                  </p:nvSpPr>
                  <p:spPr>
                    <a:xfrm>
                      <a:off x="8673152" y="7759330"/>
                      <a:ext cx="1153443" cy="233697"/>
                    </a:xfrm>
                    <a:prstGeom prst="rect">
                      <a:avLst/>
                    </a:prstGeom>
                    <a:noFill/>
                  </p:spPr>
                  <p:txBody>
                    <a:bodyPr wrap="square">
                      <a:spAutoFit/>
                    </a:bodyPr>
                    <a:lstStyle/>
                    <a:p>
                      <a:pPr algn="ctr">
                        <a:lnSpc>
                          <a:spcPct val="107000"/>
                        </a:lnSpc>
                      </a:pPr>
                      <a:r>
                        <a:rPr lang="en-ZA" sz="1400" b="1" dirty="0">
                          <a:solidFill>
                            <a:srgbClr val="00008B"/>
                          </a:solidFill>
                          <a:latin typeface="Times New Roman" panose="02020603050405020304" pitchFamily="18" charset="0"/>
                          <a:cs typeface="Times New Roman" panose="02020603050405020304" pitchFamily="18" charset="0"/>
                        </a:rPr>
                        <a:t>Spiral A1</a:t>
                      </a:r>
                    </a:p>
                  </p:txBody>
                </p:sp>
                <p:pic>
                  <p:nvPicPr>
                    <p:cNvPr id="10" name="Picture 9" descr="Diagram&#10;&#10;Description automatically generated">
                      <a:extLst>
                        <a:ext uri="{FF2B5EF4-FFF2-40B4-BE49-F238E27FC236}">
                          <a16:creationId xmlns:a16="http://schemas.microsoft.com/office/drawing/2014/main" id="{1A883724-A17E-229B-92A7-1CC58974ACC6}"/>
                        </a:ext>
                      </a:extLst>
                    </p:cNvPr>
                    <p:cNvPicPr>
                      <a:picLocks noChangeAspect="1"/>
                    </p:cNvPicPr>
                    <p:nvPr/>
                  </p:nvPicPr>
                  <p:blipFill rotWithShape="1">
                    <a:blip r:embed="rId25">
                      <a:extLst>
                        <a:ext uri="{28A0092B-C50C-407E-A947-70E740481C1C}">
                          <a14:useLocalDpi xmlns:a14="http://schemas.microsoft.com/office/drawing/2010/main" val="0"/>
                        </a:ext>
                      </a:extLst>
                    </a:blip>
                    <a:srcRect l="25680" t="11002" r="23029" b="11091"/>
                    <a:stretch/>
                  </p:blipFill>
                  <p:spPr>
                    <a:xfrm>
                      <a:off x="8667514" y="7945958"/>
                      <a:ext cx="1177175" cy="1011113"/>
                    </a:xfrm>
                    <a:prstGeom prst="rect">
                      <a:avLst/>
                    </a:prstGeom>
                    <a:ln>
                      <a:noFill/>
                    </a:ln>
                    <a:effectLst>
                      <a:outerShdw sx="1000" sy="1000" algn="ctr" rotWithShape="0">
                        <a:srgbClr val="000000"/>
                      </a:outerShdw>
                    </a:effectLst>
                  </p:spPr>
                </p:pic>
                <p:sp>
                  <p:nvSpPr>
                    <p:cNvPr id="11" name="TextBox 10">
                      <a:extLst>
                        <a:ext uri="{FF2B5EF4-FFF2-40B4-BE49-F238E27FC236}">
                          <a16:creationId xmlns:a16="http://schemas.microsoft.com/office/drawing/2014/main" id="{4042B008-967D-FBD3-21A1-4A129DBA4918}"/>
                        </a:ext>
                      </a:extLst>
                    </p:cNvPr>
                    <p:cNvSpPr txBox="1"/>
                    <p:nvPr/>
                  </p:nvSpPr>
                  <p:spPr>
                    <a:xfrm>
                      <a:off x="10413283" y="7728157"/>
                      <a:ext cx="1177175" cy="233697"/>
                    </a:xfrm>
                    <a:prstGeom prst="rect">
                      <a:avLst/>
                    </a:prstGeom>
                    <a:noFill/>
                  </p:spPr>
                  <p:txBody>
                    <a:bodyPr wrap="square">
                      <a:spAutoFit/>
                    </a:bodyPr>
                    <a:lstStyle/>
                    <a:p>
                      <a:pPr algn="ctr">
                        <a:lnSpc>
                          <a:spcPct val="107000"/>
                        </a:lnSpc>
                      </a:pPr>
                      <a:r>
                        <a:rPr lang="en-ZA" sz="1400" b="1" dirty="0">
                          <a:solidFill>
                            <a:srgbClr val="00008B"/>
                          </a:solidFill>
                          <a:latin typeface="Times New Roman" panose="02020603050405020304" pitchFamily="18" charset="0"/>
                          <a:cs typeface="Times New Roman" panose="02020603050405020304" pitchFamily="18" charset="0"/>
                        </a:rPr>
                        <a:t>Spiral A2</a:t>
                      </a:r>
                    </a:p>
                  </p:txBody>
                </p:sp>
                <p:pic>
                  <p:nvPicPr>
                    <p:cNvPr id="12" name="Picture 11" descr="A picture containing shape&#10;&#10;Description automatically generated">
                      <a:extLst>
                        <a:ext uri="{FF2B5EF4-FFF2-40B4-BE49-F238E27FC236}">
                          <a16:creationId xmlns:a16="http://schemas.microsoft.com/office/drawing/2014/main" id="{88F97FEC-37E3-FC73-74FD-408D5C8EE7D6}"/>
                        </a:ext>
                      </a:extLst>
                    </p:cNvPr>
                    <p:cNvPicPr>
                      <a:picLocks noChangeAspect="1"/>
                    </p:cNvPicPr>
                    <p:nvPr/>
                  </p:nvPicPr>
                  <p:blipFill rotWithShape="1">
                    <a:blip r:embed="rId26">
                      <a:extLst>
                        <a:ext uri="{28A0092B-C50C-407E-A947-70E740481C1C}">
                          <a14:useLocalDpi xmlns:a14="http://schemas.microsoft.com/office/drawing/2010/main" val="0"/>
                        </a:ext>
                      </a:extLst>
                    </a:blip>
                    <a:srcRect l="25590" t="11737" r="22949" b="11852"/>
                    <a:stretch/>
                  </p:blipFill>
                  <p:spPr>
                    <a:xfrm>
                      <a:off x="10404124" y="7945956"/>
                      <a:ext cx="1186334" cy="996635"/>
                    </a:xfrm>
                    <a:prstGeom prst="rect">
                      <a:avLst/>
                    </a:prstGeom>
                    <a:effectLst>
                      <a:outerShdw sx="1000" sy="1000" algn="ctr" rotWithShape="0">
                        <a:srgbClr val="000000"/>
                      </a:outerShdw>
                    </a:effectLst>
                  </p:spPr>
                </p:pic>
              </p:grpSp>
              <p:grpSp>
                <p:nvGrpSpPr>
                  <p:cNvPr id="3" name="Group 2">
                    <a:extLst>
                      <a:ext uri="{FF2B5EF4-FFF2-40B4-BE49-F238E27FC236}">
                        <a16:creationId xmlns:a16="http://schemas.microsoft.com/office/drawing/2014/main" id="{812F1B2D-67EE-4D42-BCCF-F7EC432C8B4D}"/>
                      </a:ext>
                    </a:extLst>
                  </p:cNvPr>
                  <p:cNvGrpSpPr/>
                  <p:nvPr/>
                </p:nvGrpSpPr>
                <p:grpSpPr>
                  <a:xfrm>
                    <a:off x="9379737" y="6870959"/>
                    <a:ext cx="5920056" cy="1194036"/>
                    <a:chOff x="8980845" y="6864197"/>
                    <a:chExt cx="5920056" cy="1194036"/>
                  </a:xfrm>
                </p:grpSpPr>
                <p:pic>
                  <p:nvPicPr>
                    <p:cNvPr id="7" name="Picture 6" descr="Chart, box and whisker chart&#10;&#10;Description automatically generated">
                      <a:extLst>
                        <a:ext uri="{FF2B5EF4-FFF2-40B4-BE49-F238E27FC236}">
                          <a16:creationId xmlns:a16="http://schemas.microsoft.com/office/drawing/2014/main" id="{F45C7DED-15CF-F0FE-2DA9-EAEE5A55AEB8}"/>
                        </a:ext>
                      </a:extLst>
                    </p:cNvPr>
                    <p:cNvPicPr>
                      <a:picLocks noChangeAspect="1"/>
                    </p:cNvPicPr>
                    <p:nvPr/>
                  </p:nvPicPr>
                  <p:blipFill rotWithShape="1">
                    <a:blip r:embed="rId27">
                      <a:extLst>
                        <a:ext uri="{28A0092B-C50C-407E-A947-70E740481C1C}">
                          <a14:useLocalDpi xmlns:a14="http://schemas.microsoft.com/office/drawing/2010/main" val="0"/>
                        </a:ext>
                      </a:extLst>
                    </a:blip>
                    <a:srcRect t="16071"/>
                    <a:stretch/>
                  </p:blipFill>
                  <p:spPr>
                    <a:xfrm>
                      <a:off x="8980845" y="7079422"/>
                      <a:ext cx="5810353" cy="978811"/>
                    </a:xfrm>
                    <a:prstGeom prst="rect">
                      <a:avLst/>
                    </a:prstGeom>
                    <a:effectLst>
                      <a:outerShdw sx="1000" sy="1000" algn="ctr" rotWithShape="0">
                        <a:srgbClr val="000000"/>
                      </a:outerShdw>
                    </a:effectLst>
                  </p:spPr>
                </p:pic>
                <p:sp>
                  <p:nvSpPr>
                    <p:cNvPr id="70" name="TextBox 69">
                      <a:extLst>
                        <a:ext uri="{FF2B5EF4-FFF2-40B4-BE49-F238E27FC236}">
                          <a16:creationId xmlns:a16="http://schemas.microsoft.com/office/drawing/2014/main" id="{B481ECC8-11D8-4E18-BB75-E6A6B8B33A31}"/>
                        </a:ext>
                      </a:extLst>
                    </p:cNvPr>
                    <p:cNvSpPr txBox="1"/>
                    <p:nvPr/>
                  </p:nvSpPr>
                  <p:spPr>
                    <a:xfrm>
                      <a:off x="9045005" y="6864197"/>
                      <a:ext cx="5855896" cy="307392"/>
                    </a:xfrm>
                    <a:prstGeom prst="rect">
                      <a:avLst/>
                    </a:prstGeom>
                    <a:noFill/>
                    <a:ln>
                      <a:noFill/>
                    </a:ln>
                    <a:effectLst>
                      <a:outerShdw sx="1000" sy="1000" algn="ctr">
                        <a:srgbClr val="000000"/>
                      </a:outerShdw>
                    </a:effectLst>
                  </p:spPr>
                  <p:txBody>
                    <a:bodyPr wrap="square" rtlCol="0">
                      <a:spAutoFit/>
                    </a:bodyPr>
                    <a:lstStyle/>
                    <a:p>
                      <a:pPr algn="ctr">
                        <a:lnSpc>
                          <a:spcPct val="107000"/>
                        </a:lnSpc>
                      </a:pPr>
                      <a:r>
                        <a:rPr lang="en-ZA" sz="1400" b="1" dirty="0">
                          <a:solidFill>
                            <a:srgbClr val="00008B"/>
                          </a:solidFill>
                          <a:latin typeface="Times New Roman" panose="02020603050405020304" pitchFamily="18" charset="0"/>
                          <a:cs typeface="Times New Roman" panose="02020603050405020304" pitchFamily="18" charset="0"/>
                        </a:rPr>
                        <a:t>Tremor Severities Box and Whisker Plot for Both Hands</a:t>
                      </a:r>
                    </a:p>
                  </p:txBody>
                </p:sp>
              </p:grpSp>
            </p:grpSp>
            <mc:AlternateContent xmlns:mc="http://schemas.openxmlformats.org/markup-compatibility/2006" xmlns:a14="http://schemas.microsoft.com/office/drawing/2010/main">
              <mc:Choice Requires="a14">
                <p:sp>
                  <p:nvSpPr>
                    <p:cNvPr id="97" name="TextBox 96">
                      <a:extLst>
                        <a:ext uri="{FF2B5EF4-FFF2-40B4-BE49-F238E27FC236}">
                          <a16:creationId xmlns:a16="http://schemas.microsoft.com/office/drawing/2014/main" id="{2C257C8E-0968-460B-A4DB-794377C576D0}"/>
                        </a:ext>
                      </a:extLst>
                    </p:cNvPr>
                    <p:cNvSpPr txBox="1"/>
                    <p:nvPr/>
                  </p:nvSpPr>
                  <p:spPr>
                    <a:xfrm>
                      <a:off x="4075279" y="5115159"/>
                      <a:ext cx="1752786" cy="687176"/>
                    </a:xfrm>
                    <a:prstGeom prst="rect">
                      <a:avLst/>
                    </a:prstGeom>
                    <a:noFill/>
                    <a:ln>
                      <a:noFill/>
                    </a:ln>
                    <a:effectLst>
                      <a:outerShdw sx="1000" sy="1000" algn="ctr">
                        <a:srgbClr val="000000"/>
                      </a:outerShdw>
                    </a:effectLst>
                  </p:spPr>
                  <p:txBody>
                    <a:bodyPr wrap="square" rtlCol="0">
                      <a:spAutoFit/>
                    </a:bodyPr>
                    <a:lstStyle/>
                    <a:p>
                      <a:pPr algn="ctr">
                        <a:lnSpc>
                          <a:spcPct val="107000"/>
                        </a:lnSpc>
                        <a:spcAft>
                          <a:spcPts val="600"/>
                        </a:spcAft>
                      </a:pPr>
                      <a14:m>
                        <m:oMathPara xmlns:m="http://schemas.openxmlformats.org/officeDocument/2006/math">
                          <m:oMathParaPr>
                            <m:jc m:val="centerGroup"/>
                          </m:oMathParaPr>
                          <m:oMath xmlns:m="http://schemas.openxmlformats.org/officeDocument/2006/math">
                            <m:r>
                              <a:rPr lang="en-GB" sz="1400" i="1" smtClean="0">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𝜑</m:t>
                            </m:r>
                            <m:r>
                              <a:rPr lang="en-GB" sz="1400" i="1" smtClean="0">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m:t>
                            </m:r>
                            <m:func>
                              <m:funcPr>
                                <m:ctrlP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ctrlPr>
                              </m:funcPr>
                              <m:fName>
                                <m:r>
                                  <m:rPr>
                                    <m:sty m:val="p"/>
                                  </m:rPr>
                                  <a:rPr lang="en-GB" sz="1400">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arctan</m:t>
                                </m:r>
                              </m:fName>
                              <m:e>
                                <m:d>
                                  <m:dPr>
                                    <m:ctrlP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ctrlPr>
                                      </m:fPr>
                                      <m:num>
                                        <m:sSub>
                                          <m:sSubPr>
                                            <m:ctrlP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ctrlPr>
                                          </m:sSubPr>
                                          <m:e>
                                            <m: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𝐺</m:t>
                                            </m:r>
                                          </m:e>
                                          <m:sub>
                                            <m: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𝑦</m:t>
                                            </m:r>
                                          </m:sub>
                                        </m:sSub>
                                      </m:num>
                                      <m:den>
                                        <m:sSub>
                                          <m:sSubPr>
                                            <m:ctrlP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ctrlPr>
                                          </m:sSubPr>
                                          <m:e>
                                            <m: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𝐺</m:t>
                                            </m:r>
                                          </m:e>
                                          <m:sub>
                                            <m: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𝑥</m:t>
                                            </m:r>
                                          </m:sub>
                                        </m:sSub>
                                      </m:den>
                                    </m:f>
                                  </m:e>
                                </m:d>
                                <m:r>
                                  <a:rPr lang="en-ZA" sz="1400" b="0" i="1" smtClean="0">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 </m:t>
                                </m:r>
                              </m:e>
                            </m:func>
                          </m:oMath>
                        </m:oMathPara>
                      </a14:m>
                      <a:endParaRPr lang="en-GB" sz="1400" dirty="0">
                        <a:solidFill>
                          <a:srgbClr val="000000"/>
                        </a:solidFill>
                        <a:latin typeface="Calibri" panose="020F0502020204030204" pitchFamily="34" charset="0"/>
                        <a:ea typeface="Times New Roman" panose="02020603050405020304" pitchFamily="18" charset="0"/>
                        <a:cs typeface="Times New Roman" panose="02020603050405020304" pitchFamily="18" charset="0"/>
                      </a:endParaRPr>
                    </a:p>
                  </p:txBody>
                </p:sp>
              </mc:Choice>
              <mc:Fallback xmlns="">
                <p:sp>
                  <p:nvSpPr>
                    <p:cNvPr id="97" name="TextBox 96">
                      <a:extLst>
                        <a:ext uri="{FF2B5EF4-FFF2-40B4-BE49-F238E27FC236}">
                          <a16:creationId xmlns:a16="http://schemas.microsoft.com/office/drawing/2014/main" id="{2C257C8E-0968-460B-A4DB-794377C576D0}"/>
                        </a:ext>
                      </a:extLst>
                    </p:cNvPr>
                    <p:cNvSpPr txBox="1">
                      <a:spLocks noRot="1" noChangeAspect="1" noMove="1" noResize="1" noEditPoints="1" noAdjustHandles="1" noChangeArrowheads="1" noChangeShapeType="1" noTextEdit="1"/>
                    </p:cNvSpPr>
                    <p:nvPr/>
                  </p:nvSpPr>
                  <p:spPr>
                    <a:xfrm>
                      <a:off x="4075279" y="5115159"/>
                      <a:ext cx="1752786" cy="687176"/>
                    </a:xfrm>
                    <a:prstGeom prst="rect">
                      <a:avLst/>
                    </a:prstGeom>
                    <a:blipFill>
                      <a:blip r:embed="rId28"/>
                      <a:stretch>
                        <a:fillRect/>
                      </a:stretch>
                    </a:blipFill>
                    <a:ln>
                      <a:noFill/>
                    </a:ln>
                    <a:effectLst>
                      <a:outerShdw sx="1000" sy="1000" algn="ctr">
                        <a:srgbClr val="000000"/>
                      </a:outerShdw>
                    </a:effectLst>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98" name="TextBox 97">
                      <a:extLst>
                        <a:ext uri="{FF2B5EF4-FFF2-40B4-BE49-F238E27FC236}">
                          <a16:creationId xmlns:a16="http://schemas.microsoft.com/office/drawing/2014/main" id="{9C91657D-BAE8-4F8E-9C36-5B81AD020B5E}"/>
                        </a:ext>
                      </a:extLst>
                    </p:cNvPr>
                    <p:cNvSpPr txBox="1"/>
                    <p:nvPr/>
                  </p:nvSpPr>
                  <p:spPr>
                    <a:xfrm>
                      <a:off x="3621963" y="6279371"/>
                      <a:ext cx="2659419" cy="437299"/>
                    </a:xfrm>
                    <a:prstGeom prst="rect">
                      <a:avLst/>
                    </a:prstGeom>
                    <a:noFill/>
                    <a:ln>
                      <a:noFill/>
                    </a:ln>
                    <a:effectLst>
                      <a:outerShdw sx="1000" sy="1000" algn="ctr">
                        <a:srgbClr val="000000"/>
                      </a:outerShdw>
                    </a:effectLst>
                  </p:spPr>
                  <p:txBody>
                    <a:bodyPr wrap="square" rtlCol="0">
                      <a:spAutoFit/>
                    </a:bodyPr>
                    <a:lstStyle/>
                    <a:p>
                      <a:pPr algn="ctr">
                        <a:lnSpc>
                          <a:spcPct val="107000"/>
                        </a:lnSpc>
                        <a:spcAft>
                          <a:spcPts val="600"/>
                        </a:spcAft>
                      </a:pPr>
                      <a14:m>
                        <m:oMath xmlns:m="http://schemas.openxmlformats.org/officeDocument/2006/math">
                          <m:r>
                            <a:rPr lang="en-GB" sz="1400" i="1" smtClean="0">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𝛼</m:t>
                          </m:r>
                          <m:r>
                            <a:rPr lang="en-GB" sz="1400" i="1" smtClean="0">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m:t>
                          </m:r>
                          <m:func>
                            <m:funcPr>
                              <m:ctrlP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ctrlPr>
                            </m:funcPr>
                            <m:fName>
                              <m:r>
                                <m:rPr>
                                  <m:sty m:val="p"/>
                                </m:rPr>
                                <a:rPr lang="en-GB" sz="1400">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arctan</m:t>
                              </m:r>
                            </m:fName>
                            <m:e>
                              <m:d>
                                <m:dPr>
                                  <m:ctrlP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ctrlPr>
                                    </m:fPr>
                                    <m:num>
                                      <m: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𝑦</m:t>
                                      </m:r>
                                      <m: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m:t>
                                      </m:r>
                                      <m: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𝑦𝑐𝑒𝑛𝑡𝑟𝑒</m:t>
                                      </m:r>
                                    </m:num>
                                    <m:den>
                                      <m: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𝑥</m:t>
                                      </m:r>
                                      <m: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m:t>
                                      </m:r>
                                      <m: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𝑥𝑐𝑒𝑛𝑡𝑟𝑒</m:t>
                                      </m:r>
                                    </m:den>
                                  </m:f>
                                </m:e>
                              </m:d>
                            </m:e>
                          </m:func>
                        </m:oMath>
                      </a14:m>
                      <a:r>
                        <a:rPr lang="en-GB" sz="1400"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 </a:t>
                      </a:r>
                    </a:p>
                  </p:txBody>
                </p:sp>
              </mc:Choice>
              <mc:Fallback xmlns="">
                <p:sp>
                  <p:nvSpPr>
                    <p:cNvPr id="98" name="TextBox 97">
                      <a:extLst>
                        <a:ext uri="{FF2B5EF4-FFF2-40B4-BE49-F238E27FC236}">
                          <a16:creationId xmlns:a16="http://schemas.microsoft.com/office/drawing/2014/main" id="{9C91657D-BAE8-4F8E-9C36-5B81AD020B5E}"/>
                        </a:ext>
                      </a:extLst>
                    </p:cNvPr>
                    <p:cNvSpPr txBox="1">
                      <a:spLocks noRot="1" noChangeAspect="1" noMove="1" noResize="1" noEditPoints="1" noAdjustHandles="1" noChangeArrowheads="1" noChangeShapeType="1" noTextEdit="1"/>
                    </p:cNvSpPr>
                    <p:nvPr/>
                  </p:nvSpPr>
                  <p:spPr>
                    <a:xfrm>
                      <a:off x="3621963" y="6279371"/>
                      <a:ext cx="2659419" cy="437299"/>
                    </a:xfrm>
                    <a:prstGeom prst="rect">
                      <a:avLst/>
                    </a:prstGeom>
                    <a:blipFill>
                      <a:blip r:embed="rId29"/>
                      <a:stretch>
                        <a:fillRect/>
                      </a:stretch>
                    </a:blipFill>
                    <a:ln>
                      <a:noFill/>
                    </a:ln>
                    <a:effectLst>
                      <a:outerShdw sx="1000" sy="1000" algn="ctr">
                        <a:srgbClr val="000000"/>
                      </a:outerShdw>
                    </a:effectLst>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99" name="TextBox 98">
                      <a:extLst>
                        <a:ext uri="{FF2B5EF4-FFF2-40B4-BE49-F238E27FC236}">
                          <a16:creationId xmlns:a16="http://schemas.microsoft.com/office/drawing/2014/main" id="{247F563F-37EF-46CD-87D4-DA93DD7D2A5F}"/>
                        </a:ext>
                      </a:extLst>
                    </p:cNvPr>
                    <p:cNvSpPr txBox="1"/>
                    <p:nvPr/>
                  </p:nvSpPr>
                  <p:spPr>
                    <a:xfrm>
                      <a:off x="8043640" y="6860870"/>
                      <a:ext cx="1267223" cy="399789"/>
                    </a:xfrm>
                    <a:prstGeom prst="rect">
                      <a:avLst/>
                    </a:prstGeom>
                    <a:noFill/>
                    <a:ln>
                      <a:noFill/>
                    </a:ln>
                    <a:effectLst>
                      <a:outerShdw sx="1000" sy="1000" algn="ctr">
                        <a:srgbClr val="000000"/>
                      </a:outerShdw>
                    </a:effectLst>
                  </p:spPr>
                  <p:txBody>
                    <a:bodyPr wrap="square" rtlCol="0">
                      <a:spAutoFit/>
                    </a:bodyPr>
                    <a:lstStyle/>
                    <a:p>
                      <a:pPr algn="ctr">
                        <a:lnSpc>
                          <a:spcPct val="107000"/>
                        </a:lnSpc>
                        <a:spcAft>
                          <a:spcPts val="600"/>
                        </a:spcAft>
                      </a:pPr>
                      <a14:m>
                        <m:oMathPara xmlns:m="http://schemas.openxmlformats.org/officeDocument/2006/math">
                          <m:oMathParaPr>
                            <m:jc m:val="centerGroup"/>
                          </m:oMathParaPr>
                          <m:oMath xmlns:m="http://schemas.openxmlformats.org/officeDocument/2006/math">
                            <m:r>
                              <a:rPr lang="en-ZA" sz="1400">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 </m:t>
                            </m:r>
                            <m: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𝜃</m:t>
                            </m:r>
                            <m: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 </m:t>
                            </m:r>
                            <m: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𝜑</m:t>
                            </m:r>
                            <m: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 </m:t>
                            </m:r>
                            <m: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𝛼</m:t>
                            </m:r>
                          </m:oMath>
                        </m:oMathPara>
                      </a14:m>
                      <a:endParaRPr lang="en-GB" sz="1400" dirty="0">
                        <a:solidFill>
                          <a:srgbClr val="000000"/>
                        </a:solidFill>
                        <a:latin typeface="Calibri" panose="020F0502020204030204" pitchFamily="34" charset="0"/>
                        <a:ea typeface="Times New Roman" panose="02020603050405020304" pitchFamily="18" charset="0"/>
                        <a:cs typeface="Times New Roman" panose="02020603050405020304" pitchFamily="18" charset="0"/>
                      </a:endParaRPr>
                    </a:p>
                  </p:txBody>
                </p:sp>
              </mc:Choice>
              <mc:Fallback xmlns="">
                <p:sp>
                  <p:nvSpPr>
                    <p:cNvPr id="99" name="TextBox 98">
                      <a:extLst>
                        <a:ext uri="{FF2B5EF4-FFF2-40B4-BE49-F238E27FC236}">
                          <a16:creationId xmlns:a16="http://schemas.microsoft.com/office/drawing/2014/main" id="{247F563F-37EF-46CD-87D4-DA93DD7D2A5F}"/>
                        </a:ext>
                      </a:extLst>
                    </p:cNvPr>
                    <p:cNvSpPr txBox="1">
                      <a:spLocks noRot="1" noChangeAspect="1" noMove="1" noResize="1" noEditPoints="1" noAdjustHandles="1" noChangeArrowheads="1" noChangeShapeType="1" noTextEdit="1"/>
                    </p:cNvSpPr>
                    <p:nvPr/>
                  </p:nvSpPr>
                  <p:spPr>
                    <a:xfrm>
                      <a:off x="8043640" y="6860870"/>
                      <a:ext cx="1267223" cy="399789"/>
                    </a:xfrm>
                    <a:prstGeom prst="rect">
                      <a:avLst/>
                    </a:prstGeom>
                    <a:blipFill>
                      <a:blip r:embed="rId30"/>
                      <a:stretch>
                        <a:fillRect/>
                      </a:stretch>
                    </a:blipFill>
                    <a:ln>
                      <a:noFill/>
                    </a:ln>
                    <a:effectLst>
                      <a:outerShdw sx="1000" sy="1000" algn="ctr">
                        <a:srgbClr val="000000"/>
                      </a:outerShdw>
                    </a:effectLst>
                  </p:spPr>
                  <p:txBody>
                    <a:bodyPr/>
                    <a:lstStyle/>
                    <a:p>
                      <a:r>
                        <a:rPr lang="en-GB">
                          <a:noFill/>
                        </a:rPr>
                        <a:t> </a:t>
                      </a:r>
                    </a:p>
                  </p:txBody>
                </p:sp>
              </mc:Fallback>
            </mc:AlternateContent>
          </p:grpSp>
          <mc:AlternateContent xmlns:mc="http://schemas.openxmlformats.org/markup-compatibility/2006" xmlns:a14="http://schemas.microsoft.com/office/drawing/2010/main">
            <mc:Choice Requires="a14">
              <p:sp>
                <p:nvSpPr>
                  <p:cNvPr id="101" name="TextBox 100">
                    <a:extLst>
                      <a:ext uri="{FF2B5EF4-FFF2-40B4-BE49-F238E27FC236}">
                        <a16:creationId xmlns:a16="http://schemas.microsoft.com/office/drawing/2014/main" id="{9CFC326D-A204-4B62-B13A-4786012CF7AE}"/>
                      </a:ext>
                    </a:extLst>
                  </p:cNvPr>
                  <p:cNvSpPr txBox="1"/>
                  <p:nvPr/>
                </p:nvSpPr>
                <p:spPr>
                  <a:xfrm>
                    <a:off x="2697433" y="4678538"/>
                    <a:ext cx="4508478" cy="354632"/>
                  </a:xfrm>
                  <a:prstGeom prst="rect">
                    <a:avLst/>
                  </a:prstGeom>
                  <a:noFill/>
                  <a:ln>
                    <a:noFill/>
                  </a:ln>
                  <a:effectLst>
                    <a:outerShdw sx="1000" sy="1000" algn="ctr">
                      <a:srgbClr val="000000"/>
                    </a:outerShdw>
                  </a:effectLst>
                </p:spPr>
                <p:txBody>
                  <a:bodyPr wrap="square" rtlCol="0">
                    <a:spAutoFit/>
                  </a:bodyPr>
                  <a:lstStyle/>
                  <a:p>
                    <a:pPr algn="ctr">
                      <a:lnSpc>
                        <a:spcPct val="107000"/>
                      </a:lnSpc>
                      <a:spcAft>
                        <a:spcPts val="600"/>
                      </a:spcAft>
                    </a:pPr>
                    <a14:m>
                      <m:oMathPara xmlns:m="http://schemas.openxmlformats.org/officeDocument/2006/math">
                        <m:oMathParaPr>
                          <m:jc m:val="center"/>
                        </m:oMathParaPr>
                        <m:oMath xmlns:m="http://schemas.openxmlformats.org/officeDocument/2006/math">
                          <m:sSub>
                            <m:sSubPr>
                              <m:ctrlP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ctrlPr>
                            </m:sSubPr>
                            <m:e>
                              <m: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𝐺</m:t>
                              </m:r>
                            </m:e>
                            <m:sub>
                              <m: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𝑥</m:t>
                              </m:r>
                            </m:sub>
                          </m:sSub>
                          <m: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ctrlPr>
                            </m:sSubPr>
                            <m:e>
                              <m: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𝑆</m:t>
                              </m:r>
                            </m:e>
                            <m:sub>
                              <m: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𝑥</m:t>
                              </m:r>
                            </m:sub>
                          </m:sSub>
                          <m: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 ∗</m:t>
                          </m:r>
                          <m:r>
                            <a:rPr lang="en-US"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 </m:t>
                          </m:r>
                          <m: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𝐼</m:t>
                          </m:r>
                          <m:r>
                            <m:rPr>
                              <m:nor/>
                            </m:rPr>
                            <a:rPr lang="en-GB" sz="1400" dirty="0">
                              <a:solidFill>
                                <a:srgbClr val="000000"/>
                              </a:solidFill>
                              <a:ea typeface="Times New Roman" panose="02020603050405020304" pitchFamily="18" charset="0"/>
                              <a:cs typeface="Times New Roman" panose="02020603050405020304" pitchFamily="18" charset="0"/>
                            </a:rPr>
                            <m:t>                                       </m:t>
                          </m:r>
                          <m:sSub>
                            <m:sSubPr>
                              <m:ctrlP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ctrlPr>
                            </m:sSubPr>
                            <m:e>
                              <m: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𝐺</m:t>
                              </m:r>
                            </m:e>
                            <m:sub>
                              <m: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𝑦</m:t>
                              </m:r>
                            </m:sub>
                          </m:sSub>
                          <m: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ctrlPr>
                            </m:sSubPr>
                            <m:e>
                              <m: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𝑆</m:t>
                              </m:r>
                            </m:e>
                            <m:sub>
                              <m: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𝑦</m:t>
                              </m:r>
                            </m:sub>
                          </m:sSub>
                          <m: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 ∗</m:t>
                          </m:r>
                          <m:r>
                            <a:rPr lang="en-US"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 </m:t>
                          </m:r>
                          <m: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𝐼</m:t>
                          </m:r>
                        </m:oMath>
                      </m:oMathPara>
                    </a14:m>
                    <a:endParaRPr lang="en-ZA" sz="1400" dirty="0">
                      <a:solidFill>
                        <a:srgbClr val="000000"/>
                      </a:solidFill>
                      <a:ea typeface="Times New Roman" panose="02020603050405020304" pitchFamily="18" charset="0"/>
                      <a:cs typeface="Times New Roman" panose="02020603050405020304" pitchFamily="18" charset="0"/>
                    </a:endParaRPr>
                  </a:p>
                </p:txBody>
              </p:sp>
            </mc:Choice>
            <mc:Fallback xmlns="">
              <p:sp>
                <p:nvSpPr>
                  <p:cNvPr id="101" name="TextBox 100">
                    <a:extLst>
                      <a:ext uri="{FF2B5EF4-FFF2-40B4-BE49-F238E27FC236}">
                        <a16:creationId xmlns:a16="http://schemas.microsoft.com/office/drawing/2014/main" id="{9CFC326D-A204-4B62-B13A-4786012CF7AE}"/>
                      </a:ext>
                    </a:extLst>
                  </p:cNvPr>
                  <p:cNvSpPr txBox="1">
                    <a:spLocks noRot="1" noChangeAspect="1" noMove="1" noResize="1" noEditPoints="1" noAdjustHandles="1" noChangeArrowheads="1" noChangeShapeType="1" noTextEdit="1"/>
                  </p:cNvSpPr>
                  <p:nvPr/>
                </p:nvSpPr>
                <p:spPr>
                  <a:xfrm>
                    <a:off x="2697433" y="4678538"/>
                    <a:ext cx="4508478" cy="354632"/>
                  </a:xfrm>
                  <a:prstGeom prst="rect">
                    <a:avLst/>
                  </a:prstGeom>
                  <a:blipFill>
                    <a:blip r:embed="rId31"/>
                    <a:stretch>
                      <a:fillRect/>
                    </a:stretch>
                  </a:blipFill>
                  <a:ln>
                    <a:noFill/>
                  </a:ln>
                  <a:effectLst>
                    <a:outerShdw sx="1000" sy="1000" algn="ctr">
                      <a:srgbClr val="000000"/>
                    </a:outerShdw>
                  </a:effectLst>
                </p:spPr>
                <p:txBody>
                  <a:bodyPr/>
                  <a:lstStyle/>
                  <a:p>
                    <a:r>
                      <a:rPr lang="en-GB">
                        <a:noFill/>
                      </a:rPr>
                      <a:t> </a:t>
                    </a:r>
                  </a:p>
                </p:txBody>
              </p:sp>
            </mc:Fallback>
          </mc:AlternateContent>
        </p:grpSp>
        <p:pic>
          <p:nvPicPr>
            <p:cNvPr id="25" name="Picture 24" descr="Chart, bar chart, histogram&#10;&#10;Description automatically generated">
              <a:extLst>
                <a:ext uri="{FF2B5EF4-FFF2-40B4-BE49-F238E27FC236}">
                  <a16:creationId xmlns:a16="http://schemas.microsoft.com/office/drawing/2014/main" id="{F90B56A7-94AC-626F-EB60-7594F58A4391}"/>
                </a:ext>
              </a:extLst>
            </p:cNvPr>
            <p:cNvPicPr>
              <a:picLocks noChangeAspect="1"/>
            </p:cNvPicPr>
            <p:nvPr/>
          </p:nvPicPr>
          <p:blipFill>
            <a:blip r:embed="rId32">
              <a:extLst>
                <a:ext uri="{28A0092B-C50C-407E-A947-70E740481C1C}">
                  <a14:useLocalDpi xmlns:a14="http://schemas.microsoft.com/office/drawing/2010/main" val="0"/>
                </a:ext>
              </a:extLst>
            </a:blip>
            <a:stretch>
              <a:fillRect/>
            </a:stretch>
          </p:blipFill>
          <p:spPr>
            <a:xfrm>
              <a:off x="11193800" y="4668477"/>
              <a:ext cx="3733544" cy="1996529"/>
            </a:xfrm>
            <a:prstGeom prst="rect">
              <a:avLst/>
            </a:prstGeom>
          </p:spPr>
        </p:pic>
        <p:sp>
          <p:nvSpPr>
            <p:cNvPr id="32" name="TextBox 31">
              <a:extLst>
                <a:ext uri="{FF2B5EF4-FFF2-40B4-BE49-F238E27FC236}">
                  <a16:creationId xmlns:a16="http://schemas.microsoft.com/office/drawing/2014/main" id="{C2FE109E-B585-F5E6-C7A9-6527F0568C7B}"/>
                </a:ext>
              </a:extLst>
            </p:cNvPr>
            <p:cNvSpPr txBox="1"/>
            <p:nvPr/>
          </p:nvSpPr>
          <p:spPr>
            <a:xfrm>
              <a:off x="10322807" y="4471041"/>
              <a:ext cx="5869780" cy="307392"/>
            </a:xfrm>
            <a:prstGeom prst="rect">
              <a:avLst/>
            </a:prstGeom>
            <a:noFill/>
            <a:ln>
              <a:noFill/>
            </a:ln>
            <a:effectLst>
              <a:outerShdw sx="1000" sy="1000" algn="ctr">
                <a:srgbClr val="000000"/>
              </a:outerShdw>
            </a:effectLst>
          </p:spPr>
          <p:txBody>
            <a:bodyPr wrap="square" rtlCol="0">
              <a:spAutoFit/>
            </a:bodyPr>
            <a:lstStyle/>
            <a:p>
              <a:pPr algn="ctr">
                <a:lnSpc>
                  <a:spcPct val="107000"/>
                </a:lnSpc>
              </a:pPr>
              <a:r>
                <a:rPr lang="en-ZA" sz="1400" b="1" dirty="0">
                  <a:solidFill>
                    <a:srgbClr val="00008B"/>
                  </a:solidFill>
                  <a:latin typeface="Times New Roman" panose="02020603050405020304" pitchFamily="18" charset="0"/>
                  <a:cs typeface="Times New Roman" panose="02020603050405020304" pitchFamily="18" charset="0"/>
                </a:rPr>
                <a:t>Relative Orientation Distributions</a:t>
              </a:r>
            </a:p>
          </p:txBody>
        </p:sp>
      </p:grpSp>
      <p:grpSp>
        <p:nvGrpSpPr>
          <p:cNvPr id="177" name="Group 176">
            <a:extLst>
              <a:ext uri="{FF2B5EF4-FFF2-40B4-BE49-F238E27FC236}">
                <a16:creationId xmlns:a16="http://schemas.microsoft.com/office/drawing/2014/main" id="{7B5EE4E3-430E-1F53-7005-C461D2802A8B}"/>
              </a:ext>
            </a:extLst>
          </p:cNvPr>
          <p:cNvGrpSpPr/>
          <p:nvPr/>
        </p:nvGrpSpPr>
        <p:grpSpPr>
          <a:xfrm>
            <a:off x="166248" y="9433395"/>
            <a:ext cx="15437044" cy="5505472"/>
            <a:chOff x="15719109" y="240479"/>
            <a:chExt cx="15437044" cy="5575434"/>
          </a:xfrm>
        </p:grpSpPr>
        <p:sp>
          <p:nvSpPr>
            <p:cNvPr id="178" name="Rectangle 177">
              <a:extLst>
                <a:ext uri="{FF2B5EF4-FFF2-40B4-BE49-F238E27FC236}">
                  <a16:creationId xmlns:a16="http://schemas.microsoft.com/office/drawing/2014/main" id="{552F17DB-A7F8-D04D-54BB-E01236BFEDF1}"/>
                </a:ext>
              </a:extLst>
            </p:cNvPr>
            <p:cNvSpPr/>
            <p:nvPr/>
          </p:nvSpPr>
          <p:spPr>
            <a:xfrm>
              <a:off x="15737353" y="240480"/>
              <a:ext cx="15418800" cy="5575433"/>
            </a:xfrm>
            <a:prstGeom prst="rect">
              <a:avLst/>
            </a:prstGeom>
            <a:solidFill>
              <a:schemeClr val="bg1"/>
            </a:solidFill>
            <a:ln>
              <a:noFill/>
            </a:ln>
            <a:effectLst>
              <a:outerShdw blurRad="190500" dist="2286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186" name="TextBox 185">
              <a:extLst>
                <a:ext uri="{FF2B5EF4-FFF2-40B4-BE49-F238E27FC236}">
                  <a16:creationId xmlns:a16="http://schemas.microsoft.com/office/drawing/2014/main" id="{BDC97FEA-9943-6A98-13C6-4F0A9E81A782}"/>
                </a:ext>
              </a:extLst>
            </p:cNvPr>
            <p:cNvSpPr txBox="1"/>
            <p:nvPr/>
          </p:nvSpPr>
          <p:spPr>
            <a:xfrm>
              <a:off x="15719109" y="240479"/>
              <a:ext cx="15418800" cy="338554"/>
            </a:xfrm>
            <a:prstGeom prst="rect">
              <a:avLst/>
            </a:prstGeom>
            <a:noFill/>
            <a:ln w="57150">
              <a:noFill/>
            </a:ln>
            <a:effectLst/>
          </p:spPr>
          <p:txBody>
            <a:bodyPr wrap="square" rtlCol="0">
              <a:spAutoFit/>
            </a:bodyPr>
            <a:lstStyle/>
            <a:p>
              <a:pPr algn="ctr"/>
              <a:r>
                <a:rPr lang="en-ZA" sz="1600" b="1" dirty="0">
                  <a:solidFill>
                    <a:srgbClr val="01008A"/>
                  </a:solidFill>
                  <a:latin typeface="Times New Roman" panose="02020603050405020304" pitchFamily="18" charset="0"/>
                  <a:cs typeface="Times New Roman" panose="02020603050405020304" pitchFamily="18" charset="0"/>
                </a:rPr>
                <a:t>METHOD 2: LINE DRAWING TREMOR QUANTIFICATION </a:t>
              </a:r>
            </a:p>
          </p:txBody>
        </p:sp>
        <p:sp>
          <p:nvSpPr>
            <p:cNvPr id="191" name="TextBox 190">
              <a:extLst>
                <a:ext uri="{FF2B5EF4-FFF2-40B4-BE49-F238E27FC236}">
                  <a16:creationId xmlns:a16="http://schemas.microsoft.com/office/drawing/2014/main" id="{4B06E6F8-AE74-E258-2101-6471159D25A1}"/>
                </a:ext>
              </a:extLst>
            </p:cNvPr>
            <p:cNvSpPr txBox="1"/>
            <p:nvPr/>
          </p:nvSpPr>
          <p:spPr>
            <a:xfrm>
              <a:off x="15733074" y="462442"/>
              <a:ext cx="6806864" cy="5271265"/>
            </a:xfrm>
            <a:prstGeom prst="rect">
              <a:avLst/>
            </a:prstGeom>
            <a:noFill/>
            <a:ln w="57150">
              <a:noFill/>
            </a:ln>
            <a:effectLst/>
          </p:spPr>
          <p:txBody>
            <a:bodyPr wrap="square" rtlCol="0">
              <a:spAutoFit/>
            </a:bodyPr>
            <a:lstStyle/>
            <a:p>
              <a:pPr algn="ctr"/>
              <a:r>
                <a:rPr lang="en-ZA" sz="1600" b="1" dirty="0">
                  <a:solidFill>
                    <a:srgbClr val="01008A"/>
                  </a:solidFill>
                  <a:latin typeface="Times New Roman" panose="02020603050405020304" pitchFamily="18" charset="0"/>
                  <a:cs typeface="Times New Roman" panose="02020603050405020304" pitchFamily="18" charset="0"/>
                </a:rPr>
                <a:t>Extracting the Hand-Drawn Line</a:t>
              </a:r>
            </a:p>
            <a:p>
              <a:pPr algn="just">
                <a:lnSpc>
                  <a:spcPct val="107000"/>
                </a:lnSpc>
                <a:spcAft>
                  <a:spcPts val="800"/>
                </a:spcAft>
              </a:pPr>
              <a:r>
                <a:rPr lang="en-GB" sz="1400"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The line image is analysed and the x- and y-coordinates of non-white pixels are extracted and stored in sorted arrays. The y-values are shifted to be centred around the horizontal axis. </a:t>
              </a:r>
            </a:p>
            <a:p>
              <a:pPr algn="ctr"/>
              <a:r>
                <a:rPr lang="en-ZA" sz="1600" b="1" dirty="0">
                  <a:solidFill>
                    <a:srgbClr val="01008A"/>
                  </a:solidFill>
                  <a:latin typeface="Times New Roman" panose="02020603050405020304" pitchFamily="18" charset="0"/>
                  <a:cs typeface="Times New Roman" panose="02020603050405020304" pitchFamily="18" charset="0"/>
                </a:rPr>
                <a:t>Noise Reduction</a:t>
              </a:r>
            </a:p>
            <a:p>
              <a:pPr algn="just">
                <a:lnSpc>
                  <a:spcPct val="107000"/>
                </a:lnSpc>
                <a:spcAft>
                  <a:spcPts val="800"/>
                </a:spcAft>
              </a:pPr>
              <a:r>
                <a:rPr lang="en-GB" sz="1400"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The real one-dimensional Fourier Transform is computed to identify the small range of useful frequencies. The higher unwanted frequencies, caused by pixelated/blurry input or erroneous markings on the original drawing, are discarded. </a:t>
              </a:r>
            </a:p>
            <a:p>
              <a:pPr algn="just">
                <a:lnSpc>
                  <a:spcPct val="107000"/>
                </a:lnSpc>
                <a:spcAft>
                  <a:spcPts val="800"/>
                </a:spcAft>
              </a:pPr>
              <a:r>
                <a:rPr lang="en-GB" sz="1400"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The inverse discrete Fourier transform is computed producing data that is noise free. All maximum (peak) and minimum (trough) points are found to count the number of tremors as well as the distance between each adjacent peak and trough. </a:t>
              </a:r>
            </a:p>
            <a:p>
              <a:pPr algn="ctr"/>
              <a:r>
                <a:rPr lang="en-ZA" sz="1600" b="1" dirty="0">
                  <a:solidFill>
                    <a:srgbClr val="01008A"/>
                  </a:solidFill>
                  <a:latin typeface="Times New Roman" panose="02020603050405020304" pitchFamily="18" charset="0"/>
                  <a:cs typeface="Times New Roman" panose="02020603050405020304" pitchFamily="18" charset="0"/>
                </a:rPr>
                <a:t>Determining a Tremor Severity Measure</a:t>
              </a:r>
            </a:p>
            <a:p>
              <a:pPr marL="342900" indent="-342900">
                <a:lnSpc>
                  <a:spcPct val="107000"/>
                </a:lnSpc>
                <a:spcAft>
                  <a:spcPts val="800"/>
                </a:spcAft>
                <a:buFont typeface="+mj-lt"/>
                <a:buAutoNum type="arabicPeriod"/>
              </a:pPr>
              <a:r>
                <a:rPr lang="en-GB" sz="1400"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The number of peaks is an indication of the frequency of the patient’s tremors. </a:t>
              </a:r>
              <a:br>
                <a:rPr lang="en-GB" sz="1400"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br>
              <a:r>
                <a:rPr lang="en-GB" sz="1400"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In general, more peaks indicates a worse tremor. </a:t>
              </a:r>
            </a:p>
            <a:p>
              <a:pPr marL="342900" indent="-342900">
                <a:lnSpc>
                  <a:spcPct val="107000"/>
                </a:lnSpc>
                <a:spcAft>
                  <a:spcPts val="800"/>
                </a:spcAft>
                <a:buFont typeface="+mj-lt"/>
                <a:buAutoNum type="arabicPeriod"/>
              </a:pPr>
              <a:r>
                <a:rPr lang="en-GB" sz="1400"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The distance between each adjacent peak and trough indicate the severity of the tremor. </a:t>
              </a:r>
              <a:br>
                <a:rPr lang="en-GB" sz="1400"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br>
              <a:r>
                <a:rPr lang="en-GB" sz="1400"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A larger distance only indicates a worse tremor when occurring with a high number of peaks. </a:t>
              </a:r>
              <a:br>
                <a:rPr lang="en-GB" sz="1400"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br>
              <a:r>
                <a:rPr lang="en-GB" sz="1400"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A large distance with a very low number of peaks could be an indication of a line image that has been incorrectly cropped (slanted). </a:t>
              </a:r>
            </a:p>
            <a:p>
              <a:pPr algn="just">
                <a:lnSpc>
                  <a:spcPct val="107000"/>
                </a:lnSpc>
                <a:spcAft>
                  <a:spcPts val="800"/>
                </a:spcAft>
              </a:pPr>
              <a:r>
                <a:rPr lang="en-GB" sz="1400"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Since these two variables are proportionally linked to the severity of a tremor, the product of the two variables is used as an indication of tremor severity. </a:t>
              </a:r>
            </a:p>
          </p:txBody>
        </p:sp>
      </p:grpSp>
      <p:sp>
        <p:nvSpPr>
          <p:cNvPr id="2" name="TextBox 1">
            <a:extLst>
              <a:ext uri="{FF2B5EF4-FFF2-40B4-BE49-F238E27FC236}">
                <a16:creationId xmlns:a16="http://schemas.microsoft.com/office/drawing/2014/main" id="{CAB3AC64-A7A0-3CEE-D01E-E952287DBA5F}"/>
              </a:ext>
            </a:extLst>
          </p:cNvPr>
          <p:cNvSpPr txBox="1"/>
          <p:nvPr/>
        </p:nvSpPr>
        <p:spPr>
          <a:xfrm>
            <a:off x="9801611" y="159521"/>
            <a:ext cx="4387650" cy="892552"/>
          </a:xfrm>
          <a:prstGeom prst="rect">
            <a:avLst/>
          </a:prstGeom>
          <a:noFill/>
          <a:effectLst/>
        </p:spPr>
        <p:txBody>
          <a:bodyPr wrap="square" rtlCol="0">
            <a:spAutoFit/>
          </a:bodyPr>
          <a:lstStyle/>
          <a:p>
            <a:pPr algn="ctr"/>
            <a:r>
              <a:rPr lang="en-ZA" sz="3200" b="1" dirty="0">
                <a:solidFill>
                  <a:schemeClr val="bg1"/>
                </a:solidFill>
                <a:effectLst>
                  <a:outerShdw blurRad="190500" dist="228600" dir="2700000" algn="ctr" rotWithShape="0">
                    <a:srgbClr val="000000">
                      <a:alpha val="30000"/>
                    </a:srgbClr>
                  </a:outerShdw>
                </a:effectLst>
                <a:latin typeface="Times New Roman" panose="02020603050405020304" pitchFamily="18" charset="0"/>
                <a:cs typeface="Times New Roman" panose="02020603050405020304" pitchFamily="18" charset="0"/>
              </a:rPr>
              <a:t>Which Hand? – 22PO5</a:t>
            </a:r>
          </a:p>
          <a:p>
            <a:pPr algn="ctr"/>
            <a:r>
              <a:rPr lang="en-ZA" sz="2000" dirty="0">
                <a:solidFill>
                  <a:schemeClr val="bg1"/>
                </a:solidFill>
                <a:effectLst>
                  <a:outerShdw blurRad="190500" dist="228600" dir="2700000" algn="ctr" rotWithShape="0">
                    <a:srgbClr val="000000">
                      <a:alpha val="30000"/>
                    </a:srgbClr>
                  </a:outerShdw>
                </a:effectLst>
                <a:latin typeface="Times New Roman" panose="02020603050405020304" pitchFamily="18" charset="0"/>
                <a:cs typeface="Times New Roman" panose="02020603050405020304" pitchFamily="18" charset="0"/>
              </a:rPr>
              <a:t>Robyn Gebbie and Jesse van der Merwe</a:t>
            </a:r>
            <a:endParaRPr lang="en-GB" sz="2000" dirty="0">
              <a:solidFill>
                <a:schemeClr val="bg1"/>
              </a:solidFill>
              <a:effectLst>
                <a:outerShdw blurRad="190500" dist="228600" dir="2700000" algn="ctr" rotWithShape="0">
                  <a:srgbClr val="000000">
                    <a:alpha val="30000"/>
                  </a:srgbClr>
                </a:outerShdw>
              </a:effectLst>
              <a:latin typeface="Times New Roman" panose="02020603050405020304" pitchFamily="18" charset="0"/>
              <a:cs typeface="Times New Roman" panose="02020603050405020304" pitchFamily="18" charset="0"/>
            </a:endParaRPr>
          </a:p>
        </p:txBody>
      </p:sp>
      <p:graphicFrame>
        <p:nvGraphicFramePr>
          <p:cNvPr id="5" name="Table 38">
            <a:extLst>
              <a:ext uri="{FF2B5EF4-FFF2-40B4-BE49-F238E27FC236}">
                <a16:creationId xmlns:a16="http://schemas.microsoft.com/office/drawing/2014/main" id="{CA9D9201-E844-76EB-6419-FD3BD25A4A67}"/>
              </a:ext>
            </a:extLst>
          </p:cNvPr>
          <p:cNvGraphicFramePr>
            <a:graphicFrameLocks noGrp="1"/>
          </p:cNvGraphicFramePr>
          <p:nvPr>
            <p:extLst>
              <p:ext uri="{D42A27DB-BD31-4B8C-83A1-F6EECF244321}">
                <p14:modId xmlns:p14="http://schemas.microsoft.com/office/powerpoint/2010/main" val="1352650278"/>
              </p:ext>
            </p:extLst>
          </p:nvPr>
        </p:nvGraphicFramePr>
        <p:xfrm>
          <a:off x="9592895" y="7073024"/>
          <a:ext cx="5526521" cy="668987"/>
        </p:xfrm>
        <a:graphic>
          <a:graphicData uri="http://schemas.openxmlformats.org/drawingml/2006/table">
            <a:tbl>
              <a:tblPr firstRow="1" bandRow="1">
                <a:effectLst>
                  <a:outerShdw sx="1000" sy="1000" algn="ctr" rotWithShape="0">
                    <a:srgbClr val="000000"/>
                  </a:outerShdw>
                </a:effectLst>
                <a:tableStyleId>{2D5ABB26-0587-4C30-8999-92F81FD0307C}</a:tableStyleId>
              </a:tblPr>
              <a:tblGrid>
                <a:gridCol w="2518582">
                  <a:extLst>
                    <a:ext uri="{9D8B030D-6E8A-4147-A177-3AD203B41FA5}">
                      <a16:colId xmlns:a16="http://schemas.microsoft.com/office/drawing/2014/main" val="3328912869"/>
                    </a:ext>
                  </a:extLst>
                </a:gridCol>
                <a:gridCol w="1562100">
                  <a:extLst>
                    <a:ext uri="{9D8B030D-6E8A-4147-A177-3AD203B41FA5}">
                      <a16:colId xmlns:a16="http://schemas.microsoft.com/office/drawing/2014/main" val="1888238186"/>
                    </a:ext>
                  </a:extLst>
                </a:gridCol>
                <a:gridCol w="1445839">
                  <a:extLst>
                    <a:ext uri="{9D8B030D-6E8A-4147-A177-3AD203B41FA5}">
                      <a16:colId xmlns:a16="http://schemas.microsoft.com/office/drawing/2014/main" val="2383168896"/>
                    </a:ext>
                  </a:extLst>
                </a:gridCol>
              </a:tblGrid>
              <a:tr h="213129">
                <a:tc>
                  <a:txBody>
                    <a:bodyPr/>
                    <a:lstStyle/>
                    <a:p>
                      <a:r>
                        <a:rPr lang="en-US" sz="1400" dirty="0">
                          <a:latin typeface="Times New Roman" panose="02020603050405020304" pitchFamily="18" charset="0"/>
                          <a:cs typeface="Times New Roman" panose="02020603050405020304" pitchFamily="18" charset="0"/>
                        </a:rPr>
                        <a:t>   </a:t>
                      </a:r>
                      <a:endParaRPr lang="en-GB" sz="1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ZA" sz="1400" b="1" dirty="0">
                          <a:latin typeface="Times New Roman" panose="02020603050405020304" pitchFamily="18" charset="0"/>
                          <a:cs typeface="Times New Roman" panose="02020603050405020304" pitchFamily="18" charset="0"/>
                        </a:rPr>
                        <a:t>Spiral A1</a:t>
                      </a:r>
                      <a:endParaRPr lang="en-GB" sz="140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ZA" sz="1400" b="1" dirty="0">
                          <a:latin typeface="Times New Roman" panose="02020603050405020304" pitchFamily="18" charset="0"/>
                          <a:cs typeface="Times New Roman" panose="02020603050405020304" pitchFamily="18" charset="0"/>
                        </a:rPr>
                        <a:t>Spiral A2</a:t>
                      </a:r>
                      <a:endParaRPr lang="en-GB" sz="140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881620317"/>
                  </a:ext>
                </a:extLst>
              </a:tr>
              <a:tr h="364187">
                <a:tc>
                  <a:txBody>
                    <a:bodyPr/>
                    <a:lstStyle/>
                    <a:p>
                      <a:r>
                        <a:rPr lang="en-ZA" sz="1400" dirty="0">
                          <a:latin typeface="Times New Roman" panose="02020603050405020304" pitchFamily="18" charset="0"/>
                          <a:cs typeface="Times New Roman" panose="02020603050405020304" pitchFamily="18" charset="0"/>
                        </a:rPr>
                        <a:t>Normalised Standard Deviation</a:t>
                      </a:r>
                      <a:endParaRPr lang="en-GB" sz="1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ZA" sz="1400" dirty="0">
                          <a:latin typeface="Times New Roman" panose="02020603050405020304" pitchFamily="18" charset="0"/>
                          <a:cs typeface="Times New Roman" panose="02020603050405020304" pitchFamily="18" charset="0"/>
                        </a:rPr>
                        <a:t>0.63</a:t>
                      </a:r>
                      <a:endParaRPr lang="en-GB" sz="1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ZA" sz="1400" dirty="0">
                          <a:latin typeface="Times New Roman" panose="02020603050405020304" pitchFamily="18" charset="0"/>
                          <a:cs typeface="Times New Roman" panose="02020603050405020304" pitchFamily="18" charset="0"/>
                        </a:rPr>
                        <a:t>0.19</a:t>
                      </a:r>
                      <a:endParaRPr lang="en-GB" sz="1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638874346"/>
                  </a:ext>
                </a:extLst>
              </a:tr>
            </a:tbl>
          </a:graphicData>
        </a:graphic>
      </p:graphicFrame>
      <p:pic>
        <p:nvPicPr>
          <p:cNvPr id="79" name="Picture 78" descr="Logo, company name&#10;&#10;Description automatically generated">
            <a:extLst>
              <a:ext uri="{FF2B5EF4-FFF2-40B4-BE49-F238E27FC236}">
                <a16:creationId xmlns:a16="http://schemas.microsoft.com/office/drawing/2014/main" id="{8E24E83C-D1C5-4377-97DA-6F5C693127E0}"/>
              </a:ext>
            </a:extLst>
          </p:cNvPr>
          <p:cNvPicPr>
            <a:picLocks noChangeAspect="1"/>
          </p:cNvPicPr>
          <p:nvPr/>
        </p:nvPicPr>
        <p:blipFill>
          <a:blip r:embed="rId33">
            <a:extLst>
              <a:ext uri="{28A0092B-C50C-407E-A947-70E740481C1C}">
                <a14:useLocalDpi xmlns:a14="http://schemas.microsoft.com/office/drawing/2010/main" val="0"/>
              </a:ext>
            </a:extLst>
          </a:blip>
          <a:stretch>
            <a:fillRect/>
          </a:stretch>
        </p:blipFill>
        <p:spPr>
          <a:xfrm>
            <a:off x="8943711" y="252867"/>
            <a:ext cx="797784" cy="720000"/>
          </a:xfrm>
          <a:prstGeom prst="rect">
            <a:avLst/>
          </a:prstGeom>
        </p:spPr>
      </p:pic>
      <p:grpSp>
        <p:nvGrpSpPr>
          <p:cNvPr id="30" name="Group 29">
            <a:extLst>
              <a:ext uri="{FF2B5EF4-FFF2-40B4-BE49-F238E27FC236}">
                <a16:creationId xmlns:a16="http://schemas.microsoft.com/office/drawing/2014/main" id="{72A41470-E374-40BE-894C-FC484E4A8285}"/>
              </a:ext>
            </a:extLst>
          </p:cNvPr>
          <p:cNvGrpSpPr/>
          <p:nvPr/>
        </p:nvGrpSpPr>
        <p:grpSpPr>
          <a:xfrm>
            <a:off x="14290657" y="129199"/>
            <a:ext cx="1241598" cy="997600"/>
            <a:chOff x="14206954" y="124821"/>
            <a:chExt cx="1241598" cy="997600"/>
          </a:xfrm>
        </p:grpSpPr>
        <p:pic>
          <p:nvPicPr>
            <p:cNvPr id="23" name="Picture 22">
              <a:extLst>
                <a:ext uri="{FF2B5EF4-FFF2-40B4-BE49-F238E27FC236}">
                  <a16:creationId xmlns:a16="http://schemas.microsoft.com/office/drawing/2014/main" id="{2A229487-E31F-C163-A63A-63031B815898}"/>
                </a:ext>
              </a:extLst>
            </p:cNvPr>
            <p:cNvPicPr>
              <a:picLocks noChangeAspect="1"/>
            </p:cNvPicPr>
            <p:nvPr/>
          </p:nvPicPr>
          <p:blipFill rotWithShape="1">
            <a:blip r:embed="rId34">
              <a:extLst>
                <a:ext uri="{28A0092B-C50C-407E-A947-70E740481C1C}">
                  <a14:useLocalDpi xmlns:a14="http://schemas.microsoft.com/office/drawing/2010/main" val="0"/>
                </a:ext>
              </a:extLst>
            </a:blip>
            <a:srcRect l="1192" t="-2954" r="39398" b="2955"/>
            <a:stretch/>
          </p:blipFill>
          <p:spPr>
            <a:xfrm>
              <a:off x="14206954" y="124821"/>
              <a:ext cx="1241598" cy="586048"/>
            </a:xfrm>
            <a:prstGeom prst="rect">
              <a:avLst/>
            </a:prstGeom>
          </p:spPr>
        </p:pic>
        <p:pic>
          <p:nvPicPr>
            <p:cNvPr id="80" name="Picture 79">
              <a:extLst>
                <a:ext uri="{FF2B5EF4-FFF2-40B4-BE49-F238E27FC236}">
                  <a16:creationId xmlns:a16="http://schemas.microsoft.com/office/drawing/2014/main" id="{A9232493-D14C-4C7E-A867-953F86F95FD6}"/>
                </a:ext>
              </a:extLst>
            </p:cNvPr>
            <p:cNvPicPr>
              <a:picLocks noChangeAspect="1"/>
            </p:cNvPicPr>
            <p:nvPr/>
          </p:nvPicPr>
          <p:blipFill rotWithShape="1">
            <a:blip r:embed="rId34">
              <a:extLst>
                <a:ext uri="{28A0092B-C50C-407E-A947-70E740481C1C}">
                  <a14:useLocalDpi xmlns:a14="http://schemas.microsoft.com/office/drawing/2010/main" val="0"/>
                </a:ext>
              </a:extLst>
            </a:blip>
            <a:srcRect l="64052" t="7380" r="2263" b="7865"/>
            <a:stretch/>
          </p:blipFill>
          <p:spPr>
            <a:xfrm>
              <a:off x="14475771" y="625706"/>
              <a:ext cx="703965" cy="496715"/>
            </a:xfrm>
            <a:prstGeom prst="rect">
              <a:avLst/>
            </a:prstGeom>
          </p:spPr>
        </p:pic>
      </p:grpSp>
      <p:grpSp>
        <p:nvGrpSpPr>
          <p:cNvPr id="241" name="Group 240">
            <a:extLst>
              <a:ext uri="{FF2B5EF4-FFF2-40B4-BE49-F238E27FC236}">
                <a16:creationId xmlns:a16="http://schemas.microsoft.com/office/drawing/2014/main" id="{7C46EFD2-04D7-412C-B289-34F8B413A5AD}"/>
              </a:ext>
            </a:extLst>
          </p:cNvPr>
          <p:cNvGrpSpPr/>
          <p:nvPr/>
        </p:nvGrpSpPr>
        <p:grpSpPr>
          <a:xfrm>
            <a:off x="15763344" y="7228410"/>
            <a:ext cx="10947601" cy="5903278"/>
            <a:chOff x="15763344" y="7228410"/>
            <a:chExt cx="10947601" cy="5903278"/>
          </a:xfrm>
        </p:grpSpPr>
        <p:grpSp>
          <p:nvGrpSpPr>
            <p:cNvPr id="240" name="Group 239">
              <a:extLst>
                <a:ext uri="{FF2B5EF4-FFF2-40B4-BE49-F238E27FC236}">
                  <a16:creationId xmlns:a16="http://schemas.microsoft.com/office/drawing/2014/main" id="{49FFDCD2-44CE-46B2-9AD0-F8F9559E4F82}"/>
                </a:ext>
              </a:extLst>
            </p:cNvPr>
            <p:cNvGrpSpPr/>
            <p:nvPr/>
          </p:nvGrpSpPr>
          <p:grpSpPr>
            <a:xfrm>
              <a:off x="15763344" y="7228410"/>
              <a:ext cx="10947601" cy="5903278"/>
              <a:chOff x="15763344" y="7228410"/>
              <a:chExt cx="10947601" cy="5903278"/>
            </a:xfrm>
          </p:grpSpPr>
          <p:grpSp>
            <p:nvGrpSpPr>
              <p:cNvPr id="238" name="Group 237">
                <a:extLst>
                  <a:ext uri="{FF2B5EF4-FFF2-40B4-BE49-F238E27FC236}">
                    <a16:creationId xmlns:a16="http://schemas.microsoft.com/office/drawing/2014/main" id="{86B1A636-6105-4C6A-8A2A-7462F85F230B}"/>
                  </a:ext>
                </a:extLst>
              </p:cNvPr>
              <p:cNvGrpSpPr/>
              <p:nvPr/>
            </p:nvGrpSpPr>
            <p:grpSpPr>
              <a:xfrm>
                <a:off x="15763344" y="7228410"/>
                <a:ext cx="10947601" cy="5903278"/>
                <a:chOff x="15763344" y="7228410"/>
                <a:chExt cx="10947601" cy="5903278"/>
              </a:xfrm>
            </p:grpSpPr>
            <p:grpSp>
              <p:nvGrpSpPr>
                <p:cNvPr id="237" name="Group 236">
                  <a:extLst>
                    <a:ext uri="{FF2B5EF4-FFF2-40B4-BE49-F238E27FC236}">
                      <a16:creationId xmlns:a16="http://schemas.microsoft.com/office/drawing/2014/main" id="{FA50372A-D73C-4AFB-8727-9D72CF61FE46}"/>
                    </a:ext>
                  </a:extLst>
                </p:cNvPr>
                <p:cNvGrpSpPr/>
                <p:nvPr/>
              </p:nvGrpSpPr>
              <p:grpSpPr>
                <a:xfrm>
                  <a:off x="15781428" y="7228410"/>
                  <a:ext cx="10929517" cy="5903278"/>
                  <a:chOff x="15781428" y="7228410"/>
                  <a:chExt cx="10929517" cy="5903278"/>
                </a:xfrm>
              </p:grpSpPr>
              <p:grpSp>
                <p:nvGrpSpPr>
                  <p:cNvPr id="29" name="Group 28">
                    <a:extLst>
                      <a:ext uri="{FF2B5EF4-FFF2-40B4-BE49-F238E27FC236}">
                        <a16:creationId xmlns:a16="http://schemas.microsoft.com/office/drawing/2014/main" id="{B99E5E2C-B77F-440E-B018-204B334F270D}"/>
                      </a:ext>
                    </a:extLst>
                  </p:cNvPr>
                  <p:cNvGrpSpPr/>
                  <p:nvPr/>
                </p:nvGrpSpPr>
                <p:grpSpPr>
                  <a:xfrm>
                    <a:off x="15781428" y="7228410"/>
                    <a:ext cx="10929517" cy="5903278"/>
                    <a:chOff x="15781428" y="7228410"/>
                    <a:chExt cx="10929517" cy="5903278"/>
                  </a:xfrm>
                </p:grpSpPr>
                <p:grpSp>
                  <p:nvGrpSpPr>
                    <p:cNvPr id="28" name="Group 27">
                      <a:extLst>
                        <a:ext uri="{FF2B5EF4-FFF2-40B4-BE49-F238E27FC236}">
                          <a16:creationId xmlns:a16="http://schemas.microsoft.com/office/drawing/2014/main" id="{35A14B5A-E02C-4995-87F0-F8EB1B9743B1}"/>
                        </a:ext>
                      </a:extLst>
                    </p:cNvPr>
                    <p:cNvGrpSpPr/>
                    <p:nvPr/>
                  </p:nvGrpSpPr>
                  <p:grpSpPr>
                    <a:xfrm>
                      <a:off x="15781428" y="7228410"/>
                      <a:ext cx="10929517" cy="5903278"/>
                      <a:chOff x="15781428" y="7228410"/>
                      <a:chExt cx="10929517" cy="5903278"/>
                    </a:xfrm>
                  </p:grpSpPr>
                  <p:grpSp>
                    <p:nvGrpSpPr>
                      <p:cNvPr id="194" name="Group 193">
                        <a:extLst>
                          <a:ext uri="{FF2B5EF4-FFF2-40B4-BE49-F238E27FC236}">
                            <a16:creationId xmlns:a16="http://schemas.microsoft.com/office/drawing/2014/main" id="{EC568780-DA93-FDEF-9759-4E2D872A4BCD}"/>
                          </a:ext>
                        </a:extLst>
                      </p:cNvPr>
                      <p:cNvGrpSpPr/>
                      <p:nvPr/>
                    </p:nvGrpSpPr>
                    <p:grpSpPr>
                      <a:xfrm>
                        <a:off x="15781428" y="7228410"/>
                        <a:ext cx="10929517" cy="5903278"/>
                        <a:chOff x="15737352" y="150463"/>
                        <a:chExt cx="10929517" cy="6711865"/>
                      </a:xfrm>
                    </p:grpSpPr>
                    <p:sp>
                      <p:nvSpPr>
                        <p:cNvPr id="195" name="Rectangle 194">
                          <a:extLst>
                            <a:ext uri="{FF2B5EF4-FFF2-40B4-BE49-F238E27FC236}">
                              <a16:creationId xmlns:a16="http://schemas.microsoft.com/office/drawing/2014/main" id="{A9E8935A-2DDA-2F37-73B3-21B17D58B643}"/>
                            </a:ext>
                          </a:extLst>
                        </p:cNvPr>
                        <p:cNvSpPr/>
                        <p:nvPr/>
                      </p:nvSpPr>
                      <p:spPr>
                        <a:xfrm>
                          <a:off x="15737352" y="150463"/>
                          <a:ext cx="10911824" cy="6711865"/>
                        </a:xfrm>
                        <a:prstGeom prst="rect">
                          <a:avLst/>
                        </a:prstGeom>
                        <a:solidFill>
                          <a:schemeClr val="bg1"/>
                        </a:solidFill>
                        <a:ln>
                          <a:noFill/>
                        </a:ln>
                        <a:effectLst>
                          <a:outerShdw blurRad="190500" dist="228600" dir="2700000" algn="ctr"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20" name="TextBox 219">
                          <a:extLst>
                            <a:ext uri="{FF2B5EF4-FFF2-40B4-BE49-F238E27FC236}">
                              <a16:creationId xmlns:a16="http://schemas.microsoft.com/office/drawing/2014/main" id="{7C3B8FEC-A7F9-E3DA-B385-4ADA80128E6D}"/>
                            </a:ext>
                          </a:extLst>
                        </p:cNvPr>
                        <p:cNvSpPr txBox="1"/>
                        <p:nvPr/>
                      </p:nvSpPr>
                      <p:spPr>
                        <a:xfrm>
                          <a:off x="15737558" y="153795"/>
                          <a:ext cx="10929311" cy="1434727"/>
                        </a:xfrm>
                        <a:prstGeom prst="rect">
                          <a:avLst/>
                        </a:prstGeom>
                        <a:noFill/>
                        <a:ln w="57150">
                          <a:noFill/>
                        </a:ln>
                        <a:effectLst/>
                      </p:spPr>
                      <p:txBody>
                        <a:bodyPr wrap="square" rtlCol="0">
                          <a:spAutoFit/>
                        </a:bodyPr>
                        <a:lstStyle/>
                        <a:p>
                          <a:pPr algn="ctr"/>
                          <a:r>
                            <a:rPr lang="en-ZA" b="1" dirty="0">
                              <a:solidFill>
                                <a:srgbClr val="00008B"/>
                              </a:solidFill>
                              <a:latin typeface="Times New Roman" panose="02020603050405020304" pitchFamily="18" charset="0"/>
                              <a:cs typeface="Times New Roman" panose="02020603050405020304" pitchFamily="18" charset="0"/>
                            </a:rPr>
                            <a:t>DISCUSSION OF RESULTS</a:t>
                          </a:r>
                        </a:p>
                        <a:p>
                          <a:pPr algn="just"/>
                          <a:r>
                            <a:rPr lang="en-US" sz="1400" b="0" i="0" dirty="0">
                              <a:effectLst/>
                              <a:latin typeface="Times New Roman" panose="02020603050405020304" pitchFamily="18" charset="0"/>
                              <a:cs typeface="Times New Roman" panose="02020603050405020304" pitchFamily="18" charset="0"/>
                            </a:rPr>
                            <a:t>The tremor severity ratings </a:t>
                          </a:r>
                          <a:r>
                            <a:rPr lang="en-ZA" sz="1400" b="0" i="0" dirty="0">
                              <a:effectLst/>
                              <a:latin typeface="Times New Roman" panose="02020603050405020304" pitchFamily="18" charset="0"/>
                              <a:cs typeface="Times New Roman" panose="02020603050405020304" pitchFamily="18" charset="0"/>
                            </a:rPr>
                            <a:t>were</a:t>
                          </a:r>
                          <a:r>
                            <a:rPr lang="en-US" sz="1400" b="0" i="0" dirty="0">
                              <a:effectLst/>
                              <a:latin typeface="Times New Roman" panose="02020603050405020304" pitchFamily="18" charset="0"/>
                              <a:cs typeface="Times New Roman" panose="02020603050405020304" pitchFamily="18" charset="0"/>
                            </a:rPr>
                            <a:t> determined for each patient’s treated and untreated hand over various time periods. Method 1 used the </a:t>
                          </a:r>
                          <a:r>
                            <a:rPr lang="en-ZA" sz="1400" b="0" i="0" dirty="0">
                              <a:effectLst/>
                              <a:latin typeface="Times New Roman" panose="02020603050405020304" pitchFamily="18" charset="0"/>
                              <a:cs typeface="Times New Roman" panose="02020603050405020304" pitchFamily="18" charset="0"/>
                            </a:rPr>
                            <a:t>normalised</a:t>
                          </a:r>
                          <a:r>
                            <a:rPr lang="en-US" sz="1400" b="0" i="0" dirty="0">
                              <a:effectLst/>
                              <a:latin typeface="Times New Roman" panose="02020603050405020304" pitchFamily="18" charset="0"/>
                              <a:cs typeface="Times New Roman" panose="02020603050405020304" pitchFamily="18" charset="0"/>
                            </a:rPr>
                            <a:t> standard deviations of the relative orientation distributions of spiral A. </a:t>
                          </a:r>
                          <a:r>
                            <a:rPr lang="en-US" sz="1400" dirty="0">
                              <a:latin typeface="Times New Roman" panose="02020603050405020304" pitchFamily="18" charset="0"/>
                              <a:cs typeface="Times New Roman" panose="02020603050405020304" pitchFamily="18" charset="0"/>
                            </a:rPr>
                            <a:t>Method 2 used the p</a:t>
                          </a:r>
                          <a:r>
                            <a:rPr lang="en-US" sz="1400" b="0" i="0" dirty="0">
                              <a:effectLst/>
                              <a:latin typeface="Times New Roman" panose="02020603050405020304" pitchFamily="18" charset="0"/>
                              <a:cs typeface="Times New Roman" panose="02020603050405020304" pitchFamily="18" charset="0"/>
                            </a:rPr>
                            <a:t>roduct of the number of peaks and average peak-to-trough distance of line C.</a:t>
                          </a:r>
                        </a:p>
                        <a:p>
                          <a:pPr algn="ctr"/>
                          <a:endParaRPr lang="en-ZA" sz="1600" b="1" dirty="0">
                            <a:solidFill>
                              <a:srgbClr val="00008B"/>
                            </a:solidFill>
                            <a:latin typeface="Times New Roman" panose="02020603050405020304" pitchFamily="18" charset="0"/>
                            <a:cs typeface="Times New Roman" panose="02020603050405020304" pitchFamily="18" charset="0"/>
                          </a:endParaRPr>
                        </a:p>
                      </p:txBody>
                    </p:sp>
                    <p:sp>
                      <p:nvSpPr>
                        <p:cNvPr id="221" name="TextBox 220">
                          <a:extLst>
                            <a:ext uri="{FF2B5EF4-FFF2-40B4-BE49-F238E27FC236}">
                              <a16:creationId xmlns:a16="http://schemas.microsoft.com/office/drawing/2014/main" id="{0ADF8166-E52D-AA6A-C855-CB23CA6EBAF7}"/>
                            </a:ext>
                          </a:extLst>
                        </p:cNvPr>
                        <p:cNvSpPr txBox="1"/>
                        <p:nvPr/>
                      </p:nvSpPr>
                      <p:spPr>
                        <a:xfrm>
                          <a:off x="23657386" y="4111242"/>
                          <a:ext cx="2746053" cy="349934"/>
                        </a:xfrm>
                        <a:prstGeom prst="rect">
                          <a:avLst/>
                        </a:prstGeom>
                        <a:noFill/>
                        <a:ln w="57150">
                          <a:noFill/>
                        </a:ln>
                        <a:effectLst/>
                      </p:spPr>
                      <p:txBody>
                        <a:bodyPr wrap="square" rtlCol="0">
                          <a:spAutoFit/>
                        </a:bodyPr>
                        <a:lstStyle/>
                        <a:p>
                          <a:pPr marL="285750" indent="-285750" algn="just">
                            <a:buFont typeface="Arial" panose="020B0604020202020204" pitchFamily="34" charset="0"/>
                            <a:buChar char="•"/>
                          </a:pPr>
                          <a:endParaRPr lang="en-ZA" sz="1400" b="1" dirty="0">
                            <a:latin typeface="Times New Roman" panose="02020603050405020304" pitchFamily="18" charset="0"/>
                            <a:cs typeface="Times New Roman" panose="02020603050405020304" pitchFamily="18" charset="0"/>
                          </a:endParaRPr>
                        </a:p>
                      </p:txBody>
                    </p:sp>
                  </p:grpSp>
                  <p:grpSp>
                    <p:nvGrpSpPr>
                      <p:cNvPr id="27" name="Group 26">
                        <a:extLst>
                          <a:ext uri="{FF2B5EF4-FFF2-40B4-BE49-F238E27FC236}">
                            <a16:creationId xmlns:a16="http://schemas.microsoft.com/office/drawing/2014/main" id="{D175B29D-BA21-4909-802B-C9C8CF16A1D3}"/>
                          </a:ext>
                        </a:extLst>
                      </p:cNvPr>
                      <p:cNvGrpSpPr/>
                      <p:nvPr/>
                    </p:nvGrpSpPr>
                    <p:grpSpPr>
                      <a:xfrm>
                        <a:off x="15781428" y="8184060"/>
                        <a:ext cx="7914837" cy="4825591"/>
                        <a:chOff x="15781428" y="8184060"/>
                        <a:chExt cx="7914837" cy="4825591"/>
                      </a:xfrm>
                    </p:grpSpPr>
                    <p:pic>
                      <p:nvPicPr>
                        <p:cNvPr id="103" name="Picture 102">
                          <a:extLst>
                            <a:ext uri="{FF2B5EF4-FFF2-40B4-BE49-F238E27FC236}">
                              <a16:creationId xmlns:a16="http://schemas.microsoft.com/office/drawing/2014/main" id="{32D0126C-9D1F-4908-BAF2-17CFE5188B3D}"/>
                            </a:ext>
                          </a:extLst>
                        </p:cNvPr>
                        <p:cNvPicPr>
                          <a:picLocks noChangeAspect="1"/>
                        </p:cNvPicPr>
                        <p:nvPr/>
                      </p:nvPicPr>
                      <p:blipFill rotWithShape="1">
                        <a:blip r:embed="rId35">
                          <a:extLst>
                            <a:ext uri="{28A0092B-C50C-407E-A947-70E740481C1C}">
                              <a14:useLocalDpi xmlns:a14="http://schemas.microsoft.com/office/drawing/2010/main" val="0"/>
                            </a:ext>
                          </a:extLst>
                        </a:blip>
                        <a:srcRect l="-572" t="12147" r="-284"/>
                        <a:stretch/>
                      </p:blipFill>
                      <p:spPr>
                        <a:xfrm>
                          <a:off x="19811629" y="8618985"/>
                          <a:ext cx="3780000" cy="1928361"/>
                        </a:xfrm>
                        <a:prstGeom prst="rect">
                          <a:avLst/>
                        </a:prstGeom>
                        <a:ln w="12700">
                          <a:noFill/>
                        </a:ln>
                        <a:effectLst>
                          <a:outerShdw sx="1000" sy="1000" algn="ctr" rotWithShape="0">
                            <a:srgbClr val="000000"/>
                          </a:outerShdw>
                        </a:effectLst>
                      </p:spPr>
                    </p:pic>
                    <p:sp>
                      <p:nvSpPr>
                        <p:cNvPr id="222" name="TextBox 221">
                          <a:extLst>
                            <a:ext uri="{FF2B5EF4-FFF2-40B4-BE49-F238E27FC236}">
                              <a16:creationId xmlns:a16="http://schemas.microsoft.com/office/drawing/2014/main" id="{F53A570C-EB70-9087-007F-00643914A914}"/>
                            </a:ext>
                          </a:extLst>
                        </p:cNvPr>
                        <p:cNvSpPr txBox="1"/>
                        <p:nvPr/>
                      </p:nvSpPr>
                      <p:spPr>
                        <a:xfrm>
                          <a:off x="20148525" y="8473936"/>
                          <a:ext cx="3281798" cy="276999"/>
                        </a:xfrm>
                        <a:prstGeom prst="rect">
                          <a:avLst/>
                        </a:prstGeom>
                        <a:noFill/>
                        <a:ln w="57150">
                          <a:noFill/>
                        </a:ln>
                        <a:effectLst/>
                      </p:spPr>
                      <p:txBody>
                        <a:bodyPr wrap="square" rtlCol="0">
                          <a:spAutoFit/>
                        </a:bodyPr>
                        <a:lstStyle/>
                        <a:p>
                          <a:pPr algn="ctr"/>
                          <a:r>
                            <a:rPr lang="en-ZA" sz="1200" b="1" dirty="0">
                              <a:solidFill>
                                <a:srgbClr val="00008B"/>
                              </a:solidFill>
                              <a:latin typeface="Times New Roman" panose="02020603050405020304" pitchFamily="18" charset="0"/>
                              <a:cs typeface="Times New Roman" panose="02020603050405020304" pitchFamily="18" charset="0"/>
                            </a:rPr>
                            <a:t>METHOD 2</a:t>
                          </a:r>
                          <a:endParaRPr lang="en-ZA" sz="1100" b="1" dirty="0">
                            <a:solidFill>
                              <a:srgbClr val="00008B"/>
                            </a:solidFill>
                            <a:latin typeface="Times New Roman" panose="02020603050405020304" pitchFamily="18" charset="0"/>
                            <a:cs typeface="Times New Roman" panose="02020603050405020304" pitchFamily="18" charset="0"/>
                          </a:endParaRPr>
                        </a:p>
                      </p:txBody>
                    </p:sp>
                    <p:pic>
                      <p:nvPicPr>
                        <p:cNvPr id="17" name="Picture 16">
                          <a:extLst>
                            <a:ext uri="{FF2B5EF4-FFF2-40B4-BE49-F238E27FC236}">
                              <a16:creationId xmlns:a16="http://schemas.microsoft.com/office/drawing/2014/main" id="{8627880A-7D62-DDAE-B400-CD4338BF0CB5}"/>
                            </a:ext>
                          </a:extLst>
                        </p:cNvPr>
                        <p:cNvPicPr>
                          <a:picLocks noChangeAspect="1"/>
                        </p:cNvPicPr>
                        <p:nvPr/>
                      </p:nvPicPr>
                      <p:blipFill rotWithShape="1">
                        <a:blip r:embed="rId36">
                          <a:extLst>
                            <a:ext uri="{28A0092B-C50C-407E-A947-70E740481C1C}">
                              <a14:useLocalDpi xmlns:a14="http://schemas.microsoft.com/office/drawing/2010/main" val="0"/>
                            </a:ext>
                          </a:extLst>
                        </a:blip>
                        <a:srcRect l="-265" t="7484" r="265" b="1866"/>
                        <a:stretch/>
                      </p:blipFill>
                      <p:spPr>
                        <a:xfrm>
                          <a:off x="15805492" y="11067589"/>
                          <a:ext cx="3780000" cy="1942062"/>
                        </a:xfrm>
                        <a:prstGeom prst="rect">
                          <a:avLst/>
                        </a:prstGeom>
                        <a:effectLst>
                          <a:outerShdw sx="1000" sy="1000" algn="ctr" rotWithShape="0">
                            <a:srgbClr val="000000"/>
                          </a:outerShdw>
                        </a:effectLst>
                      </p:spPr>
                    </p:pic>
                    <p:pic>
                      <p:nvPicPr>
                        <p:cNvPr id="18" name="Picture 17">
                          <a:extLst>
                            <a:ext uri="{FF2B5EF4-FFF2-40B4-BE49-F238E27FC236}">
                              <a16:creationId xmlns:a16="http://schemas.microsoft.com/office/drawing/2014/main" id="{C6EAA57D-306F-2B83-873B-379B129A34D1}"/>
                            </a:ext>
                          </a:extLst>
                        </p:cNvPr>
                        <p:cNvPicPr>
                          <a:picLocks noChangeAspect="1"/>
                        </p:cNvPicPr>
                        <p:nvPr/>
                      </p:nvPicPr>
                      <p:blipFill rotWithShape="1">
                        <a:blip r:embed="rId37">
                          <a:extLst>
                            <a:ext uri="{28A0092B-C50C-407E-A947-70E740481C1C}">
                              <a14:useLocalDpi xmlns:a14="http://schemas.microsoft.com/office/drawing/2010/main" val="0"/>
                            </a:ext>
                          </a:extLst>
                        </a:blip>
                        <a:srcRect l="-265" t="13960" r="265" b="486"/>
                        <a:stretch/>
                      </p:blipFill>
                      <p:spPr>
                        <a:xfrm>
                          <a:off x="15805492" y="8649426"/>
                          <a:ext cx="3780000" cy="1833886"/>
                        </a:xfrm>
                        <a:prstGeom prst="rect">
                          <a:avLst/>
                        </a:prstGeom>
                        <a:ln w="38100">
                          <a:noFill/>
                        </a:ln>
                        <a:effectLst>
                          <a:outerShdw sx="1000" sy="1000" algn="ctr" rotWithShape="0">
                            <a:srgbClr val="000000"/>
                          </a:outerShdw>
                        </a:effectLst>
                      </p:spPr>
                    </p:pic>
                    <p:sp>
                      <p:nvSpPr>
                        <p:cNvPr id="19" name="TextBox 18">
                          <a:extLst>
                            <a:ext uri="{FF2B5EF4-FFF2-40B4-BE49-F238E27FC236}">
                              <a16:creationId xmlns:a16="http://schemas.microsoft.com/office/drawing/2014/main" id="{1C20407C-7893-2D87-1DA3-E81908FD3DEF}"/>
                            </a:ext>
                          </a:extLst>
                        </p:cNvPr>
                        <p:cNvSpPr txBox="1"/>
                        <p:nvPr/>
                      </p:nvSpPr>
                      <p:spPr>
                        <a:xfrm>
                          <a:off x="15781428" y="8184060"/>
                          <a:ext cx="7914837" cy="307777"/>
                        </a:xfrm>
                        <a:prstGeom prst="rect">
                          <a:avLst/>
                        </a:prstGeom>
                        <a:noFill/>
                        <a:ln w="57150">
                          <a:noFill/>
                        </a:ln>
                        <a:effectLst/>
                      </p:spPr>
                      <p:txBody>
                        <a:bodyPr wrap="square" rtlCol="0">
                          <a:spAutoFit/>
                        </a:bodyPr>
                        <a:lstStyle/>
                        <a:p>
                          <a:r>
                            <a:rPr lang="en-ZA" sz="1400" b="1" dirty="0">
                              <a:solidFill>
                                <a:srgbClr val="00008B"/>
                              </a:solidFill>
                              <a:latin typeface="Times New Roman" panose="02020603050405020304" pitchFamily="18" charset="0"/>
                              <a:cs typeface="Times New Roman" panose="02020603050405020304" pitchFamily="18" charset="0"/>
                            </a:rPr>
                            <a:t>Percentage of Patients with Tremor Before Treatment that Improved After Various Treatment Times.</a:t>
                          </a:r>
                          <a:endParaRPr lang="en-ZA" sz="1200" b="1" dirty="0">
                            <a:solidFill>
                              <a:srgbClr val="00008B"/>
                            </a:solidFill>
                            <a:latin typeface="Times New Roman" panose="02020603050405020304" pitchFamily="18" charset="0"/>
                            <a:cs typeface="Times New Roman" panose="02020603050405020304" pitchFamily="18" charset="0"/>
                          </a:endParaRPr>
                        </a:p>
                      </p:txBody>
                    </p:sp>
                    <p:pic>
                      <p:nvPicPr>
                        <p:cNvPr id="106" name="Picture 105">
                          <a:extLst>
                            <a:ext uri="{FF2B5EF4-FFF2-40B4-BE49-F238E27FC236}">
                              <a16:creationId xmlns:a16="http://schemas.microsoft.com/office/drawing/2014/main" id="{EE7F6FFD-750E-4C36-8DEF-2BDBEF9D00AB}"/>
                            </a:ext>
                          </a:extLst>
                        </p:cNvPr>
                        <p:cNvPicPr>
                          <a:picLocks noChangeAspect="1"/>
                        </p:cNvPicPr>
                        <p:nvPr/>
                      </p:nvPicPr>
                      <p:blipFill rotWithShape="1">
                        <a:blip r:embed="rId38">
                          <a:extLst>
                            <a:ext uri="{28A0092B-C50C-407E-A947-70E740481C1C}">
                              <a14:useLocalDpi xmlns:a14="http://schemas.microsoft.com/office/drawing/2010/main" val="0"/>
                            </a:ext>
                          </a:extLst>
                        </a:blip>
                        <a:srcRect t="8695" b="3313"/>
                        <a:stretch/>
                      </p:blipFill>
                      <p:spPr>
                        <a:xfrm>
                          <a:off x="19741446" y="11059205"/>
                          <a:ext cx="3780000" cy="1942062"/>
                        </a:xfrm>
                        <a:prstGeom prst="rect">
                          <a:avLst/>
                        </a:prstGeom>
                        <a:effectLst>
                          <a:outerShdw sx="1000" sy="1000" algn="ctr" rotWithShape="0">
                            <a:srgbClr val="000000"/>
                          </a:outerShdw>
                        </a:effectLst>
                      </p:spPr>
                    </p:pic>
                  </p:grpSp>
                </p:grpSp>
                <p:sp>
                  <p:nvSpPr>
                    <p:cNvPr id="109" name="TextBox 108">
                      <a:extLst>
                        <a:ext uri="{FF2B5EF4-FFF2-40B4-BE49-F238E27FC236}">
                          <a16:creationId xmlns:a16="http://schemas.microsoft.com/office/drawing/2014/main" id="{55E7D11D-E352-414E-9788-D70837A3253D}"/>
                        </a:ext>
                      </a:extLst>
                    </p:cNvPr>
                    <p:cNvSpPr txBox="1"/>
                    <p:nvPr/>
                  </p:nvSpPr>
                  <p:spPr>
                    <a:xfrm>
                      <a:off x="15791234" y="8441278"/>
                      <a:ext cx="3873570" cy="276999"/>
                    </a:xfrm>
                    <a:prstGeom prst="rect">
                      <a:avLst/>
                    </a:prstGeom>
                    <a:noFill/>
                    <a:ln w="57150">
                      <a:noFill/>
                    </a:ln>
                    <a:effectLst/>
                  </p:spPr>
                  <p:txBody>
                    <a:bodyPr wrap="square" rtlCol="0">
                      <a:spAutoFit/>
                    </a:bodyPr>
                    <a:lstStyle/>
                    <a:p>
                      <a:pPr algn="ctr"/>
                      <a:r>
                        <a:rPr lang="en-ZA" sz="1200" b="1" dirty="0">
                          <a:solidFill>
                            <a:srgbClr val="00008B"/>
                          </a:solidFill>
                          <a:latin typeface="Times New Roman" panose="02020603050405020304" pitchFamily="18" charset="0"/>
                          <a:cs typeface="Times New Roman" panose="02020603050405020304" pitchFamily="18" charset="0"/>
                        </a:rPr>
                        <a:t>METHOD 1</a:t>
                      </a:r>
                      <a:endParaRPr lang="en-ZA" sz="1100" b="1" dirty="0">
                        <a:solidFill>
                          <a:srgbClr val="00008B"/>
                        </a:solidFill>
                        <a:latin typeface="Times New Roman" panose="02020603050405020304" pitchFamily="18" charset="0"/>
                        <a:cs typeface="Times New Roman" panose="02020603050405020304" pitchFamily="18" charset="0"/>
                      </a:endParaRPr>
                    </a:p>
                  </p:txBody>
                </p:sp>
              </p:grpSp>
              <p:sp>
                <p:nvSpPr>
                  <p:cNvPr id="113" name="TextBox 112">
                    <a:extLst>
                      <a:ext uri="{FF2B5EF4-FFF2-40B4-BE49-F238E27FC236}">
                        <a16:creationId xmlns:a16="http://schemas.microsoft.com/office/drawing/2014/main" id="{C93CDBB9-3092-4198-BBA2-AC9340567861}"/>
                      </a:ext>
                    </a:extLst>
                  </p:cNvPr>
                  <p:cNvSpPr txBox="1"/>
                  <p:nvPr/>
                </p:nvSpPr>
                <p:spPr>
                  <a:xfrm>
                    <a:off x="16335310" y="10614054"/>
                    <a:ext cx="7095012" cy="314731"/>
                  </a:xfrm>
                  <a:prstGeom prst="rect">
                    <a:avLst/>
                  </a:prstGeom>
                  <a:noFill/>
                  <a:ln w="57150">
                    <a:noFill/>
                  </a:ln>
                  <a:effectLst/>
                </p:spPr>
                <p:txBody>
                  <a:bodyPr wrap="square" rtlCol="0">
                    <a:spAutoFit/>
                  </a:bodyPr>
                  <a:lstStyle/>
                  <a:p>
                    <a:pPr algn="ctr"/>
                    <a:r>
                      <a:rPr lang="en-ZA" sz="1400" b="1" dirty="0">
                        <a:solidFill>
                          <a:srgbClr val="00008B"/>
                        </a:solidFill>
                        <a:latin typeface="Times New Roman" panose="02020603050405020304" pitchFamily="18" charset="0"/>
                        <a:cs typeface="Times New Roman" panose="02020603050405020304" pitchFamily="18" charset="0"/>
                      </a:rPr>
                      <a:t>Average Tremor Severities for Each Hand</a:t>
                    </a:r>
                    <a:endParaRPr lang="en-ZA" sz="1200" b="1" dirty="0">
                      <a:solidFill>
                        <a:srgbClr val="00008B"/>
                      </a:solidFill>
                      <a:latin typeface="Times New Roman" panose="02020603050405020304" pitchFamily="18" charset="0"/>
                      <a:cs typeface="Times New Roman" panose="02020603050405020304" pitchFamily="18" charset="0"/>
                    </a:endParaRPr>
                  </a:p>
                </p:txBody>
              </p:sp>
            </p:grpSp>
            <p:sp>
              <p:nvSpPr>
                <p:cNvPr id="114" name="TextBox 113">
                  <a:extLst>
                    <a:ext uri="{FF2B5EF4-FFF2-40B4-BE49-F238E27FC236}">
                      <a16:creationId xmlns:a16="http://schemas.microsoft.com/office/drawing/2014/main" id="{7F9384B4-CA68-4D4A-BFAE-B68C4CDAA0E2}"/>
                    </a:ext>
                  </a:extLst>
                </p:cNvPr>
                <p:cNvSpPr txBox="1"/>
                <p:nvPr/>
              </p:nvSpPr>
              <p:spPr>
                <a:xfrm>
                  <a:off x="15763344" y="10854722"/>
                  <a:ext cx="4021713" cy="276621"/>
                </a:xfrm>
                <a:prstGeom prst="rect">
                  <a:avLst/>
                </a:prstGeom>
                <a:noFill/>
                <a:ln w="57150">
                  <a:noFill/>
                </a:ln>
                <a:effectLst/>
              </p:spPr>
              <p:txBody>
                <a:bodyPr wrap="square" rtlCol="0">
                  <a:spAutoFit/>
                </a:bodyPr>
                <a:lstStyle/>
                <a:p>
                  <a:pPr algn="ctr"/>
                  <a:r>
                    <a:rPr lang="en-ZA" sz="1200" b="1" dirty="0">
                      <a:solidFill>
                        <a:srgbClr val="00008B"/>
                      </a:solidFill>
                      <a:latin typeface="Times New Roman" panose="02020603050405020304" pitchFamily="18" charset="0"/>
                      <a:cs typeface="Times New Roman" panose="02020603050405020304" pitchFamily="18" charset="0"/>
                    </a:rPr>
                    <a:t>METHOD 1</a:t>
                  </a:r>
                  <a:endParaRPr lang="en-ZA" sz="1100" b="1" dirty="0">
                    <a:solidFill>
                      <a:srgbClr val="00008B"/>
                    </a:solidFill>
                    <a:latin typeface="Times New Roman" panose="02020603050405020304" pitchFamily="18" charset="0"/>
                    <a:cs typeface="Times New Roman" panose="02020603050405020304" pitchFamily="18" charset="0"/>
                  </a:endParaRPr>
                </a:p>
              </p:txBody>
            </p:sp>
          </p:grpSp>
          <p:sp>
            <p:nvSpPr>
              <p:cNvPr id="112" name="TextBox 111">
                <a:extLst>
                  <a:ext uri="{FF2B5EF4-FFF2-40B4-BE49-F238E27FC236}">
                    <a16:creationId xmlns:a16="http://schemas.microsoft.com/office/drawing/2014/main" id="{3FB9B84E-5398-40CB-9917-4B3A3BC6270D}"/>
                  </a:ext>
                </a:extLst>
              </p:cNvPr>
              <p:cNvSpPr txBox="1"/>
              <p:nvPr/>
            </p:nvSpPr>
            <p:spPr>
              <a:xfrm>
                <a:off x="20041190" y="10826480"/>
                <a:ext cx="3476748" cy="276999"/>
              </a:xfrm>
              <a:prstGeom prst="rect">
                <a:avLst/>
              </a:prstGeom>
              <a:noFill/>
              <a:ln w="57150">
                <a:noFill/>
              </a:ln>
              <a:effectLst/>
            </p:spPr>
            <p:txBody>
              <a:bodyPr wrap="square" rtlCol="0">
                <a:spAutoFit/>
              </a:bodyPr>
              <a:lstStyle/>
              <a:p>
                <a:pPr algn="ctr"/>
                <a:r>
                  <a:rPr lang="en-ZA" sz="1200" b="1" dirty="0">
                    <a:solidFill>
                      <a:srgbClr val="00008B"/>
                    </a:solidFill>
                    <a:latin typeface="Times New Roman" panose="02020603050405020304" pitchFamily="18" charset="0"/>
                    <a:cs typeface="Times New Roman" panose="02020603050405020304" pitchFamily="18" charset="0"/>
                  </a:rPr>
                  <a:t>METHOD 2</a:t>
                </a:r>
                <a:endParaRPr lang="en-ZA" sz="1100" b="1" dirty="0">
                  <a:solidFill>
                    <a:srgbClr val="00008B"/>
                  </a:solidFill>
                  <a:latin typeface="Times New Roman" panose="02020603050405020304" pitchFamily="18" charset="0"/>
                  <a:cs typeface="Times New Roman" panose="02020603050405020304" pitchFamily="18" charset="0"/>
                </a:endParaRPr>
              </a:p>
            </p:txBody>
          </p:sp>
        </p:grpSp>
        <p:sp>
          <p:nvSpPr>
            <p:cNvPr id="108" name="TextBox 107">
              <a:extLst>
                <a:ext uri="{FF2B5EF4-FFF2-40B4-BE49-F238E27FC236}">
                  <a16:creationId xmlns:a16="http://schemas.microsoft.com/office/drawing/2014/main" id="{841ABBAF-B605-4364-8906-FA5B175081F7}"/>
                </a:ext>
              </a:extLst>
            </p:cNvPr>
            <p:cNvSpPr txBox="1"/>
            <p:nvPr/>
          </p:nvSpPr>
          <p:spPr>
            <a:xfrm>
              <a:off x="23702562" y="8099450"/>
              <a:ext cx="2992975" cy="4985980"/>
            </a:xfrm>
            <a:prstGeom prst="rect">
              <a:avLst/>
            </a:prstGeom>
            <a:noFill/>
            <a:ln w="57150">
              <a:noFill/>
            </a:ln>
            <a:effectLst/>
          </p:spPr>
          <p:txBody>
            <a:bodyPr wrap="square" rtlCol="0">
              <a:spAutoFit/>
            </a:bodyPr>
            <a:lstStyle/>
            <a:p>
              <a:pPr algn="just">
                <a:spcBef>
                  <a:spcPts val="600"/>
                </a:spcBef>
              </a:pPr>
              <a:r>
                <a:rPr lang="en-US" sz="1400" b="0" i="0" dirty="0">
                  <a:effectLst/>
                  <a:latin typeface="Times New Roman" panose="02020603050405020304" pitchFamily="18" charset="0"/>
                  <a:cs typeface="Times New Roman" panose="02020603050405020304" pitchFamily="18" charset="0"/>
                </a:rPr>
                <a:t>To determine </a:t>
              </a:r>
              <a:r>
                <a:rPr lang="en-US" sz="1400" dirty="0">
                  <a:latin typeface="Times New Roman" panose="02020603050405020304" pitchFamily="18" charset="0"/>
                  <a:cs typeface="Times New Roman" panose="02020603050405020304" pitchFamily="18" charset="0"/>
                </a:rPr>
                <a:t>whether these methods are effective indications of the treatment’s success, </a:t>
              </a:r>
              <a:r>
                <a:rPr lang="en-US" sz="1400" b="0" i="0" dirty="0">
                  <a:effectLst/>
                  <a:latin typeface="Times New Roman" panose="02020603050405020304" pitchFamily="18" charset="0"/>
                  <a:cs typeface="Times New Roman" panose="02020603050405020304" pitchFamily="18" charset="0"/>
                </a:rPr>
                <a:t>the average tremor severity rating as well as percentage of patients whose tremor improved, was determined. </a:t>
              </a:r>
            </a:p>
            <a:p>
              <a:pPr algn="just">
                <a:spcBef>
                  <a:spcPts val="600"/>
                </a:spcBef>
              </a:pPr>
              <a:r>
                <a:rPr lang="en-US" sz="1400" dirty="0">
                  <a:latin typeface="Times New Roman" panose="02020603050405020304" pitchFamily="18" charset="0"/>
                  <a:cs typeface="Times New Roman" panose="02020603050405020304" pitchFamily="18" charset="0"/>
                </a:rPr>
                <a:t>T</a:t>
              </a:r>
              <a:r>
                <a:rPr lang="en-US" sz="1400" b="0" i="0" dirty="0">
                  <a:effectLst/>
                  <a:latin typeface="Times New Roman" panose="02020603050405020304" pitchFamily="18" charset="0"/>
                  <a:cs typeface="Times New Roman" panose="02020603050405020304" pitchFamily="18" charset="0"/>
                </a:rPr>
                <a:t>he number of patients with treatment results decreases over time which affects the reliability of the later years’ results. </a:t>
              </a:r>
            </a:p>
            <a:p>
              <a:pPr algn="just">
                <a:spcBef>
                  <a:spcPts val="600"/>
                </a:spcBef>
                <a:spcAft>
                  <a:spcPts val="600"/>
                </a:spcAft>
              </a:pPr>
              <a:r>
                <a:rPr lang="en-US" sz="1400" b="0" i="0" dirty="0">
                  <a:effectLst/>
                  <a:latin typeface="Times New Roman" panose="02020603050405020304" pitchFamily="18" charset="0"/>
                  <a:cs typeface="Times New Roman" panose="02020603050405020304" pitchFamily="18" charset="0"/>
                </a:rPr>
                <a:t>Method 1 indicates that FUS treatment is successful, with an average of 71% of the treated hands seeing an immediate improvement in tremor severity after treatment</a:t>
              </a:r>
              <a:r>
                <a:rPr lang="en-US" sz="1400" dirty="0">
                  <a:latin typeface="Times New Roman" panose="02020603050405020304" pitchFamily="18" charset="0"/>
                  <a:cs typeface="Times New Roman" panose="02020603050405020304" pitchFamily="18" charset="0"/>
                </a:rPr>
                <a:t>. Method 2 has similar results with 76% of treated hands seeing improvement after treatment.  There is also an </a:t>
              </a:r>
              <a:r>
                <a:rPr lang="en-US" sz="1400" b="0" i="0" dirty="0">
                  <a:effectLst/>
                  <a:latin typeface="Times New Roman" panose="02020603050405020304" pitchFamily="18" charset="0"/>
                  <a:cs typeface="Times New Roman" panose="02020603050405020304" pitchFamily="18" charset="0"/>
                </a:rPr>
                <a:t>immediate decrease in the average tremor severity of the treated hand for both methods 1 and 2, indicating that treatment is successful over time. </a:t>
              </a:r>
            </a:p>
          </p:txBody>
        </p:sp>
      </p:grpSp>
      <p:grpSp>
        <p:nvGrpSpPr>
          <p:cNvPr id="242" name="Group 241">
            <a:extLst>
              <a:ext uri="{FF2B5EF4-FFF2-40B4-BE49-F238E27FC236}">
                <a16:creationId xmlns:a16="http://schemas.microsoft.com/office/drawing/2014/main" id="{5D601EC6-C7B0-439A-9395-15F44A1B7A0A}"/>
              </a:ext>
            </a:extLst>
          </p:cNvPr>
          <p:cNvGrpSpPr/>
          <p:nvPr/>
        </p:nvGrpSpPr>
        <p:grpSpPr>
          <a:xfrm>
            <a:off x="6531097" y="9708074"/>
            <a:ext cx="9033822" cy="3774096"/>
            <a:chOff x="6531097" y="9735098"/>
            <a:chExt cx="9033822" cy="3774096"/>
          </a:xfrm>
        </p:grpSpPr>
        <p:grpSp>
          <p:nvGrpSpPr>
            <p:cNvPr id="234" name="Group 233">
              <a:extLst>
                <a:ext uri="{FF2B5EF4-FFF2-40B4-BE49-F238E27FC236}">
                  <a16:creationId xmlns:a16="http://schemas.microsoft.com/office/drawing/2014/main" id="{3A5F66D1-028E-4F39-9257-751C31A0A84B}"/>
                </a:ext>
              </a:extLst>
            </p:cNvPr>
            <p:cNvGrpSpPr/>
            <p:nvPr/>
          </p:nvGrpSpPr>
          <p:grpSpPr>
            <a:xfrm>
              <a:off x="7274327" y="12133937"/>
              <a:ext cx="8237584" cy="1375257"/>
              <a:chOff x="7314083" y="12995325"/>
              <a:chExt cx="8237584" cy="1375257"/>
            </a:xfrm>
          </p:grpSpPr>
          <p:sp>
            <p:nvSpPr>
              <p:cNvPr id="121" name="TextBox 120">
                <a:extLst>
                  <a:ext uri="{FF2B5EF4-FFF2-40B4-BE49-F238E27FC236}">
                    <a16:creationId xmlns:a16="http://schemas.microsoft.com/office/drawing/2014/main" id="{F5F1E496-6415-4AB5-91EB-43159B267809}"/>
                  </a:ext>
                </a:extLst>
              </p:cNvPr>
              <p:cNvSpPr txBox="1"/>
              <p:nvPr/>
            </p:nvSpPr>
            <p:spPr>
              <a:xfrm>
                <a:off x="7618510" y="12995325"/>
                <a:ext cx="7771672" cy="307392"/>
              </a:xfrm>
              <a:prstGeom prst="rect">
                <a:avLst/>
              </a:prstGeom>
              <a:noFill/>
              <a:ln>
                <a:noFill/>
              </a:ln>
              <a:effectLst>
                <a:outerShdw sx="1000" sy="1000" algn="ctr">
                  <a:srgbClr val="000000"/>
                </a:outerShdw>
              </a:effectLst>
            </p:spPr>
            <p:txBody>
              <a:bodyPr wrap="square" rtlCol="0">
                <a:spAutoFit/>
              </a:bodyPr>
              <a:lstStyle/>
              <a:p>
                <a:pPr algn="ctr">
                  <a:lnSpc>
                    <a:spcPct val="107000"/>
                  </a:lnSpc>
                </a:pPr>
                <a:r>
                  <a:rPr lang="en-ZA" sz="1400" b="1" dirty="0">
                    <a:solidFill>
                      <a:srgbClr val="00008B"/>
                    </a:solidFill>
                    <a:latin typeface="Times New Roman" panose="02020603050405020304" pitchFamily="18" charset="0"/>
                    <a:cs typeface="Times New Roman" panose="02020603050405020304" pitchFamily="18" charset="0"/>
                  </a:rPr>
                  <a:t>Noise-free data (orange) and original data points (blue) before treatment and after 1 year</a:t>
                </a:r>
              </a:p>
            </p:txBody>
          </p:sp>
          <p:grpSp>
            <p:nvGrpSpPr>
              <p:cNvPr id="232" name="Group 231">
                <a:extLst>
                  <a:ext uri="{FF2B5EF4-FFF2-40B4-BE49-F238E27FC236}">
                    <a16:creationId xmlns:a16="http://schemas.microsoft.com/office/drawing/2014/main" id="{C25D368D-BE37-4165-91D4-EC3A762DD5FF}"/>
                  </a:ext>
                </a:extLst>
              </p:cNvPr>
              <p:cNvGrpSpPr/>
              <p:nvPr/>
            </p:nvGrpSpPr>
            <p:grpSpPr>
              <a:xfrm>
                <a:off x="7314083" y="13269404"/>
                <a:ext cx="8237584" cy="1101178"/>
                <a:chOff x="7314083" y="13335664"/>
                <a:chExt cx="8237584" cy="1101178"/>
              </a:xfrm>
            </p:grpSpPr>
            <p:pic>
              <p:nvPicPr>
                <p:cNvPr id="24" name="Picture 23" descr="Chart, histogram&#10;&#10;Description automatically generated">
                  <a:extLst>
                    <a:ext uri="{FF2B5EF4-FFF2-40B4-BE49-F238E27FC236}">
                      <a16:creationId xmlns:a16="http://schemas.microsoft.com/office/drawing/2014/main" id="{12E7B191-5A8A-48C7-8DFB-DD15F6437723}"/>
                    </a:ext>
                  </a:extLst>
                </p:cNvPr>
                <p:cNvPicPr>
                  <a:picLocks noChangeAspect="1"/>
                </p:cNvPicPr>
                <p:nvPr/>
              </p:nvPicPr>
              <p:blipFill rotWithShape="1">
                <a:blip r:embed="rId39">
                  <a:extLst>
                    <a:ext uri="{28A0092B-C50C-407E-A947-70E740481C1C}">
                      <a14:useLocalDpi xmlns:a14="http://schemas.microsoft.com/office/drawing/2010/main" val="0"/>
                    </a:ext>
                  </a:extLst>
                </a:blip>
                <a:srcRect l="5796" t="9286" r="6665"/>
                <a:stretch/>
              </p:blipFill>
              <p:spPr>
                <a:xfrm>
                  <a:off x="7314083" y="13335664"/>
                  <a:ext cx="4176000" cy="1081870"/>
                </a:xfrm>
                <a:prstGeom prst="rect">
                  <a:avLst/>
                </a:prstGeom>
              </p:spPr>
            </p:pic>
            <p:pic>
              <p:nvPicPr>
                <p:cNvPr id="31" name="Picture 30" descr="Chart, line chart&#10;&#10;Description automatically generated">
                  <a:extLst>
                    <a:ext uri="{FF2B5EF4-FFF2-40B4-BE49-F238E27FC236}">
                      <a16:creationId xmlns:a16="http://schemas.microsoft.com/office/drawing/2014/main" id="{24B9B03F-0212-42ED-A75B-FF02699C98C6}"/>
                    </a:ext>
                  </a:extLst>
                </p:cNvPr>
                <p:cNvPicPr>
                  <a:picLocks noChangeAspect="1"/>
                </p:cNvPicPr>
                <p:nvPr/>
              </p:nvPicPr>
              <p:blipFill rotWithShape="1">
                <a:blip r:embed="rId40">
                  <a:extLst>
                    <a:ext uri="{28A0092B-C50C-407E-A947-70E740481C1C}">
                      <a14:useLocalDpi xmlns:a14="http://schemas.microsoft.com/office/drawing/2010/main" val="0"/>
                    </a:ext>
                  </a:extLst>
                </a:blip>
                <a:srcRect l="6793" t="9696" r="7592"/>
                <a:stretch/>
              </p:blipFill>
              <p:spPr>
                <a:xfrm>
                  <a:off x="11375667" y="13335664"/>
                  <a:ext cx="4176000" cy="1101178"/>
                </a:xfrm>
                <a:prstGeom prst="rect">
                  <a:avLst/>
                </a:prstGeom>
              </p:spPr>
            </p:pic>
          </p:grpSp>
        </p:grpSp>
        <p:grpSp>
          <p:nvGrpSpPr>
            <p:cNvPr id="233" name="Group 232">
              <a:extLst>
                <a:ext uri="{FF2B5EF4-FFF2-40B4-BE49-F238E27FC236}">
                  <a16:creationId xmlns:a16="http://schemas.microsoft.com/office/drawing/2014/main" id="{B891711A-8268-4A88-9A94-8F311F97C275}"/>
                </a:ext>
              </a:extLst>
            </p:cNvPr>
            <p:cNvGrpSpPr/>
            <p:nvPr/>
          </p:nvGrpSpPr>
          <p:grpSpPr>
            <a:xfrm>
              <a:off x="7330725" y="10588101"/>
              <a:ext cx="8234194" cy="1374228"/>
              <a:chOff x="7290969" y="10906154"/>
              <a:chExt cx="8234194" cy="1374228"/>
            </a:xfrm>
          </p:grpSpPr>
          <p:pic>
            <p:nvPicPr>
              <p:cNvPr id="225" name="Picture 224" descr="Chart, histogram&#10;&#10;Description automatically generated">
                <a:extLst>
                  <a:ext uri="{FF2B5EF4-FFF2-40B4-BE49-F238E27FC236}">
                    <a16:creationId xmlns:a16="http://schemas.microsoft.com/office/drawing/2014/main" id="{835E5D81-649E-4DF0-809A-BADD2BBBF5F7}"/>
                  </a:ext>
                </a:extLst>
              </p:cNvPr>
              <p:cNvPicPr>
                <a:picLocks noChangeAspect="1"/>
              </p:cNvPicPr>
              <p:nvPr/>
            </p:nvPicPr>
            <p:blipFill rotWithShape="1">
              <a:blip r:embed="rId41">
                <a:extLst>
                  <a:ext uri="{28A0092B-C50C-407E-A947-70E740481C1C}">
                    <a14:useLocalDpi xmlns:a14="http://schemas.microsoft.com/office/drawing/2010/main" val="0"/>
                  </a:ext>
                </a:extLst>
              </a:blip>
              <a:srcRect l="6263" t="9696" r="6589"/>
              <a:stretch/>
            </p:blipFill>
            <p:spPr>
              <a:xfrm>
                <a:off x="7290969" y="11198579"/>
                <a:ext cx="4176000" cy="1081803"/>
              </a:xfrm>
              <a:prstGeom prst="rect">
                <a:avLst/>
              </a:prstGeom>
            </p:spPr>
          </p:pic>
          <p:pic>
            <p:nvPicPr>
              <p:cNvPr id="227" name="Picture 226" descr="Chart, histogram&#10;&#10;Description automatically generated">
                <a:extLst>
                  <a:ext uri="{FF2B5EF4-FFF2-40B4-BE49-F238E27FC236}">
                    <a16:creationId xmlns:a16="http://schemas.microsoft.com/office/drawing/2014/main" id="{4DE06A07-FDA1-4941-A6E4-0D930119BA0F}"/>
                  </a:ext>
                </a:extLst>
              </p:cNvPr>
              <p:cNvPicPr>
                <a:picLocks noChangeAspect="1"/>
              </p:cNvPicPr>
              <p:nvPr/>
            </p:nvPicPr>
            <p:blipFill rotWithShape="1">
              <a:blip r:embed="rId42">
                <a:extLst>
                  <a:ext uri="{28A0092B-C50C-407E-A947-70E740481C1C}">
                    <a14:useLocalDpi xmlns:a14="http://schemas.microsoft.com/office/drawing/2010/main" val="0"/>
                  </a:ext>
                </a:extLst>
              </a:blip>
              <a:srcRect l="5939" t="10372" r="6522"/>
              <a:stretch/>
            </p:blipFill>
            <p:spPr>
              <a:xfrm>
                <a:off x="11349163" y="11198579"/>
                <a:ext cx="4176000" cy="1068909"/>
              </a:xfrm>
              <a:prstGeom prst="rect">
                <a:avLst/>
              </a:prstGeom>
            </p:spPr>
          </p:pic>
          <p:sp>
            <p:nvSpPr>
              <p:cNvPr id="120" name="TextBox 119">
                <a:extLst>
                  <a:ext uri="{FF2B5EF4-FFF2-40B4-BE49-F238E27FC236}">
                    <a16:creationId xmlns:a16="http://schemas.microsoft.com/office/drawing/2014/main" id="{D00788C8-364A-4C5D-AE5B-A2DC90407260}"/>
                  </a:ext>
                </a:extLst>
              </p:cNvPr>
              <p:cNvSpPr txBox="1"/>
              <p:nvPr/>
            </p:nvSpPr>
            <p:spPr>
              <a:xfrm>
                <a:off x="7577956" y="10906154"/>
                <a:ext cx="7771672" cy="307392"/>
              </a:xfrm>
              <a:prstGeom prst="rect">
                <a:avLst/>
              </a:prstGeom>
              <a:noFill/>
              <a:ln>
                <a:noFill/>
              </a:ln>
              <a:effectLst>
                <a:outerShdw sx="1000" sy="1000" algn="ctr">
                  <a:srgbClr val="000000"/>
                </a:outerShdw>
              </a:effectLst>
            </p:spPr>
            <p:txBody>
              <a:bodyPr wrap="square" rtlCol="0">
                <a:spAutoFit/>
              </a:bodyPr>
              <a:lstStyle/>
              <a:p>
                <a:pPr algn="ctr">
                  <a:lnSpc>
                    <a:spcPct val="107000"/>
                  </a:lnSpc>
                </a:pPr>
                <a:r>
                  <a:rPr lang="en-ZA" sz="1400" b="1" dirty="0">
                    <a:solidFill>
                      <a:srgbClr val="00008B"/>
                    </a:solidFill>
                    <a:latin typeface="Times New Roman" panose="02020603050405020304" pitchFamily="18" charset="0"/>
                    <a:cs typeface="Times New Roman" panose="02020603050405020304" pitchFamily="18" charset="0"/>
                  </a:rPr>
                  <a:t>RFFT of line coordinate array before treatment and after 1 year</a:t>
                </a:r>
              </a:p>
            </p:txBody>
          </p:sp>
        </p:grpSp>
        <p:grpSp>
          <p:nvGrpSpPr>
            <p:cNvPr id="236" name="Group 235">
              <a:extLst>
                <a:ext uri="{FF2B5EF4-FFF2-40B4-BE49-F238E27FC236}">
                  <a16:creationId xmlns:a16="http://schemas.microsoft.com/office/drawing/2014/main" id="{6641031F-BD6F-4DEE-8BD6-613B4762C904}"/>
                </a:ext>
              </a:extLst>
            </p:cNvPr>
            <p:cNvGrpSpPr/>
            <p:nvPr/>
          </p:nvGrpSpPr>
          <p:grpSpPr>
            <a:xfrm>
              <a:off x="6531097" y="9735098"/>
              <a:ext cx="8921118" cy="844452"/>
              <a:chOff x="6676869" y="9735098"/>
              <a:chExt cx="8921118" cy="844452"/>
            </a:xfrm>
          </p:grpSpPr>
          <p:grpSp>
            <p:nvGrpSpPr>
              <p:cNvPr id="235" name="Group 234">
                <a:extLst>
                  <a:ext uri="{FF2B5EF4-FFF2-40B4-BE49-F238E27FC236}">
                    <a16:creationId xmlns:a16="http://schemas.microsoft.com/office/drawing/2014/main" id="{0563F0BE-99A7-4E2D-AF96-9059085C4147}"/>
                  </a:ext>
                </a:extLst>
              </p:cNvPr>
              <p:cNvGrpSpPr/>
              <p:nvPr/>
            </p:nvGrpSpPr>
            <p:grpSpPr>
              <a:xfrm>
                <a:off x="6676869" y="9924490"/>
                <a:ext cx="8454843" cy="655060"/>
                <a:chOff x="6676869" y="10004002"/>
                <a:chExt cx="8454843" cy="655060"/>
              </a:xfrm>
            </p:grpSpPr>
            <p:pic>
              <p:nvPicPr>
                <p:cNvPr id="229" name="Picture 228">
                  <a:extLst>
                    <a:ext uri="{FF2B5EF4-FFF2-40B4-BE49-F238E27FC236}">
                      <a16:creationId xmlns:a16="http://schemas.microsoft.com/office/drawing/2014/main" id="{02982CE1-82BC-4AE5-8EA3-B89F6C1121DE}"/>
                    </a:ext>
                  </a:extLst>
                </p:cNvPr>
                <p:cNvPicPr>
                  <a:picLocks noChangeAspect="1"/>
                </p:cNvPicPr>
                <p:nvPr/>
              </p:nvPicPr>
              <p:blipFill>
                <a:blip r:embed="rId43">
                  <a:extLst>
                    <a:ext uri="{28A0092B-C50C-407E-A947-70E740481C1C}">
                      <a14:useLocalDpi xmlns:a14="http://schemas.microsoft.com/office/drawing/2010/main" val="0"/>
                    </a:ext>
                  </a:extLst>
                </a:blip>
                <a:stretch>
                  <a:fillRect/>
                </a:stretch>
              </p:blipFill>
              <p:spPr>
                <a:xfrm>
                  <a:off x="9480177" y="10004002"/>
                  <a:ext cx="5619750" cy="342900"/>
                </a:xfrm>
                <a:prstGeom prst="rect">
                  <a:avLst/>
                </a:prstGeom>
              </p:spPr>
            </p:pic>
            <p:pic>
              <p:nvPicPr>
                <p:cNvPr id="231" name="Picture 230">
                  <a:extLst>
                    <a:ext uri="{FF2B5EF4-FFF2-40B4-BE49-F238E27FC236}">
                      <a16:creationId xmlns:a16="http://schemas.microsoft.com/office/drawing/2014/main" id="{4B6DDB9F-0116-458F-BC6F-1942676B787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511962" y="10306637"/>
                  <a:ext cx="5619750" cy="352425"/>
                </a:xfrm>
                <a:prstGeom prst="rect">
                  <a:avLst/>
                </a:prstGeom>
              </p:spPr>
            </p:pic>
            <p:sp>
              <p:nvSpPr>
                <p:cNvPr id="129" name="TextBox 128">
                  <a:extLst>
                    <a:ext uri="{FF2B5EF4-FFF2-40B4-BE49-F238E27FC236}">
                      <a16:creationId xmlns:a16="http://schemas.microsoft.com/office/drawing/2014/main" id="{96DB058E-8F18-4C2F-8BC7-B67293CAC6E3}"/>
                    </a:ext>
                  </a:extLst>
                </p:cNvPr>
                <p:cNvSpPr txBox="1"/>
                <p:nvPr/>
              </p:nvSpPr>
              <p:spPr>
                <a:xfrm>
                  <a:off x="6676869" y="10070530"/>
                  <a:ext cx="3816842" cy="276614"/>
                </a:xfrm>
                <a:prstGeom prst="rect">
                  <a:avLst/>
                </a:prstGeom>
                <a:noFill/>
                <a:ln>
                  <a:noFill/>
                </a:ln>
                <a:effectLst>
                  <a:outerShdw sx="1000" sy="1000" algn="ctr">
                    <a:srgbClr val="000000"/>
                  </a:outerShdw>
                </a:effectLst>
              </p:spPr>
              <p:txBody>
                <a:bodyPr wrap="square" rtlCol="0">
                  <a:spAutoFit/>
                </a:bodyPr>
                <a:lstStyle/>
                <a:p>
                  <a:pPr algn="ctr">
                    <a:lnSpc>
                      <a:spcPct val="107000"/>
                    </a:lnSpc>
                  </a:pPr>
                  <a:r>
                    <a:rPr lang="en-ZA" sz="1200" b="1" dirty="0">
                      <a:solidFill>
                        <a:srgbClr val="00008B"/>
                      </a:solidFill>
                      <a:latin typeface="Times New Roman" panose="02020603050405020304" pitchFamily="18" charset="0"/>
                      <a:cs typeface="Times New Roman" panose="02020603050405020304" pitchFamily="18" charset="0"/>
                    </a:rPr>
                    <a:t>BEFORE TREATMENT</a:t>
                  </a:r>
                </a:p>
              </p:txBody>
            </p:sp>
            <p:sp>
              <p:nvSpPr>
                <p:cNvPr id="130" name="TextBox 129">
                  <a:extLst>
                    <a:ext uri="{FF2B5EF4-FFF2-40B4-BE49-F238E27FC236}">
                      <a16:creationId xmlns:a16="http://schemas.microsoft.com/office/drawing/2014/main" id="{0495F937-32E5-4150-BF14-25BB5FC3FFE8}"/>
                    </a:ext>
                  </a:extLst>
                </p:cNvPr>
                <p:cNvSpPr txBox="1"/>
                <p:nvPr/>
              </p:nvSpPr>
              <p:spPr>
                <a:xfrm>
                  <a:off x="6978572" y="10348951"/>
                  <a:ext cx="3816842" cy="276614"/>
                </a:xfrm>
                <a:prstGeom prst="rect">
                  <a:avLst/>
                </a:prstGeom>
                <a:noFill/>
                <a:ln>
                  <a:noFill/>
                </a:ln>
                <a:effectLst>
                  <a:outerShdw sx="1000" sy="1000" algn="ctr">
                    <a:srgbClr val="000000"/>
                  </a:outerShdw>
                </a:effectLst>
              </p:spPr>
              <p:txBody>
                <a:bodyPr wrap="square" rtlCol="0">
                  <a:spAutoFit/>
                </a:bodyPr>
                <a:lstStyle/>
                <a:p>
                  <a:pPr algn="ctr">
                    <a:lnSpc>
                      <a:spcPct val="107000"/>
                    </a:lnSpc>
                  </a:pPr>
                  <a:r>
                    <a:rPr lang="en-ZA" sz="1200" b="1" dirty="0">
                      <a:solidFill>
                        <a:srgbClr val="00008B"/>
                      </a:solidFill>
                      <a:latin typeface="Times New Roman" panose="02020603050405020304" pitchFamily="18" charset="0"/>
                      <a:cs typeface="Times New Roman" panose="02020603050405020304" pitchFamily="18" charset="0"/>
                    </a:rPr>
                    <a:t>AFTER 1 YEAR</a:t>
                  </a:r>
                </a:p>
              </p:txBody>
            </p:sp>
          </p:grpSp>
          <p:sp>
            <p:nvSpPr>
              <p:cNvPr id="119" name="TextBox 118">
                <a:extLst>
                  <a:ext uri="{FF2B5EF4-FFF2-40B4-BE49-F238E27FC236}">
                    <a16:creationId xmlns:a16="http://schemas.microsoft.com/office/drawing/2014/main" id="{7E7367EC-7B4F-4DA9-957D-AEF22C8E30C9}"/>
                  </a:ext>
                </a:extLst>
              </p:cNvPr>
              <p:cNvSpPr txBox="1"/>
              <p:nvPr/>
            </p:nvSpPr>
            <p:spPr>
              <a:xfrm>
                <a:off x="7826315" y="9735098"/>
                <a:ext cx="7771672" cy="307392"/>
              </a:xfrm>
              <a:prstGeom prst="rect">
                <a:avLst/>
              </a:prstGeom>
              <a:noFill/>
              <a:ln>
                <a:noFill/>
              </a:ln>
              <a:effectLst>
                <a:outerShdw sx="1000" sy="1000" algn="ctr">
                  <a:srgbClr val="000000"/>
                </a:outerShdw>
              </a:effectLst>
            </p:spPr>
            <p:txBody>
              <a:bodyPr wrap="square" rtlCol="0">
                <a:spAutoFit/>
              </a:bodyPr>
              <a:lstStyle/>
              <a:p>
                <a:pPr algn="ctr">
                  <a:lnSpc>
                    <a:spcPct val="107000"/>
                  </a:lnSpc>
                </a:pPr>
                <a:r>
                  <a:rPr lang="en-ZA" sz="1400" b="1" dirty="0">
                    <a:solidFill>
                      <a:srgbClr val="00008B"/>
                    </a:solidFill>
                    <a:latin typeface="Times New Roman" panose="02020603050405020304" pitchFamily="18" charset="0"/>
                    <a:cs typeface="Times New Roman" panose="02020603050405020304" pitchFamily="18" charset="0"/>
                  </a:rPr>
                  <a:t>Patient #5 Treated Hand: Extracted line images</a:t>
                </a:r>
              </a:p>
            </p:txBody>
          </p:sp>
        </p:grpSp>
      </p:grpSp>
      <p:graphicFrame>
        <p:nvGraphicFramePr>
          <p:cNvPr id="143" name="Table 38">
            <a:extLst>
              <a:ext uri="{FF2B5EF4-FFF2-40B4-BE49-F238E27FC236}">
                <a16:creationId xmlns:a16="http://schemas.microsoft.com/office/drawing/2014/main" id="{F0ACBEC4-6641-4487-9876-D4C98AF8530A}"/>
              </a:ext>
            </a:extLst>
          </p:cNvPr>
          <p:cNvGraphicFramePr>
            <a:graphicFrameLocks noGrp="1"/>
          </p:cNvGraphicFramePr>
          <p:nvPr>
            <p:extLst>
              <p:ext uri="{D42A27DB-BD31-4B8C-83A1-F6EECF244321}">
                <p14:modId xmlns:p14="http://schemas.microsoft.com/office/powerpoint/2010/main" val="1774152663"/>
              </p:ext>
            </p:extLst>
          </p:nvPr>
        </p:nvGraphicFramePr>
        <p:xfrm>
          <a:off x="8156866" y="13928318"/>
          <a:ext cx="6613426" cy="822960"/>
        </p:xfrm>
        <a:graphic>
          <a:graphicData uri="http://schemas.openxmlformats.org/drawingml/2006/table">
            <a:tbl>
              <a:tblPr firstRow="1" bandRow="1">
                <a:effectLst>
                  <a:outerShdw sx="1000" sy="1000" algn="ctr" rotWithShape="0">
                    <a:srgbClr val="000000"/>
                  </a:outerShdw>
                </a:effectLst>
                <a:tableStyleId>{2D5ABB26-0587-4C30-8999-92F81FD0307C}</a:tableStyleId>
              </a:tblPr>
              <a:tblGrid>
                <a:gridCol w="3306713">
                  <a:extLst>
                    <a:ext uri="{9D8B030D-6E8A-4147-A177-3AD203B41FA5}">
                      <a16:colId xmlns:a16="http://schemas.microsoft.com/office/drawing/2014/main" val="1888238186"/>
                    </a:ext>
                  </a:extLst>
                </a:gridCol>
                <a:gridCol w="3306713">
                  <a:extLst>
                    <a:ext uri="{9D8B030D-6E8A-4147-A177-3AD203B41FA5}">
                      <a16:colId xmlns:a16="http://schemas.microsoft.com/office/drawing/2014/main" val="2383168896"/>
                    </a:ext>
                  </a:extLst>
                </a:gridCol>
              </a:tblGrid>
              <a:tr h="213129">
                <a:tc>
                  <a:txBody>
                    <a:bodyPr/>
                    <a:lstStyle/>
                    <a:p>
                      <a:pPr algn="ctr"/>
                      <a:r>
                        <a:rPr lang="en-ZA" sz="1400" b="1" dirty="0">
                          <a:latin typeface="Times New Roman" panose="02020603050405020304" pitchFamily="18" charset="0"/>
                          <a:cs typeface="Times New Roman" panose="02020603050405020304" pitchFamily="18" charset="0"/>
                        </a:rPr>
                        <a:t>Before treatment</a:t>
                      </a:r>
                      <a:endParaRPr lang="en-GB" sz="140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ZA" sz="1400" b="1" dirty="0">
                          <a:latin typeface="Times New Roman" panose="02020603050405020304" pitchFamily="18" charset="0"/>
                          <a:cs typeface="Times New Roman" panose="02020603050405020304" pitchFamily="18" charset="0"/>
                        </a:rPr>
                        <a:t>After 1 year</a:t>
                      </a:r>
                      <a:endParaRPr lang="en-GB" sz="140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881620317"/>
                  </a:ext>
                </a:extLst>
              </a:tr>
              <a:tr h="0">
                <a:tc>
                  <a:txBody>
                    <a:bodyPr/>
                    <a:lstStyle/>
                    <a:p>
                      <a:pPr marL="0" marR="0" lvl="0" indent="0" algn="ctr" defTabSz="2016123" rtl="0" eaLnBrk="1" fontAlgn="auto" latinLnBrk="0" hangingPunct="1">
                        <a:lnSpc>
                          <a:spcPct val="100000"/>
                        </a:lnSpc>
                        <a:spcBef>
                          <a:spcPts val="0"/>
                        </a:spcBef>
                        <a:spcAft>
                          <a:spcPts val="0"/>
                        </a:spcAft>
                        <a:buClrTx/>
                        <a:buSzTx/>
                        <a:buFontTx/>
                        <a:buNone/>
                        <a:tabLst/>
                        <a:defRPr/>
                      </a:pPr>
                      <a:r>
                        <a:rPr lang="en-ZA" sz="1400" dirty="0"/>
                        <a:t>12 peaks*5.81 avg. peak adjacent distance </a:t>
                      </a:r>
                    </a:p>
                    <a:p>
                      <a:pPr marL="0" marR="0" lvl="0" indent="0" algn="ctr" defTabSz="2016123" rtl="0" eaLnBrk="1" fontAlgn="auto" latinLnBrk="0" hangingPunct="1">
                        <a:lnSpc>
                          <a:spcPct val="100000"/>
                        </a:lnSpc>
                        <a:spcBef>
                          <a:spcPts val="0"/>
                        </a:spcBef>
                        <a:spcAft>
                          <a:spcPts val="0"/>
                        </a:spcAft>
                        <a:buClrTx/>
                        <a:buSzTx/>
                        <a:buFontTx/>
                        <a:buNone/>
                        <a:tabLst/>
                        <a:defRPr/>
                      </a:pPr>
                      <a:r>
                        <a:rPr lang="en-ZA" sz="1400" dirty="0"/>
                        <a:t>= 69.67 tremor severity</a:t>
                      </a:r>
                      <a:endParaRPr lang="en-ZA" sz="1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2016123" rtl="0" eaLnBrk="1" fontAlgn="auto" latinLnBrk="0" hangingPunct="1">
                        <a:lnSpc>
                          <a:spcPct val="100000"/>
                        </a:lnSpc>
                        <a:spcBef>
                          <a:spcPts val="0"/>
                        </a:spcBef>
                        <a:spcAft>
                          <a:spcPts val="0"/>
                        </a:spcAft>
                        <a:buClrTx/>
                        <a:buSzTx/>
                        <a:buFontTx/>
                        <a:buNone/>
                        <a:tabLst/>
                        <a:defRPr/>
                      </a:pPr>
                      <a:r>
                        <a:rPr lang="en-ZA" sz="1400" dirty="0"/>
                        <a:t>7 peaks*2.43 avg. peak adjacent distance </a:t>
                      </a:r>
                    </a:p>
                    <a:p>
                      <a:pPr marL="0" marR="0" lvl="0" indent="0" algn="ctr" defTabSz="2016123" rtl="0" eaLnBrk="1" fontAlgn="auto" latinLnBrk="0" hangingPunct="1">
                        <a:lnSpc>
                          <a:spcPct val="100000"/>
                        </a:lnSpc>
                        <a:spcBef>
                          <a:spcPts val="0"/>
                        </a:spcBef>
                        <a:spcAft>
                          <a:spcPts val="0"/>
                        </a:spcAft>
                        <a:buClrTx/>
                        <a:buSzTx/>
                        <a:buFontTx/>
                        <a:buNone/>
                        <a:tabLst/>
                        <a:defRPr/>
                      </a:pPr>
                      <a:r>
                        <a:rPr lang="en-ZA" sz="1400" dirty="0"/>
                        <a:t>= 17.02 tremor severity</a:t>
                      </a:r>
                      <a:endParaRPr lang="en-GB" sz="1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638874346"/>
                  </a:ext>
                </a:extLst>
              </a:tr>
            </a:tbl>
          </a:graphicData>
        </a:graphic>
      </p:graphicFrame>
      <p:sp>
        <p:nvSpPr>
          <p:cNvPr id="154" name="TextBox 153">
            <a:extLst>
              <a:ext uri="{FF2B5EF4-FFF2-40B4-BE49-F238E27FC236}">
                <a16:creationId xmlns:a16="http://schemas.microsoft.com/office/drawing/2014/main" id="{C5ADAF37-C1B7-471A-93FF-FDE649215403}"/>
              </a:ext>
            </a:extLst>
          </p:cNvPr>
          <p:cNvSpPr txBox="1"/>
          <p:nvPr/>
        </p:nvSpPr>
        <p:spPr>
          <a:xfrm>
            <a:off x="8156864" y="13632849"/>
            <a:ext cx="6613427" cy="307392"/>
          </a:xfrm>
          <a:prstGeom prst="rect">
            <a:avLst/>
          </a:prstGeom>
          <a:noFill/>
          <a:ln>
            <a:noFill/>
          </a:ln>
          <a:effectLst>
            <a:outerShdw sx="1000" sy="1000" algn="ctr">
              <a:srgbClr val="000000"/>
            </a:outerShdw>
          </a:effectLst>
        </p:spPr>
        <p:txBody>
          <a:bodyPr wrap="square" rtlCol="0">
            <a:spAutoFit/>
          </a:bodyPr>
          <a:lstStyle/>
          <a:p>
            <a:pPr algn="ctr">
              <a:lnSpc>
                <a:spcPct val="107000"/>
              </a:lnSpc>
            </a:pPr>
            <a:r>
              <a:rPr lang="en-ZA" sz="1400" b="1" dirty="0">
                <a:solidFill>
                  <a:srgbClr val="00008B"/>
                </a:solidFill>
                <a:latin typeface="Times New Roman" panose="02020603050405020304" pitchFamily="18" charset="0"/>
                <a:cs typeface="Times New Roman" panose="02020603050405020304" pitchFamily="18" charset="0"/>
              </a:rPr>
              <a:t>Patient #5 Treated Hand: Final calculation of tremor severity using method 2</a:t>
            </a:r>
          </a:p>
        </p:txBody>
      </p:sp>
      <p:sp>
        <p:nvSpPr>
          <p:cNvPr id="102" name="TextBox 101">
            <a:extLst>
              <a:ext uri="{FF2B5EF4-FFF2-40B4-BE49-F238E27FC236}">
                <a16:creationId xmlns:a16="http://schemas.microsoft.com/office/drawing/2014/main" id="{3331D4D6-1F21-4845-B2A2-2934838CA36D}"/>
              </a:ext>
            </a:extLst>
          </p:cNvPr>
          <p:cNvSpPr txBox="1"/>
          <p:nvPr/>
        </p:nvSpPr>
        <p:spPr>
          <a:xfrm>
            <a:off x="15809139" y="13319644"/>
            <a:ext cx="10884114" cy="1615827"/>
          </a:xfrm>
          <a:prstGeom prst="rect">
            <a:avLst/>
          </a:prstGeom>
          <a:solidFill>
            <a:schemeClr val="bg1"/>
          </a:solidFill>
          <a:ln w="57150">
            <a:noFill/>
          </a:ln>
          <a:effectLst>
            <a:outerShdw blurRad="190500" dist="228600" dir="2700000" algn="tl" rotWithShape="0">
              <a:prstClr val="black">
                <a:alpha val="30000"/>
              </a:prstClr>
            </a:outerShdw>
          </a:effectLst>
        </p:spPr>
        <p:txBody>
          <a:bodyPr wrap="square" rtlCol="0">
            <a:spAutoFit/>
          </a:bodyPr>
          <a:lstStyle/>
          <a:p>
            <a:pPr algn="ctr"/>
            <a:r>
              <a:rPr lang="en-ZA" b="1" dirty="0">
                <a:solidFill>
                  <a:srgbClr val="00008B"/>
                </a:solidFill>
                <a:latin typeface="Times New Roman" panose="02020603050405020304" pitchFamily="18" charset="0"/>
                <a:cs typeface="Times New Roman" panose="02020603050405020304" pitchFamily="18" charset="0"/>
              </a:rPr>
              <a:t>REFERENCES</a:t>
            </a:r>
            <a:endParaRPr lang="en-ZA" sz="1600" b="1" dirty="0">
              <a:solidFill>
                <a:srgbClr val="00008B"/>
              </a:solidFill>
              <a:latin typeface="Times New Roman" panose="02020603050405020304" pitchFamily="18" charset="0"/>
              <a:cs typeface="Times New Roman" panose="02020603050405020304" pitchFamily="18" charset="0"/>
            </a:endParaRPr>
          </a:p>
          <a:p>
            <a:pPr lvl="0" algn="l"/>
            <a:r>
              <a:rPr lang="en-US" sz="900" b="0" i="0" dirty="0">
                <a:solidFill>
                  <a:srgbClr val="000000"/>
                </a:solidFill>
                <a:effectLst/>
                <a:latin typeface="Times New Roman" panose="02020603050405020304" pitchFamily="18" charset="0"/>
                <a:cs typeface="Times New Roman" panose="02020603050405020304" pitchFamily="18" charset="0"/>
              </a:rPr>
              <a:t>[1]  </a:t>
            </a:r>
            <a:r>
              <a:rPr lang="en-ZA" sz="900" b="0" i="0" dirty="0">
                <a:solidFill>
                  <a:srgbClr val="000000"/>
                </a:solidFill>
                <a:effectLst/>
                <a:latin typeface="Times New Roman" panose="02020603050405020304" pitchFamily="18" charset="0"/>
                <a:cs typeface="Times New Roman" panose="02020603050405020304" pitchFamily="18" charset="0"/>
              </a:rPr>
              <a:t>H. </a:t>
            </a:r>
            <a:r>
              <a:rPr lang="en-ZA" sz="900" b="0" i="0" dirty="0" err="1">
                <a:solidFill>
                  <a:srgbClr val="000000"/>
                </a:solidFill>
                <a:effectLst/>
                <a:latin typeface="Times New Roman" panose="02020603050405020304" pitchFamily="18" charset="0"/>
                <a:cs typeface="Times New Roman" panose="02020603050405020304" pitchFamily="18" charset="0"/>
              </a:rPr>
              <a:t>Baek</a:t>
            </a:r>
            <a:r>
              <a:rPr lang="en-ZA" sz="900" b="0" i="0" dirty="0">
                <a:solidFill>
                  <a:srgbClr val="000000"/>
                </a:solidFill>
                <a:effectLst/>
                <a:latin typeface="Times New Roman" panose="02020603050405020304" pitchFamily="18" charset="0"/>
                <a:cs typeface="Times New Roman" panose="02020603050405020304" pitchFamily="18" charset="0"/>
              </a:rPr>
              <a:t>, D. Lockwood, E. J. Mason, E. </a:t>
            </a:r>
            <a:r>
              <a:rPr lang="en-ZA" sz="900" b="0" i="0" dirty="0" err="1">
                <a:solidFill>
                  <a:srgbClr val="000000"/>
                </a:solidFill>
                <a:effectLst/>
                <a:latin typeface="Times New Roman" panose="02020603050405020304" pitchFamily="18" charset="0"/>
                <a:cs typeface="Times New Roman" panose="02020603050405020304" pitchFamily="18" charset="0"/>
              </a:rPr>
              <a:t>Obusez</a:t>
            </a:r>
            <a:r>
              <a:rPr lang="en-ZA" sz="900" b="0" i="0" dirty="0">
                <a:solidFill>
                  <a:srgbClr val="000000"/>
                </a:solidFill>
                <a:effectLst/>
                <a:latin typeface="Times New Roman" panose="02020603050405020304" pitchFamily="18" charset="0"/>
                <a:cs typeface="Times New Roman" panose="02020603050405020304" pitchFamily="18" charset="0"/>
              </a:rPr>
              <a:t>, M. </a:t>
            </a:r>
            <a:r>
              <a:rPr lang="en-ZA" sz="900" b="0" i="0" dirty="0" err="1">
                <a:solidFill>
                  <a:srgbClr val="000000"/>
                </a:solidFill>
                <a:effectLst/>
                <a:latin typeface="Times New Roman" panose="02020603050405020304" pitchFamily="18" charset="0"/>
                <a:cs typeface="Times New Roman" panose="02020603050405020304" pitchFamily="18" charset="0"/>
              </a:rPr>
              <a:t>Poturalski</a:t>
            </a:r>
            <a:r>
              <a:rPr lang="en-ZA" sz="900" b="0" i="0" dirty="0">
                <a:solidFill>
                  <a:srgbClr val="000000"/>
                </a:solidFill>
                <a:effectLst/>
                <a:latin typeface="Times New Roman" panose="02020603050405020304" pitchFamily="18" charset="0"/>
                <a:cs typeface="Times New Roman" panose="02020603050405020304" pitchFamily="18" charset="0"/>
              </a:rPr>
              <a:t>, R. </a:t>
            </a:r>
            <a:r>
              <a:rPr lang="en-ZA" sz="900" b="0" i="0" dirty="0" err="1">
                <a:solidFill>
                  <a:srgbClr val="000000"/>
                </a:solidFill>
                <a:effectLst/>
                <a:latin typeface="Times New Roman" panose="02020603050405020304" pitchFamily="18" charset="0"/>
                <a:cs typeface="Times New Roman" panose="02020603050405020304" pitchFamily="18" charset="0"/>
              </a:rPr>
              <a:t>Rammo</a:t>
            </a:r>
            <a:r>
              <a:rPr lang="en-ZA" sz="900" b="0" i="0" dirty="0">
                <a:solidFill>
                  <a:srgbClr val="000000"/>
                </a:solidFill>
                <a:effectLst/>
                <a:latin typeface="Times New Roman" panose="02020603050405020304" pitchFamily="18" charset="0"/>
                <a:cs typeface="Times New Roman" panose="02020603050405020304" pitchFamily="18" charset="0"/>
              </a:rPr>
              <a:t>, S. J. Nagel and S. E. Jones, "Clinical Intervention Using Focused Ultrasound (FUS) Stimulation of the Brain in Diverse Neurological Disorders,“</a:t>
            </a:r>
            <a:br>
              <a:rPr lang="en-ZA" sz="900" b="0" i="0" dirty="0">
                <a:solidFill>
                  <a:srgbClr val="000000"/>
                </a:solidFill>
                <a:effectLst/>
                <a:latin typeface="Times New Roman" panose="02020603050405020304" pitchFamily="18" charset="0"/>
                <a:cs typeface="Times New Roman" panose="02020603050405020304" pitchFamily="18" charset="0"/>
              </a:rPr>
            </a:br>
            <a:r>
              <a:rPr lang="en-ZA" sz="900" b="0" i="0" dirty="0">
                <a:solidFill>
                  <a:srgbClr val="000000"/>
                </a:solidFill>
                <a:effectLst/>
                <a:latin typeface="Times New Roman" panose="02020603050405020304" pitchFamily="18" charset="0"/>
                <a:cs typeface="Times New Roman" panose="02020603050405020304" pitchFamily="18" charset="0"/>
              </a:rPr>
              <a:t>       </a:t>
            </a:r>
            <a:r>
              <a:rPr lang="en-ZA" sz="900" b="0" i="1" dirty="0">
                <a:solidFill>
                  <a:srgbClr val="000000"/>
                </a:solidFill>
                <a:effectLst/>
                <a:latin typeface="Times New Roman" panose="02020603050405020304" pitchFamily="18" charset="0"/>
                <a:cs typeface="Times New Roman" panose="02020603050405020304" pitchFamily="18" charset="0"/>
              </a:rPr>
              <a:t>Frontiers in Neurology, </a:t>
            </a:r>
            <a:r>
              <a:rPr lang="en-ZA" sz="900" b="0" i="0" dirty="0">
                <a:solidFill>
                  <a:srgbClr val="000000"/>
                </a:solidFill>
                <a:effectLst/>
                <a:latin typeface="Times New Roman" panose="02020603050405020304" pitchFamily="18" charset="0"/>
                <a:cs typeface="Times New Roman" panose="02020603050405020304" pitchFamily="18" charset="0"/>
              </a:rPr>
              <a:t>vol. 13, 2022.</a:t>
            </a:r>
            <a:endParaRPr lang="en-GB" sz="900" dirty="0">
              <a:latin typeface="Times New Roman" panose="02020603050405020304" pitchFamily="18" charset="0"/>
              <a:ea typeface="Times New Roman" panose="02020603050405020304" pitchFamily="18" charset="0"/>
              <a:cs typeface="Times New Roman" panose="02020603050405020304" pitchFamily="18" charset="0"/>
            </a:endParaRPr>
          </a:p>
          <a:p>
            <a:pPr lvl="0" algn="l"/>
            <a:r>
              <a:rPr lang="en-US" sz="900" b="0" i="0" dirty="0">
                <a:solidFill>
                  <a:srgbClr val="000000"/>
                </a:solidFill>
                <a:effectLst/>
                <a:latin typeface="Times New Roman" panose="02020603050405020304" pitchFamily="18" charset="0"/>
                <a:cs typeface="Times New Roman" panose="02020603050405020304" pitchFamily="18" charset="0"/>
              </a:rPr>
              <a:t>[2]  M. </a:t>
            </a:r>
            <a:r>
              <a:rPr lang="en-US" sz="900" b="0" i="0" dirty="0" err="1">
                <a:solidFill>
                  <a:srgbClr val="000000"/>
                </a:solidFill>
                <a:effectLst/>
                <a:latin typeface="Times New Roman" panose="02020603050405020304" pitchFamily="18" charset="0"/>
                <a:cs typeface="Times New Roman" panose="02020603050405020304" pitchFamily="18" charset="0"/>
              </a:rPr>
              <a:t>Rohani</a:t>
            </a:r>
            <a:r>
              <a:rPr lang="en-US" sz="900" b="0" i="0" dirty="0">
                <a:solidFill>
                  <a:srgbClr val="000000"/>
                </a:solidFill>
                <a:effectLst/>
                <a:latin typeface="Times New Roman" panose="02020603050405020304" pitchFamily="18" charset="0"/>
                <a:cs typeface="Times New Roman" panose="02020603050405020304" pitchFamily="18" charset="0"/>
              </a:rPr>
              <a:t> and A. Fasano, "Focused Ultrasound for Essential Tremor: Review of the Evidence and Discussion of Current Hurdles.," </a:t>
            </a:r>
            <a:r>
              <a:rPr lang="en-US" sz="900" b="0" i="1" dirty="0">
                <a:solidFill>
                  <a:srgbClr val="000000"/>
                </a:solidFill>
                <a:effectLst/>
                <a:latin typeface="Times New Roman" panose="02020603050405020304" pitchFamily="18" charset="0"/>
                <a:cs typeface="Times New Roman" panose="02020603050405020304" pitchFamily="18" charset="0"/>
              </a:rPr>
              <a:t>Tremor and Other </a:t>
            </a:r>
            <a:r>
              <a:rPr lang="en-US" sz="900" b="0" i="1" dirty="0" err="1">
                <a:solidFill>
                  <a:srgbClr val="000000"/>
                </a:solidFill>
                <a:effectLst/>
                <a:latin typeface="Times New Roman" panose="02020603050405020304" pitchFamily="18" charset="0"/>
                <a:cs typeface="Times New Roman" panose="02020603050405020304" pitchFamily="18" charset="0"/>
              </a:rPr>
              <a:t>Hyperkinet</a:t>
            </a:r>
            <a:r>
              <a:rPr lang="en-US" sz="900" b="0" i="1" dirty="0">
                <a:solidFill>
                  <a:srgbClr val="000000"/>
                </a:solidFill>
                <a:effectLst/>
                <a:latin typeface="Times New Roman" panose="02020603050405020304" pitchFamily="18" charset="0"/>
                <a:cs typeface="Times New Roman" panose="02020603050405020304" pitchFamily="18" charset="0"/>
              </a:rPr>
              <a:t> Movements (NY), </a:t>
            </a:r>
            <a:r>
              <a:rPr lang="en-US" sz="900" b="0" i="0" dirty="0">
                <a:solidFill>
                  <a:srgbClr val="000000"/>
                </a:solidFill>
                <a:effectLst/>
                <a:latin typeface="Times New Roman" panose="02020603050405020304" pitchFamily="18" charset="0"/>
                <a:cs typeface="Times New Roman" panose="02020603050405020304" pitchFamily="18" charset="0"/>
              </a:rPr>
              <a:t>vol. 462, no. 7, 2017.</a:t>
            </a:r>
          </a:p>
          <a:p>
            <a:pPr lvl="0" algn="l"/>
            <a:r>
              <a:rPr lang="en-ZA" sz="900" b="0" i="0" dirty="0">
                <a:solidFill>
                  <a:srgbClr val="000000"/>
                </a:solidFill>
                <a:effectLst/>
                <a:latin typeface="Times New Roman" panose="02020603050405020304" pitchFamily="18" charset="0"/>
                <a:cs typeface="Times New Roman" panose="02020603050405020304" pitchFamily="18" charset="0"/>
              </a:rPr>
              <a:t>[3]  </a:t>
            </a:r>
            <a:r>
              <a:rPr lang="en-GB" sz="900" dirty="0">
                <a:effectLst/>
                <a:latin typeface="Times New Roman" panose="02020603050405020304" pitchFamily="18" charset="0"/>
                <a:ea typeface="Times New Roman" panose="02020603050405020304" pitchFamily="18" charset="0"/>
              </a:rPr>
              <a:t>University of Auckland, New Zealand, “Edge Detection.” </a:t>
            </a:r>
            <a:endParaRPr lang="en-GB" sz="1800" dirty="0">
              <a:effectLst/>
              <a:latin typeface="Times New Roman" panose="02020603050405020304" pitchFamily="18" charset="0"/>
              <a:ea typeface="Times New Roman" panose="02020603050405020304" pitchFamily="18" charset="0"/>
            </a:endParaRPr>
          </a:p>
          <a:p>
            <a:pPr lvl="0" algn="l"/>
            <a:r>
              <a:rPr lang="en-US" sz="900" b="0" i="0" dirty="0">
                <a:solidFill>
                  <a:srgbClr val="000000"/>
                </a:solidFill>
                <a:effectLst/>
                <a:latin typeface="Times New Roman" panose="02020603050405020304" pitchFamily="18" charset="0"/>
                <a:cs typeface="Times New Roman" panose="02020603050405020304" pitchFamily="18" charset="0"/>
              </a:rPr>
              <a:t>[4]  A. </a:t>
            </a:r>
            <a:r>
              <a:rPr lang="en-US" sz="900" b="0" i="0" dirty="0" err="1">
                <a:solidFill>
                  <a:srgbClr val="000000"/>
                </a:solidFill>
                <a:effectLst/>
                <a:latin typeface="Times New Roman" panose="02020603050405020304" pitchFamily="18" charset="0"/>
                <a:cs typeface="Times New Roman" panose="02020603050405020304" pitchFamily="18" charset="0"/>
              </a:rPr>
              <a:t>Rosebrock</a:t>
            </a:r>
            <a:r>
              <a:rPr lang="en-US" sz="900" b="0" i="0" dirty="0">
                <a:solidFill>
                  <a:srgbClr val="000000"/>
                </a:solidFill>
                <a:effectLst/>
                <a:latin typeface="Times New Roman" panose="02020603050405020304" pitchFamily="18" charset="0"/>
                <a:cs typeface="Times New Roman" panose="02020603050405020304" pitchFamily="18" charset="0"/>
              </a:rPr>
              <a:t>, "OpenCV Text Detection (EAST text detector) - </a:t>
            </a:r>
            <a:r>
              <a:rPr lang="en-US" sz="900" b="0" i="0" dirty="0" err="1">
                <a:solidFill>
                  <a:srgbClr val="000000"/>
                </a:solidFill>
                <a:effectLst/>
                <a:latin typeface="Times New Roman" panose="02020603050405020304" pitchFamily="18" charset="0"/>
                <a:cs typeface="Times New Roman" panose="02020603050405020304" pitchFamily="18" charset="0"/>
              </a:rPr>
              <a:t>PyImageSearch</a:t>
            </a:r>
            <a:r>
              <a:rPr lang="en-US" sz="900" b="0" i="0" dirty="0">
                <a:solidFill>
                  <a:srgbClr val="000000"/>
                </a:solidFill>
                <a:effectLst/>
                <a:latin typeface="Times New Roman" panose="02020603050405020304" pitchFamily="18" charset="0"/>
                <a:cs typeface="Times New Roman" panose="02020603050405020304" pitchFamily="18" charset="0"/>
              </a:rPr>
              <a:t>," </a:t>
            </a:r>
            <a:r>
              <a:rPr lang="en-US" sz="900" b="0" i="0" dirty="0" err="1">
                <a:solidFill>
                  <a:srgbClr val="000000"/>
                </a:solidFill>
                <a:effectLst/>
                <a:latin typeface="Times New Roman" panose="02020603050405020304" pitchFamily="18" charset="0"/>
                <a:cs typeface="Times New Roman" panose="02020603050405020304" pitchFamily="18" charset="0"/>
              </a:rPr>
              <a:t>PyImageSearch</a:t>
            </a:r>
            <a:r>
              <a:rPr lang="en-US" sz="900" b="0" i="0" dirty="0">
                <a:solidFill>
                  <a:srgbClr val="000000"/>
                </a:solidFill>
                <a:effectLst/>
                <a:latin typeface="Times New Roman" panose="02020603050405020304" pitchFamily="18" charset="0"/>
                <a:cs typeface="Times New Roman" panose="02020603050405020304" pitchFamily="18" charset="0"/>
              </a:rPr>
              <a:t>, 20 August 2018. [Online]. Available: https://pyimagesearch.com/2018/08/20/opencv-text-detection-east-text-detector/. </a:t>
            </a:r>
            <a:br>
              <a:rPr lang="en-US" sz="900" b="0" i="0" dirty="0">
                <a:solidFill>
                  <a:srgbClr val="000000"/>
                </a:solidFill>
                <a:effectLst/>
                <a:latin typeface="Times New Roman" panose="02020603050405020304" pitchFamily="18" charset="0"/>
                <a:cs typeface="Times New Roman" panose="02020603050405020304" pitchFamily="18" charset="0"/>
              </a:rPr>
            </a:br>
            <a:r>
              <a:rPr lang="en-US" sz="900" b="0" i="0" dirty="0">
                <a:solidFill>
                  <a:srgbClr val="000000"/>
                </a:solidFill>
                <a:effectLst/>
                <a:latin typeface="Times New Roman" panose="02020603050405020304" pitchFamily="18" charset="0"/>
                <a:cs typeface="Times New Roman" panose="02020603050405020304" pitchFamily="18" charset="0"/>
              </a:rPr>
              <a:t>       [Accessed 16 July 2022].</a:t>
            </a:r>
          </a:p>
          <a:p>
            <a:pPr lvl="0" algn="l"/>
            <a:r>
              <a:rPr lang="en-US" sz="900" b="0" i="0" dirty="0">
                <a:solidFill>
                  <a:srgbClr val="000000"/>
                </a:solidFill>
                <a:effectLst/>
                <a:latin typeface="Times New Roman" panose="02020603050405020304" pitchFamily="18" charset="0"/>
                <a:cs typeface="Times New Roman" panose="02020603050405020304" pitchFamily="18" charset="0"/>
              </a:rPr>
              <a:t>[5]  A. </a:t>
            </a:r>
            <a:r>
              <a:rPr lang="en-US" sz="900" b="0" i="0" dirty="0" err="1">
                <a:solidFill>
                  <a:srgbClr val="000000"/>
                </a:solidFill>
                <a:effectLst/>
                <a:latin typeface="Times New Roman" panose="02020603050405020304" pitchFamily="18" charset="0"/>
                <a:cs typeface="Times New Roman" panose="02020603050405020304" pitchFamily="18" charset="0"/>
              </a:rPr>
              <a:t>Rosebrock</a:t>
            </a:r>
            <a:r>
              <a:rPr lang="en-US" sz="900" b="0" i="0" dirty="0">
                <a:solidFill>
                  <a:srgbClr val="000000"/>
                </a:solidFill>
                <a:effectLst/>
                <a:latin typeface="Times New Roman" panose="02020603050405020304" pitchFamily="18" charset="0"/>
                <a:cs typeface="Times New Roman" panose="02020603050405020304" pitchFamily="18" charset="0"/>
              </a:rPr>
              <a:t>, "OpenCV shape detection - </a:t>
            </a:r>
            <a:r>
              <a:rPr lang="en-US" sz="900" b="0" i="0" dirty="0" err="1">
                <a:solidFill>
                  <a:srgbClr val="000000"/>
                </a:solidFill>
                <a:effectLst/>
                <a:latin typeface="Times New Roman" panose="02020603050405020304" pitchFamily="18" charset="0"/>
                <a:cs typeface="Times New Roman" panose="02020603050405020304" pitchFamily="18" charset="0"/>
              </a:rPr>
              <a:t>PyImageSearch</a:t>
            </a:r>
            <a:r>
              <a:rPr lang="en-US" sz="900" b="0" i="0" dirty="0">
                <a:solidFill>
                  <a:srgbClr val="000000"/>
                </a:solidFill>
                <a:effectLst/>
                <a:latin typeface="Times New Roman" panose="02020603050405020304" pitchFamily="18" charset="0"/>
                <a:cs typeface="Times New Roman" panose="02020603050405020304" pitchFamily="18" charset="0"/>
              </a:rPr>
              <a:t>," </a:t>
            </a:r>
            <a:r>
              <a:rPr lang="en-US" sz="900" b="0" i="0" dirty="0" err="1">
                <a:solidFill>
                  <a:srgbClr val="000000"/>
                </a:solidFill>
                <a:effectLst/>
                <a:latin typeface="Times New Roman" panose="02020603050405020304" pitchFamily="18" charset="0"/>
                <a:cs typeface="Times New Roman" panose="02020603050405020304" pitchFamily="18" charset="0"/>
              </a:rPr>
              <a:t>PyImageSearch</a:t>
            </a:r>
            <a:r>
              <a:rPr lang="en-US" sz="900" b="0" i="0" dirty="0">
                <a:solidFill>
                  <a:srgbClr val="000000"/>
                </a:solidFill>
                <a:effectLst/>
                <a:latin typeface="Times New Roman" panose="02020603050405020304" pitchFamily="18" charset="0"/>
                <a:cs typeface="Times New Roman" panose="02020603050405020304" pitchFamily="18" charset="0"/>
              </a:rPr>
              <a:t>, 8 February 2016. [Online]. Available: https://pyimagesearch.com/2016/02/08/opencv-shape-detection/. [Accessed 20 July 2022].</a:t>
            </a:r>
            <a:r>
              <a:rPr lang="en-US" sz="900" b="0" i="0" dirty="0">
                <a:effectLst/>
                <a:latin typeface="Times New Roman" panose="02020603050405020304" pitchFamily="18" charset="0"/>
                <a:cs typeface="Times New Roman" panose="02020603050405020304" pitchFamily="18" charset="0"/>
              </a:rPr>
              <a:t>  </a:t>
            </a:r>
          </a:p>
          <a:p>
            <a:pPr lvl="0" algn="l"/>
            <a:r>
              <a:rPr lang="en-US" sz="900" b="0" i="0" dirty="0">
                <a:solidFill>
                  <a:srgbClr val="000000"/>
                </a:solidFill>
                <a:effectLst/>
                <a:latin typeface="Times New Roman" panose="02020603050405020304" pitchFamily="18" charset="0"/>
                <a:cs typeface="Times New Roman" panose="02020603050405020304" pitchFamily="18" charset="0"/>
              </a:rPr>
              <a:t>[6]  </a:t>
            </a:r>
            <a:r>
              <a:rPr lang="en-US" sz="900" b="0" i="0" dirty="0" err="1">
                <a:solidFill>
                  <a:srgbClr val="000000"/>
                </a:solidFill>
                <a:effectLst/>
                <a:latin typeface="Times New Roman" panose="02020603050405020304" pitchFamily="18" charset="0"/>
                <a:cs typeface="Times New Roman" panose="02020603050405020304" pitchFamily="18" charset="0"/>
              </a:rPr>
              <a:t>jdhao</a:t>
            </a:r>
            <a:r>
              <a:rPr lang="en-US" sz="900" b="0" i="0" dirty="0">
                <a:solidFill>
                  <a:srgbClr val="000000"/>
                </a:solidFill>
                <a:effectLst/>
                <a:latin typeface="Times New Roman" panose="02020603050405020304" pitchFamily="18" charset="0"/>
                <a:cs typeface="Times New Roman" panose="02020603050405020304" pitchFamily="18" charset="0"/>
              </a:rPr>
              <a:t>, "Cropping Rotated Rectangles from Image with OpenCV," </a:t>
            </a:r>
            <a:r>
              <a:rPr lang="en-US" sz="900" b="0" i="0" dirty="0" err="1">
                <a:solidFill>
                  <a:srgbClr val="000000"/>
                </a:solidFill>
                <a:effectLst/>
                <a:latin typeface="Times New Roman" panose="02020603050405020304" pitchFamily="18" charset="0"/>
                <a:cs typeface="Times New Roman" panose="02020603050405020304" pitchFamily="18" charset="0"/>
              </a:rPr>
              <a:t>jdhao's</a:t>
            </a:r>
            <a:r>
              <a:rPr lang="en-US" sz="900" b="0" i="0" dirty="0">
                <a:solidFill>
                  <a:srgbClr val="000000"/>
                </a:solidFill>
                <a:effectLst/>
                <a:latin typeface="Times New Roman" panose="02020603050405020304" pitchFamily="18" charset="0"/>
                <a:cs typeface="Times New Roman" panose="02020603050405020304" pitchFamily="18" charset="0"/>
              </a:rPr>
              <a:t> digital space, 23 February 2019. [Online]. Available: https://jdhao.github.io/2019/02/23/crop_rotated_rectangle_opencv/. [Accessed 26 July 2022].</a:t>
            </a:r>
          </a:p>
          <a:p>
            <a:r>
              <a:rPr lang="en-GB" sz="900" dirty="0">
                <a:effectLst/>
                <a:latin typeface="Times New Roman" panose="02020603050405020304" pitchFamily="18" charset="0"/>
                <a:ea typeface="Times New Roman" panose="02020603050405020304" pitchFamily="18" charset="0"/>
              </a:rPr>
              <a:t>[7] </a:t>
            </a:r>
            <a:r>
              <a:rPr lang="en-GB" sz="900" dirty="0">
                <a:latin typeface="Times New Roman" panose="02020603050405020304" pitchFamily="18" charset="0"/>
                <a:ea typeface="Times New Roman" panose="02020603050405020304" pitchFamily="18" charset="0"/>
              </a:rPr>
              <a:t> </a:t>
            </a:r>
            <a:r>
              <a:rPr lang="en-GB" sz="900" dirty="0">
                <a:effectLst/>
                <a:latin typeface="Times New Roman" panose="02020603050405020304" pitchFamily="18" charset="0"/>
                <a:ea typeface="Times New Roman" panose="02020603050405020304" pitchFamily="18" charset="0"/>
              </a:rPr>
              <a:t>Wille, M. </a:t>
            </a:r>
            <a:r>
              <a:rPr lang="en-GB" sz="900" dirty="0" err="1">
                <a:effectLst/>
                <a:latin typeface="Times New Roman" panose="02020603050405020304" pitchFamily="18" charset="0"/>
                <a:ea typeface="Times New Roman" panose="02020603050405020304" pitchFamily="18" charset="0"/>
              </a:rPr>
              <a:t>Sangaré</a:t>
            </a:r>
            <a:r>
              <a:rPr lang="en-GB" sz="900" dirty="0">
                <a:effectLst/>
                <a:latin typeface="Times New Roman" panose="02020603050405020304" pitchFamily="18" charset="0"/>
                <a:ea typeface="Times New Roman" panose="02020603050405020304" pitchFamily="18" charset="0"/>
              </a:rPr>
              <a:t>, and S. Winter, “Analysis of patterns in tremor diagnosis spiral drawings for automated classification,” </a:t>
            </a:r>
            <a:r>
              <a:rPr lang="en-GB" sz="900" i="1" dirty="0">
                <a:effectLst/>
                <a:latin typeface="Times New Roman" panose="02020603050405020304" pitchFamily="18" charset="0"/>
                <a:ea typeface="Times New Roman" panose="02020603050405020304" pitchFamily="18" charset="0"/>
              </a:rPr>
              <a:t>Biomedical Engineering / </a:t>
            </a:r>
            <a:r>
              <a:rPr lang="en-GB" sz="900" i="1" dirty="0" err="1">
                <a:effectLst/>
                <a:latin typeface="Times New Roman" panose="02020603050405020304" pitchFamily="18" charset="0"/>
                <a:ea typeface="Times New Roman" panose="02020603050405020304" pitchFamily="18" charset="0"/>
              </a:rPr>
              <a:t>Biomedizinische</a:t>
            </a:r>
            <a:r>
              <a:rPr lang="en-GB" sz="900" i="1" dirty="0">
                <a:effectLst/>
                <a:latin typeface="Times New Roman" panose="02020603050405020304" pitchFamily="18" charset="0"/>
                <a:ea typeface="Times New Roman" panose="02020603050405020304" pitchFamily="18" charset="0"/>
              </a:rPr>
              <a:t> Technik</a:t>
            </a:r>
            <a:r>
              <a:rPr lang="en-GB" sz="900" dirty="0">
                <a:effectLst/>
                <a:latin typeface="Times New Roman" panose="02020603050405020304" pitchFamily="18" charset="0"/>
                <a:ea typeface="Times New Roman" panose="02020603050405020304" pitchFamily="18" charset="0"/>
              </a:rPr>
              <a:t>, 2013. </a:t>
            </a:r>
          </a:p>
        </p:txBody>
      </p:sp>
    </p:spTree>
    <p:extLst>
      <p:ext uri="{BB962C8B-B14F-4D97-AF65-F5344CB8AC3E}">
        <p14:creationId xmlns:p14="http://schemas.microsoft.com/office/powerpoint/2010/main" val="249859585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1951</TotalTime>
  <Words>1825</Words>
  <Application>Microsoft Office PowerPoint</Application>
  <PresentationFormat>Custom</PresentationFormat>
  <Paragraphs>105</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Calibri Light</vt:lpstr>
      <vt:lpstr>Cambria Math</vt:lpstr>
      <vt:lpstr>Times New Roman</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Robyn Gebbie</dc:creator>
  <cp:lastModifiedBy>Gratech</cp:lastModifiedBy>
  <cp:revision>21</cp:revision>
  <dcterms:created xsi:type="dcterms:W3CDTF">2022-10-24T13:43:28Z</dcterms:created>
  <dcterms:modified xsi:type="dcterms:W3CDTF">2022-11-02T07:09:31Z</dcterms:modified>
</cp:coreProperties>
</file>