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26879550"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B"/>
    <a:srgbClr val="01008A"/>
    <a:srgbClr val="6495ED"/>
    <a:srgbClr val="2929FF"/>
    <a:srgbClr val="FF00FF"/>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38" autoAdjust="0"/>
    <p:restoredTop sz="95038" autoAdjust="0"/>
  </p:normalViewPr>
  <p:slideViewPr>
    <p:cSldViewPr snapToGrid="0">
      <p:cViewPr>
        <p:scale>
          <a:sx n="34" d="100"/>
          <a:sy n="34" d="100"/>
        </p:scale>
        <p:origin x="1445"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40EB853-A7E3-4796-919A-5C2D26842273}" type="datetimeFigureOut">
              <a:rPr lang="en-ZA" smtClean="0"/>
              <a:t>2022/11/01</a:t>
            </a:fld>
            <a:endParaRPr lang="en-ZA"/>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98371D4-7078-478D-AE61-86E3EE5D1C78}" type="slidenum">
              <a:rPr lang="en-ZA" smtClean="0"/>
              <a:t>‹#›</a:t>
            </a:fld>
            <a:endParaRPr lang="en-ZA"/>
          </a:p>
        </p:txBody>
      </p:sp>
    </p:spTree>
    <p:extLst>
      <p:ext uri="{BB962C8B-B14F-4D97-AF65-F5344CB8AC3E}">
        <p14:creationId xmlns:p14="http://schemas.microsoft.com/office/powerpoint/2010/main" val="2516906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15970" y="2474394"/>
            <a:ext cx="22847617"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3359947" y="7941160"/>
            <a:ext cx="20159663"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235681" y="804966"/>
            <a:ext cx="5795903"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47973" y="804966"/>
            <a:ext cx="17051714"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33973" y="3769343"/>
            <a:ext cx="23183612"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833973" y="10118072"/>
            <a:ext cx="23183612"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47970"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607775"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01/11/2022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51472" y="804971"/>
            <a:ext cx="23183612"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51474" y="3706345"/>
            <a:ext cx="1137130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851474" y="5522763"/>
            <a:ext cx="1137130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607773" y="3706345"/>
            <a:ext cx="11427311"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3607773" y="5522763"/>
            <a:ext cx="11427311"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01/11/2022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01/11/2022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01/11/2022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11427309" y="2176910"/>
            <a:ext cx="13607772"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01/11/2022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27309" y="2176910"/>
            <a:ext cx="13607772"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01/11/2022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47972" y="804971"/>
            <a:ext cx="23183612"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47972" y="4024830"/>
            <a:ext cx="23183612"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47969" y="14013403"/>
            <a:ext cx="6047899"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01/11/2022</a:t>
            </a:fld>
            <a:endParaRPr lang="en-GB"/>
          </a:p>
        </p:txBody>
      </p:sp>
      <p:sp>
        <p:nvSpPr>
          <p:cNvPr id="5" name="Footer Placeholder 4"/>
          <p:cNvSpPr>
            <a:spLocks noGrp="1"/>
          </p:cNvSpPr>
          <p:nvPr>
            <p:ph type="ftr" sz="quarter" idx="3"/>
          </p:nvPr>
        </p:nvSpPr>
        <p:spPr>
          <a:xfrm>
            <a:off x="8903854" y="14013403"/>
            <a:ext cx="9071848"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8983682" y="14013403"/>
            <a:ext cx="6047899"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2.jpg"/><Relationship Id="rId39" Type="http://schemas.openxmlformats.org/officeDocument/2006/relationships/image" Target="../media/image11.jpg"/><Relationship Id="rId51" Type="http://schemas.openxmlformats.org/officeDocument/2006/relationships/image" Target="../media/image23.png"/><Relationship Id="rId34" Type="http://schemas.openxmlformats.org/officeDocument/2006/relationships/image" Target="../media/image6.jpg"/><Relationship Id="rId42" Type="http://schemas.openxmlformats.org/officeDocument/2006/relationships/image" Target="../media/image14.jpg"/><Relationship Id="rId47" Type="http://schemas.openxmlformats.org/officeDocument/2006/relationships/image" Target="../media/image19.png"/><Relationship Id="rId50" Type="http://schemas.openxmlformats.org/officeDocument/2006/relationships/image" Target="../media/image22.png"/><Relationship Id="rId55" Type="http://schemas.openxmlformats.org/officeDocument/2006/relationships/image" Target="../media/image31.png"/><Relationship Id="rId25" Type="http://schemas.openxmlformats.org/officeDocument/2006/relationships/image" Target="../media/image1.jpg"/><Relationship Id="rId33" Type="http://schemas.openxmlformats.org/officeDocument/2006/relationships/image" Target="../media/image5.jpg"/><Relationship Id="rId38" Type="http://schemas.openxmlformats.org/officeDocument/2006/relationships/image" Target="../media/image10.jpg"/><Relationship Id="rId46" Type="http://schemas.openxmlformats.org/officeDocument/2006/relationships/image" Target="../media/image18.png"/><Relationship Id="rId29" Type="http://schemas.openxmlformats.org/officeDocument/2006/relationships/image" Target="../media/image25.png"/><Relationship Id="rId41" Type="http://schemas.openxmlformats.org/officeDocument/2006/relationships/image" Target="../media/image13.png"/><Relationship Id="rId54" Type="http://schemas.openxmlformats.org/officeDocument/2006/relationships/image" Target="../media/image30.jpg"/><Relationship Id="rId1" Type="http://schemas.openxmlformats.org/officeDocument/2006/relationships/slideLayout" Target="../slideLayouts/slideLayout7.xml"/><Relationship Id="rId24" Type="http://schemas.openxmlformats.org/officeDocument/2006/relationships/image" Target="../media/image200.png"/><Relationship Id="rId32" Type="http://schemas.openxmlformats.org/officeDocument/2006/relationships/image" Target="../media/image4.jpg"/><Relationship Id="rId37" Type="http://schemas.openxmlformats.org/officeDocument/2006/relationships/image" Target="../media/image9.jpg"/><Relationship Id="rId40" Type="http://schemas.openxmlformats.org/officeDocument/2006/relationships/image" Target="../media/image12.png"/><Relationship Id="rId45" Type="http://schemas.openxmlformats.org/officeDocument/2006/relationships/image" Target="../media/image17.png"/><Relationship Id="rId53" Type="http://schemas.openxmlformats.org/officeDocument/2006/relationships/image" Target="../media/image29.jpg"/><Relationship Id="rId28" Type="http://schemas.openxmlformats.org/officeDocument/2006/relationships/image" Target="../media/image24.png"/><Relationship Id="rId36" Type="http://schemas.openxmlformats.org/officeDocument/2006/relationships/image" Target="../media/image8.jpg"/><Relationship Id="rId49" Type="http://schemas.openxmlformats.org/officeDocument/2006/relationships/image" Target="../media/image21.jpg"/><Relationship Id="rId31" Type="http://schemas.openxmlformats.org/officeDocument/2006/relationships/image" Target="../media/image27.png"/><Relationship Id="rId44" Type="http://schemas.openxmlformats.org/officeDocument/2006/relationships/image" Target="../media/image16.png"/><Relationship Id="rId52" Type="http://schemas.openxmlformats.org/officeDocument/2006/relationships/image" Target="../media/image28.png"/><Relationship Id="rId27" Type="http://schemas.openxmlformats.org/officeDocument/2006/relationships/image" Target="../media/image3.jpg"/><Relationship Id="rId30" Type="http://schemas.openxmlformats.org/officeDocument/2006/relationships/image" Target="../media/image26.png"/><Relationship Id="rId35" Type="http://schemas.openxmlformats.org/officeDocument/2006/relationships/image" Target="../media/image7.jpg"/><Relationship Id="rId43" Type="http://schemas.openxmlformats.org/officeDocument/2006/relationships/image" Target="../media/image15.png"/><Relationship Id="rId48"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sp>
        <p:nvSpPr>
          <p:cNvPr id="193" name="TextBox 192">
            <a:extLst>
              <a:ext uri="{FF2B5EF4-FFF2-40B4-BE49-F238E27FC236}">
                <a16:creationId xmlns:a16="http://schemas.microsoft.com/office/drawing/2014/main" id="{403E9CAE-D12B-39D7-387E-225216DF039C}"/>
              </a:ext>
            </a:extLst>
          </p:cNvPr>
          <p:cNvSpPr txBox="1"/>
          <p:nvPr/>
        </p:nvSpPr>
        <p:spPr>
          <a:xfrm>
            <a:off x="8942067" y="1333850"/>
            <a:ext cx="6662870" cy="1275927"/>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AIM</a:t>
            </a:r>
            <a:endParaRPr lang="en-ZA" sz="12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400" dirty="0">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192" name="TextBox 191">
            <a:extLst>
              <a:ext uri="{FF2B5EF4-FFF2-40B4-BE49-F238E27FC236}">
                <a16:creationId xmlns:a16="http://schemas.microsoft.com/office/drawing/2014/main" id="{E1165242-7C00-1DAC-D12F-387C78169AD7}"/>
              </a:ext>
            </a:extLst>
          </p:cNvPr>
          <p:cNvSpPr txBox="1"/>
          <p:nvPr/>
        </p:nvSpPr>
        <p:spPr>
          <a:xfrm>
            <a:off x="180000" y="179557"/>
            <a:ext cx="8580072" cy="2428485"/>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BACKGROUND</a:t>
            </a:r>
            <a:endParaRPr lang="en-ZA" sz="16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(ET) and Parkinson’s Disease (PD). FUS is a new treatment technique that has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[1][2]. This lesion interrupts abnormal brain activity, reducing uncontrollable movements associated with ET and PD. FUS is only performed on one side of the brain, thus it only improves the movement on one side of the body. This treatment has been seen to result in immediate reduction in tremor in the side of the body receiving treatment.  This study will focus on FUS as a treatment for patients with ET and PD in an attempt to determine whether the treatment is successful in reducing tremor, slowing the progression of these conditions. </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22" name="Group 21">
            <a:extLst>
              <a:ext uri="{FF2B5EF4-FFF2-40B4-BE49-F238E27FC236}">
                <a16:creationId xmlns:a16="http://schemas.microsoft.com/office/drawing/2014/main" id="{7D2627AA-86D7-4F69-8BA0-4CF950B15DB8}"/>
              </a:ext>
            </a:extLst>
          </p:cNvPr>
          <p:cNvGrpSpPr/>
          <p:nvPr/>
        </p:nvGrpSpPr>
        <p:grpSpPr>
          <a:xfrm>
            <a:off x="180603" y="2791150"/>
            <a:ext cx="15417384" cy="6415846"/>
            <a:chOff x="180603" y="2791150"/>
            <a:chExt cx="15417384" cy="6415846"/>
          </a:xfrm>
        </p:grpSpPr>
        <p:grpSp>
          <p:nvGrpSpPr>
            <p:cNvPr id="21" name="Group 20">
              <a:extLst>
                <a:ext uri="{FF2B5EF4-FFF2-40B4-BE49-F238E27FC236}">
                  <a16:creationId xmlns:a16="http://schemas.microsoft.com/office/drawing/2014/main" id="{758A79E5-B584-47A9-AB39-D06F7DAEFD3C}"/>
                </a:ext>
              </a:extLst>
            </p:cNvPr>
            <p:cNvGrpSpPr/>
            <p:nvPr/>
          </p:nvGrpSpPr>
          <p:grpSpPr>
            <a:xfrm>
              <a:off x="180603" y="2791150"/>
              <a:ext cx="15417384" cy="6415846"/>
              <a:chOff x="180603" y="2791150"/>
              <a:chExt cx="15417384" cy="6415846"/>
            </a:xfrm>
          </p:grpSpPr>
          <p:grpSp>
            <p:nvGrpSpPr>
              <p:cNvPr id="15" name="Group 14">
                <a:extLst>
                  <a:ext uri="{FF2B5EF4-FFF2-40B4-BE49-F238E27FC236}">
                    <a16:creationId xmlns:a16="http://schemas.microsoft.com/office/drawing/2014/main" id="{FFAE5F49-C92C-4FF8-8242-27FC87A4E7FE}"/>
                  </a:ext>
                </a:extLst>
              </p:cNvPr>
              <p:cNvGrpSpPr/>
              <p:nvPr/>
            </p:nvGrpSpPr>
            <p:grpSpPr>
              <a:xfrm>
                <a:off x="180603" y="2791150"/>
                <a:ext cx="15417384" cy="6415846"/>
                <a:chOff x="180603" y="2791150"/>
                <a:chExt cx="15417384" cy="6185230"/>
              </a:xfrm>
            </p:grpSpPr>
            <p:grpSp>
              <p:nvGrpSpPr>
                <p:cNvPr id="13" name="Group 12">
                  <a:extLst>
                    <a:ext uri="{FF2B5EF4-FFF2-40B4-BE49-F238E27FC236}">
                      <a16:creationId xmlns:a16="http://schemas.microsoft.com/office/drawing/2014/main" id="{B034CEC5-6191-4B6F-A414-5045029DEFAD}"/>
                    </a:ext>
                  </a:extLst>
                </p:cNvPr>
                <p:cNvGrpSpPr/>
                <p:nvPr/>
              </p:nvGrpSpPr>
              <p:grpSpPr>
                <a:xfrm>
                  <a:off x="180603" y="2791150"/>
                  <a:ext cx="15417384" cy="6185230"/>
                  <a:chOff x="235891" y="2791150"/>
                  <a:chExt cx="15417384" cy="6185230"/>
                </a:xfrm>
              </p:grpSpPr>
              <p:sp>
                <p:nvSpPr>
                  <p:cNvPr id="68" name="Rectangle 67">
                    <a:extLst>
                      <a:ext uri="{FF2B5EF4-FFF2-40B4-BE49-F238E27FC236}">
                        <a16:creationId xmlns:a16="http://schemas.microsoft.com/office/drawing/2014/main" id="{B58485CB-31D9-41BF-AB38-218E743319C9}"/>
                      </a:ext>
                    </a:extLst>
                  </p:cNvPr>
                  <p:cNvSpPr/>
                  <p:nvPr/>
                </p:nvSpPr>
                <p:spPr>
                  <a:xfrm>
                    <a:off x="235891" y="2791150"/>
                    <a:ext cx="15417384" cy="6185230"/>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ZA" b="1" dirty="0">
                        <a:solidFill>
                          <a:srgbClr val="00008B"/>
                        </a:solidFill>
                        <a:latin typeface="Times New Roman" panose="02020603050405020304" pitchFamily="18" charset="0"/>
                        <a:cs typeface="Times New Roman" panose="02020603050405020304" pitchFamily="18" charset="0"/>
                      </a:rPr>
                      <a:t>METHOD 1: SPIRAL DRAWING TREMOR QUANTIFICATION</a:t>
                    </a:r>
                  </a:p>
                  <a:p>
                    <a:pPr algn="just">
                      <a:lnSpc>
                        <a:spcPct val="107000"/>
                      </a:lnSpc>
                    </a:pPr>
                    <a:r>
                      <a:rPr lang="en-GB" sz="1400" dirty="0">
                        <a:solidFill>
                          <a:schemeClr val="tx1"/>
                        </a:solidFill>
                        <a:latin typeface="Times New Roman" panose="02020603050405020304" pitchFamily="18" charset="0"/>
                        <a:ea typeface="Times New Roman" panose="02020603050405020304" pitchFamily="18" charset="0"/>
                        <a:cs typeface="Arial" panose="020B0604020202020204" pitchFamily="34" charset="0"/>
                      </a:rPr>
                      <a:t>The severity of the spiral drawings was assessed using edge detection to determine the gradient of every pixel in the spiral. This gradient was used to find the orientation of each edge in the spiral relative to the centre of the spiral. The relative orientation of each edge provided the means to determine the distribution of edge angles throughout the drawing, providing insight on the tremor severity of the hand drawn spiral.  </a:t>
                    </a:r>
                  </a:p>
                  <a:p>
                    <a:pPr algn="ctr"/>
                    <a:endParaRPr lang="en-ZA"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DC7F3E5-BBEE-FF3D-B98F-ADC6A6C59CE5}"/>
                          </a:ext>
                        </a:extLst>
                      </p:cNvPr>
                      <p:cNvSpPr txBox="1"/>
                      <p:nvPr/>
                    </p:nvSpPr>
                    <p:spPr>
                      <a:xfrm>
                        <a:off x="235891" y="3552945"/>
                        <a:ext cx="11064169" cy="4273604"/>
                      </a:xfrm>
                      <a:prstGeom prst="rect">
                        <a:avLst/>
                      </a:prstGeom>
                      <a:solidFill>
                        <a:schemeClr val="bg1"/>
                      </a:solidFill>
                      <a:ln>
                        <a:noFill/>
                      </a:ln>
                      <a:effectLst>
                        <a:outerShdw sx="1000" sy="1000" algn="ctr">
                          <a:srgbClr val="000000"/>
                        </a:outerShdw>
                      </a:effectLst>
                    </p:spPr>
                    <p:txBody>
                      <a:bodyPr wrap="square" rtlCol="0">
                        <a:spAutoFit/>
                      </a:bodyPr>
                      <a:lstStyle/>
                      <a:p>
                        <a:pPr algn="just">
                          <a:lnSpc>
                            <a:spcPct val="107000"/>
                          </a:lnSpc>
                        </a:pPr>
                        <a:r>
                          <a:rPr lang="en-ZA" sz="1600" b="1" dirty="0">
                            <a:solidFill>
                              <a:srgbClr val="00008B"/>
                            </a:solidFill>
                            <a:latin typeface="Times New Roman" panose="02020603050405020304" pitchFamily="18" charset="0"/>
                            <a:cs typeface="Times New Roman" panose="02020603050405020304" pitchFamily="18" charset="0"/>
                          </a:rPr>
                          <a:t>Sobel Edge Detection</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400" dirty="0">
                          <a:solidFill>
                            <a:srgbClr val="000000"/>
                          </a:solidFill>
                          <a:latin typeface="Calibri" panose="020F0502020204030204" pitchFamily="34" charset="0"/>
                          <a:ea typeface="Times New Roman" panose="02020603050405020304" pitchFamily="18" charset="0"/>
                          <a:cs typeface="Arial" panose="020B0604020202020204" pitchFamily="34" charset="0"/>
                        </a:endParaRP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 (</a:t>
                        </a:r>
                        <a14:m>
                          <m:oMath xmlns:m="http://schemas.openxmlformats.org/officeDocument/2006/math">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[3][7].				</a:t>
                        </a:r>
                      </a:p>
                      <a:p>
                        <a:pPr algn="ctr">
                          <a:lnSpc>
                            <a:spcPct val="107000"/>
                          </a:lnSpc>
                          <a:spcAft>
                            <a:spcPts val="600"/>
                          </a:spcAft>
                        </a:pPr>
                        <a:endParaRPr lang="en-ZA" sz="1400" dirty="0">
                          <a:solidFill>
                            <a:srgbClr val="000000"/>
                          </a:solidFill>
                          <a:ea typeface="Times New Roman" panose="02020603050405020304" pitchFamily="18" charset="0"/>
                          <a:cs typeface="Times New Roman" panose="02020603050405020304" pitchFamily="18" charset="0"/>
                        </a:endParaRPr>
                      </a:p>
                      <a:p>
                        <a:pPr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orientation of the gradients, or the edge angles, were found by taking the inverse tangent of the ratio between the vertical gradients and the horizontal gradients:</a:t>
                        </a:r>
                        <a:r>
                          <a:rPr lang="en-GB" sz="1400" dirty="0">
                            <a:latin typeface="Calibri" panose="020F0502020204030204" pitchFamily="34" charset="0"/>
                            <a:ea typeface="Times New Roman" panose="02020603050405020304" pitchFamily="18" charset="0"/>
                            <a:cs typeface="Arial" panose="020B0604020202020204" pitchFamily="34" charset="0"/>
                          </a:rPr>
                          <a:t> </a:t>
                        </a:r>
                      </a:p>
                      <a:p>
                        <a:pPr algn="just">
                          <a:lnSpc>
                            <a:spcPct val="107000"/>
                          </a:lnSpc>
                        </a:pPr>
                        <a:endParaRPr lang="en-GB" dirty="0">
                          <a:latin typeface="Calibri" panose="020F0502020204030204" pitchFamily="34" charset="0"/>
                          <a:ea typeface="Times New Roman" panose="02020603050405020304" pitchFamily="18" charset="0"/>
                          <a:cs typeface="Arial" panose="020B0604020202020204" pitchFamily="34" charset="0"/>
                        </a:endParaRPr>
                      </a:p>
                      <a:p>
                        <a:pPr algn="just">
                          <a:lnSpc>
                            <a:spcPct val="107000"/>
                          </a:lnSpc>
                          <a:spcBef>
                            <a:spcPts val="600"/>
                          </a:spcBef>
                          <a:spcAft>
                            <a:spcPts val="6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result of this operation was a 500x500 array containing the angles each pixel in the image was forming due to the gradient of each edge. </a:t>
                        </a:r>
                        <a:endParaRPr lang="en-ZA" sz="1600" b="1" dirty="0">
                          <a:solidFill>
                            <a:schemeClr val="accent1">
                              <a:lumMod val="75000"/>
                            </a:schemeClr>
                          </a:solidFill>
                          <a:latin typeface="Times New Roman" panose="02020603050405020304" pitchFamily="18" charset="0"/>
                          <a:cs typeface="Times New Roman" panose="02020603050405020304" pitchFamily="18" charset="0"/>
                        </a:endParaRPr>
                      </a:p>
                      <a:p>
                        <a:pPr algn="just">
                          <a:spcBef>
                            <a:spcPts val="300"/>
                          </a:spcBef>
                        </a:pPr>
                        <a:r>
                          <a:rPr lang="en-ZA" sz="1600" b="1" dirty="0">
                            <a:solidFill>
                              <a:srgbClr val="00008B"/>
                            </a:solidFill>
                            <a:latin typeface="Times New Roman" panose="02020603050405020304" pitchFamily="18" charset="0"/>
                            <a:cs typeface="Times New Roman" panose="02020603050405020304" pitchFamily="18" charset="0"/>
                          </a:rPr>
                          <a:t>Pixel Angles</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centre of the spiral was calculated by taking the median of the x and y coordinates of the non-white image pixels.</a:t>
                        </a:r>
                      </a:p>
                      <a:p>
                        <a:pPr marL="171450" indent="-171450" algn="just">
                          <a:lnSpc>
                            <a:spcPct val="107000"/>
                          </a:lnSpc>
                          <a:spcAft>
                            <a:spcPts val="600"/>
                          </a:spcAft>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angle between each pixel point and the centre of the spiral was calculated by taking the inverse tangent of the ratio of the vertical distance from the centre for each pixel and the horizontal distance from the centre for each pixel.[7]:</a:t>
                        </a:r>
                        <a:endParaRPr lang="en-ZA"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Bef>
                            <a:spcPts val="300"/>
                          </a:spcBef>
                        </a:pPr>
                        <a:r>
                          <a:rPr lang="en-ZA" sz="1600" b="1" dirty="0">
                            <a:solidFill>
                              <a:srgbClr val="00008B"/>
                            </a:solidFill>
                            <a:latin typeface="Times New Roman" panose="02020603050405020304" pitchFamily="18" charset="0"/>
                            <a:cs typeface="Times New Roman" panose="02020603050405020304" pitchFamily="18" charset="0"/>
                          </a:rPr>
                          <a:t>Relative Orientation</a:t>
                        </a:r>
                      </a:p>
                      <a:p>
                        <a:pPr algn="just">
                          <a:lnSpc>
                            <a:spcPct val="107000"/>
                          </a:lnSpc>
                          <a:spcAft>
                            <a:spcPts val="6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a:t>
                        </a:r>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ADC7F3E5-BBEE-FF3D-B98F-ADC6A6C59CE5}"/>
                          </a:ext>
                        </a:extLst>
                      </p:cNvPr>
                      <p:cNvSpPr txBox="1">
                        <a:spLocks noRot="1" noChangeAspect="1" noMove="1" noResize="1" noEditPoints="1" noAdjustHandles="1" noChangeArrowheads="1" noChangeShapeType="1" noTextEdit="1"/>
                      </p:cNvSpPr>
                      <p:nvPr/>
                    </p:nvSpPr>
                    <p:spPr>
                      <a:xfrm>
                        <a:off x="235891" y="3552945"/>
                        <a:ext cx="11064169" cy="4273604"/>
                      </a:xfrm>
                      <a:prstGeom prst="rect">
                        <a:avLst/>
                      </a:prstGeom>
                      <a:blipFill>
                        <a:blip r:embed="rId24"/>
                        <a:stretch>
                          <a:fillRect l="-331" t="-412" r="-165"/>
                        </a:stretch>
                      </a:blipFill>
                      <a:ln>
                        <a:noFill/>
                      </a:ln>
                      <a:effectLst>
                        <a:outerShdw sx="1000" sy="1000" algn="ctr">
                          <a:srgbClr val="000000"/>
                        </a:outerShdw>
                      </a:effectLst>
                    </p:spPr>
                    <p:txBody>
                      <a:bodyPr/>
                      <a:lstStyle/>
                      <a:p>
                        <a:r>
                          <a:rPr lang="en-ZA">
                            <a:noFill/>
                          </a:rPr>
                          <a:t> </a:t>
                        </a:r>
                      </a:p>
                    </p:txBody>
                  </p:sp>
                </mc:Fallback>
              </mc:AlternateContent>
              <p:sp>
                <p:nvSpPr>
                  <p:cNvPr id="69" name="TextBox 68">
                    <a:extLst>
                      <a:ext uri="{FF2B5EF4-FFF2-40B4-BE49-F238E27FC236}">
                        <a16:creationId xmlns:a16="http://schemas.microsoft.com/office/drawing/2014/main" id="{4BEA9580-AB09-4607-8E56-31CD23616EDA}"/>
                      </a:ext>
                    </a:extLst>
                  </p:cNvPr>
                  <p:cNvSpPr txBox="1"/>
                  <p:nvPr/>
                </p:nvSpPr>
                <p:spPr>
                  <a:xfrm>
                    <a:off x="235891" y="7709581"/>
                    <a:ext cx="8339517" cy="1262397"/>
                  </a:xfrm>
                  <a:prstGeom prst="rect">
                    <a:avLst/>
                  </a:prstGeom>
                  <a:solidFill>
                    <a:schemeClr val="bg1"/>
                  </a:solidFill>
                  <a:ln>
                    <a:noFill/>
                  </a:ln>
                  <a:effectLst>
                    <a:outerShdw sx="1000" sy="1000" algn="ctr">
                      <a:srgbClr val="000000"/>
                    </a:outerShdw>
                  </a:effectLst>
                </p:spPr>
                <p:txBody>
                  <a:bodyPr wrap="square" rtlCol="0">
                    <a:spAutoFit/>
                  </a:bodyPr>
                  <a:lstStyle/>
                  <a:p>
                    <a:pPr>
                      <a:lnSpc>
                        <a:spcPct val="107000"/>
                      </a:lnSpc>
                    </a:pPr>
                    <a:r>
                      <a:rPr lang="en-ZA" sz="1600" b="1" dirty="0">
                        <a:solidFill>
                          <a:srgbClr val="00008B"/>
                        </a:solidFill>
                        <a:latin typeface="Times New Roman" panose="02020603050405020304" pitchFamily="18" charset="0"/>
                        <a:cs typeface="Times New Roman" panose="02020603050405020304" pitchFamily="18" charset="0"/>
                      </a:rPr>
                      <a:t>Tremor Quantification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p>
                </p:txBody>
              </p:sp>
            </p:grpSp>
            <p:sp>
              <p:nvSpPr>
                <p:cNvPr id="6" name="TextBox 5">
                  <a:extLst>
                    <a:ext uri="{FF2B5EF4-FFF2-40B4-BE49-F238E27FC236}">
                      <a16:creationId xmlns:a16="http://schemas.microsoft.com/office/drawing/2014/main" id="{F9F83CC2-161B-9F5A-832E-6625DF15BC65}"/>
                    </a:ext>
                  </a:extLst>
                </p:cNvPr>
                <p:cNvSpPr txBox="1"/>
                <p:nvPr/>
              </p:nvSpPr>
              <p:spPr>
                <a:xfrm>
                  <a:off x="11516829" y="5753908"/>
                  <a:ext cx="3861675" cy="537904"/>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TABLE 1: Normalised Standard Deviations of Relative Orientations</a:t>
                  </a:r>
                </a:p>
              </p:txBody>
            </p:sp>
            <p:grpSp>
              <p:nvGrpSpPr>
                <p:cNvPr id="8" name="Group 7">
                  <a:extLst>
                    <a:ext uri="{FF2B5EF4-FFF2-40B4-BE49-F238E27FC236}">
                      <a16:creationId xmlns:a16="http://schemas.microsoft.com/office/drawing/2014/main" id="{50B89371-6CD0-962A-3A32-1E29752DDD74}"/>
                    </a:ext>
                  </a:extLst>
                </p:cNvPr>
                <p:cNvGrpSpPr/>
                <p:nvPr/>
              </p:nvGrpSpPr>
              <p:grpSpPr>
                <a:xfrm>
                  <a:off x="11899853" y="3776966"/>
                  <a:ext cx="3018824" cy="1468061"/>
                  <a:chOff x="8907097" y="8625323"/>
                  <a:chExt cx="2675681" cy="1364587"/>
                </a:xfrm>
              </p:grpSpPr>
              <p:sp>
                <p:nvSpPr>
                  <p:cNvPr id="9" name="TextBox 8">
                    <a:extLst>
                      <a:ext uri="{FF2B5EF4-FFF2-40B4-BE49-F238E27FC236}">
                        <a16:creationId xmlns:a16="http://schemas.microsoft.com/office/drawing/2014/main" id="{E597358C-8A15-6C88-8CC7-0519075DB4C7}"/>
                      </a:ext>
                    </a:extLst>
                  </p:cNvPr>
                  <p:cNvSpPr txBox="1"/>
                  <p:nvPr/>
                </p:nvSpPr>
                <p:spPr>
                  <a:xfrm>
                    <a:off x="8947144" y="8625323"/>
                    <a:ext cx="1074591" cy="290613"/>
                  </a:xfrm>
                  <a:prstGeom prst="rect">
                    <a:avLst/>
                  </a:prstGeom>
                  <a:noFill/>
                </p:spPr>
                <p:txBody>
                  <a:bodyPr wrap="square">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Spiral A1</a:t>
                    </a:r>
                  </a:p>
                </p:txBody>
              </p:sp>
              <p:pic>
                <p:nvPicPr>
                  <p:cNvPr id="10" name="Picture 9" descr="Diagram&#10;&#10;Description automatically generated">
                    <a:extLst>
                      <a:ext uri="{FF2B5EF4-FFF2-40B4-BE49-F238E27FC236}">
                        <a16:creationId xmlns:a16="http://schemas.microsoft.com/office/drawing/2014/main" id="{1A883724-A17E-229B-92A7-1CC58974ACC6}"/>
                      </a:ext>
                    </a:extLst>
                  </p:cNvPr>
                  <p:cNvPicPr>
                    <a:picLocks noChangeAspect="1"/>
                  </p:cNvPicPr>
                  <p:nvPr/>
                </p:nvPicPr>
                <p:blipFill rotWithShape="1">
                  <a:blip r:embed="rId25">
                    <a:extLst>
                      <a:ext uri="{28A0092B-C50C-407E-A947-70E740481C1C}">
                        <a14:useLocalDpi xmlns:a14="http://schemas.microsoft.com/office/drawing/2010/main" val="0"/>
                      </a:ext>
                    </a:extLst>
                  </a:blip>
                  <a:srcRect l="25680" t="11002" r="23029" b="11091"/>
                  <a:stretch/>
                </p:blipFill>
                <p:spPr>
                  <a:xfrm>
                    <a:off x="8907097" y="8861233"/>
                    <a:ext cx="1114641" cy="1128677"/>
                  </a:xfrm>
                  <a:prstGeom prst="rect">
                    <a:avLst/>
                  </a:prstGeom>
                  <a:ln>
                    <a:noFill/>
                  </a:ln>
                  <a:effectLst>
                    <a:outerShdw sx="1000" sy="1000" algn="ctr" rotWithShape="0">
                      <a:srgbClr val="000000"/>
                    </a:outerShdw>
                  </a:effectLst>
                </p:spPr>
              </p:pic>
              <p:sp>
                <p:nvSpPr>
                  <p:cNvPr id="11" name="TextBox 10">
                    <a:extLst>
                      <a:ext uri="{FF2B5EF4-FFF2-40B4-BE49-F238E27FC236}">
                        <a16:creationId xmlns:a16="http://schemas.microsoft.com/office/drawing/2014/main" id="{4042B008-967D-FBD3-21A1-4A129DBA4918}"/>
                      </a:ext>
                    </a:extLst>
                  </p:cNvPr>
                  <p:cNvSpPr txBox="1"/>
                  <p:nvPr/>
                </p:nvSpPr>
                <p:spPr>
                  <a:xfrm>
                    <a:off x="10462617" y="8625323"/>
                    <a:ext cx="1114640" cy="285726"/>
                  </a:xfrm>
                  <a:prstGeom prst="rect">
                    <a:avLst/>
                  </a:prstGeom>
                  <a:noFill/>
                </p:spPr>
                <p:txBody>
                  <a:bodyPr wrap="square">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Spiral A2</a:t>
                    </a:r>
                  </a:p>
                </p:txBody>
              </p:sp>
              <p:pic>
                <p:nvPicPr>
                  <p:cNvPr id="12" name="Picture 11" descr="A picture containing shape&#10;&#10;Description automatically generated">
                    <a:extLst>
                      <a:ext uri="{FF2B5EF4-FFF2-40B4-BE49-F238E27FC236}">
                        <a16:creationId xmlns:a16="http://schemas.microsoft.com/office/drawing/2014/main" id="{88F97FEC-37E3-FC73-74FD-408D5C8EE7D6}"/>
                      </a:ext>
                    </a:extLst>
                  </p:cNvPr>
                  <p:cNvPicPr>
                    <a:picLocks noChangeAspect="1"/>
                  </p:cNvPicPr>
                  <p:nvPr/>
                </p:nvPicPr>
                <p:blipFill rotWithShape="1">
                  <a:blip r:embed="rId26">
                    <a:extLst>
                      <a:ext uri="{28A0092B-C50C-407E-A947-70E740481C1C}">
                        <a14:useLocalDpi xmlns:a14="http://schemas.microsoft.com/office/drawing/2010/main" val="0"/>
                      </a:ext>
                    </a:extLst>
                  </a:blip>
                  <a:srcRect l="25590" t="11737" r="22949" b="11852"/>
                  <a:stretch/>
                </p:blipFill>
                <p:spPr>
                  <a:xfrm>
                    <a:off x="10468134" y="8861233"/>
                    <a:ext cx="1114644" cy="1103349"/>
                  </a:xfrm>
                  <a:prstGeom prst="rect">
                    <a:avLst/>
                  </a:prstGeom>
                  <a:effectLst>
                    <a:outerShdw sx="1000" sy="1000" algn="ctr" rotWithShape="0">
                      <a:srgbClr val="000000"/>
                    </a:outerShdw>
                  </a:effectLst>
                </p:spPr>
              </p:pic>
            </p:grpSp>
            <p:grpSp>
              <p:nvGrpSpPr>
                <p:cNvPr id="3" name="Group 2">
                  <a:extLst>
                    <a:ext uri="{FF2B5EF4-FFF2-40B4-BE49-F238E27FC236}">
                      <a16:creationId xmlns:a16="http://schemas.microsoft.com/office/drawing/2014/main" id="{812F1B2D-67EE-4D42-BCCF-F7EC432C8B4D}"/>
                    </a:ext>
                  </a:extLst>
                </p:cNvPr>
                <p:cNvGrpSpPr/>
                <p:nvPr/>
              </p:nvGrpSpPr>
              <p:grpSpPr>
                <a:xfrm>
                  <a:off x="9345147" y="7552711"/>
                  <a:ext cx="6085712" cy="1293076"/>
                  <a:chOff x="8946255" y="7545949"/>
                  <a:chExt cx="6085712" cy="1293076"/>
                </a:xfrm>
              </p:grpSpPr>
              <p:pic>
                <p:nvPicPr>
                  <p:cNvPr id="7" name="Picture 6" descr="Chart, box and whisker chart&#10;&#10;Description automatically generated">
                    <a:extLst>
                      <a:ext uri="{FF2B5EF4-FFF2-40B4-BE49-F238E27FC236}">
                        <a16:creationId xmlns:a16="http://schemas.microsoft.com/office/drawing/2014/main" id="{F45C7DED-15CF-F0FE-2DA9-EAEE5A55AEB8}"/>
                      </a:ext>
                    </a:extLst>
                  </p:cNvPr>
                  <p:cNvPicPr>
                    <a:picLocks noChangeAspect="1"/>
                  </p:cNvPicPr>
                  <p:nvPr/>
                </p:nvPicPr>
                <p:blipFill rotWithShape="1">
                  <a:blip r:embed="rId27">
                    <a:extLst>
                      <a:ext uri="{28A0092B-C50C-407E-A947-70E740481C1C}">
                        <a14:useLocalDpi xmlns:a14="http://schemas.microsoft.com/office/drawing/2010/main" val="0"/>
                      </a:ext>
                    </a:extLst>
                  </a:blip>
                  <a:srcRect t="16071"/>
                  <a:stretch/>
                </p:blipFill>
                <p:spPr>
                  <a:xfrm>
                    <a:off x="8946255" y="7813827"/>
                    <a:ext cx="6085712" cy="1025198"/>
                  </a:xfrm>
                  <a:prstGeom prst="rect">
                    <a:avLst/>
                  </a:prstGeom>
                  <a:effectLst>
                    <a:outerShdw sx="1000" sy="1000" algn="ctr" rotWithShape="0">
                      <a:srgbClr val="000000"/>
                    </a:outerShdw>
                  </a:effectLst>
                </p:spPr>
              </p:pic>
              <p:sp>
                <p:nvSpPr>
                  <p:cNvPr id="70" name="TextBox 69">
                    <a:extLst>
                      <a:ext uri="{FF2B5EF4-FFF2-40B4-BE49-F238E27FC236}">
                        <a16:creationId xmlns:a16="http://schemas.microsoft.com/office/drawing/2014/main" id="{B481ECC8-11D8-4E18-BB75-E6A6B8B33A31}"/>
                      </a:ext>
                    </a:extLst>
                  </p:cNvPr>
                  <p:cNvSpPr txBox="1"/>
                  <p:nvPr/>
                </p:nvSpPr>
                <p:spPr>
                  <a:xfrm>
                    <a:off x="9098280" y="7545949"/>
                    <a:ext cx="5855896"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Tremor Severities Box and Whisker Plot for Both Hands</a:t>
                    </a:r>
                  </a:p>
                </p:txBody>
              </p:sp>
            </p:grpSp>
          </p:gr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2C257C8E-0968-460B-A4DB-794377C576D0}"/>
                      </a:ext>
                    </a:extLst>
                  </p:cNvPr>
                  <p:cNvSpPr txBox="1"/>
                  <p:nvPr/>
                </p:nvSpPr>
                <p:spPr>
                  <a:xfrm>
                    <a:off x="4836294" y="5295617"/>
                    <a:ext cx="1752786" cy="687176"/>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Group"/>
                        </m:oMathParaPr>
                        <m:oMath xmlns:m="http://schemas.openxmlformats.org/officeDocument/2006/math">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fName>
                            <m:e>
                              <m:d>
                                <m:d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e>
                              </m:d>
                              <m:r>
                                <a:rPr lang="en-ZA" sz="1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e>
                          </m:func>
                        </m:oMath>
                      </m:oMathPara>
                    </a14:m>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97" name="TextBox 96">
                    <a:extLst>
                      <a:ext uri="{FF2B5EF4-FFF2-40B4-BE49-F238E27FC236}">
                        <a16:creationId xmlns:a16="http://schemas.microsoft.com/office/drawing/2014/main" id="{2C257C8E-0968-460B-A4DB-794377C576D0}"/>
                      </a:ext>
                    </a:extLst>
                  </p:cNvPr>
                  <p:cNvSpPr txBox="1">
                    <a:spLocks noRot="1" noChangeAspect="1" noMove="1" noResize="1" noEditPoints="1" noAdjustHandles="1" noChangeArrowheads="1" noChangeShapeType="1" noTextEdit="1"/>
                  </p:cNvSpPr>
                  <p:nvPr/>
                </p:nvSpPr>
                <p:spPr>
                  <a:xfrm>
                    <a:off x="4836294" y="5295617"/>
                    <a:ext cx="1752786" cy="687176"/>
                  </a:xfrm>
                  <a:prstGeom prst="rect">
                    <a:avLst/>
                  </a:prstGeom>
                  <a:blipFill>
                    <a:blip r:embed="rId28"/>
                    <a:stretch>
                      <a:fillRect/>
                    </a:stretch>
                  </a:blipFill>
                  <a:ln>
                    <a:noFill/>
                  </a:ln>
                  <a:effectLst>
                    <a:outerShdw sx="1000" sy="1000" algn="ctr">
                      <a:srgbClr val="000000"/>
                    </a:outerShdw>
                  </a:effectLst>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9C91657D-BAE8-4F8E-9C36-5B81AD020B5E}"/>
                      </a:ext>
                    </a:extLst>
                  </p:cNvPr>
                  <p:cNvSpPr txBox="1"/>
                  <p:nvPr/>
                </p:nvSpPr>
                <p:spPr>
                  <a:xfrm>
                    <a:off x="7190410" y="7004302"/>
                    <a:ext cx="2659419" cy="437299"/>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 xmlns:m="http://schemas.openxmlformats.org/officeDocument/2006/math">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fName>
                          <m:e>
                            <m:d>
                              <m:d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e>
                            </m:d>
                          </m:e>
                        </m:func>
                      </m:oMath>
                    </a14:m>
                    <a:r>
                      <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p>
                </p:txBody>
              </p:sp>
            </mc:Choice>
            <mc:Fallback xmlns="">
              <p:sp>
                <p:nvSpPr>
                  <p:cNvPr id="98" name="TextBox 97">
                    <a:extLst>
                      <a:ext uri="{FF2B5EF4-FFF2-40B4-BE49-F238E27FC236}">
                        <a16:creationId xmlns:a16="http://schemas.microsoft.com/office/drawing/2014/main" id="{9C91657D-BAE8-4F8E-9C36-5B81AD020B5E}"/>
                      </a:ext>
                    </a:extLst>
                  </p:cNvPr>
                  <p:cNvSpPr txBox="1">
                    <a:spLocks noRot="1" noChangeAspect="1" noMove="1" noResize="1" noEditPoints="1" noAdjustHandles="1" noChangeArrowheads="1" noChangeShapeType="1" noTextEdit="1"/>
                  </p:cNvSpPr>
                  <p:nvPr/>
                </p:nvSpPr>
                <p:spPr>
                  <a:xfrm>
                    <a:off x="7190410" y="7004302"/>
                    <a:ext cx="2659419" cy="437299"/>
                  </a:xfrm>
                  <a:prstGeom prst="rect">
                    <a:avLst/>
                  </a:prstGeom>
                  <a:blipFill>
                    <a:blip r:embed="rId29"/>
                    <a:stretch>
                      <a:fillRect/>
                    </a:stretch>
                  </a:blipFill>
                  <a:ln>
                    <a:noFill/>
                  </a:ln>
                  <a:effectLst>
                    <a:outerShdw sx="1000" sy="1000" algn="ctr">
                      <a:srgbClr val="000000"/>
                    </a:outerShdw>
                  </a:effectLst>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47F563F-37EF-46CD-87D4-DA93DD7D2A5F}"/>
                      </a:ext>
                    </a:extLst>
                  </p:cNvPr>
                  <p:cNvSpPr txBox="1"/>
                  <p:nvPr/>
                </p:nvSpPr>
                <p:spPr>
                  <a:xfrm>
                    <a:off x="8060695" y="7599844"/>
                    <a:ext cx="1267223" cy="399789"/>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Group"/>
                        </m:oMathParaPr>
                        <m:oMath xmlns:m="http://schemas.openxmlformats.org/officeDocument/2006/math">
                          <m:r>
                            <a:rPr lang="en-ZA"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m:oMathPara>
                    </a14:m>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99" name="TextBox 98">
                    <a:extLst>
                      <a:ext uri="{FF2B5EF4-FFF2-40B4-BE49-F238E27FC236}">
                        <a16:creationId xmlns:a16="http://schemas.microsoft.com/office/drawing/2014/main" id="{247F563F-37EF-46CD-87D4-DA93DD7D2A5F}"/>
                      </a:ext>
                    </a:extLst>
                  </p:cNvPr>
                  <p:cNvSpPr txBox="1">
                    <a:spLocks noRot="1" noChangeAspect="1" noMove="1" noResize="1" noEditPoints="1" noAdjustHandles="1" noChangeArrowheads="1" noChangeShapeType="1" noTextEdit="1"/>
                  </p:cNvSpPr>
                  <p:nvPr/>
                </p:nvSpPr>
                <p:spPr>
                  <a:xfrm>
                    <a:off x="8060695" y="7599844"/>
                    <a:ext cx="1267223" cy="399789"/>
                  </a:xfrm>
                  <a:prstGeom prst="rect">
                    <a:avLst/>
                  </a:prstGeom>
                  <a:blipFill>
                    <a:blip r:embed="rId30"/>
                    <a:stretch>
                      <a:fillRect/>
                    </a:stretch>
                  </a:blipFill>
                  <a:ln>
                    <a:noFill/>
                  </a:ln>
                  <a:effectLst>
                    <a:outerShdw sx="1000" sy="1000" algn="ctr">
                      <a:srgbClr val="000000"/>
                    </a:outerShdw>
                  </a:effectLst>
                </p:spPr>
                <p:txBody>
                  <a:bodyPr/>
                  <a:lstStyle/>
                  <a:p>
                    <a:r>
                      <a:rPr lang="en-ZA">
                        <a:noFill/>
                      </a:rPr>
                      <a:t> </a:t>
                    </a:r>
                  </a:p>
                </p:txBody>
              </p:sp>
            </mc:Fallback>
          </mc:AlternateContent>
        </p:gr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9CFC326D-A204-4B62-B13A-4786012CF7AE}"/>
                    </a:ext>
                  </a:extLst>
                </p:cNvPr>
                <p:cNvSpPr txBox="1"/>
                <p:nvPr/>
              </p:nvSpPr>
              <p:spPr>
                <a:xfrm>
                  <a:off x="4529808" y="4695732"/>
                  <a:ext cx="4508478" cy="418000"/>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Group"/>
                      </m:oMathParaPr>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m:rPr>
                            <m:nor/>
                          </m:rPr>
                          <a:rPr lang="en-GB" sz="1400" dirty="0">
                            <a:solidFill>
                              <a:srgbClr val="000000"/>
                            </a:solidFill>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ZA" sz="1400" dirty="0">
                    <a:solidFill>
                      <a:srgbClr val="000000"/>
                    </a:solidFill>
                    <a:ea typeface="Times New Roman" panose="02020603050405020304" pitchFamily="18" charset="0"/>
                    <a:cs typeface="Times New Roman" panose="02020603050405020304" pitchFamily="18" charset="0"/>
                  </a:endParaRPr>
                </a:p>
              </p:txBody>
            </p:sp>
          </mc:Choice>
          <mc:Fallback xmlns="">
            <p:sp>
              <p:nvSpPr>
                <p:cNvPr id="101" name="TextBox 100">
                  <a:extLst>
                    <a:ext uri="{FF2B5EF4-FFF2-40B4-BE49-F238E27FC236}">
                      <a16:creationId xmlns:a16="http://schemas.microsoft.com/office/drawing/2014/main" id="{9CFC326D-A204-4B62-B13A-4786012CF7AE}"/>
                    </a:ext>
                  </a:extLst>
                </p:cNvPr>
                <p:cNvSpPr txBox="1">
                  <a:spLocks noRot="1" noChangeAspect="1" noMove="1" noResize="1" noEditPoints="1" noAdjustHandles="1" noChangeArrowheads="1" noChangeShapeType="1" noTextEdit="1"/>
                </p:cNvSpPr>
                <p:nvPr/>
              </p:nvSpPr>
              <p:spPr>
                <a:xfrm>
                  <a:off x="4529808" y="4695732"/>
                  <a:ext cx="4508478" cy="418000"/>
                </a:xfrm>
                <a:prstGeom prst="rect">
                  <a:avLst/>
                </a:prstGeom>
                <a:blipFill>
                  <a:blip r:embed="rId31"/>
                  <a:stretch>
                    <a:fillRect/>
                  </a:stretch>
                </a:blipFill>
                <a:ln>
                  <a:noFill/>
                </a:ln>
                <a:effectLst>
                  <a:outerShdw sx="1000" sy="1000" algn="ctr">
                    <a:srgbClr val="000000"/>
                  </a:outerShdw>
                </a:effectLst>
              </p:spPr>
              <p:txBody>
                <a:bodyPr/>
                <a:lstStyle/>
                <a:p>
                  <a:r>
                    <a:rPr lang="en-ZA">
                      <a:noFill/>
                    </a:rPr>
                    <a:t> </a:t>
                  </a:r>
                </a:p>
              </p:txBody>
            </p:sp>
          </mc:Fallback>
        </mc:AlternateContent>
      </p:grpSp>
      <p:grpSp>
        <p:nvGrpSpPr>
          <p:cNvPr id="14" name="Group 13">
            <a:extLst>
              <a:ext uri="{FF2B5EF4-FFF2-40B4-BE49-F238E27FC236}">
                <a16:creationId xmlns:a16="http://schemas.microsoft.com/office/drawing/2014/main" id="{861C8C18-F801-4AB9-947D-F328AC490935}"/>
              </a:ext>
            </a:extLst>
          </p:cNvPr>
          <p:cNvGrpSpPr/>
          <p:nvPr/>
        </p:nvGrpSpPr>
        <p:grpSpPr>
          <a:xfrm>
            <a:off x="15769041" y="180038"/>
            <a:ext cx="10931060" cy="6860632"/>
            <a:chOff x="15719109" y="240480"/>
            <a:chExt cx="10931060" cy="6860632"/>
          </a:xfrm>
        </p:grpSpPr>
        <p:grpSp>
          <p:nvGrpSpPr>
            <p:cNvPr id="176" name="Group 175">
              <a:extLst>
                <a:ext uri="{FF2B5EF4-FFF2-40B4-BE49-F238E27FC236}">
                  <a16:creationId xmlns:a16="http://schemas.microsoft.com/office/drawing/2014/main" id="{CB1BABF3-EB69-B7C3-5526-D77946F4118B}"/>
                </a:ext>
              </a:extLst>
            </p:cNvPr>
            <p:cNvGrpSpPr/>
            <p:nvPr/>
          </p:nvGrpSpPr>
          <p:grpSpPr>
            <a:xfrm>
              <a:off x="15719109" y="240480"/>
              <a:ext cx="10931060" cy="6860632"/>
              <a:chOff x="15719109" y="240480"/>
              <a:chExt cx="10931060" cy="6860632"/>
            </a:xfrm>
          </p:grpSpPr>
          <p:sp>
            <p:nvSpPr>
              <p:cNvPr id="63" name="Rectangle 62">
                <a:extLst>
                  <a:ext uri="{FF2B5EF4-FFF2-40B4-BE49-F238E27FC236}">
                    <a16:creationId xmlns:a16="http://schemas.microsoft.com/office/drawing/2014/main" id="{9C9A070A-56FF-1F9A-EACD-FD64142036E9}"/>
                  </a:ext>
                </a:extLst>
              </p:cNvPr>
              <p:cNvSpPr/>
              <p:nvPr/>
            </p:nvSpPr>
            <p:spPr>
              <a:xfrm>
                <a:off x="15737353" y="240480"/>
                <a:ext cx="10912816" cy="6860632"/>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2" name="Picture 41">
                <a:extLst>
                  <a:ext uri="{FF2B5EF4-FFF2-40B4-BE49-F238E27FC236}">
                    <a16:creationId xmlns:a16="http://schemas.microsoft.com/office/drawing/2014/main" id="{E4ED1AE3-507F-A9E5-B87D-9E220AE26333}"/>
                  </a:ext>
                </a:extLst>
              </p:cNvPr>
              <p:cNvPicPr>
                <a:picLocks noChangeAspect="1"/>
              </p:cNvPicPr>
              <p:nvPr/>
            </p:nvPicPr>
            <p:blipFill>
              <a:blip r:embed="rId32">
                <a:extLst>
                  <a:ext uri="{28A0092B-C50C-407E-A947-70E740481C1C}">
                    <a14:useLocalDpi xmlns:a14="http://schemas.microsoft.com/office/drawing/2010/main" val="0"/>
                  </a:ext>
                </a:extLst>
              </a:blip>
              <a:srcRect/>
              <a:stretch/>
            </p:blipFill>
            <p:spPr>
              <a:xfrm>
                <a:off x="22103105" y="1543444"/>
                <a:ext cx="1747925" cy="2520000"/>
              </a:xfrm>
              <a:prstGeom prst="rect">
                <a:avLst/>
              </a:prstGeom>
            </p:spPr>
          </p:pic>
          <p:pic>
            <p:nvPicPr>
              <p:cNvPr id="44" name="Picture 43">
                <a:extLst>
                  <a:ext uri="{FF2B5EF4-FFF2-40B4-BE49-F238E27FC236}">
                    <a16:creationId xmlns:a16="http://schemas.microsoft.com/office/drawing/2014/main" id="{E00DA8C1-1393-28B2-6A92-418D90E4B06C}"/>
                  </a:ext>
                </a:extLst>
              </p:cNvPr>
              <p:cNvPicPr>
                <a:picLocks noChangeAspect="1"/>
              </p:cNvPicPr>
              <p:nvPr/>
            </p:nvPicPr>
            <p:blipFill>
              <a:blip r:embed="rId33">
                <a:extLst>
                  <a:ext uri="{28A0092B-C50C-407E-A947-70E740481C1C}">
                    <a14:useLocalDpi xmlns:a14="http://schemas.microsoft.com/office/drawing/2010/main" val="0"/>
                  </a:ext>
                </a:extLst>
              </a:blip>
              <a:srcRect/>
              <a:stretch/>
            </p:blipFill>
            <p:spPr>
              <a:xfrm>
                <a:off x="24351321" y="1559554"/>
                <a:ext cx="1747924" cy="2520000"/>
              </a:xfrm>
              <a:prstGeom prst="rect">
                <a:avLst/>
              </a:prstGeom>
            </p:spPr>
          </p:pic>
          <p:pic>
            <p:nvPicPr>
              <p:cNvPr id="45" name="Picture 44">
                <a:extLst>
                  <a:ext uri="{FF2B5EF4-FFF2-40B4-BE49-F238E27FC236}">
                    <a16:creationId xmlns:a16="http://schemas.microsoft.com/office/drawing/2014/main" id="{3F5E6206-691C-4AB3-F47E-6835223B669C}"/>
                  </a:ext>
                </a:extLst>
              </p:cNvPr>
              <p:cNvPicPr>
                <a:picLocks noChangeAspect="1"/>
              </p:cNvPicPr>
              <p:nvPr/>
            </p:nvPicPr>
            <p:blipFill>
              <a:blip r:embed="rId34">
                <a:extLst>
                  <a:ext uri="{28A0092B-C50C-407E-A947-70E740481C1C}">
                    <a14:useLocalDpi xmlns:a14="http://schemas.microsoft.com/office/drawing/2010/main" val="0"/>
                  </a:ext>
                </a:extLst>
              </a:blip>
              <a:srcRect/>
              <a:stretch/>
            </p:blipFill>
            <p:spPr>
              <a:xfrm>
                <a:off x="22063972" y="4394178"/>
                <a:ext cx="1747925" cy="2520000"/>
              </a:xfrm>
              <a:prstGeom prst="rect">
                <a:avLst/>
              </a:prstGeom>
            </p:spPr>
          </p:pic>
          <p:pic>
            <p:nvPicPr>
              <p:cNvPr id="47" name="Picture 46" descr="Shape&#10;&#10;Description automatically generated">
                <a:extLst>
                  <a:ext uri="{FF2B5EF4-FFF2-40B4-BE49-F238E27FC236}">
                    <a16:creationId xmlns:a16="http://schemas.microsoft.com/office/drawing/2014/main" id="{FDCA1834-54B0-6B73-8405-5A0B44FCBEB0}"/>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24172379" y="4346062"/>
                <a:ext cx="1080000" cy="1080000"/>
              </a:xfrm>
              <a:prstGeom prst="rect">
                <a:avLst/>
              </a:prstGeom>
            </p:spPr>
          </p:pic>
          <p:pic>
            <p:nvPicPr>
              <p:cNvPr id="49" name="Picture 48" descr="Diagram&#10;&#10;Description automatically generated with medium confidence">
                <a:extLst>
                  <a:ext uri="{FF2B5EF4-FFF2-40B4-BE49-F238E27FC236}">
                    <a16:creationId xmlns:a16="http://schemas.microsoft.com/office/drawing/2014/main" id="{A3104BB1-2FB0-FA35-E12E-10A0BFDDAEB3}"/>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25267171" y="4346062"/>
                <a:ext cx="1062857" cy="1116000"/>
              </a:xfrm>
              <a:prstGeom prst="rect">
                <a:avLst/>
              </a:prstGeom>
            </p:spPr>
          </p:pic>
          <p:pic>
            <p:nvPicPr>
              <p:cNvPr id="51" name="Picture 50">
                <a:extLst>
                  <a:ext uri="{FF2B5EF4-FFF2-40B4-BE49-F238E27FC236}">
                    <a16:creationId xmlns:a16="http://schemas.microsoft.com/office/drawing/2014/main" id="{8CD02C1C-2906-8987-A5E0-3B9C2466AC58}"/>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4026243" y="6748028"/>
                <a:ext cx="2520000" cy="158033"/>
              </a:xfrm>
              <a:prstGeom prst="rect">
                <a:avLst/>
              </a:prstGeom>
            </p:spPr>
          </p:pic>
          <p:pic>
            <p:nvPicPr>
              <p:cNvPr id="59" name="Picture 58">
                <a:extLst>
                  <a:ext uri="{FF2B5EF4-FFF2-40B4-BE49-F238E27FC236}">
                    <a16:creationId xmlns:a16="http://schemas.microsoft.com/office/drawing/2014/main" id="{CD6CD0D7-8942-D64A-757F-D46AE3B710F0}"/>
                  </a:ext>
                </a:extLst>
              </p:cNvPr>
              <p:cNvPicPr>
                <a:picLocks noChangeAspect="1"/>
              </p:cNvPicPr>
              <p:nvPr/>
            </p:nvPicPr>
            <p:blipFill>
              <a:blip r:embed="rId38">
                <a:extLst>
                  <a:ext uri="{28A0092B-C50C-407E-A947-70E740481C1C}">
                    <a14:useLocalDpi xmlns:a14="http://schemas.microsoft.com/office/drawing/2010/main" val="0"/>
                  </a:ext>
                </a:extLst>
              </a:blip>
              <a:srcRect/>
              <a:stretch/>
            </p:blipFill>
            <p:spPr>
              <a:xfrm>
                <a:off x="24013530" y="5515907"/>
                <a:ext cx="2344828" cy="972000"/>
              </a:xfrm>
              <a:prstGeom prst="rect">
                <a:avLst/>
              </a:prstGeom>
            </p:spPr>
          </p:pic>
          <p:sp>
            <p:nvSpPr>
              <p:cNvPr id="62" name="TextBox 61">
                <a:extLst>
                  <a:ext uri="{FF2B5EF4-FFF2-40B4-BE49-F238E27FC236}">
                    <a16:creationId xmlns:a16="http://schemas.microsoft.com/office/drawing/2014/main" id="{48DF9D91-A204-A47E-F4F7-7A3F80E547BB}"/>
                  </a:ext>
                </a:extLst>
              </p:cNvPr>
              <p:cNvSpPr txBox="1"/>
              <p:nvPr/>
            </p:nvSpPr>
            <p:spPr>
              <a:xfrm>
                <a:off x="15719109" y="240480"/>
                <a:ext cx="10912816" cy="1231106"/>
              </a:xfrm>
              <a:prstGeom prst="rect">
                <a:avLst/>
              </a:prstGeom>
              <a:noFill/>
              <a:ln w="57150">
                <a:noFill/>
              </a:ln>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DATA</a:t>
                </a:r>
                <a:endParaRPr lang="en-ZA" sz="1600" b="1" dirty="0">
                  <a:solidFill>
                    <a:srgbClr val="00008B"/>
                  </a:solidFill>
                  <a:latin typeface="Times New Roman" panose="02020603050405020304" pitchFamily="18" charset="0"/>
                  <a:cs typeface="Times New Roman" panose="02020603050405020304" pitchFamily="18" charset="0"/>
                </a:endParaRPr>
              </a:p>
              <a:p>
                <a:pPr algn="just">
                  <a:spcAft>
                    <a:spcPts val="600"/>
                  </a:spcAft>
                </a:pPr>
                <a:r>
                  <a:rPr lang="en-GB" sz="1400" dirty="0">
                    <a:latin typeface="Times New Roman" panose="02020603050405020304" pitchFamily="18" charset="0"/>
                    <a:ea typeface="Times New Roman" panose="02020603050405020304" pitchFamily="18" charset="0"/>
                    <a:cs typeface="Arial" panose="020B0604020202020204" pitchFamily="34" charset="0"/>
                  </a:rPr>
                  <a:t>The Rambam Medical Centre, Haifa Israel, has provided data that comprises of 122 fully anonymised hand drawn shapes on paper that patients and drew over time of treatment with both their treated and untreated hand. </a:t>
                </a:r>
                <a:r>
                  <a:rPr lang="en-US" sz="1400" b="0" i="0" dirty="0">
                    <a:effectLst/>
                    <a:latin typeface="Times New Roman" panose="02020603050405020304" pitchFamily="18" charset="0"/>
                    <a:cs typeface="Times New Roman" panose="02020603050405020304" pitchFamily="18" charset="0"/>
                  </a:rPr>
                  <a:t>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p>
            </p:txBody>
          </p:sp>
          <p:sp>
            <p:nvSpPr>
              <p:cNvPr id="128" name="TextBox 127">
                <a:extLst>
                  <a:ext uri="{FF2B5EF4-FFF2-40B4-BE49-F238E27FC236}">
                    <a16:creationId xmlns:a16="http://schemas.microsoft.com/office/drawing/2014/main" id="{3D5EF4FD-6A71-BEB6-34EB-B9B62AD27604}"/>
                  </a:ext>
                </a:extLst>
              </p:cNvPr>
              <p:cNvSpPr txBox="1"/>
              <p:nvPr/>
            </p:nvSpPr>
            <p:spPr>
              <a:xfrm>
                <a:off x="15765576" y="1453412"/>
                <a:ext cx="6166376" cy="5647700"/>
              </a:xfrm>
              <a:prstGeom prst="rect">
                <a:avLst/>
              </a:prstGeom>
              <a:noFill/>
              <a:ln w="57150">
                <a:noFill/>
              </a:ln>
              <a:effectLst/>
            </p:spPr>
            <p:txBody>
              <a:bodyPr wrap="square" rtlCol="0">
                <a:spAutoFit/>
              </a:bodyPr>
              <a:lstStyle/>
              <a:p>
                <a:pPr algn="ctr"/>
                <a:r>
                  <a:rPr lang="en-ZA" sz="1600" b="1" dirty="0">
                    <a:solidFill>
                      <a:srgbClr val="00008B"/>
                    </a:solidFill>
                    <a:latin typeface="Times New Roman" panose="02020603050405020304" pitchFamily="18" charset="0"/>
                    <a:cs typeface="Times New Roman" panose="02020603050405020304" pitchFamily="18" charset="0"/>
                  </a:rPr>
                  <a:t>DATA PRE-PROCESSING</a:t>
                </a:r>
              </a:p>
              <a:p>
                <a:pPr lvl="0" algn="l"/>
                <a:r>
                  <a:rPr lang="en-ZA" sz="1600" b="1" dirty="0">
                    <a:solidFill>
                      <a:srgbClr val="00008B"/>
                    </a:solidFill>
                    <a:latin typeface="Times New Roman" panose="02020603050405020304" pitchFamily="18" charset="0"/>
                    <a:cs typeface="Times New Roman" panose="02020603050405020304" pitchFamily="18" charset="0"/>
                  </a:rPr>
                  <a:t>Data Analysis</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patient completes multiple template drawings with both hands at various time intervals before and after receiving treatment. These physical drawings are scanned and saved as a PDF. </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Some scans are pixelated, rotated or contain erroneous markings.</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scan is </a:t>
                </a:r>
                <a:r>
                  <a:rPr lang="en-GB" sz="1400" dirty="0">
                    <a:latin typeface="Times New Roman" panose="02020603050405020304" pitchFamily="18" charset="0"/>
                    <a:cs typeface="Times New Roman" panose="02020603050405020304" pitchFamily="18" charset="0"/>
                  </a:rPr>
                  <a:t>converted to JPE format using Pdf2Image </a:t>
                </a:r>
                <a:r>
                  <a:rPr lang="en-GB" sz="1400" i="1" dirty="0" err="1">
                    <a:latin typeface="Times New Roman" panose="02020603050405020304" pitchFamily="18" charset="0"/>
                    <a:cs typeface="Times New Roman" panose="02020603050405020304" pitchFamily="18" charset="0"/>
                  </a:rPr>
                  <a:t>convert_from_path</a:t>
                </a:r>
                <a:r>
                  <a:rPr lang="en-GB" sz="1400" i="1" dirty="0">
                    <a:latin typeface="Times New Roman" panose="02020603050405020304" pitchFamily="18" charset="0"/>
                    <a:cs typeface="Times New Roman" panose="02020603050405020304" pitchFamily="18" charset="0"/>
                  </a:rPr>
                  <a:t>( ).</a:t>
                </a:r>
                <a:endParaRPr lang="en-GB" sz="1400" i="1" dirty="0">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ZA" sz="1600" b="1" dirty="0">
                    <a:solidFill>
                      <a:srgbClr val="00008B"/>
                    </a:solidFill>
                    <a:latin typeface="Times New Roman" panose="02020603050405020304" pitchFamily="18" charset="0"/>
                    <a:cs typeface="Times New Roman" panose="02020603050405020304" pitchFamily="18" charset="0"/>
                  </a:rPr>
                  <a:t>Basic Cropping</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EAST Text Detection [4] detects the corner coordinates of the “Drawing A”, “Drawing B” and “Drawing C” text on each image. </a:t>
                </a:r>
                <a:endParaRPr lang="en-ZA" sz="1400" dirty="0">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The relative position of spiral A, spiral B, and line-block C is determined using the best available combination of the text coordinates. </a:t>
                </a:r>
                <a:endParaRPr lang="en-ZA" sz="1400" dirty="0">
                  <a:latin typeface="Times New Roman" panose="02020603050405020304" pitchFamily="18" charset="0"/>
                  <a:cs typeface="Times New Roman" panose="02020603050405020304" pitchFamily="18" charset="0"/>
                </a:endParaRP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new image is cropped and resized to ensure consistent pixel distribution for better comparison further. </a:t>
                </a:r>
              </a:p>
              <a:p>
                <a:pPr lvl="0" algn="l"/>
                <a:r>
                  <a:rPr lang="en-ZA" sz="1600" b="1" dirty="0">
                    <a:solidFill>
                      <a:srgbClr val="00008B"/>
                    </a:solidFill>
                    <a:latin typeface="Times New Roman" panose="02020603050405020304" pitchFamily="18" charset="0"/>
                    <a:cs typeface="Times New Roman" panose="02020603050405020304" pitchFamily="18" charset="0"/>
                  </a:rPr>
                  <a:t>Further Correction</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In order to remove any erroneous markings and save only the template and hand-drawn markings, each cropped image is converted to greyscale. Then all dark pixels are converted to black and all light pixels to white. </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is used to identify the solid black rectangles in the line-block images [5] to correct any rotation or perspective warp [6]. Only the top most line is saved. </a:t>
                </a:r>
              </a:p>
              <a:p>
                <a:pPr lvl="0" algn="l"/>
                <a:r>
                  <a:rPr lang="en-ZA" sz="1600" b="1" dirty="0">
                    <a:solidFill>
                      <a:srgbClr val="00008B"/>
                    </a:solidFill>
                    <a:latin typeface="Times New Roman" panose="02020603050405020304" pitchFamily="18" charset="0"/>
                    <a:cs typeface="Times New Roman" panose="02020603050405020304" pitchFamily="18" charset="0"/>
                  </a:rPr>
                  <a:t>Final Clean-up</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A high rate of acceptably cropped and corrected images was produced. Erroneous results did occur due to poor quality inputted scans. These were manually removed or corrected if possible. </a:t>
                </a:r>
                <a:endParaRPr lang="en-ZA" sz="1400" dirty="0">
                  <a:latin typeface="Times New Roman" panose="02020603050405020304" pitchFamily="18" charset="0"/>
                  <a:cs typeface="Times New Roman" panose="02020603050405020304" pitchFamily="18" charset="0"/>
                </a:endParaRPr>
              </a:p>
            </p:txBody>
          </p:sp>
        </p:grpSp>
        <p:sp>
          <p:nvSpPr>
            <p:cNvPr id="71" name="TextBox 70">
              <a:extLst>
                <a:ext uri="{FF2B5EF4-FFF2-40B4-BE49-F238E27FC236}">
                  <a16:creationId xmlns:a16="http://schemas.microsoft.com/office/drawing/2014/main" id="{7B23B146-9118-4857-979C-61A8B1F3E40F}"/>
                </a:ext>
              </a:extLst>
            </p:cNvPr>
            <p:cNvSpPr txBox="1"/>
            <p:nvPr/>
          </p:nvSpPr>
          <p:spPr>
            <a:xfrm>
              <a:off x="22093164" y="1277454"/>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Completed template</a:t>
              </a:r>
            </a:p>
          </p:txBody>
        </p:sp>
        <p:sp>
          <p:nvSpPr>
            <p:cNvPr id="72" name="TextBox 71">
              <a:extLst>
                <a:ext uri="{FF2B5EF4-FFF2-40B4-BE49-F238E27FC236}">
                  <a16:creationId xmlns:a16="http://schemas.microsoft.com/office/drawing/2014/main" id="{55A76EC2-EBBD-4A78-AFD1-3D3A55B62D21}"/>
                </a:ext>
              </a:extLst>
            </p:cNvPr>
            <p:cNvSpPr txBox="1"/>
            <p:nvPr/>
          </p:nvSpPr>
          <p:spPr>
            <a:xfrm>
              <a:off x="24094440" y="1277454"/>
              <a:ext cx="230314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Identified text coordinates</a:t>
              </a:r>
            </a:p>
          </p:txBody>
        </p:sp>
        <p:sp>
          <p:nvSpPr>
            <p:cNvPr id="73" name="TextBox 72">
              <a:extLst>
                <a:ext uri="{FF2B5EF4-FFF2-40B4-BE49-F238E27FC236}">
                  <a16:creationId xmlns:a16="http://schemas.microsoft.com/office/drawing/2014/main" id="{39D9112A-78B3-4DDB-9826-818C66A386A1}"/>
                </a:ext>
              </a:extLst>
            </p:cNvPr>
            <p:cNvSpPr txBox="1"/>
            <p:nvPr/>
          </p:nvSpPr>
          <p:spPr>
            <a:xfrm>
              <a:off x="22001724" y="4123121"/>
              <a:ext cx="1966408" cy="307392"/>
            </a:xfrm>
            <a:prstGeom prst="rect">
              <a:avLst/>
            </a:prstGeom>
            <a:noFill/>
            <a:ln>
              <a:noFill/>
            </a:ln>
            <a:effectLst>
              <a:outerShdw sx="1000" sy="1000" algn="ctr">
                <a:srgbClr val="000000"/>
              </a:outerShdw>
            </a:effectLst>
          </p:spPr>
          <p:txBody>
            <a:bodyPr wrap="square" rtlCol="0">
              <a:spAutoFit/>
            </a:bodyPr>
            <a:lstStyle/>
            <a:p>
              <a:pP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Relative crop positions</a:t>
              </a:r>
            </a:p>
          </p:txBody>
        </p:sp>
        <p:sp>
          <p:nvSpPr>
            <p:cNvPr id="74" name="TextBox 73">
              <a:extLst>
                <a:ext uri="{FF2B5EF4-FFF2-40B4-BE49-F238E27FC236}">
                  <a16:creationId xmlns:a16="http://schemas.microsoft.com/office/drawing/2014/main" id="{EC56E6F8-6BD3-490C-8863-1D892E96E46A}"/>
                </a:ext>
              </a:extLst>
            </p:cNvPr>
            <p:cNvSpPr txBox="1"/>
            <p:nvPr/>
          </p:nvSpPr>
          <p:spPr>
            <a:xfrm>
              <a:off x="24372050" y="4123121"/>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Cropped spirals</a:t>
              </a:r>
            </a:p>
          </p:txBody>
        </p:sp>
        <p:sp>
          <p:nvSpPr>
            <p:cNvPr id="75" name="TextBox 74">
              <a:extLst>
                <a:ext uri="{FF2B5EF4-FFF2-40B4-BE49-F238E27FC236}">
                  <a16:creationId xmlns:a16="http://schemas.microsoft.com/office/drawing/2014/main" id="{27D1F097-FBC0-4BE6-AFB2-1E716E1919EE}"/>
                </a:ext>
              </a:extLst>
            </p:cNvPr>
            <p:cNvSpPr txBox="1"/>
            <p:nvPr/>
          </p:nvSpPr>
          <p:spPr>
            <a:xfrm>
              <a:off x="24013530" y="5401315"/>
              <a:ext cx="1747924" cy="537904"/>
            </a:xfrm>
            <a:prstGeom prst="rect">
              <a:avLst/>
            </a:prstGeom>
            <a:noFill/>
            <a:ln>
              <a:noFill/>
            </a:ln>
            <a:effectLst>
              <a:outerShdw sx="1000" sy="1000" algn="ctr">
                <a:srgbClr val="000000"/>
              </a:outerShdw>
            </a:effectLst>
          </p:spPr>
          <p:txBody>
            <a:bodyPr wrap="square" rtlCol="0">
              <a:spAutoFit/>
            </a:bodyPr>
            <a:lstStyle/>
            <a:p>
              <a:pP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Drawing C needing rotation</a:t>
              </a:r>
            </a:p>
          </p:txBody>
        </p:sp>
        <p:sp>
          <p:nvSpPr>
            <p:cNvPr id="76" name="TextBox 75">
              <a:extLst>
                <a:ext uri="{FF2B5EF4-FFF2-40B4-BE49-F238E27FC236}">
                  <a16:creationId xmlns:a16="http://schemas.microsoft.com/office/drawing/2014/main" id="{757A2DDA-B9D9-4AC3-8033-E146A3DFE78E}"/>
                </a:ext>
              </a:extLst>
            </p:cNvPr>
            <p:cNvSpPr txBox="1"/>
            <p:nvPr/>
          </p:nvSpPr>
          <p:spPr>
            <a:xfrm>
              <a:off x="24741100" y="6460907"/>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Cropped line</a:t>
              </a:r>
            </a:p>
          </p:txBody>
        </p:sp>
      </p:grpSp>
      <p:grpSp>
        <p:nvGrpSpPr>
          <p:cNvPr id="177" name="Group 176">
            <a:extLst>
              <a:ext uri="{FF2B5EF4-FFF2-40B4-BE49-F238E27FC236}">
                <a16:creationId xmlns:a16="http://schemas.microsoft.com/office/drawing/2014/main" id="{7B5EE4E3-430E-1F53-7005-C461D2802A8B}"/>
              </a:ext>
            </a:extLst>
          </p:cNvPr>
          <p:cNvGrpSpPr/>
          <p:nvPr/>
        </p:nvGrpSpPr>
        <p:grpSpPr>
          <a:xfrm>
            <a:off x="166248" y="9388880"/>
            <a:ext cx="15437044" cy="5549987"/>
            <a:chOff x="15719109" y="240479"/>
            <a:chExt cx="15437044" cy="5575434"/>
          </a:xfrm>
        </p:grpSpPr>
        <p:sp>
          <p:nvSpPr>
            <p:cNvPr id="178" name="Rectangle 177">
              <a:extLst>
                <a:ext uri="{FF2B5EF4-FFF2-40B4-BE49-F238E27FC236}">
                  <a16:creationId xmlns:a16="http://schemas.microsoft.com/office/drawing/2014/main" id="{552F17DB-A7F8-D04D-54BB-E01236BFEDF1}"/>
                </a:ext>
              </a:extLst>
            </p:cNvPr>
            <p:cNvSpPr/>
            <p:nvPr/>
          </p:nvSpPr>
          <p:spPr>
            <a:xfrm>
              <a:off x="15737353" y="240480"/>
              <a:ext cx="15418800" cy="5575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6" name="TextBox 185">
              <a:extLst>
                <a:ext uri="{FF2B5EF4-FFF2-40B4-BE49-F238E27FC236}">
                  <a16:creationId xmlns:a16="http://schemas.microsoft.com/office/drawing/2014/main" id="{BDC97FEA-9943-6A98-13C6-4F0A9E81A782}"/>
                </a:ext>
              </a:extLst>
            </p:cNvPr>
            <p:cNvSpPr txBox="1"/>
            <p:nvPr/>
          </p:nvSpPr>
          <p:spPr>
            <a:xfrm>
              <a:off x="15719109" y="240479"/>
              <a:ext cx="15418800" cy="338554"/>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METHOD 2: LINE DRAWING TREMOR QUANTIFICATION </a:t>
              </a:r>
            </a:p>
          </p:txBody>
        </p:sp>
        <p:sp>
          <p:nvSpPr>
            <p:cNvPr id="191" name="TextBox 190">
              <a:extLst>
                <a:ext uri="{FF2B5EF4-FFF2-40B4-BE49-F238E27FC236}">
                  <a16:creationId xmlns:a16="http://schemas.microsoft.com/office/drawing/2014/main" id="{4B06E6F8-AE74-E258-2101-6471159D25A1}"/>
                </a:ext>
              </a:extLst>
            </p:cNvPr>
            <p:cNvSpPr txBox="1"/>
            <p:nvPr/>
          </p:nvSpPr>
          <p:spPr>
            <a:xfrm>
              <a:off x="15733073" y="558416"/>
              <a:ext cx="8076091" cy="5077660"/>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Extracting the Hand-Drawn Line</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line image is inputted using the cv2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imread</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NumPy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argwhere</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extracts the x- and y-coordinates of every pixel that is not white. These pixels are stored in arrays sorted according to the x-axis. Each y-value is shifted by the average y-value to centre the line around the horizontal axis. </a:t>
              </a:r>
            </a:p>
            <a:p>
              <a:pPr algn="ctr"/>
              <a:r>
                <a:rPr lang="en-ZA" sz="1600" b="1" dirty="0">
                  <a:solidFill>
                    <a:srgbClr val="01008A"/>
                  </a:solidFill>
                  <a:latin typeface="Times New Roman" panose="02020603050405020304" pitchFamily="18" charset="0"/>
                  <a:cs typeface="Times New Roman" panose="02020603050405020304" pitchFamily="18" charset="0"/>
                </a:rPr>
                <a:t>Noise Reduction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all y-values are real, the faster SciPy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rfft</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compute the one-dimensional Fourier Transform. It can be seen that there is a very small range of useful frequencies. The higher unwanted frequencies – caused by pixelated/blurry input or erroneous markings on the original drawing – are discarded.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SciPy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irfft</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is used to return the inverse discrete Fourier transform once again. The data is now noise free and the Signal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find_peaks</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find all maximum (peak) and minimum (trough) points in order to count the number of tremors as well as the distance between each adjacent peak and trough. </a:t>
              </a:r>
            </a:p>
            <a:p>
              <a:pPr algn="ctr"/>
              <a:r>
                <a:rPr lang="en-ZA" sz="1600" b="1" dirty="0">
                  <a:solidFill>
                    <a:srgbClr val="01008A"/>
                  </a:solidFill>
                  <a:latin typeface="Times New Roman" panose="02020603050405020304" pitchFamily="18" charset="0"/>
                  <a:cs typeface="Times New Roman" panose="02020603050405020304" pitchFamily="18" charset="0"/>
                </a:rPr>
                <a:t>Determining a Tremor Severity Measure</a:t>
              </a:r>
            </a:p>
            <a:p>
              <a:pPr marL="342900" indent="-342900" algn="just">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number of peaks in the function is an indication of the frequency of the patient’s tremors. In general, more peaks indicates a worse tremor. </a:t>
              </a:r>
            </a:p>
            <a:p>
              <a:pPr marL="342900" indent="-342900" algn="just">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distance between each adjacent tremor’s peaks and troughs indicate the severity of the tremor. A larger distance only indicates a worse tremor when occurring with a high number of peaks. A large distance with a very low number of peaks could be an indication of a line image that has been incorrectly cropped (slanted).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these two variables are proportionally linked to the severity of a tremor, the product of the two variables is used as an indication of tremor severity. </a:t>
              </a:r>
            </a:p>
          </p:txBody>
        </p:sp>
      </p:grpSp>
      <p:sp>
        <p:nvSpPr>
          <p:cNvPr id="2" name="TextBox 1">
            <a:extLst>
              <a:ext uri="{FF2B5EF4-FFF2-40B4-BE49-F238E27FC236}">
                <a16:creationId xmlns:a16="http://schemas.microsoft.com/office/drawing/2014/main" id="{CAB3AC64-A7A0-3CEE-D01E-E952287DBA5F}"/>
              </a:ext>
            </a:extLst>
          </p:cNvPr>
          <p:cNvSpPr txBox="1"/>
          <p:nvPr/>
        </p:nvSpPr>
        <p:spPr>
          <a:xfrm>
            <a:off x="9801611" y="159521"/>
            <a:ext cx="4387650" cy="892552"/>
          </a:xfrm>
          <a:prstGeom prst="rect">
            <a:avLst/>
          </a:prstGeom>
          <a:noFill/>
          <a:effectLst/>
        </p:spPr>
        <p:txBody>
          <a:bodyPr wrap="square" rtlCol="0">
            <a:spAutoFit/>
          </a:bodyPr>
          <a:lstStyle/>
          <a:p>
            <a:pPr algn="ctr"/>
            <a:r>
              <a:rPr lang="en-ZA" sz="32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 – 22PO5</a:t>
            </a:r>
          </a:p>
          <a:p>
            <a:pPr algn="ctr"/>
            <a:r>
              <a:rPr lang="en-ZA"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grpSp>
        <p:nvGrpSpPr>
          <p:cNvPr id="132" name="Group 131">
            <a:extLst>
              <a:ext uri="{FF2B5EF4-FFF2-40B4-BE49-F238E27FC236}">
                <a16:creationId xmlns:a16="http://schemas.microsoft.com/office/drawing/2014/main" id="{C21AB780-B9B9-9F58-0AEE-FB092F46F037}"/>
              </a:ext>
            </a:extLst>
          </p:cNvPr>
          <p:cNvGrpSpPr/>
          <p:nvPr/>
        </p:nvGrpSpPr>
        <p:grpSpPr>
          <a:xfrm>
            <a:off x="8936869" y="12374127"/>
            <a:ext cx="6473926" cy="2534983"/>
            <a:chOff x="10127682" y="4250256"/>
            <a:chExt cx="6286642" cy="2387686"/>
          </a:xfrm>
          <a:effectLst/>
        </p:grpSpPr>
        <p:sp>
          <p:nvSpPr>
            <p:cNvPr id="133" name="Rectangle 132">
              <a:extLst>
                <a:ext uri="{FF2B5EF4-FFF2-40B4-BE49-F238E27FC236}">
                  <a16:creationId xmlns:a16="http://schemas.microsoft.com/office/drawing/2014/main" id="{9559276C-12DC-668B-1673-6E49A00D18F9}"/>
                </a:ext>
              </a:extLst>
            </p:cNvPr>
            <p:cNvSpPr/>
            <p:nvPr/>
          </p:nvSpPr>
          <p:spPr>
            <a:xfrm>
              <a:off x="10127682" y="4250256"/>
              <a:ext cx="6286642" cy="238768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34" name="Group 133">
              <a:extLst>
                <a:ext uri="{FF2B5EF4-FFF2-40B4-BE49-F238E27FC236}">
                  <a16:creationId xmlns:a16="http://schemas.microsoft.com/office/drawing/2014/main" id="{501A8AFB-2BFE-A442-0796-8F868638FA2D}"/>
                </a:ext>
              </a:extLst>
            </p:cNvPr>
            <p:cNvGrpSpPr/>
            <p:nvPr/>
          </p:nvGrpSpPr>
          <p:grpSpPr>
            <a:xfrm>
              <a:off x="11697375" y="4451851"/>
              <a:ext cx="4710234" cy="1381600"/>
              <a:chOff x="6913675" y="2079241"/>
              <a:chExt cx="4710234" cy="1381600"/>
            </a:xfrm>
          </p:grpSpPr>
          <p:grpSp>
            <p:nvGrpSpPr>
              <p:cNvPr id="135" name="Group 134">
                <a:extLst>
                  <a:ext uri="{FF2B5EF4-FFF2-40B4-BE49-F238E27FC236}">
                    <a16:creationId xmlns:a16="http://schemas.microsoft.com/office/drawing/2014/main" id="{8F810BD2-9C92-803C-9661-4572C6263D63}"/>
                  </a:ext>
                </a:extLst>
              </p:cNvPr>
              <p:cNvGrpSpPr/>
              <p:nvPr/>
            </p:nvGrpSpPr>
            <p:grpSpPr>
              <a:xfrm>
                <a:off x="9246609" y="2079241"/>
                <a:ext cx="2377300" cy="1378854"/>
                <a:chOff x="9246986" y="4415675"/>
                <a:chExt cx="2377300" cy="1378854"/>
              </a:xfrm>
            </p:grpSpPr>
            <p:pic>
              <p:nvPicPr>
                <p:cNvPr id="140" name="Picture 139">
                  <a:extLst>
                    <a:ext uri="{FF2B5EF4-FFF2-40B4-BE49-F238E27FC236}">
                      <a16:creationId xmlns:a16="http://schemas.microsoft.com/office/drawing/2014/main" id="{D0673A72-2344-37E7-92DE-1104967617C2}"/>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rot="10800000" flipH="1">
                  <a:off x="9248286" y="4415675"/>
                  <a:ext cx="2376000" cy="140950"/>
                </a:xfrm>
                <a:prstGeom prst="rect">
                  <a:avLst/>
                </a:prstGeom>
              </p:spPr>
            </p:pic>
            <p:pic>
              <p:nvPicPr>
                <p:cNvPr id="141" name="Picture 140" descr="Chart, line chart&#10;&#10;Description automatically generated">
                  <a:extLst>
                    <a:ext uri="{FF2B5EF4-FFF2-40B4-BE49-F238E27FC236}">
                      <a16:creationId xmlns:a16="http://schemas.microsoft.com/office/drawing/2014/main" id="{B7E49911-70DB-0235-F8CA-AAA5A003D479}"/>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9247350" y="4583380"/>
                  <a:ext cx="2376000" cy="594000"/>
                </a:xfrm>
                <a:prstGeom prst="rect">
                  <a:avLst/>
                </a:prstGeom>
              </p:spPr>
            </p:pic>
            <p:pic>
              <p:nvPicPr>
                <p:cNvPr id="142" name="Picture 141" descr="Chart, line chart, histogram&#10;&#10;Description automatically generated">
                  <a:extLst>
                    <a:ext uri="{FF2B5EF4-FFF2-40B4-BE49-F238E27FC236}">
                      <a16:creationId xmlns:a16="http://schemas.microsoft.com/office/drawing/2014/main" id="{6DB6AFA8-4FC6-CF67-95F6-C4000CE962A0}"/>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9246986" y="5200529"/>
                  <a:ext cx="2376000" cy="594000"/>
                </a:xfrm>
                <a:prstGeom prst="rect">
                  <a:avLst/>
                </a:prstGeom>
              </p:spPr>
            </p:pic>
          </p:grpSp>
          <p:grpSp>
            <p:nvGrpSpPr>
              <p:cNvPr id="136" name="Group 135">
                <a:extLst>
                  <a:ext uri="{FF2B5EF4-FFF2-40B4-BE49-F238E27FC236}">
                    <a16:creationId xmlns:a16="http://schemas.microsoft.com/office/drawing/2014/main" id="{BC0B065F-BF8B-D037-2D9A-C9AF5F7E49C8}"/>
                  </a:ext>
                </a:extLst>
              </p:cNvPr>
              <p:cNvGrpSpPr/>
              <p:nvPr/>
            </p:nvGrpSpPr>
            <p:grpSpPr>
              <a:xfrm>
                <a:off x="6913675" y="2079362"/>
                <a:ext cx="2334234" cy="1381479"/>
                <a:chOff x="6914052" y="3958818"/>
                <a:chExt cx="2334234" cy="1381479"/>
              </a:xfrm>
            </p:grpSpPr>
            <p:pic>
              <p:nvPicPr>
                <p:cNvPr id="137" name="Picture 136">
                  <a:extLst>
                    <a:ext uri="{FF2B5EF4-FFF2-40B4-BE49-F238E27FC236}">
                      <a16:creationId xmlns:a16="http://schemas.microsoft.com/office/drawing/2014/main" id="{78A3DC2C-8B1E-BC36-FC9E-45F5ADF119EB}"/>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rot="10800000" flipH="1">
                  <a:off x="6914052" y="3958818"/>
                  <a:ext cx="2334234" cy="153030"/>
                </a:xfrm>
                <a:prstGeom prst="rect">
                  <a:avLst/>
                </a:prstGeom>
              </p:spPr>
            </p:pic>
            <p:pic>
              <p:nvPicPr>
                <p:cNvPr id="138" name="Picture 137" descr="Chart, histogram&#10;&#10;Description automatically generated">
                  <a:extLst>
                    <a:ext uri="{FF2B5EF4-FFF2-40B4-BE49-F238E27FC236}">
                      <a16:creationId xmlns:a16="http://schemas.microsoft.com/office/drawing/2014/main" id="{2C61A0D9-75E7-189D-3DBF-C0255292552B}"/>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6914052" y="4128906"/>
                  <a:ext cx="2333298" cy="594000"/>
                </a:xfrm>
                <a:prstGeom prst="rect">
                  <a:avLst/>
                </a:prstGeom>
              </p:spPr>
            </p:pic>
            <p:pic>
              <p:nvPicPr>
                <p:cNvPr id="139" name="Picture 138" descr="Chart, line chart, histogram&#10;&#10;Description automatically generated">
                  <a:extLst>
                    <a:ext uri="{FF2B5EF4-FFF2-40B4-BE49-F238E27FC236}">
                      <a16:creationId xmlns:a16="http://schemas.microsoft.com/office/drawing/2014/main" id="{3257DFF5-97C4-E6DD-9C4D-F3E3ED536A3F}"/>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6914052" y="4746297"/>
                  <a:ext cx="2327238" cy="594000"/>
                </a:xfrm>
                <a:prstGeom prst="rect">
                  <a:avLst/>
                </a:prstGeom>
              </p:spPr>
            </p:pic>
          </p:grpSp>
        </p:grpSp>
      </p:grpSp>
      <p:grpSp>
        <p:nvGrpSpPr>
          <p:cNvPr id="144" name="Group 143">
            <a:extLst>
              <a:ext uri="{FF2B5EF4-FFF2-40B4-BE49-F238E27FC236}">
                <a16:creationId xmlns:a16="http://schemas.microsoft.com/office/drawing/2014/main" id="{13EA535B-5621-5CE2-4F6D-B4AAB5C6C1B3}"/>
              </a:ext>
            </a:extLst>
          </p:cNvPr>
          <p:cNvGrpSpPr/>
          <p:nvPr/>
        </p:nvGrpSpPr>
        <p:grpSpPr>
          <a:xfrm>
            <a:off x="8902346" y="9844717"/>
            <a:ext cx="6473926" cy="2561685"/>
            <a:chOff x="10125964" y="2075481"/>
            <a:chExt cx="6290552" cy="2414340"/>
          </a:xfrm>
          <a:effectLst/>
        </p:grpSpPr>
        <p:sp>
          <p:nvSpPr>
            <p:cNvPr id="145" name="Rectangle 144">
              <a:extLst>
                <a:ext uri="{FF2B5EF4-FFF2-40B4-BE49-F238E27FC236}">
                  <a16:creationId xmlns:a16="http://schemas.microsoft.com/office/drawing/2014/main" id="{4844A7B5-A4A6-DC1D-4D31-38FD238421CD}"/>
                </a:ext>
              </a:extLst>
            </p:cNvPr>
            <p:cNvSpPr/>
            <p:nvPr/>
          </p:nvSpPr>
          <p:spPr>
            <a:xfrm>
              <a:off x="10125964" y="2075481"/>
              <a:ext cx="6288360" cy="24143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46" name="Group 145">
              <a:extLst>
                <a:ext uri="{FF2B5EF4-FFF2-40B4-BE49-F238E27FC236}">
                  <a16:creationId xmlns:a16="http://schemas.microsoft.com/office/drawing/2014/main" id="{991C963B-10A8-9562-0BB2-CA0F270DF120}"/>
                </a:ext>
              </a:extLst>
            </p:cNvPr>
            <p:cNvGrpSpPr/>
            <p:nvPr/>
          </p:nvGrpSpPr>
          <p:grpSpPr>
            <a:xfrm>
              <a:off x="11681979" y="2300256"/>
              <a:ext cx="4734537" cy="1371495"/>
              <a:chOff x="11683668" y="2569610"/>
              <a:chExt cx="4734537" cy="1371495"/>
            </a:xfrm>
          </p:grpSpPr>
          <p:pic>
            <p:nvPicPr>
              <p:cNvPr id="147" name="Picture 146">
                <a:extLst>
                  <a:ext uri="{FF2B5EF4-FFF2-40B4-BE49-F238E27FC236}">
                    <a16:creationId xmlns:a16="http://schemas.microsoft.com/office/drawing/2014/main" id="{6BC9BC22-020B-FB53-522A-DE21C42D67DA}"/>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rot="10800000" flipH="1">
                <a:off x="11691127" y="2569610"/>
                <a:ext cx="2376000" cy="149003"/>
              </a:xfrm>
              <a:prstGeom prst="rect">
                <a:avLst/>
              </a:prstGeom>
            </p:spPr>
          </p:pic>
          <p:pic>
            <p:nvPicPr>
              <p:cNvPr id="148" name="Picture 147" descr="Chart, histogram&#10;&#10;Description automatically generated">
                <a:extLst>
                  <a:ext uri="{FF2B5EF4-FFF2-40B4-BE49-F238E27FC236}">
                    <a16:creationId xmlns:a16="http://schemas.microsoft.com/office/drawing/2014/main" id="{761FF7CA-3A05-D54B-4998-36A714565C17}"/>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11691127" y="2734601"/>
                <a:ext cx="2376000" cy="594000"/>
              </a:xfrm>
              <a:prstGeom prst="rect">
                <a:avLst/>
              </a:prstGeom>
            </p:spPr>
          </p:pic>
          <p:pic>
            <p:nvPicPr>
              <p:cNvPr id="149" name="Picture 148" descr="Chart, histogram&#10;&#10;Description automatically generated">
                <a:extLst>
                  <a:ext uri="{FF2B5EF4-FFF2-40B4-BE49-F238E27FC236}">
                    <a16:creationId xmlns:a16="http://schemas.microsoft.com/office/drawing/2014/main" id="{79BB59B8-B5BB-002F-48E1-36A60A4BECEC}"/>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11683668" y="3343985"/>
                <a:ext cx="2376000" cy="594000"/>
              </a:xfrm>
              <a:prstGeom prst="rect">
                <a:avLst/>
              </a:prstGeom>
            </p:spPr>
          </p:pic>
          <p:pic>
            <p:nvPicPr>
              <p:cNvPr id="150" name="Picture 149" descr="Chart, histogram&#10;&#10;Description automatically generated">
                <a:extLst>
                  <a:ext uri="{FF2B5EF4-FFF2-40B4-BE49-F238E27FC236}">
                    <a16:creationId xmlns:a16="http://schemas.microsoft.com/office/drawing/2014/main" id="{9EF019F3-6510-3667-D832-876C9C4C5502}"/>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14042205" y="2735119"/>
                <a:ext cx="2376000" cy="594005"/>
              </a:xfrm>
              <a:prstGeom prst="rect">
                <a:avLst/>
              </a:prstGeom>
            </p:spPr>
          </p:pic>
          <p:pic>
            <p:nvPicPr>
              <p:cNvPr id="151" name="Picture 150" descr="Chart, line chart&#10;&#10;Description automatically generated">
                <a:extLst>
                  <a:ext uri="{FF2B5EF4-FFF2-40B4-BE49-F238E27FC236}">
                    <a16:creationId xmlns:a16="http://schemas.microsoft.com/office/drawing/2014/main" id="{D62514B1-23DF-81A9-006D-3A84059ADA56}"/>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14035855" y="3347100"/>
                <a:ext cx="2376000" cy="594005"/>
              </a:xfrm>
              <a:prstGeom prst="rect">
                <a:avLst/>
              </a:prstGeom>
            </p:spPr>
          </p:pic>
          <p:pic>
            <p:nvPicPr>
              <p:cNvPr id="152" name="Picture 151">
                <a:extLst>
                  <a:ext uri="{FF2B5EF4-FFF2-40B4-BE49-F238E27FC236}">
                    <a16:creationId xmlns:a16="http://schemas.microsoft.com/office/drawing/2014/main" id="{2354E036-2AF4-34D9-25ED-AB6E4A598FC4}"/>
                  </a:ext>
                </a:extLst>
              </p:cNvPr>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rot="10800000" flipH="1">
                <a:off x="14040870" y="2575660"/>
                <a:ext cx="2376000" cy="144981"/>
              </a:xfrm>
              <a:prstGeom prst="rect">
                <a:avLst/>
              </a:prstGeom>
            </p:spPr>
          </p:pic>
        </p:grpSp>
      </p:grpSp>
      <p:graphicFrame>
        <p:nvGraphicFramePr>
          <p:cNvPr id="153" name="Table 56">
            <a:extLst>
              <a:ext uri="{FF2B5EF4-FFF2-40B4-BE49-F238E27FC236}">
                <a16:creationId xmlns:a16="http://schemas.microsoft.com/office/drawing/2014/main" id="{98AF9D17-1839-179E-9D22-45EE983FAE12}"/>
              </a:ext>
            </a:extLst>
          </p:cNvPr>
          <p:cNvGraphicFramePr>
            <a:graphicFrameLocks noGrp="1"/>
          </p:cNvGraphicFramePr>
          <p:nvPr>
            <p:extLst>
              <p:ext uri="{D42A27DB-BD31-4B8C-83A1-F6EECF244321}">
                <p14:modId xmlns:p14="http://schemas.microsoft.com/office/powerpoint/2010/main" val="120815596"/>
              </p:ext>
            </p:extLst>
          </p:nvPr>
        </p:nvGraphicFramePr>
        <p:xfrm>
          <a:off x="8783754" y="9736013"/>
          <a:ext cx="6660000" cy="2529840"/>
        </p:xfrm>
        <a:graphic>
          <a:graphicData uri="http://schemas.openxmlformats.org/drawingml/2006/table">
            <a:tbl>
              <a:tblPr firstRow="1" bandRow="1">
                <a:tableStyleId>{2D5ABB26-0587-4C30-8999-92F81FD0307C}</a:tableStyleId>
              </a:tblPr>
              <a:tblGrid>
                <a:gridCol w="1620000">
                  <a:extLst>
                    <a:ext uri="{9D8B030D-6E8A-4147-A177-3AD203B41FA5}">
                      <a16:colId xmlns:a16="http://schemas.microsoft.com/office/drawing/2014/main" val="1691660774"/>
                    </a:ext>
                  </a:extLst>
                </a:gridCol>
                <a:gridCol w="2520000">
                  <a:extLst>
                    <a:ext uri="{9D8B030D-6E8A-4147-A177-3AD203B41FA5}">
                      <a16:colId xmlns:a16="http://schemas.microsoft.com/office/drawing/2014/main" val="3072975969"/>
                    </a:ext>
                  </a:extLst>
                </a:gridCol>
                <a:gridCol w="2520000">
                  <a:extLst>
                    <a:ext uri="{9D8B030D-6E8A-4147-A177-3AD203B41FA5}">
                      <a16:colId xmlns:a16="http://schemas.microsoft.com/office/drawing/2014/main" val="4272725515"/>
                    </a:ext>
                  </a:extLst>
                </a:gridCol>
              </a:tblGrid>
              <a:tr h="180000">
                <a:tc>
                  <a:txBody>
                    <a:bodyPr/>
                    <a:lstStyle/>
                    <a:p>
                      <a:r>
                        <a:rPr lang="en-ZA" sz="1400" b="1" dirty="0">
                          <a:solidFill>
                            <a:srgbClr val="00008B"/>
                          </a:solidFill>
                          <a:effectLst/>
                          <a:latin typeface="Times New Roman" panose="02020603050405020304" pitchFamily="18" charset="0"/>
                          <a:cs typeface="Times New Roman" panose="02020603050405020304" pitchFamily="18" charset="0"/>
                        </a:rPr>
                        <a:t> TABLE 2:</a:t>
                      </a:r>
                      <a:endParaRPr lang="en-ZA" sz="3200" b="1" dirty="0">
                        <a:solidFill>
                          <a:srgbClr val="00008B"/>
                        </a:solidFill>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ZA" sz="1400" b="1" dirty="0">
                          <a:solidFill>
                            <a:srgbClr val="00008B"/>
                          </a:solidFill>
                          <a:effectLst/>
                          <a:latin typeface="Times New Roman" panose="02020603050405020304" pitchFamily="18" charset="0"/>
                          <a:cs typeface="Times New Roman" panose="02020603050405020304" pitchFamily="18" charset="0"/>
                        </a:rPr>
                        <a:t>Treated Hand BEFORE</a:t>
                      </a:r>
                      <a:endParaRPr lang="en-ZA" sz="3200" b="1" dirty="0">
                        <a:solidFill>
                          <a:srgbClr val="00008B"/>
                        </a:solidFill>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ZA" sz="1400" b="1" dirty="0">
                          <a:solidFill>
                            <a:srgbClr val="00008B"/>
                          </a:solidFill>
                          <a:effectLst/>
                          <a:latin typeface="Times New Roman" panose="02020603050405020304" pitchFamily="18" charset="0"/>
                          <a:cs typeface="Times New Roman" panose="02020603050405020304" pitchFamily="18" charset="0"/>
                        </a:rPr>
                        <a:t>Treated Hand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3615900"/>
                  </a:ext>
                </a:extLst>
              </a:tr>
              <a:tr h="1422945">
                <a:tc>
                  <a:txBody>
                    <a:bodyPr/>
                    <a:lstStyle/>
                    <a:p>
                      <a:r>
                        <a:rPr lang="en-ZA" sz="1400" dirty="0">
                          <a:latin typeface="Times New Roman" panose="02020603050405020304" pitchFamily="18" charset="0"/>
                          <a:cs typeface="Times New Roman" panose="02020603050405020304" pitchFamily="18" charset="0"/>
                        </a:rPr>
                        <a:t>Original drawing</a:t>
                      </a:r>
                    </a:p>
                    <a:p>
                      <a:endParaRPr lang="en-ZA" sz="12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RFFT</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IIR bandpass filter</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12 peaks * 5.81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69.67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7 peaks * 2.43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17.02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aphicFrame>
        <p:nvGraphicFramePr>
          <p:cNvPr id="174" name="Table 56">
            <a:extLst>
              <a:ext uri="{FF2B5EF4-FFF2-40B4-BE49-F238E27FC236}">
                <a16:creationId xmlns:a16="http://schemas.microsoft.com/office/drawing/2014/main" id="{AD062D3F-71DB-CAAB-4CD4-68710A012BC7}"/>
              </a:ext>
            </a:extLst>
          </p:cNvPr>
          <p:cNvGraphicFramePr>
            <a:graphicFrameLocks noGrp="1"/>
          </p:cNvGraphicFramePr>
          <p:nvPr>
            <p:extLst>
              <p:ext uri="{D42A27DB-BD31-4B8C-83A1-F6EECF244321}">
                <p14:modId xmlns:p14="http://schemas.microsoft.com/office/powerpoint/2010/main" val="2456562763"/>
              </p:ext>
            </p:extLst>
          </p:nvPr>
        </p:nvGraphicFramePr>
        <p:xfrm>
          <a:off x="8777172" y="12255164"/>
          <a:ext cx="6660000" cy="2529840"/>
        </p:xfrm>
        <a:graphic>
          <a:graphicData uri="http://schemas.openxmlformats.org/drawingml/2006/table">
            <a:tbl>
              <a:tblPr firstRow="1" bandRow="1">
                <a:tableStyleId>{2D5ABB26-0587-4C30-8999-92F81FD0307C}</a:tableStyleId>
              </a:tblPr>
              <a:tblGrid>
                <a:gridCol w="1620000">
                  <a:extLst>
                    <a:ext uri="{9D8B030D-6E8A-4147-A177-3AD203B41FA5}">
                      <a16:colId xmlns:a16="http://schemas.microsoft.com/office/drawing/2014/main" val="1691660774"/>
                    </a:ext>
                  </a:extLst>
                </a:gridCol>
                <a:gridCol w="2520000">
                  <a:extLst>
                    <a:ext uri="{9D8B030D-6E8A-4147-A177-3AD203B41FA5}">
                      <a16:colId xmlns:a16="http://schemas.microsoft.com/office/drawing/2014/main" val="3072975969"/>
                    </a:ext>
                  </a:extLst>
                </a:gridCol>
                <a:gridCol w="2520000">
                  <a:extLst>
                    <a:ext uri="{9D8B030D-6E8A-4147-A177-3AD203B41FA5}">
                      <a16:colId xmlns:a16="http://schemas.microsoft.com/office/drawing/2014/main" val="4272725515"/>
                    </a:ext>
                  </a:extLst>
                </a:gridCol>
              </a:tblGrid>
              <a:tr h="180000">
                <a:tc>
                  <a:txBody>
                    <a:bodyPr/>
                    <a:lstStyle/>
                    <a:p>
                      <a:r>
                        <a:rPr lang="en-ZA" sz="1400" b="1" strike="noStrike" dirty="0">
                          <a:solidFill>
                            <a:srgbClr val="00008B"/>
                          </a:solidFill>
                          <a:effectLst/>
                          <a:latin typeface="Times New Roman" panose="02020603050405020304" pitchFamily="18" charset="0"/>
                          <a:cs typeface="Times New Roman" panose="02020603050405020304" pitchFamily="18" charset="0"/>
                        </a:rPr>
                        <a:t> TABLE 3:</a:t>
                      </a:r>
                      <a:endParaRPr lang="en-ZA" sz="3200" b="1" strike="noStrike" dirty="0">
                        <a:solidFill>
                          <a:srgbClr val="00008B"/>
                        </a:solidFill>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ZA" sz="1400" b="1" strike="noStrike" dirty="0">
                          <a:solidFill>
                            <a:srgbClr val="00008B"/>
                          </a:solidFill>
                          <a:effectLst/>
                          <a:latin typeface="Times New Roman" panose="02020603050405020304" pitchFamily="18" charset="0"/>
                          <a:cs typeface="Times New Roman" panose="02020603050405020304" pitchFamily="18" charset="0"/>
                        </a:rPr>
                        <a:t>Untreated Hand BEFORE</a:t>
                      </a:r>
                      <a:endParaRPr lang="en-ZA" sz="3200" b="1" strike="noStrike" dirty="0">
                        <a:solidFill>
                          <a:srgbClr val="00008B"/>
                        </a:solidFill>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ZA" sz="1400" b="1" strike="noStrike" dirty="0">
                          <a:solidFill>
                            <a:srgbClr val="00008B"/>
                          </a:solidFill>
                          <a:effectLst/>
                          <a:latin typeface="Times New Roman" panose="02020603050405020304" pitchFamily="18" charset="0"/>
                          <a:cs typeface="Times New Roman" panose="02020603050405020304" pitchFamily="18" charset="0"/>
                        </a:rPr>
                        <a:t>Untreated Hand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3615900"/>
                  </a:ext>
                </a:extLst>
              </a:tr>
              <a:tr h="1021973">
                <a:tc>
                  <a:txBody>
                    <a:bodyPr/>
                    <a:lstStyle/>
                    <a:p>
                      <a:r>
                        <a:rPr lang="en-ZA" sz="1400" dirty="0">
                          <a:latin typeface="Times New Roman" panose="02020603050405020304" pitchFamily="18" charset="0"/>
                          <a:cs typeface="Times New Roman" panose="02020603050405020304" pitchFamily="18" charset="0"/>
                        </a:rPr>
                        <a:t>Original drawing</a:t>
                      </a:r>
                    </a:p>
                    <a:p>
                      <a:endParaRPr lang="en-ZA" sz="12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RFFT</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IIR bandpass filter</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8 peaks * 4.95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39.58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16 peaks * 6.18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98.81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aphicFrame>
        <p:nvGraphicFramePr>
          <p:cNvPr id="5" name="Table 38">
            <a:extLst>
              <a:ext uri="{FF2B5EF4-FFF2-40B4-BE49-F238E27FC236}">
                <a16:creationId xmlns:a16="http://schemas.microsoft.com/office/drawing/2014/main" id="{CA9D9201-E844-76EB-6419-FD3BD25A4A67}"/>
              </a:ext>
            </a:extLst>
          </p:cNvPr>
          <p:cNvGraphicFramePr>
            <a:graphicFrameLocks noGrp="1"/>
          </p:cNvGraphicFramePr>
          <p:nvPr>
            <p:extLst>
              <p:ext uri="{D42A27DB-BD31-4B8C-83A1-F6EECF244321}">
                <p14:modId xmlns:p14="http://schemas.microsoft.com/office/powerpoint/2010/main" val="3095407998"/>
              </p:ext>
            </p:extLst>
          </p:nvPr>
        </p:nvGraphicFramePr>
        <p:xfrm>
          <a:off x="11516830" y="6388152"/>
          <a:ext cx="3861675" cy="822960"/>
        </p:xfrm>
        <a:graphic>
          <a:graphicData uri="http://schemas.openxmlformats.org/drawingml/2006/table">
            <a:tbl>
              <a:tblPr firstRow="1" bandRow="1">
                <a:effectLst>
                  <a:outerShdw sx="1000" sy="1000" algn="ctr" rotWithShape="0">
                    <a:srgbClr val="000000"/>
                  </a:outerShdw>
                </a:effectLst>
                <a:tableStyleId>{2D5ABB26-0587-4C30-8999-92F81FD0307C}</a:tableStyleId>
              </a:tblPr>
              <a:tblGrid>
                <a:gridCol w="1590915">
                  <a:extLst>
                    <a:ext uri="{9D8B030D-6E8A-4147-A177-3AD203B41FA5}">
                      <a16:colId xmlns:a16="http://schemas.microsoft.com/office/drawing/2014/main" val="3328912869"/>
                    </a:ext>
                  </a:extLst>
                </a:gridCol>
                <a:gridCol w="1135380">
                  <a:extLst>
                    <a:ext uri="{9D8B030D-6E8A-4147-A177-3AD203B41FA5}">
                      <a16:colId xmlns:a16="http://schemas.microsoft.com/office/drawing/2014/main" val="1888238186"/>
                    </a:ext>
                  </a:extLst>
                </a:gridCol>
                <a:gridCol w="1135380">
                  <a:extLst>
                    <a:ext uri="{9D8B030D-6E8A-4147-A177-3AD203B41FA5}">
                      <a16:colId xmlns:a16="http://schemas.microsoft.com/office/drawing/2014/main" val="2383168896"/>
                    </a:ext>
                  </a:extLst>
                </a:gridCol>
              </a:tblGrid>
              <a:tr h="213129">
                <a:tc>
                  <a:txBody>
                    <a:bodyPr/>
                    <a:lstStyle/>
                    <a:p>
                      <a:r>
                        <a:rPr lang="en-US" sz="1400" dirty="0">
                          <a:latin typeface="Times New Roman" panose="02020603050405020304" pitchFamily="18" charset="0"/>
                          <a:cs typeface="Times New Roman" panose="02020603050405020304" pitchFamily="18" charset="0"/>
                        </a:rPr>
                        <a:t>   </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latin typeface="Times New Roman" panose="02020603050405020304" pitchFamily="18" charset="0"/>
                          <a:cs typeface="Times New Roman" panose="02020603050405020304" pitchFamily="18" charset="0"/>
                        </a:rPr>
                        <a:t>Spiral A1</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latin typeface="Times New Roman" panose="02020603050405020304" pitchFamily="18" charset="0"/>
                          <a:cs typeface="Times New Roman" panose="02020603050405020304" pitchFamily="18" charset="0"/>
                        </a:rPr>
                        <a:t>Spiral A2</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364187">
                <a:tc>
                  <a:txBody>
                    <a:bodyPr/>
                    <a:lstStyle/>
                    <a:p>
                      <a:r>
                        <a:rPr lang="en-ZA" sz="1400" dirty="0">
                          <a:latin typeface="Times New Roman" panose="02020603050405020304" pitchFamily="18" charset="0"/>
                          <a:cs typeface="Times New Roman" panose="02020603050405020304" pitchFamily="18" charset="0"/>
                        </a:rPr>
                        <a:t>Normalised Standard Deviation</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latin typeface="Times New Roman" panose="02020603050405020304" pitchFamily="18" charset="0"/>
                          <a:cs typeface="Times New Roman" panose="02020603050405020304" pitchFamily="18" charset="0"/>
                        </a:rPr>
                        <a:t>0.63</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latin typeface="Times New Roman" panose="02020603050405020304" pitchFamily="18" charset="0"/>
                          <a:cs typeface="Times New Roman" panose="02020603050405020304" pitchFamily="18" charset="0"/>
                        </a:rPr>
                        <a:t>0.19</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pic>
        <p:nvPicPr>
          <p:cNvPr id="79" name="Picture 78" descr="Logo, company name&#10;&#10;Description automatically generated">
            <a:extLst>
              <a:ext uri="{FF2B5EF4-FFF2-40B4-BE49-F238E27FC236}">
                <a16:creationId xmlns:a16="http://schemas.microsoft.com/office/drawing/2014/main" id="{8E24E83C-D1C5-4377-97DA-6F5C693127E0}"/>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8943711" y="252867"/>
            <a:ext cx="797784" cy="720000"/>
          </a:xfrm>
          <a:prstGeom prst="rect">
            <a:avLst/>
          </a:prstGeom>
        </p:spPr>
      </p:pic>
      <p:grpSp>
        <p:nvGrpSpPr>
          <p:cNvPr id="30" name="Group 29">
            <a:extLst>
              <a:ext uri="{FF2B5EF4-FFF2-40B4-BE49-F238E27FC236}">
                <a16:creationId xmlns:a16="http://schemas.microsoft.com/office/drawing/2014/main" id="{72A41470-E374-40BE-894C-FC484E4A8285}"/>
              </a:ext>
            </a:extLst>
          </p:cNvPr>
          <p:cNvGrpSpPr/>
          <p:nvPr/>
        </p:nvGrpSpPr>
        <p:grpSpPr>
          <a:xfrm>
            <a:off x="14290657" y="129199"/>
            <a:ext cx="1241598" cy="997600"/>
            <a:chOff x="14206954" y="124821"/>
            <a:chExt cx="1241598" cy="997600"/>
          </a:xfrm>
        </p:grpSpPr>
        <p:pic>
          <p:nvPicPr>
            <p:cNvPr id="23" name="Picture 22">
              <a:extLst>
                <a:ext uri="{FF2B5EF4-FFF2-40B4-BE49-F238E27FC236}">
                  <a16:creationId xmlns:a16="http://schemas.microsoft.com/office/drawing/2014/main" id="{2A229487-E31F-C163-A63A-63031B815898}"/>
                </a:ext>
              </a:extLst>
            </p:cNvPr>
            <p:cNvPicPr>
              <a:picLocks noChangeAspect="1"/>
            </p:cNvPicPr>
            <p:nvPr/>
          </p:nvPicPr>
          <p:blipFill rotWithShape="1">
            <a:blip r:embed="rId51">
              <a:extLst>
                <a:ext uri="{28A0092B-C50C-407E-A947-70E740481C1C}">
                  <a14:useLocalDpi xmlns:a14="http://schemas.microsoft.com/office/drawing/2010/main" val="0"/>
                </a:ext>
              </a:extLst>
            </a:blip>
            <a:srcRect l="1192" t="-2954" r="39398" b="2955"/>
            <a:stretch/>
          </p:blipFill>
          <p:spPr>
            <a:xfrm>
              <a:off x="14206954" y="124821"/>
              <a:ext cx="1241598" cy="586048"/>
            </a:xfrm>
            <a:prstGeom prst="rect">
              <a:avLst/>
            </a:prstGeom>
          </p:spPr>
        </p:pic>
        <p:pic>
          <p:nvPicPr>
            <p:cNvPr id="80" name="Picture 79">
              <a:extLst>
                <a:ext uri="{FF2B5EF4-FFF2-40B4-BE49-F238E27FC236}">
                  <a16:creationId xmlns:a16="http://schemas.microsoft.com/office/drawing/2014/main" id="{A9232493-D14C-4C7E-A867-953F86F95FD6}"/>
                </a:ext>
              </a:extLst>
            </p:cNvPr>
            <p:cNvPicPr>
              <a:picLocks noChangeAspect="1"/>
            </p:cNvPicPr>
            <p:nvPr/>
          </p:nvPicPr>
          <p:blipFill rotWithShape="1">
            <a:blip r:embed="rId51">
              <a:extLst>
                <a:ext uri="{28A0092B-C50C-407E-A947-70E740481C1C}">
                  <a14:useLocalDpi xmlns:a14="http://schemas.microsoft.com/office/drawing/2010/main" val="0"/>
                </a:ext>
              </a:extLst>
            </a:blip>
            <a:srcRect l="64052" t="7380" r="2263" b="7865"/>
            <a:stretch/>
          </p:blipFill>
          <p:spPr>
            <a:xfrm>
              <a:off x="14475771" y="625706"/>
              <a:ext cx="703965" cy="496715"/>
            </a:xfrm>
            <a:prstGeom prst="rect">
              <a:avLst/>
            </a:prstGeom>
          </p:spPr>
        </p:pic>
      </p:grpSp>
      <p:grpSp>
        <p:nvGrpSpPr>
          <p:cNvPr id="20" name="Group 19">
            <a:extLst>
              <a:ext uri="{FF2B5EF4-FFF2-40B4-BE49-F238E27FC236}">
                <a16:creationId xmlns:a16="http://schemas.microsoft.com/office/drawing/2014/main" id="{BFB203FE-BD47-4B11-AC65-4810206208DD}"/>
              </a:ext>
            </a:extLst>
          </p:cNvPr>
          <p:cNvGrpSpPr/>
          <p:nvPr/>
        </p:nvGrpSpPr>
        <p:grpSpPr>
          <a:xfrm>
            <a:off x="15763344" y="7228410"/>
            <a:ext cx="10947601" cy="5944110"/>
            <a:chOff x="15763344" y="7228410"/>
            <a:chExt cx="10947601" cy="5944110"/>
          </a:xfrm>
        </p:grpSpPr>
        <p:grpSp>
          <p:nvGrpSpPr>
            <p:cNvPr id="16" name="Group 15">
              <a:extLst>
                <a:ext uri="{FF2B5EF4-FFF2-40B4-BE49-F238E27FC236}">
                  <a16:creationId xmlns:a16="http://schemas.microsoft.com/office/drawing/2014/main" id="{0EC82F1E-564F-4504-A5F3-3372615E95B8}"/>
                </a:ext>
              </a:extLst>
            </p:cNvPr>
            <p:cNvGrpSpPr/>
            <p:nvPr/>
          </p:nvGrpSpPr>
          <p:grpSpPr>
            <a:xfrm>
              <a:off x="15781428" y="7228410"/>
              <a:ext cx="10929517" cy="5944110"/>
              <a:chOff x="15781428" y="7228410"/>
              <a:chExt cx="10929517" cy="5944110"/>
            </a:xfrm>
          </p:grpSpPr>
          <p:grpSp>
            <p:nvGrpSpPr>
              <p:cNvPr id="29" name="Group 28">
                <a:extLst>
                  <a:ext uri="{FF2B5EF4-FFF2-40B4-BE49-F238E27FC236}">
                    <a16:creationId xmlns:a16="http://schemas.microsoft.com/office/drawing/2014/main" id="{B99E5E2C-B77F-440E-B018-204B334F270D}"/>
                  </a:ext>
                </a:extLst>
              </p:cNvPr>
              <p:cNvGrpSpPr/>
              <p:nvPr/>
            </p:nvGrpSpPr>
            <p:grpSpPr>
              <a:xfrm>
                <a:off x="15781428" y="7228410"/>
                <a:ext cx="10929517" cy="5903278"/>
                <a:chOff x="15781428" y="7228410"/>
                <a:chExt cx="10929517" cy="5903278"/>
              </a:xfrm>
            </p:grpSpPr>
            <p:grpSp>
              <p:nvGrpSpPr>
                <p:cNvPr id="28" name="Group 27">
                  <a:extLst>
                    <a:ext uri="{FF2B5EF4-FFF2-40B4-BE49-F238E27FC236}">
                      <a16:creationId xmlns:a16="http://schemas.microsoft.com/office/drawing/2014/main" id="{35A14B5A-E02C-4995-87F0-F8EB1B9743B1}"/>
                    </a:ext>
                  </a:extLst>
                </p:cNvPr>
                <p:cNvGrpSpPr/>
                <p:nvPr/>
              </p:nvGrpSpPr>
              <p:grpSpPr>
                <a:xfrm>
                  <a:off x="15781428" y="7228410"/>
                  <a:ext cx="10929517" cy="5903278"/>
                  <a:chOff x="15781428" y="7228410"/>
                  <a:chExt cx="10929517" cy="5903278"/>
                </a:xfrm>
              </p:grpSpPr>
              <p:grpSp>
                <p:nvGrpSpPr>
                  <p:cNvPr id="194" name="Group 193">
                    <a:extLst>
                      <a:ext uri="{FF2B5EF4-FFF2-40B4-BE49-F238E27FC236}">
                        <a16:creationId xmlns:a16="http://schemas.microsoft.com/office/drawing/2014/main" id="{EC568780-DA93-FDEF-9759-4E2D872A4BCD}"/>
                      </a:ext>
                    </a:extLst>
                  </p:cNvPr>
                  <p:cNvGrpSpPr/>
                  <p:nvPr/>
                </p:nvGrpSpPr>
                <p:grpSpPr>
                  <a:xfrm>
                    <a:off x="15781428" y="7228410"/>
                    <a:ext cx="10929517" cy="5903278"/>
                    <a:chOff x="15737352" y="150463"/>
                    <a:chExt cx="10929517" cy="6711865"/>
                  </a:xfrm>
                </p:grpSpPr>
                <p:sp>
                  <p:nvSpPr>
                    <p:cNvPr id="195" name="Rectangle 194">
                      <a:extLst>
                        <a:ext uri="{FF2B5EF4-FFF2-40B4-BE49-F238E27FC236}">
                          <a16:creationId xmlns:a16="http://schemas.microsoft.com/office/drawing/2014/main" id="{A9E8935A-2DDA-2F37-73B3-21B17D58B643}"/>
                        </a:ext>
                      </a:extLst>
                    </p:cNvPr>
                    <p:cNvSpPr/>
                    <p:nvPr/>
                  </p:nvSpPr>
                  <p:spPr>
                    <a:xfrm>
                      <a:off x="15737352" y="150463"/>
                      <a:ext cx="10911824" cy="6711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0" name="TextBox 219">
                      <a:extLst>
                        <a:ext uri="{FF2B5EF4-FFF2-40B4-BE49-F238E27FC236}">
                          <a16:creationId xmlns:a16="http://schemas.microsoft.com/office/drawing/2014/main" id="{7C3B8FEC-A7F9-E3DA-B385-4ADA80128E6D}"/>
                        </a:ext>
                      </a:extLst>
                    </p:cNvPr>
                    <p:cNvSpPr txBox="1"/>
                    <p:nvPr/>
                  </p:nvSpPr>
                  <p:spPr>
                    <a:xfrm>
                      <a:off x="15737558" y="153795"/>
                      <a:ext cx="10929311" cy="1434727"/>
                    </a:xfrm>
                    <a:prstGeom prst="rect">
                      <a:avLst/>
                    </a:prstGeom>
                    <a:noFill/>
                    <a:ln w="57150">
                      <a:noFill/>
                    </a:ln>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DISCUSSION OF RESULTS</a:t>
                      </a:r>
                    </a:p>
                    <a:p>
                      <a:pPr algn="just"/>
                      <a:r>
                        <a:rPr lang="en-US" sz="1400" b="0" i="0" dirty="0">
                          <a:effectLst/>
                          <a:latin typeface="Times New Roman" panose="02020603050405020304" pitchFamily="18" charset="0"/>
                          <a:cs typeface="Times New Roman" panose="02020603050405020304" pitchFamily="18" charset="0"/>
                        </a:rPr>
                        <a:t>The tremor severity ratings </a:t>
                      </a:r>
                      <a:r>
                        <a:rPr lang="en-ZA" sz="1400" b="0" i="0" dirty="0">
                          <a:effectLst/>
                          <a:latin typeface="Times New Roman" panose="02020603050405020304" pitchFamily="18" charset="0"/>
                          <a:cs typeface="Times New Roman" panose="02020603050405020304" pitchFamily="18" charset="0"/>
                        </a:rPr>
                        <a:t>were</a:t>
                      </a:r>
                      <a:r>
                        <a:rPr lang="en-US" sz="1400" b="0" i="0" dirty="0">
                          <a:effectLst/>
                          <a:latin typeface="Times New Roman" panose="02020603050405020304" pitchFamily="18" charset="0"/>
                          <a:cs typeface="Times New Roman" panose="02020603050405020304" pitchFamily="18" charset="0"/>
                        </a:rPr>
                        <a:t> determined for each patient’s treated and untreated hands for each given treatment period. Method 1 uses the </a:t>
                      </a:r>
                      <a:r>
                        <a:rPr lang="en-ZA" sz="1400" b="0" i="0" dirty="0">
                          <a:effectLst/>
                          <a:latin typeface="Times New Roman" panose="02020603050405020304" pitchFamily="18" charset="0"/>
                          <a:cs typeface="Times New Roman" panose="02020603050405020304" pitchFamily="18" charset="0"/>
                        </a:rPr>
                        <a:t>normalised</a:t>
                      </a:r>
                      <a:r>
                        <a:rPr lang="en-US" sz="1400" b="0" i="0" dirty="0">
                          <a:effectLst/>
                          <a:latin typeface="Times New Roman" panose="02020603050405020304" pitchFamily="18" charset="0"/>
                          <a:cs typeface="Times New Roman" panose="02020603050405020304" pitchFamily="18" charset="0"/>
                        </a:rPr>
                        <a:t> standard deviations of the relative orientation distributions. </a:t>
                      </a:r>
                      <a:r>
                        <a:rPr lang="en-US" sz="1400" dirty="0">
                          <a:latin typeface="Times New Roman" panose="02020603050405020304" pitchFamily="18" charset="0"/>
                          <a:cs typeface="Times New Roman" panose="02020603050405020304" pitchFamily="18" charset="0"/>
                        </a:rPr>
                        <a:t>Method 2 uses the p</a:t>
                      </a:r>
                      <a:r>
                        <a:rPr lang="en-US" sz="1400" b="0" i="0" dirty="0">
                          <a:effectLst/>
                          <a:latin typeface="Times New Roman" panose="02020603050405020304" pitchFamily="18" charset="0"/>
                          <a:cs typeface="Times New Roman" panose="02020603050405020304" pitchFamily="18" charset="0"/>
                        </a:rPr>
                        <a:t>roduct of the number of peaks and average peak-to-trough adjacent distance.</a:t>
                      </a:r>
                    </a:p>
                    <a:p>
                      <a:pPr algn="ctr"/>
                      <a:endParaRPr lang="en-ZA" sz="1600" b="1" dirty="0">
                        <a:solidFill>
                          <a:srgbClr val="00008B"/>
                        </a:solidFill>
                        <a:latin typeface="Times New Roman" panose="02020603050405020304" pitchFamily="18" charset="0"/>
                        <a:cs typeface="Times New Roman" panose="02020603050405020304" pitchFamily="18" charset="0"/>
                      </a:endParaRPr>
                    </a:p>
                  </p:txBody>
                </p:sp>
                <p:sp>
                  <p:nvSpPr>
                    <p:cNvPr id="221" name="TextBox 220">
                      <a:extLst>
                        <a:ext uri="{FF2B5EF4-FFF2-40B4-BE49-F238E27FC236}">
                          <a16:creationId xmlns:a16="http://schemas.microsoft.com/office/drawing/2014/main" id="{0ADF8166-E52D-AA6A-C855-CB23CA6EBAF7}"/>
                        </a:ext>
                      </a:extLst>
                    </p:cNvPr>
                    <p:cNvSpPr txBox="1"/>
                    <p:nvPr/>
                  </p:nvSpPr>
                  <p:spPr>
                    <a:xfrm>
                      <a:off x="23657386" y="4111242"/>
                      <a:ext cx="2746053" cy="349934"/>
                    </a:xfrm>
                    <a:prstGeom prst="rect">
                      <a:avLst/>
                    </a:prstGeom>
                    <a:noFill/>
                    <a:ln w="57150">
                      <a:noFill/>
                    </a:ln>
                    <a:effectLst/>
                  </p:spPr>
                  <p:txBody>
                    <a:bodyPr wrap="square" rtlCol="0">
                      <a:spAutoFit/>
                    </a:bodyPr>
                    <a:lstStyle/>
                    <a:p>
                      <a:pPr marL="285750" indent="-285750" algn="just">
                        <a:buFont typeface="Arial" panose="020B0604020202020204" pitchFamily="34" charset="0"/>
                        <a:buChar char="•"/>
                      </a:pPr>
                      <a:endParaRPr lang="en-ZA" sz="1400" b="1" dirty="0">
                        <a:latin typeface="Times New Roman" panose="02020603050405020304" pitchFamily="18" charset="0"/>
                        <a:cs typeface="Times New Roman" panose="02020603050405020304" pitchFamily="18" charset="0"/>
                      </a:endParaRPr>
                    </a:p>
                  </p:txBody>
                </p:sp>
              </p:grpSp>
              <p:grpSp>
                <p:nvGrpSpPr>
                  <p:cNvPr id="27" name="Group 26">
                    <a:extLst>
                      <a:ext uri="{FF2B5EF4-FFF2-40B4-BE49-F238E27FC236}">
                        <a16:creationId xmlns:a16="http://schemas.microsoft.com/office/drawing/2014/main" id="{D175B29D-BA21-4909-802B-C9C8CF16A1D3}"/>
                      </a:ext>
                    </a:extLst>
                  </p:cNvPr>
                  <p:cNvGrpSpPr/>
                  <p:nvPr/>
                </p:nvGrpSpPr>
                <p:grpSpPr>
                  <a:xfrm>
                    <a:off x="15781428" y="8494305"/>
                    <a:ext cx="7914837" cy="4637383"/>
                    <a:chOff x="15781428" y="8494305"/>
                    <a:chExt cx="7914837" cy="4637383"/>
                  </a:xfrm>
                </p:grpSpPr>
                <p:pic>
                  <p:nvPicPr>
                    <p:cNvPr id="103" name="Picture 102">
                      <a:extLst>
                        <a:ext uri="{FF2B5EF4-FFF2-40B4-BE49-F238E27FC236}">
                          <a16:creationId xmlns:a16="http://schemas.microsoft.com/office/drawing/2014/main" id="{32D0126C-9D1F-4908-BAF2-17CFE5188B3D}"/>
                        </a:ext>
                      </a:extLst>
                    </p:cNvPr>
                    <p:cNvPicPr>
                      <a:picLocks noChangeAspect="1"/>
                    </p:cNvPicPr>
                    <p:nvPr/>
                  </p:nvPicPr>
                  <p:blipFill rotWithShape="1">
                    <a:blip r:embed="rId52">
                      <a:extLst>
                        <a:ext uri="{28A0092B-C50C-407E-A947-70E740481C1C}">
                          <a14:useLocalDpi xmlns:a14="http://schemas.microsoft.com/office/drawing/2010/main" val="0"/>
                        </a:ext>
                      </a:extLst>
                    </a:blip>
                    <a:srcRect l="-572" t="12147" r="-284"/>
                    <a:stretch/>
                  </p:blipFill>
                  <p:spPr>
                    <a:xfrm>
                      <a:off x="19811629" y="8929230"/>
                      <a:ext cx="3780000" cy="1928361"/>
                    </a:xfrm>
                    <a:prstGeom prst="rect">
                      <a:avLst/>
                    </a:prstGeom>
                    <a:ln w="12700">
                      <a:noFill/>
                    </a:ln>
                    <a:effectLst>
                      <a:outerShdw sx="1000" sy="1000" algn="ctr" rotWithShape="0">
                        <a:srgbClr val="000000"/>
                      </a:outerShdw>
                    </a:effectLst>
                  </p:spPr>
                </p:pic>
                <p:sp>
                  <p:nvSpPr>
                    <p:cNvPr id="222" name="TextBox 221">
                      <a:extLst>
                        <a:ext uri="{FF2B5EF4-FFF2-40B4-BE49-F238E27FC236}">
                          <a16:creationId xmlns:a16="http://schemas.microsoft.com/office/drawing/2014/main" id="{F53A570C-EB70-9087-007F-00643914A914}"/>
                        </a:ext>
                      </a:extLst>
                    </p:cNvPr>
                    <p:cNvSpPr txBox="1"/>
                    <p:nvPr/>
                  </p:nvSpPr>
                  <p:spPr>
                    <a:xfrm>
                      <a:off x="20148525" y="8760118"/>
                      <a:ext cx="3281798"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2</a:t>
                      </a:r>
                      <a:endParaRPr lang="en-ZA" sz="1100" b="1" dirty="0">
                        <a:solidFill>
                          <a:srgbClr val="00008B"/>
                        </a:solidFill>
                        <a:latin typeface="Times New Roman" panose="02020603050405020304" pitchFamily="18" charset="0"/>
                        <a:cs typeface="Times New Roman" panose="02020603050405020304" pitchFamily="18" charset="0"/>
                      </a:endParaRPr>
                    </a:p>
                  </p:txBody>
                </p:sp>
                <p:pic>
                  <p:nvPicPr>
                    <p:cNvPr id="17" name="Picture 16" descr="Chart, line chart&#10;&#10;Description automatically generated">
                      <a:extLst>
                        <a:ext uri="{FF2B5EF4-FFF2-40B4-BE49-F238E27FC236}">
                          <a16:creationId xmlns:a16="http://schemas.microsoft.com/office/drawing/2014/main" id="{8627880A-7D62-DDAE-B400-CD4338BF0CB5}"/>
                        </a:ext>
                      </a:extLst>
                    </p:cNvPr>
                    <p:cNvPicPr>
                      <a:picLocks noChangeAspect="1"/>
                    </p:cNvPicPr>
                    <p:nvPr/>
                  </p:nvPicPr>
                  <p:blipFill rotWithShape="1">
                    <a:blip r:embed="rId53">
                      <a:extLst>
                        <a:ext uri="{28A0092B-C50C-407E-A947-70E740481C1C}">
                          <a14:useLocalDpi xmlns:a14="http://schemas.microsoft.com/office/drawing/2010/main" val="0"/>
                        </a:ext>
                      </a:extLst>
                    </a:blip>
                    <a:srcRect t="9350"/>
                    <a:stretch/>
                  </p:blipFill>
                  <p:spPr>
                    <a:xfrm>
                      <a:off x="15827149" y="11189626"/>
                      <a:ext cx="3780000" cy="1942062"/>
                    </a:xfrm>
                    <a:prstGeom prst="rect">
                      <a:avLst/>
                    </a:prstGeom>
                    <a:effectLst>
                      <a:outerShdw sx="1000" sy="1000" algn="ctr" rotWithShape="0">
                        <a:srgbClr val="000000"/>
                      </a:outerShdw>
                    </a:effectLst>
                  </p:spPr>
                </p:pic>
                <p:pic>
                  <p:nvPicPr>
                    <p:cNvPr id="18" name="Picture 17" descr="Chart, bar chart, histogram&#10;&#10;Description automatically generated">
                      <a:extLst>
                        <a:ext uri="{FF2B5EF4-FFF2-40B4-BE49-F238E27FC236}">
                          <a16:creationId xmlns:a16="http://schemas.microsoft.com/office/drawing/2014/main" id="{C6EAA57D-306F-2B83-873B-379B129A34D1}"/>
                        </a:ext>
                      </a:extLst>
                    </p:cNvPr>
                    <p:cNvPicPr>
                      <a:picLocks noChangeAspect="1"/>
                    </p:cNvPicPr>
                    <p:nvPr/>
                  </p:nvPicPr>
                  <p:blipFill rotWithShape="1">
                    <a:blip r:embed="rId54">
                      <a:extLst>
                        <a:ext uri="{28A0092B-C50C-407E-A947-70E740481C1C}">
                          <a14:useLocalDpi xmlns:a14="http://schemas.microsoft.com/office/drawing/2010/main" val="0"/>
                        </a:ext>
                      </a:extLst>
                    </a:blip>
                    <a:srcRect t="14447"/>
                    <a:stretch/>
                  </p:blipFill>
                  <p:spPr>
                    <a:xfrm>
                      <a:off x="15827149" y="8959671"/>
                      <a:ext cx="3780000" cy="1833886"/>
                    </a:xfrm>
                    <a:prstGeom prst="rect">
                      <a:avLst/>
                    </a:prstGeom>
                    <a:ln w="38100">
                      <a:noFill/>
                    </a:ln>
                    <a:effectLst>
                      <a:outerShdw sx="1000" sy="1000" algn="ctr" rotWithShape="0">
                        <a:srgbClr val="000000"/>
                      </a:outerShdw>
                    </a:effectLst>
                  </p:spPr>
                </p:pic>
                <p:sp>
                  <p:nvSpPr>
                    <p:cNvPr id="19" name="TextBox 18">
                      <a:extLst>
                        <a:ext uri="{FF2B5EF4-FFF2-40B4-BE49-F238E27FC236}">
                          <a16:creationId xmlns:a16="http://schemas.microsoft.com/office/drawing/2014/main" id="{1C20407C-7893-2D87-1DA3-E81908FD3DEF}"/>
                        </a:ext>
                      </a:extLst>
                    </p:cNvPr>
                    <p:cNvSpPr txBox="1"/>
                    <p:nvPr/>
                  </p:nvSpPr>
                  <p:spPr>
                    <a:xfrm>
                      <a:off x="15781428" y="8494305"/>
                      <a:ext cx="7914837" cy="307777"/>
                    </a:xfrm>
                    <a:prstGeom prst="rect">
                      <a:avLst/>
                    </a:prstGeom>
                    <a:noFill/>
                    <a:ln w="57150">
                      <a:noFill/>
                    </a:ln>
                    <a:effectLst/>
                  </p:spPr>
                  <p:txBody>
                    <a:bodyPr wrap="square" rtlCol="0">
                      <a:spAutoFit/>
                    </a:bodyPr>
                    <a:lstStyle/>
                    <a:p>
                      <a:r>
                        <a:rPr lang="en-ZA" sz="1400" b="1" dirty="0">
                          <a:solidFill>
                            <a:srgbClr val="00008B"/>
                          </a:solidFill>
                          <a:latin typeface="Times New Roman" panose="02020603050405020304" pitchFamily="18" charset="0"/>
                          <a:cs typeface="Times New Roman" panose="02020603050405020304" pitchFamily="18" charset="0"/>
                        </a:rPr>
                        <a:t>Percentage of Patients with Tremor Before Treatment that Improved After Various Treatment Times.</a:t>
                      </a:r>
                      <a:endParaRPr lang="en-ZA" sz="1200" b="1" dirty="0">
                        <a:solidFill>
                          <a:srgbClr val="00008B"/>
                        </a:solidFill>
                        <a:latin typeface="Times New Roman" panose="02020603050405020304" pitchFamily="18" charset="0"/>
                        <a:cs typeface="Times New Roman" panose="02020603050405020304" pitchFamily="18" charset="0"/>
                      </a:endParaRPr>
                    </a:p>
                  </p:txBody>
                </p:sp>
                <p:pic>
                  <p:nvPicPr>
                    <p:cNvPr id="106" name="Picture 105">
                      <a:extLst>
                        <a:ext uri="{FF2B5EF4-FFF2-40B4-BE49-F238E27FC236}">
                          <a16:creationId xmlns:a16="http://schemas.microsoft.com/office/drawing/2014/main" id="{EE7F6FFD-750E-4C36-8DEF-2BDBEF9D00AB}"/>
                        </a:ext>
                      </a:extLst>
                    </p:cNvPr>
                    <p:cNvPicPr>
                      <a:picLocks noChangeAspect="1"/>
                    </p:cNvPicPr>
                    <p:nvPr/>
                  </p:nvPicPr>
                  <p:blipFill rotWithShape="1">
                    <a:blip r:embed="rId55">
                      <a:extLst>
                        <a:ext uri="{28A0092B-C50C-407E-A947-70E740481C1C}">
                          <a14:useLocalDpi xmlns:a14="http://schemas.microsoft.com/office/drawing/2010/main" val="0"/>
                        </a:ext>
                      </a:extLst>
                    </a:blip>
                    <a:srcRect t="8695"/>
                    <a:stretch/>
                  </p:blipFill>
                  <p:spPr>
                    <a:xfrm>
                      <a:off x="19741446" y="11111579"/>
                      <a:ext cx="3780000" cy="2015189"/>
                    </a:xfrm>
                    <a:prstGeom prst="rect">
                      <a:avLst/>
                    </a:prstGeom>
                    <a:effectLst>
                      <a:outerShdw sx="1000" sy="1000" algn="ctr" rotWithShape="0">
                        <a:srgbClr val="000000"/>
                      </a:outerShdw>
                    </a:effectLst>
                  </p:spPr>
                </p:pic>
              </p:grpSp>
            </p:grpSp>
            <p:sp>
              <p:nvSpPr>
                <p:cNvPr id="109" name="TextBox 108">
                  <a:extLst>
                    <a:ext uri="{FF2B5EF4-FFF2-40B4-BE49-F238E27FC236}">
                      <a16:creationId xmlns:a16="http://schemas.microsoft.com/office/drawing/2014/main" id="{55E7D11D-E352-414E-9788-D70837A3253D}"/>
                    </a:ext>
                  </a:extLst>
                </p:cNvPr>
                <p:cNvSpPr txBox="1"/>
                <p:nvPr/>
              </p:nvSpPr>
              <p:spPr>
                <a:xfrm>
                  <a:off x="15791234" y="8727460"/>
                  <a:ext cx="3873570"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1</a:t>
                  </a:r>
                  <a:endParaRPr lang="en-ZA" sz="1100" b="1" dirty="0">
                    <a:solidFill>
                      <a:srgbClr val="00008B"/>
                    </a:solidFill>
                    <a:latin typeface="Times New Roman" panose="02020603050405020304" pitchFamily="18" charset="0"/>
                    <a:cs typeface="Times New Roman" panose="02020603050405020304" pitchFamily="18" charset="0"/>
                  </a:endParaRPr>
                </a:p>
              </p:txBody>
            </p:sp>
          </p:grpSp>
          <p:sp>
            <p:nvSpPr>
              <p:cNvPr id="108" name="TextBox 107">
                <a:extLst>
                  <a:ext uri="{FF2B5EF4-FFF2-40B4-BE49-F238E27FC236}">
                    <a16:creationId xmlns:a16="http://schemas.microsoft.com/office/drawing/2014/main" id="{841ABBAF-B605-4364-8906-FA5B175081F7}"/>
                  </a:ext>
                </a:extLst>
              </p:cNvPr>
              <p:cNvSpPr txBox="1"/>
              <p:nvPr/>
            </p:nvSpPr>
            <p:spPr>
              <a:xfrm>
                <a:off x="23702562" y="8186540"/>
                <a:ext cx="2992975" cy="4985980"/>
              </a:xfrm>
              <a:prstGeom prst="rect">
                <a:avLst/>
              </a:prstGeom>
              <a:noFill/>
              <a:ln w="57150">
                <a:noFill/>
              </a:ln>
              <a:effectLst/>
            </p:spPr>
            <p:txBody>
              <a:bodyPr wrap="square" rtlCol="0">
                <a:spAutoFit/>
              </a:bodyPr>
              <a:lstStyle/>
              <a:p>
                <a:pPr algn="just">
                  <a:spcBef>
                    <a:spcPts val="600"/>
                  </a:spcBef>
                </a:pPr>
                <a:r>
                  <a:rPr lang="en-US" sz="1400" b="0" i="0" dirty="0">
                    <a:effectLst/>
                    <a:latin typeface="Times New Roman" panose="02020603050405020304" pitchFamily="18" charset="0"/>
                    <a:cs typeface="Times New Roman" panose="02020603050405020304" pitchFamily="18" charset="0"/>
                  </a:rPr>
                  <a:t>The percentage of patients whose tremor improved was determined for each time period, as well as the average severity for each treatment period. It is important to note that the number of patients that went for treatment greatly decreases as time progresses which affects the reliability of the later years’ results. </a:t>
                </a:r>
              </a:p>
              <a:p>
                <a:pPr algn="just">
                  <a:spcBef>
                    <a:spcPts val="600"/>
                  </a:spcBef>
                </a:pPr>
                <a:endParaRPr lang="en-US" sz="1400" b="0" i="0" dirty="0">
                  <a:effectLst/>
                  <a:latin typeface="Times New Roman" panose="02020603050405020304" pitchFamily="18" charset="0"/>
                  <a:cs typeface="Times New Roman" panose="02020603050405020304" pitchFamily="18" charset="0"/>
                </a:endParaRPr>
              </a:p>
              <a:p>
                <a:pPr algn="just">
                  <a:spcBef>
                    <a:spcPts val="600"/>
                  </a:spcBef>
                  <a:spcAft>
                    <a:spcPts val="600"/>
                  </a:spcAft>
                </a:pPr>
                <a:r>
                  <a:rPr lang="en-US" sz="1400" b="0" i="0" dirty="0">
                    <a:effectLst/>
                    <a:latin typeface="Times New Roman" panose="02020603050405020304" pitchFamily="18" charset="0"/>
                    <a:cs typeface="Times New Roman" panose="02020603050405020304" pitchFamily="18" charset="0"/>
                  </a:rPr>
                  <a:t>Overall, method 1 indicates that FUS treatment is successful, with an average of 71% of the treated hands seeing an immediate improvement in tremor severity after treatment and an immediate decrease in the average tremor severity of the treated hand spirals after treatment begins is evident in the Average Tremor Severities graph. Method 2 has similar results with 76% of treated hands seeing improvement after treatment. </a:t>
                </a:r>
              </a:p>
            </p:txBody>
          </p:sp>
        </p:grpSp>
        <p:sp>
          <p:nvSpPr>
            <p:cNvPr id="112" name="TextBox 111">
              <a:extLst>
                <a:ext uri="{FF2B5EF4-FFF2-40B4-BE49-F238E27FC236}">
                  <a16:creationId xmlns:a16="http://schemas.microsoft.com/office/drawing/2014/main" id="{3FB9B84E-5398-40CB-9917-4B3A3BC6270D}"/>
                </a:ext>
              </a:extLst>
            </p:cNvPr>
            <p:cNvSpPr txBox="1"/>
            <p:nvPr/>
          </p:nvSpPr>
          <p:spPr>
            <a:xfrm>
              <a:off x="20041190" y="10889623"/>
              <a:ext cx="3476748"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2</a:t>
              </a:r>
              <a:endParaRPr lang="en-ZA" sz="1100" b="1" dirty="0">
                <a:solidFill>
                  <a:srgbClr val="00008B"/>
                </a:solidFill>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C93CDBB9-3092-4198-BBA2-AC9340567861}"/>
                </a:ext>
              </a:extLst>
            </p:cNvPr>
            <p:cNvSpPr txBox="1"/>
            <p:nvPr/>
          </p:nvSpPr>
          <p:spPr>
            <a:xfrm>
              <a:off x="15781427" y="10712028"/>
              <a:ext cx="7648895" cy="313883"/>
            </a:xfrm>
            <a:prstGeom prst="rect">
              <a:avLst/>
            </a:prstGeom>
            <a:noFill/>
            <a:ln w="57150">
              <a:noFill/>
            </a:ln>
            <a:effectLst/>
          </p:spPr>
          <p:txBody>
            <a:bodyPr wrap="square" rtlCol="0">
              <a:spAutoFit/>
            </a:bodyPr>
            <a:lstStyle/>
            <a:p>
              <a:pPr algn="ctr"/>
              <a:r>
                <a:rPr lang="en-ZA" sz="1400" b="1" dirty="0">
                  <a:solidFill>
                    <a:srgbClr val="00008B"/>
                  </a:solidFill>
                  <a:latin typeface="Times New Roman" panose="02020603050405020304" pitchFamily="18" charset="0"/>
                  <a:cs typeface="Times New Roman" panose="02020603050405020304" pitchFamily="18" charset="0"/>
                </a:rPr>
                <a:t>Average Tremor Severities for Each Hand</a:t>
              </a:r>
              <a:endParaRPr lang="en-ZA" sz="1200" b="1" dirty="0">
                <a:solidFill>
                  <a:srgbClr val="00008B"/>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7F9384B4-CA68-4D4A-BFAE-B68C4CDAA0E2}"/>
                </a:ext>
              </a:extLst>
            </p:cNvPr>
            <p:cNvSpPr txBox="1"/>
            <p:nvPr/>
          </p:nvSpPr>
          <p:spPr>
            <a:xfrm>
              <a:off x="15763344" y="10952696"/>
              <a:ext cx="4021713" cy="276621"/>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1</a:t>
              </a:r>
              <a:endParaRPr lang="en-ZA" sz="1100" b="1" dirty="0">
                <a:solidFill>
                  <a:srgbClr val="00008B"/>
                </a:solidFill>
                <a:latin typeface="Times New Roman" panose="02020603050405020304" pitchFamily="18" charset="0"/>
                <a:cs typeface="Times New Roman" panose="02020603050405020304" pitchFamily="18" charset="0"/>
              </a:endParaRPr>
            </a:p>
          </p:txBody>
        </p:sp>
      </p:grpSp>
      <p:sp>
        <p:nvSpPr>
          <p:cNvPr id="102" name="TextBox 101">
            <a:extLst>
              <a:ext uri="{FF2B5EF4-FFF2-40B4-BE49-F238E27FC236}">
                <a16:creationId xmlns:a16="http://schemas.microsoft.com/office/drawing/2014/main" id="{3331D4D6-1F21-4845-B2A2-2934838CA36D}"/>
              </a:ext>
            </a:extLst>
          </p:cNvPr>
          <p:cNvSpPr txBox="1"/>
          <p:nvPr/>
        </p:nvSpPr>
        <p:spPr>
          <a:xfrm>
            <a:off x="15809139" y="13319644"/>
            <a:ext cx="10884114" cy="1615827"/>
          </a:xfrm>
          <a:prstGeom prst="rect">
            <a:avLst/>
          </a:prstGeom>
          <a:solidFill>
            <a:schemeClr val="bg1"/>
          </a:solidFill>
          <a:ln w="57150">
            <a:noFill/>
          </a:ln>
          <a:effectLst>
            <a:outerShdw blurRad="190500" dist="228600" dir="2700000" algn="tl" rotWithShape="0">
              <a:prstClr val="black">
                <a:alpha val="30000"/>
              </a:prst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REFERENCES</a:t>
            </a:r>
            <a:endParaRPr lang="en-ZA" sz="1600" b="1" dirty="0">
              <a:solidFill>
                <a:srgbClr val="00008B"/>
              </a:solidFill>
              <a:latin typeface="Times New Roman" panose="02020603050405020304" pitchFamily="18" charset="0"/>
              <a:cs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[1]  </a:t>
            </a:r>
            <a:r>
              <a:rPr lang="en-ZA" sz="900" b="0" i="0" dirty="0">
                <a:solidFill>
                  <a:srgbClr val="000000"/>
                </a:solidFill>
                <a:effectLst/>
                <a:latin typeface="Times New Roman" panose="02020603050405020304" pitchFamily="18" charset="0"/>
                <a:cs typeface="Times New Roman" panose="02020603050405020304" pitchFamily="18" charset="0"/>
              </a:rPr>
              <a:t>H. </a:t>
            </a:r>
            <a:r>
              <a:rPr lang="en-ZA" sz="900" b="0" i="0" dirty="0" err="1">
                <a:solidFill>
                  <a:srgbClr val="000000"/>
                </a:solidFill>
                <a:effectLst/>
                <a:latin typeface="Times New Roman" panose="02020603050405020304" pitchFamily="18" charset="0"/>
                <a:cs typeface="Times New Roman" panose="02020603050405020304" pitchFamily="18" charset="0"/>
              </a:rPr>
              <a:t>Baek</a:t>
            </a:r>
            <a:r>
              <a:rPr lang="en-ZA" sz="900" b="0" i="0" dirty="0">
                <a:solidFill>
                  <a:srgbClr val="000000"/>
                </a:solidFill>
                <a:effectLst/>
                <a:latin typeface="Times New Roman" panose="02020603050405020304" pitchFamily="18" charset="0"/>
                <a:cs typeface="Times New Roman" panose="02020603050405020304" pitchFamily="18" charset="0"/>
              </a:rPr>
              <a:t>, D. Lockwood, E. J. Mason, E. </a:t>
            </a:r>
            <a:r>
              <a:rPr lang="en-ZA" sz="900" b="0" i="0" dirty="0" err="1">
                <a:solidFill>
                  <a:srgbClr val="000000"/>
                </a:solidFill>
                <a:effectLst/>
                <a:latin typeface="Times New Roman" panose="02020603050405020304" pitchFamily="18" charset="0"/>
                <a:cs typeface="Times New Roman" panose="02020603050405020304" pitchFamily="18" charset="0"/>
              </a:rPr>
              <a:t>Obusez</a:t>
            </a:r>
            <a:r>
              <a:rPr lang="en-ZA" sz="900" b="0" i="0" dirty="0">
                <a:solidFill>
                  <a:srgbClr val="000000"/>
                </a:solidFill>
                <a:effectLst/>
                <a:latin typeface="Times New Roman" panose="02020603050405020304" pitchFamily="18" charset="0"/>
                <a:cs typeface="Times New Roman" panose="02020603050405020304" pitchFamily="18" charset="0"/>
              </a:rPr>
              <a:t>, M. </a:t>
            </a:r>
            <a:r>
              <a:rPr lang="en-ZA" sz="900" b="0" i="0" dirty="0" err="1">
                <a:solidFill>
                  <a:srgbClr val="000000"/>
                </a:solidFill>
                <a:effectLst/>
                <a:latin typeface="Times New Roman" panose="02020603050405020304" pitchFamily="18" charset="0"/>
                <a:cs typeface="Times New Roman" panose="02020603050405020304" pitchFamily="18" charset="0"/>
              </a:rPr>
              <a:t>Poturalski</a:t>
            </a:r>
            <a:r>
              <a:rPr lang="en-ZA" sz="900" b="0" i="0" dirty="0">
                <a:solidFill>
                  <a:srgbClr val="000000"/>
                </a:solidFill>
                <a:effectLst/>
                <a:latin typeface="Times New Roman" panose="02020603050405020304" pitchFamily="18" charset="0"/>
                <a:cs typeface="Times New Roman" panose="02020603050405020304" pitchFamily="18" charset="0"/>
              </a:rPr>
              <a:t>, R. </a:t>
            </a:r>
            <a:r>
              <a:rPr lang="en-ZA" sz="900" b="0" i="0" dirty="0" err="1">
                <a:solidFill>
                  <a:srgbClr val="000000"/>
                </a:solidFill>
                <a:effectLst/>
                <a:latin typeface="Times New Roman" panose="02020603050405020304" pitchFamily="18" charset="0"/>
                <a:cs typeface="Times New Roman" panose="02020603050405020304" pitchFamily="18" charset="0"/>
              </a:rPr>
              <a:t>Rammo</a:t>
            </a:r>
            <a:r>
              <a:rPr lang="en-ZA" sz="900" b="0" i="0" dirty="0">
                <a:solidFill>
                  <a:srgbClr val="000000"/>
                </a:solidFill>
                <a:effectLst/>
                <a:latin typeface="Times New Roman" panose="02020603050405020304" pitchFamily="18" charset="0"/>
                <a:cs typeface="Times New Roman" panose="02020603050405020304" pitchFamily="18" charset="0"/>
              </a:rPr>
              <a:t>, S. J. Nagel and S. E. Jones, "Clinical Intervention Using Focused Ultrasound (FUS) Stimulation of the Brain in Diverse Neurological Disorders,“</a:t>
            </a:r>
            <a:br>
              <a:rPr lang="en-ZA" sz="900" b="0" i="0" dirty="0">
                <a:solidFill>
                  <a:srgbClr val="000000"/>
                </a:solidFill>
                <a:effectLst/>
                <a:latin typeface="Times New Roman" panose="02020603050405020304" pitchFamily="18" charset="0"/>
                <a:cs typeface="Times New Roman" panose="02020603050405020304" pitchFamily="18" charset="0"/>
              </a:rPr>
            </a:br>
            <a:r>
              <a:rPr lang="en-ZA" sz="900" b="0" i="0" dirty="0">
                <a:solidFill>
                  <a:srgbClr val="000000"/>
                </a:solidFill>
                <a:effectLst/>
                <a:latin typeface="Times New Roman" panose="02020603050405020304" pitchFamily="18" charset="0"/>
                <a:cs typeface="Times New Roman" panose="02020603050405020304" pitchFamily="18" charset="0"/>
              </a:rPr>
              <a:t>       </a:t>
            </a:r>
            <a:r>
              <a:rPr lang="en-ZA" sz="900" b="0" i="1" dirty="0">
                <a:solidFill>
                  <a:srgbClr val="000000"/>
                </a:solidFill>
                <a:effectLst/>
                <a:latin typeface="Times New Roman" panose="02020603050405020304" pitchFamily="18" charset="0"/>
                <a:cs typeface="Times New Roman" panose="02020603050405020304" pitchFamily="18" charset="0"/>
              </a:rPr>
              <a:t>Frontiers in Neurology, </a:t>
            </a:r>
            <a:r>
              <a:rPr lang="en-ZA" sz="900" b="0" i="0" dirty="0">
                <a:solidFill>
                  <a:srgbClr val="000000"/>
                </a:solidFill>
                <a:effectLst/>
                <a:latin typeface="Times New Roman" panose="02020603050405020304" pitchFamily="18" charset="0"/>
                <a:cs typeface="Times New Roman" panose="02020603050405020304" pitchFamily="18" charset="0"/>
              </a:rPr>
              <a:t>vol. 13, 2022.</a:t>
            </a:r>
            <a:endParaRPr lang="en-GB" sz="900" dirty="0">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[2]  M. </a:t>
            </a:r>
            <a:r>
              <a:rPr lang="en-US" sz="900" b="0" i="0" dirty="0" err="1">
                <a:solidFill>
                  <a:srgbClr val="000000"/>
                </a:solidFill>
                <a:effectLst/>
                <a:latin typeface="Times New Roman" panose="02020603050405020304" pitchFamily="18" charset="0"/>
                <a:cs typeface="Times New Roman" panose="02020603050405020304" pitchFamily="18" charset="0"/>
              </a:rPr>
              <a:t>Rohani</a:t>
            </a:r>
            <a:r>
              <a:rPr lang="en-US" sz="900" b="0" i="0" dirty="0">
                <a:solidFill>
                  <a:srgbClr val="000000"/>
                </a:solidFill>
                <a:effectLst/>
                <a:latin typeface="Times New Roman" panose="02020603050405020304" pitchFamily="18" charset="0"/>
                <a:cs typeface="Times New Roman" panose="02020603050405020304" pitchFamily="18" charset="0"/>
              </a:rPr>
              <a:t> and A. Fasano, "Focused Ultrasound for Essential Tremor: Review of the Evidence and Discussion of Current Hurdles.," </a:t>
            </a:r>
            <a:r>
              <a:rPr lang="en-US" sz="900" b="0" i="1" dirty="0">
                <a:solidFill>
                  <a:srgbClr val="000000"/>
                </a:solidFill>
                <a:effectLst/>
                <a:latin typeface="Times New Roman" panose="02020603050405020304" pitchFamily="18" charset="0"/>
                <a:cs typeface="Times New Roman" panose="02020603050405020304" pitchFamily="18" charset="0"/>
              </a:rPr>
              <a:t>Tremor and Other </a:t>
            </a:r>
            <a:r>
              <a:rPr lang="en-US" sz="900" b="0" i="1" dirty="0" err="1">
                <a:solidFill>
                  <a:srgbClr val="000000"/>
                </a:solidFill>
                <a:effectLst/>
                <a:latin typeface="Times New Roman" panose="02020603050405020304" pitchFamily="18" charset="0"/>
                <a:cs typeface="Times New Roman" panose="02020603050405020304" pitchFamily="18" charset="0"/>
              </a:rPr>
              <a:t>Hyperkinet</a:t>
            </a:r>
            <a:r>
              <a:rPr lang="en-US" sz="900" b="0" i="1" dirty="0">
                <a:solidFill>
                  <a:srgbClr val="000000"/>
                </a:solidFill>
                <a:effectLst/>
                <a:latin typeface="Times New Roman" panose="02020603050405020304" pitchFamily="18" charset="0"/>
                <a:cs typeface="Times New Roman" panose="02020603050405020304" pitchFamily="18" charset="0"/>
              </a:rPr>
              <a:t> Movements (NY), </a:t>
            </a:r>
            <a:r>
              <a:rPr lang="en-US" sz="900" b="0" i="0" dirty="0">
                <a:solidFill>
                  <a:srgbClr val="000000"/>
                </a:solidFill>
                <a:effectLst/>
                <a:latin typeface="Times New Roman" panose="02020603050405020304" pitchFamily="18" charset="0"/>
                <a:cs typeface="Times New Roman" panose="02020603050405020304" pitchFamily="18" charset="0"/>
              </a:rPr>
              <a:t>vol. 462, no. 7, 2017.</a:t>
            </a:r>
          </a:p>
          <a:p>
            <a:pPr lvl="0" algn="l"/>
            <a:r>
              <a:rPr lang="en-ZA" sz="900" b="0" i="0" dirty="0">
                <a:solidFill>
                  <a:srgbClr val="000000"/>
                </a:solidFill>
                <a:effectLst/>
                <a:latin typeface="Times New Roman" panose="02020603050405020304" pitchFamily="18" charset="0"/>
                <a:cs typeface="Times New Roman" panose="02020603050405020304" pitchFamily="18" charset="0"/>
              </a:rPr>
              <a:t>[3]  </a:t>
            </a:r>
            <a:r>
              <a:rPr lang="en-GB" sz="900" dirty="0">
                <a:effectLst/>
                <a:latin typeface="Times New Roman" panose="02020603050405020304" pitchFamily="18" charset="0"/>
                <a:ea typeface="Times New Roman" panose="02020603050405020304" pitchFamily="18" charset="0"/>
              </a:rPr>
              <a:t>University of Auckland, New Zealand, “Edge Detection.” </a:t>
            </a:r>
            <a:endParaRPr lang="en-GB" sz="1800" dirty="0">
              <a:effectLst/>
              <a:latin typeface="Times New Roman" panose="02020603050405020304" pitchFamily="18" charset="0"/>
              <a:ea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[4]  A. </a:t>
            </a:r>
            <a:r>
              <a:rPr lang="en-US" sz="900" b="0" i="0" dirty="0" err="1">
                <a:solidFill>
                  <a:srgbClr val="000000"/>
                </a:solidFill>
                <a:effectLst/>
                <a:latin typeface="Times New Roman" panose="02020603050405020304" pitchFamily="18" charset="0"/>
                <a:cs typeface="Times New Roman" panose="02020603050405020304" pitchFamily="18" charset="0"/>
              </a:rPr>
              <a:t>Rosebrock</a:t>
            </a:r>
            <a:r>
              <a:rPr lang="en-US" sz="900" b="0" i="0" dirty="0">
                <a:solidFill>
                  <a:srgbClr val="000000"/>
                </a:solidFill>
                <a:effectLst/>
                <a:latin typeface="Times New Roman" panose="02020603050405020304" pitchFamily="18" charset="0"/>
                <a:cs typeface="Times New Roman" panose="02020603050405020304" pitchFamily="18" charset="0"/>
              </a:rPr>
              <a:t>, "OpenCV Text Detection (EAST text detector) -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20 August 2018. [Online]. Available: https://pyimagesearch.com/2018/08/20/opencv-text-detection-east-text-detector/. </a:t>
            </a:r>
            <a:br>
              <a:rPr lang="en-US" sz="900" b="0" i="0" dirty="0">
                <a:solidFill>
                  <a:srgbClr val="000000"/>
                </a:solidFill>
                <a:effectLst/>
                <a:latin typeface="Times New Roman" panose="02020603050405020304" pitchFamily="18" charset="0"/>
                <a:cs typeface="Times New Roman" panose="02020603050405020304" pitchFamily="18" charset="0"/>
              </a:rPr>
            </a:br>
            <a:r>
              <a:rPr lang="en-US" sz="900" b="0" i="0" dirty="0">
                <a:solidFill>
                  <a:srgbClr val="000000"/>
                </a:solidFill>
                <a:effectLst/>
                <a:latin typeface="Times New Roman" panose="02020603050405020304" pitchFamily="18" charset="0"/>
                <a:cs typeface="Times New Roman" panose="02020603050405020304" pitchFamily="18" charset="0"/>
              </a:rPr>
              <a:t>       [Accessed 16 July 2022].</a:t>
            </a:r>
          </a:p>
          <a:p>
            <a:pPr lvl="0" algn="l"/>
            <a:r>
              <a:rPr lang="en-US" sz="900" b="0" i="0" dirty="0">
                <a:solidFill>
                  <a:srgbClr val="000000"/>
                </a:solidFill>
                <a:effectLst/>
                <a:latin typeface="Times New Roman" panose="02020603050405020304" pitchFamily="18" charset="0"/>
                <a:cs typeface="Times New Roman" panose="02020603050405020304" pitchFamily="18" charset="0"/>
              </a:rPr>
              <a:t>[5]  A. </a:t>
            </a:r>
            <a:r>
              <a:rPr lang="en-US" sz="900" b="0" i="0" dirty="0" err="1">
                <a:solidFill>
                  <a:srgbClr val="000000"/>
                </a:solidFill>
                <a:effectLst/>
                <a:latin typeface="Times New Roman" panose="02020603050405020304" pitchFamily="18" charset="0"/>
                <a:cs typeface="Times New Roman" panose="02020603050405020304" pitchFamily="18" charset="0"/>
              </a:rPr>
              <a:t>Rosebrock</a:t>
            </a:r>
            <a:r>
              <a:rPr lang="en-US" sz="900" b="0" i="0" dirty="0">
                <a:solidFill>
                  <a:srgbClr val="000000"/>
                </a:solidFill>
                <a:effectLst/>
                <a:latin typeface="Times New Roman" panose="02020603050405020304" pitchFamily="18" charset="0"/>
                <a:cs typeface="Times New Roman" panose="02020603050405020304" pitchFamily="18" charset="0"/>
              </a:rPr>
              <a:t>, "OpenCV shape detection -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8 February 2016. [Online]. Available: https://pyimagesearch.com/2016/02/08/opencv-shape-detection/. [Accessed 20 July 2022].</a:t>
            </a:r>
            <a:r>
              <a:rPr lang="en-US" sz="900" b="0" i="0" dirty="0">
                <a:effectLst/>
                <a:latin typeface="Times New Roman" panose="02020603050405020304" pitchFamily="18" charset="0"/>
                <a:cs typeface="Times New Roman" panose="02020603050405020304" pitchFamily="18" charset="0"/>
              </a:rPr>
              <a:t>  </a:t>
            </a:r>
          </a:p>
          <a:p>
            <a:pPr lvl="0" algn="l"/>
            <a:r>
              <a:rPr lang="en-US" sz="900" b="0" i="0" dirty="0">
                <a:solidFill>
                  <a:srgbClr val="000000"/>
                </a:solidFill>
                <a:effectLst/>
                <a:latin typeface="Times New Roman" panose="02020603050405020304" pitchFamily="18" charset="0"/>
                <a:cs typeface="Times New Roman" panose="02020603050405020304" pitchFamily="18" charset="0"/>
              </a:rPr>
              <a:t>[6]  </a:t>
            </a:r>
            <a:r>
              <a:rPr lang="en-US" sz="900" b="0" i="0" dirty="0" err="1">
                <a:solidFill>
                  <a:srgbClr val="000000"/>
                </a:solidFill>
                <a:effectLst/>
                <a:latin typeface="Times New Roman" panose="02020603050405020304" pitchFamily="18" charset="0"/>
                <a:cs typeface="Times New Roman" panose="02020603050405020304" pitchFamily="18" charset="0"/>
              </a:rPr>
              <a:t>jdhao</a:t>
            </a:r>
            <a:r>
              <a:rPr lang="en-US" sz="900" b="0" i="0" dirty="0">
                <a:solidFill>
                  <a:srgbClr val="000000"/>
                </a:solidFill>
                <a:effectLst/>
                <a:latin typeface="Times New Roman" panose="02020603050405020304" pitchFamily="18" charset="0"/>
                <a:cs typeface="Times New Roman" panose="02020603050405020304" pitchFamily="18" charset="0"/>
              </a:rPr>
              <a:t>, "Cropping Rotated Rectangles from Image with OpenCV," </a:t>
            </a:r>
            <a:r>
              <a:rPr lang="en-US" sz="900" b="0" i="0" dirty="0" err="1">
                <a:solidFill>
                  <a:srgbClr val="000000"/>
                </a:solidFill>
                <a:effectLst/>
                <a:latin typeface="Times New Roman" panose="02020603050405020304" pitchFamily="18" charset="0"/>
                <a:cs typeface="Times New Roman" panose="02020603050405020304" pitchFamily="18" charset="0"/>
              </a:rPr>
              <a:t>jdhao's</a:t>
            </a:r>
            <a:r>
              <a:rPr lang="en-US" sz="900" b="0" i="0" dirty="0">
                <a:solidFill>
                  <a:srgbClr val="000000"/>
                </a:solidFill>
                <a:effectLst/>
                <a:latin typeface="Times New Roman" panose="02020603050405020304" pitchFamily="18" charset="0"/>
                <a:cs typeface="Times New Roman" panose="02020603050405020304" pitchFamily="18" charset="0"/>
              </a:rPr>
              <a:t> digital space, 23 February 2019. [Online]. Available: https://jdhao.github.io/2019/02/23/crop_rotated_rectangle_opencv/. [Accessed 26 July 2022].</a:t>
            </a:r>
          </a:p>
          <a:p>
            <a:r>
              <a:rPr lang="en-GB" sz="900" dirty="0">
                <a:effectLst/>
                <a:latin typeface="Times New Roman" panose="02020603050405020304" pitchFamily="18" charset="0"/>
                <a:ea typeface="Times New Roman" panose="02020603050405020304" pitchFamily="18" charset="0"/>
              </a:rPr>
              <a:t>[7] </a:t>
            </a:r>
            <a:r>
              <a:rPr lang="en-GB" sz="900" dirty="0">
                <a:latin typeface="Times New Roman" panose="02020603050405020304" pitchFamily="18" charset="0"/>
                <a:ea typeface="Times New Roman" panose="02020603050405020304" pitchFamily="18" charset="0"/>
              </a:rPr>
              <a:t> </a:t>
            </a:r>
            <a:r>
              <a:rPr lang="en-GB" sz="900" dirty="0">
                <a:effectLst/>
                <a:latin typeface="Times New Roman" panose="02020603050405020304" pitchFamily="18" charset="0"/>
                <a:ea typeface="Times New Roman" panose="02020603050405020304" pitchFamily="18" charset="0"/>
              </a:rPr>
              <a:t>Wille, M. </a:t>
            </a:r>
            <a:r>
              <a:rPr lang="en-GB" sz="900" dirty="0" err="1">
                <a:effectLst/>
                <a:latin typeface="Times New Roman" panose="02020603050405020304" pitchFamily="18" charset="0"/>
                <a:ea typeface="Times New Roman" panose="02020603050405020304" pitchFamily="18" charset="0"/>
              </a:rPr>
              <a:t>Sangaré</a:t>
            </a:r>
            <a:r>
              <a:rPr lang="en-GB" sz="900" dirty="0">
                <a:effectLst/>
                <a:latin typeface="Times New Roman" panose="02020603050405020304" pitchFamily="18" charset="0"/>
                <a:ea typeface="Times New Roman" panose="02020603050405020304" pitchFamily="18" charset="0"/>
              </a:rPr>
              <a:t>, and S. Winter, “Analysis of patterns in tremor diagnosis spiral drawings for automated classification,” </a:t>
            </a:r>
            <a:r>
              <a:rPr lang="en-GB" sz="900" i="1" dirty="0">
                <a:effectLst/>
                <a:latin typeface="Times New Roman" panose="02020603050405020304" pitchFamily="18" charset="0"/>
                <a:ea typeface="Times New Roman" panose="02020603050405020304" pitchFamily="18" charset="0"/>
              </a:rPr>
              <a:t>Biomedical Engineering / </a:t>
            </a:r>
            <a:r>
              <a:rPr lang="en-GB" sz="900" i="1" dirty="0" err="1">
                <a:effectLst/>
                <a:latin typeface="Times New Roman" panose="02020603050405020304" pitchFamily="18" charset="0"/>
                <a:ea typeface="Times New Roman" panose="02020603050405020304" pitchFamily="18" charset="0"/>
              </a:rPr>
              <a:t>Biomedizinische</a:t>
            </a:r>
            <a:r>
              <a:rPr lang="en-GB" sz="900" i="1" dirty="0">
                <a:effectLst/>
                <a:latin typeface="Times New Roman" panose="02020603050405020304" pitchFamily="18" charset="0"/>
                <a:ea typeface="Times New Roman" panose="02020603050405020304" pitchFamily="18" charset="0"/>
              </a:rPr>
              <a:t> Technik</a:t>
            </a:r>
            <a:r>
              <a:rPr lang="en-GB" sz="900" dirty="0">
                <a:effectLst/>
                <a:latin typeface="Times New Roman" panose="02020603050405020304" pitchFamily="18" charset="0"/>
                <a:ea typeface="Times New Roman" panose="02020603050405020304" pitchFamily="18" charset="0"/>
              </a:rPr>
              <a:t>, 2013. </a:t>
            </a:r>
          </a:p>
        </p:txBody>
      </p:sp>
    </p:spTree>
    <p:extLst>
      <p:ext uri="{BB962C8B-B14F-4D97-AF65-F5344CB8AC3E}">
        <p14:creationId xmlns:p14="http://schemas.microsoft.com/office/powerpoint/2010/main" val="2498595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1824</TotalTime>
  <Words>1981</Words>
  <Application>Microsoft Office PowerPoint</Application>
  <PresentationFormat>Custom</PresentationFormat>
  <Paragraphs>133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Robyn Gebbie</dc:creator>
  <cp:lastModifiedBy>Gratech</cp:lastModifiedBy>
  <cp:revision>16</cp:revision>
  <dcterms:created xsi:type="dcterms:W3CDTF">2022-10-24T13:43:28Z</dcterms:created>
  <dcterms:modified xsi:type="dcterms:W3CDTF">2022-11-01T15:53:17Z</dcterms:modified>
</cp:coreProperties>
</file>