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23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23BD37C-705F-4964-ACB2-8B1B69DBCEFC}" type="datetimeFigureOut">
              <a:rPr lang="es-VE" smtClean="0"/>
              <a:t>06/05/2011</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3D73EDE8-E910-49A5-BB74-F1BDF80B942D}" type="slidenum">
              <a:rPr lang="es-VE" smtClean="0"/>
              <a:t>‹Nº›</a:t>
            </a:fld>
            <a:endParaRPr lang="es-V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23BD37C-705F-4964-ACB2-8B1B69DBCEFC}" type="datetimeFigureOut">
              <a:rPr lang="es-VE" smtClean="0"/>
              <a:t>06/05/2011</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3D73EDE8-E910-49A5-BB74-F1BDF80B942D}" type="slidenum">
              <a:rPr lang="es-VE" smtClean="0"/>
              <a:t>‹Nº›</a:t>
            </a:fld>
            <a:endParaRPr lang="es-V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23BD37C-705F-4964-ACB2-8B1B69DBCEFC}" type="datetimeFigureOut">
              <a:rPr lang="es-VE" smtClean="0"/>
              <a:t>06/05/2011</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3D73EDE8-E910-49A5-BB74-F1BDF80B942D}" type="slidenum">
              <a:rPr lang="es-VE" smtClean="0"/>
              <a:t>‹Nº›</a:t>
            </a:fld>
            <a:endParaRPr lang="es-V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23BD37C-705F-4964-ACB2-8B1B69DBCEFC}" type="datetimeFigureOut">
              <a:rPr lang="es-VE" smtClean="0"/>
              <a:t>06/05/2011</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3D73EDE8-E910-49A5-BB74-F1BDF80B942D}" type="slidenum">
              <a:rPr lang="es-VE" smtClean="0"/>
              <a:t>‹Nº›</a:t>
            </a:fld>
            <a:endParaRPr lang="es-V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23BD37C-705F-4964-ACB2-8B1B69DBCEFC}" type="datetimeFigureOut">
              <a:rPr lang="es-VE" smtClean="0"/>
              <a:t>06/05/2011</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3D73EDE8-E910-49A5-BB74-F1BDF80B942D}" type="slidenum">
              <a:rPr lang="es-VE" smtClean="0"/>
              <a:t>‹Nº›</a:t>
            </a:fld>
            <a:endParaRPr lang="es-V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23BD37C-705F-4964-ACB2-8B1B69DBCEFC}" type="datetimeFigureOut">
              <a:rPr lang="es-VE" smtClean="0"/>
              <a:t>06/05/2011</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3D73EDE8-E910-49A5-BB74-F1BDF80B942D}" type="slidenum">
              <a:rPr lang="es-VE" smtClean="0"/>
              <a:t>‹Nº›</a:t>
            </a:fld>
            <a:endParaRPr lang="es-V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023BD37C-705F-4964-ACB2-8B1B69DBCEFC}" type="datetimeFigureOut">
              <a:rPr lang="es-VE" smtClean="0"/>
              <a:t>06/05/2011</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3D73EDE8-E910-49A5-BB74-F1BDF80B942D}" type="slidenum">
              <a:rPr lang="es-VE" smtClean="0"/>
              <a:t>‹Nº›</a:t>
            </a:fld>
            <a:endParaRPr lang="es-V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023BD37C-705F-4964-ACB2-8B1B69DBCEFC}" type="datetimeFigureOut">
              <a:rPr lang="es-VE" smtClean="0"/>
              <a:t>06/05/2011</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3D73EDE8-E910-49A5-BB74-F1BDF80B942D}" type="slidenum">
              <a:rPr lang="es-VE" smtClean="0"/>
              <a:t>‹Nº›</a:t>
            </a:fld>
            <a:endParaRPr lang="es-V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3BD37C-705F-4964-ACB2-8B1B69DBCEFC}" type="datetimeFigureOut">
              <a:rPr lang="es-VE" smtClean="0"/>
              <a:t>06/05/2011</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3D73EDE8-E910-49A5-BB74-F1BDF80B942D}" type="slidenum">
              <a:rPr lang="es-VE" smtClean="0"/>
              <a:t>‹Nº›</a:t>
            </a:fld>
            <a:endParaRPr lang="es-V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23BD37C-705F-4964-ACB2-8B1B69DBCEFC}" type="datetimeFigureOut">
              <a:rPr lang="es-VE" smtClean="0"/>
              <a:t>06/05/2011</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3D73EDE8-E910-49A5-BB74-F1BDF80B942D}" type="slidenum">
              <a:rPr lang="es-VE" smtClean="0"/>
              <a:t>‹Nº›</a:t>
            </a:fld>
            <a:endParaRPr lang="es-VE"/>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023BD37C-705F-4964-ACB2-8B1B69DBCEFC}" type="datetimeFigureOut">
              <a:rPr lang="es-VE" smtClean="0"/>
              <a:t>06/05/2011</a:t>
            </a:fld>
            <a:endParaRPr lang="es-VE"/>
          </a:p>
        </p:txBody>
      </p:sp>
      <p:sp>
        <p:nvSpPr>
          <p:cNvPr id="9" name="Slide Number Placeholder 8"/>
          <p:cNvSpPr>
            <a:spLocks noGrp="1"/>
          </p:cNvSpPr>
          <p:nvPr>
            <p:ph type="sldNum" sz="quarter" idx="11"/>
          </p:nvPr>
        </p:nvSpPr>
        <p:spPr/>
        <p:txBody>
          <a:bodyPr/>
          <a:lstStyle/>
          <a:p>
            <a:fld id="{3D73EDE8-E910-49A5-BB74-F1BDF80B942D}" type="slidenum">
              <a:rPr lang="es-VE" smtClean="0"/>
              <a:t>‹Nº›</a:t>
            </a:fld>
            <a:endParaRPr lang="es-VE"/>
          </a:p>
        </p:txBody>
      </p:sp>
      <p:sp>
        <p:nvSpPr>
          <p:cNvPr id="10" name="Footer Placeholder 9"/>
          <p:cNvSpPr>
            <a:spLocks noGrp="1"/>
          </p:cNvSpPr>
          <p:nvPr>
            <p:ph type="ftr" sz="quarter" idx="12"/>
          </p:nvPr>
        </p:nvSpPr>
        <p:spPr/>
        <p:txBody>
          <a:bodyPr/>
          <a:lstStyle/>
          <a:p>
            <a:endParaRPr lang="es-V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D73EDE8-E910-49A5-BB74-F1BDF80B942D}" type="slidenum">
              <a:rPr lang="es-VE" smtClean="0"/>
              <a:t>‹Nº›</a:t>
            </a:fld>
            <a:endParaRPr lang="es-VE"/>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VE"/>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23BD37C-705F-4964-ACB2-8B1B69DBCEFC}" type="datetimeFigureOut">
              <a:rPr lang="es-VE" smtClean="0"/>
              <a:t>06/05/2011</a:t>
            </a:fld>
            <a:endParaRPr lang="es-V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VE" dirty="0" smtClean="0"/>
              <a:t>Venezuela Originaria</a:t>
            </a:r>
            <a:endParaRPr lang="es-VE" dirty="0"/>
          </a:p>
        </p:txBody>
      </p:sp>
      <p:sp>
        <p:nvSpPr>
          <p:cNvPr id="3" name="2 Subtítulo"/>
          <p:cNvSpPr>
            <a:spLocks noGrp="1"/>
          </p:cNvSpPr>
          <p:nvPr>
            <p:ph type="subTitle" idx="1"/>
          </p:nvPr>
        </p:nvSpPr>
        <p:spPr/>
        <p:txBody>
          <a:bodyPr/>
          <a:lstStyle/>
          <a:p>
            <a:r>
              <a:rPr lang="es-VE" dirty="0" err="1" smtClean="0"/>
              <a:t>Fatima</a:t>
            </a:r>
            <a:r>
              <a:rPr lang="es-VE" dirty="0" smtClean="0"/>
              <a:t> </a:t>
            </a:r>
            <a:r>
              <a:rPr lang="es-VE" dirty="0" err="1" smtClean="0"/>
              <a:t>freitas</a:t>
            </a:r>
            <a:endParaRPr lang="es-VE" dirty="0" smtClean="0"/>
          </a:p>
          <a:p>
            <a:r>
              <a:rPr lang="es-VE" dirty="0" smtClean="0"/>
              <a:t>1er año sección B</a:t>
            </a:r>
            <a:endParaRPr lang="es-VE" dirty="0"/>
          </a:p>
        </p:txBody>
      </p:sp>
    </p:spTree>
    <p:extLst>
      <p:ext uri="{BB962C8B-B14F-4D97-AF65-F5344CB8AC3E}">
        <p14:creationId xmlns:p14="http://schemas.microsoft.com/office/powerpoint/2010/main" val="3182665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Áreas culturales indígenas.</a:t>
            </a:r>
            <a:endParaRPr lang="es-VE" dirty="0"/>
          </a:p>
        </p:txBody>
      </p:sp>
      <p:sp>
        <p:nvSpPr>
          <p:cNvPr id="3" name="2 Marcador de contenido"/>
          <p:cNvSpPr>
            <a:spLocks noGrp="1"/>
          </p:cNvSpPr>
          <p:nvPr>
            <p:ph idx="1"/>
          </p:nvPr>
        </p:nvSpPr>
        <p:spPr/>
        <p:txBody>
          <a:bodyPr>
            <a:normAutofit fontScale="85000" lnSpcReduction="20000"/>
          </a:bodyPr>
          <a:lstStyle/>
          <a:p>
            <a:pPr marL="114300" indent="0">
              <a:buNone/>
            </a:pPr>
            <a:r>
              <a:rPr lang="es-VE" dirty="0"/>
              <a:t> </a:t>
            </a:r>
            <a:r>
              <a:rPr lang="es-VE" dirty="0" smtClean="0"/>
              <a:t> De acuerdo con el investigador Miguel Acosta  </a:t>
            </a:r>
            <a:r>
              <a:rPr lang="es-VE" dirty="0" err="1" smtClean="0"/>
              <a:t>siagnes</a:t>
            </a:r>
            <a:r>
              <a:rPr lang="es-VE" dirty="0" smtClean="0"/>
              <a:t>, la población      indígena venezolana para el siglo XV se distribuía en diez áreas culturales   según sus semejanzas  en idioma  y  formas  de vida:</a:t>
            </a:r>
          </a:p>
          <a:p>
            <a:endParaRPr lang="es-VE" dirty="0" smtClean="0"/>
          </a:p>
          <a:p>
            <a:r>
              <a:rPr lang="es-VE" dirty="0" smtClean="0"/>
              <a:t>Área de los </a:t>
            </a:r>
            <a:r>
              <a:rPr lang="es-VE" dirty="0" err="1" smtClean="0"/>
              <a:t>arawak</a:t>
            </a:r>
            <a:r>
              <a:rPr lang="es-VE" dirty="0" smtClean="0"/>
              <a:t> accidentales.</a:t>
            </a:r>
          </a:p>
          <a:p>
            <a:r>
              <a:rPr lang="es-VE" dirty="0" smtClean="0"/>
              <a:t>Integrada por pueblos localizados en la región centro-occidental, en los actuales estados falcón, </a:t>
            </a:r>
            <a:r>
              <a:rPr lang="es-VE" dirty="0" err="1" smtClean="0"/>
              <a:t>lara</a:t>
            </a:r>
            <a:r>
              <a:rPr lang="es-VE" dirty="0" smtClean="0"/>
              <a:t> y </a:t>
            </a:r>
            <a:r>
              <a:rPr lang="es-VE" dirty="0" err="1" smtClean="0"/>
              <a:t>yaracuy</a:t>
            </a:r>
            <a:r>
              <a:rPr lang="es-VE" dirty="0" smtClean="0"/>
              <a:t>, hasta la costa oriental del lago de </a:t>
            </a:r>
            <a:r>
              <a:rPr lang="es-VE" dirty="0" err="1" smtClean="0"/>
              <a:t>maracaibo</a:t>
            </a:r>
            <a:r>
              <a:rPr lang="es-VE" dirty="0" smtClean="0"/>
              <a:t>. Sus principales representantes fueron los </a:t>
            </a:r>
            <a:r>
              <a:rPr lang="es-VE" dirty="0" err="1" smtClean="0"/>
              <a:t>kaketío</a:t>
            </a:r>
            <a:r>
              <a:rPr lang="es-VE" dirty="0" smtClean="0"/>
              <a:t>.</a:t>
            </a:r>
          </a:p>
          <a:p>
            <a:endParaRPr lang="es-VE" dirty="0" smtClean="0"/>
          </a:p>
          <a:p>
            <a:r>
              <a:rPr lang="es-VE" dirty="0" smtClean="0"/>
              <a:t>Área de los </a:t>
            </a:r>
            <a:r>
              <a:rPr lang="es-VE" dirty="0" err="1" smtClean="0"/>
              <a:t>siparakoto</a:t>
            </a:r>
            <a:r>
              <a:rPr lang="es-VE" dirty="0" smtClean="0"/>
              <a:t>.</a:t>
            </a:r>
          </a:p>
          <a:p>
            <a:r>
              <a:rPr lang="es-VE" dirty="0" smtClean="0"/>
              <a:t>Integrada por grupos de origen y lengua </a:t>
            </a:r>
            <a:r>
              <a:rPr lang="es-VE" dirty="0" err="1" smtClean="0"/>
              <a:t>karibe</a:t>
            </a:r>
            <a:r>
              <a:rPr lang="es-VE" dirty="0" smtClean="0"/>
              <a:t> que se localizaron en la costa oriental de Falcón.</a:t>
            </a:r>
          </a:p>
          <a:p>
            <a:endParaRPr lang="es-VE" dirty="0" smtClean="0"/>
          </a:p>
          <a:p>
            <a:r>
              <a:rPr lang="es-VE" dirty="0" smtClean="0"/>
              <a:t>Área de la costa caribe .</a:t>
            </a:r>
          </a:p>
          <a:p>
            <a:r>
              <a:rPr lang="es-VE" dirty="0" smtClean="0"/>
              <a:t>Formada por agricultores y pescadores que se extendieron desde el Orinoco hasta los estados portuguesa y </a:t>
            </a:r>
            <a:r>
              <a:rPr lang="es-VE" dirty="0" err="1" smtClean="0"/>
              <a:t>lara</a:t>
            </a:r>
            <a:r>
              <a:rPr lang="es-VE" dirty="0" smtClean="0"/>
              <a:t>. Incluye a los </a:t>
            </a:r>
            <a:r>
              <a:rPr lang="es-VE" dirty="0" err="1" smtClean="0"/>
              <a:t>otamaco</a:t>
            </a:r>
            <a:r>
              <a:rPr lang="es-VE" dirty="0" smtClean="0"/>
              <a:t>, los </a:t>
            </a:r>
            <a:r>
              <a:rPr lang="es-VE" dirty="0" err="1" smtClean="0"/>
              <a:t>taparita</a:t>
            </a:r>
            <a:r>
              <a:rPr lang="es-VE" dirty="0" smtClean="0"/>
              <a:t> y parcialmente  a los </a:t>
            </a:r>
            <a:r>
              <a:rPr lang="es-VE" dirty="0" err="1" smtClean="0"/>
              <a:t>pumé</a:t>
            </a:r>
            <a:r>
              <a:rPr lang="es-VE" dirty="0" smtClean="0"/>
              <a:t>. A su vez , el área de la  costa caribe tiene tres </a:t>
            </a:r>
            <a:r>
              <a:rPr lang="es-VE" dirty="0" err="1" smtClean="0"/>
              <a:t>subáreas</a:t>
            </a:r>
            <a:r>
              <a:rPr lang="es-VE" dirty="0" smtClean="0"/>
              <a:t>: </a:t>
            </a:r>
            <a:r>
              <a:rPr lang="es-VE" dirty="0" err="1" smtClean="0"/>
              <a:t>kumanagoto</a:t>
            </a:r>
            <a:r>
              <a:rPr lang="es-VE" dirty="0" smtClean="0"/>
              <a:t>, palenque y </a:t>
            </a:r>
            <a:r>
              <a:rPr lang="es-VE" dirty="0" err="1" smtClean="0"/>
              <a:t>karaka</a:t>
            </a:r>
            <a:r>
              <a:rPr lang="es-VE" dirty="0" smtClean="0"/>
              <a:t>.</a:t>
            </a:r>
            <a:endParaRPr lang="es-VE" dirty="0"/>
          </a:p>
        </p:txBody>
      </p:sp>
    </p:spTree>
    <p:extLst>
      <p:ext uri="{BB962C8B-B14F-4D97-AF65-F5344CB8AC3E}">
        <p14:creationId xmlns:p14="http://schemas.microsoft.com/office/powerpoint/2010/main" val="86233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VE"/>
          </a:p>
        </p:txBody>
      </p:sp>
      <p:sp>
        <p:nvSpPr>
          <p:cNvPr id="3" name="2 Marcador de contenido"/>
          <p:cNvSpPr>
            <a:spLocks noGrp="1"/>
          </p:cNvSpPr>
          <p:nvPr>
            <p:ph idx="1"/>
          </p:nvPr>
        </p:nvSpPr>
        <p:spPr/>
        <p:txBody>
          <a:bodyPr>
            <a:normAutofit fontScale="92500" lnSpcReduction="10000"/>
          </a:bodyPr>
          <a:lstStyle/>
          <a:p>
            <a:r>
              <a:rPr lang="es-VE" dirty="0" smtClean="0"/>
              <a:t>Áreas de recolectores, cazadores  y pescadores </a:t>
            </a:r>
          </a:p>
          <a:p>
            <a:r>
              <a:rPr lang="es-VE" dirty="0" smtClean="0"/>
              <a:t>Formadas  por diferentes parcialidades independientes que se extendieron desde el delta del Orinoco hasta los llanos de Apure.</a:t>
            </a:r>
          </a:p>
          <a:p>
            <a:r>
              <a:rPr lang="es-VE" dirty="0" smtClean="0"/>
              <a:t>Área de la Guayana</a:t>
            </a:r>
          </a:p>
          <a:p>
            <a:r>
              <a:rPr lang="es-VE" dirty="0" smtClean="0"/>
              <a:t>Formada por pueblos de origen </a:t>
            </a:r>
            <a:r>
              <a:rPr lang="es-VE" dirty="0" err="1" smtClean="0"/>
              <a:t>karibe</a:t>
            </a:r>
            <a:r>
              <a:rPr lang="es-VE" dirty="0" smtClean="0"/>
              <a:t> que se localizaron al sur del río Orinoco y en el actual estado Amazonas.</a:t>
            </a:r>
          </a:p>
          <a:p>
            <a:r>
              <a:rPr lang="es-VE" dirty="0" smtClean="0"/>
              <a:t>Área de los </a:t>
            </a:r>
            <a:r>
              <a:rPr lang="es-VE" dirty="0" err="1" smtClean="0"/>
              <a:t>otomaco</a:t>
            </a:r>
            <a:endParaRPr lang="es-VE" dirty="0" smtClean="0"/>
          </a:p>
          <a:p>
            <a:r>
              <a:rPr lang="es-VE" dirty="0" smtClean="0"/>
              <a:t>Etnias relacionadas con las culturas de la América Central que se localizaron en los llanos bajos  de Apure y en las riberas del río Orinoco. Los </a:t>
            </a:r>
            <a:r>
              <a:rPr lang="es-VE" dirty="0" err="1" smtClean="0"/>
              <a:t>taparito</a:t>
            </a:r>
            <a:r>
              <a:rPr lang="es-VE" dirty="0" smtClean="0"/>
              <a:t>, los </a:t>
            </a:r>
            <a:r>
              <a:rPr lang="es-VE" dirty="0" err="1" smtClean="0"/>
              <a:t>otamaco</a:t>
            </a:r>
            <a:r>
              <a:rPr lang="es-VE" dirty="0" smtClean="0"/>
              <a:t> y los  </a:t>
            </a:r>
            <a:r>
              <a:rPr lang="es-VE" dirty="0" err="1" smtClean="0"/>
              <a:t>pumé</a:t>
            </a:r>
            <a:r>
              <a:rPr lang="es-VE" dirty="0" smtClean="0"/>
              <a:t> son representantes de las  culturas de esta área.</a:t>
            </a:r>
          </a:p>
          <a:p>
            <a:r>
              <a:rPr lang="es-VE" dirty="0" smtClean="0"/>
              <a:t>Área de los </a:t>
            </a:r>
            <a:r>
              <a:rPr lang="es-VE" dirty="0" err="1" smtClean="0"/>
              <a:t>jirajira</a:t>
            </a:r>
            <a:r>
              <a:rPr lang="es-VE" dirty="0" smtClean="0"/>
              <a:t> y los </a:t>
            </a:r>
            <a:r>
              <a:rPr lang="es-VE" dirty="0" err="1" smtClean="0"/>
              <a:t>ayamán</a:t>
            </a:r>
            <a:r>
              <a:rPr lang="es-VE" dirty="0" smtClean="0"/>
              <a:t> .</a:t>
            </a:r>
          </a:p>
          <a:p>
            <a:r>
              <a:rPr lang="es-VE" dirty="0" smtClean="0"/>
              <a:t>Formadas por grupos de recolectores, cazadores y pescadores  de los llanos centrales y las montañas de </a:t>
            </a:r>
            <a:r>
              <a:rPr lang="es-VE" dirty="0" err="1" smtClean="0"/>
              <a:t>Nirgua</a:t>
            </a:r>
            <a:r>
              <a:rPr lang="es-VE" dirty="0" smtClean="0"/>
              <a:t>, en </a:t>
            </a:r>
            <a:r>
              <a:rPr lang="es-VE" dirty="0" err="1" smtClean="0"/>
              <a:t>yaracuy</a:t>
            </a:r>
            <a:r>
              <a:rPr lang="es-VE" dirty="0" smtClean="0"/>
              <a:t>. También  se cuentan aquí a los </a:t>
            </a:r>
            <a:r>
              <a:rPr lang="es-VE" dirty="0" err="1" smtClean="0"/>
              <a:t>axagua</a:t>
            </a:r>
            <a:r>
              <a:rPr lang="es-VE" dirty="0" smtClean="0"/>
              <a:t>.</a:t>
            </a:r>
          </a:p>
          <a:p>
            <a:pPr marL="114300" indent="0">
              <a:buNone/>
            </a:pPr>
            <a:endParaRPr lang="es-VE" dirty="0"/>
          </a:p>
        </p:txBody>
      </p:sp>
    </p:spTree>
    <p:extLst>
      <p:ext uri="{BB962C8B-B14F-4D97-AF65-F5344CB8AC3E}">
        <p14:creationId xmlns:p14="http://schemas.microsoft.com/office/powerpoint/2010/main" val="3619981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VE" dirty="0"/>
          </a:p>
        </p:txBody>
      </p:sp>
      <p:sp>
        <p:nvSpPr>
          <p:cNvPr id="3" name="2 Marcador de contenido"/>
          <p:cNvSpPr>
            <a:spLocks noGrp="1"/>
          </p:cNvSpPr>
          <p:nvPr>
            <p:ph idx="1"/>
          </p:nvPr>
        </p:nvSpPr>
        <p:spPr/>
        <p:txBody>
          <a:bodyPr>
            <a:normAutofit lnSpcReduction="10000"/>
          </a:bodyPr>
          <a:lstStyle/>
          <a:p>
            <a:r>
              <a:rPr lang="es-VE" dirty="0" smtClean="0"/>
              <a:t>Área de los andes venezolanos.</a:t>
            </a:r>
          </a:p>
          <a:p>
            <a:r>
              <a:rPr lang="es-VE" dirty="0" smtClean="0"/>
              <a:t>Integrada por parcialidades agrícolas  de gran desarrollo que poblaron la  región andina. Procedían de Colombia y sus representadores  más importantes fueron los  </a:t>
            </a:r>
            <a:r>
              <a:rPr lang="es-VE" dirty="0" err="1" smtClean="0"/>
              <a:t>kuika</a:t>
            </a:r>
            <a:r>
              <a:rPr lang="es-VE" dirty="0" smtClean="0"/>
              <a:t> y los </a:t>
            </a:r>
            <a:r>
              <a:rPr lang="es-VE" dirty="0" err="1" smtClean="0"/>
              <a:t>timote</a:t>
            </a:r>
            <a:r>
              <a:rPr lang="es-VE" dirty="0" smtClean="0"/>
              <a:t>.</a:t>
            </a:r>
          </a:p>
          <a:p>
            <a:r>
              <a:rPr lang="es-VE" dirty="0" smtClean="0"/>
              <a:t>Área de los </a:t>
            </a:r>
            <a:r>
              <a:rPr lang="es-VE" dirty="0" err="1" smtClean="0"/>
              <a:t>karibe</a:t>
            </a:r>
            <a:r>
              <a:rPr lang="es-VE" dirty="0" smtClean="0"/>
              <a:t> occidentales</a:t>
            </a:r>
          </a:p>
          <a:p>
            <a:r>
              <a:rPr lang="es-VE" dirty="0" smtClean="0"/>
              <a:t>Formadas por agricultores, cazadores y pescadores localizados entre la sierra de </a:t>
            </a:r>
            <a:r>
              <a:rPr lang="es-VE" dirty="0" err="1" smtClean="0"/>
              <a:t>perijá</a:t>
            </a:r>
            <a:r>
              <a:rPr lang="es-VE" dirty="0" smtClean="0"/>
              <a:t> y el sur del lago de Maracaibo. En esta área se incluyen los barí  y los </a:t>
            </a:r>
            <a:r>
              <a:rPr lang="es-VE" dirty="0" err="1" smtClean="0"/>
              <a:t>bobure</a:t>
            </a:r>
            <a:r>
              <a:rPr lang="es-VE" dirty="0" smtClean="0"/>
              <a:t>. </a:t>
            </a:r>
          </a:p>
          <a:p>
            <a:r>
              <a:rPr lang="es-VE" dirty="0" smtClean="0"/>
              <a:t>Área de la Guajira</a:t>
            </a:r>
          </a:p>
          <a:p>
            <a:r>
              <a:rPr lang="es-VE" dirty="0" smtClean="0"/>
              <a:t>Integrada por pueblos  de recolectores, cazadores y pescadores que se Ubicaron en la península  de la Guajira  y la costa occidental del lago de Maracaibo . Los wayuu o guajiro de hoy , descienden de la cultura de </a:t>
            </a:r>
            <a:r>
              <a:rPr lang="es-VE" dirty="0" err="1" smtClean="0"/>
              <a:t>arawak</a:t>
            </a:r>
            <a:r>
              <a:rPr lang="es-VE" dirty="0" smtClean="0"/>
              <a:t>.</a:t>
            </a:r>
          </a:p>
          <a:p>
            <a:pPr marL="114300" indent="0">
              <a:buNone/>
            </a:pPr>
            <a:endParaRPr lang="es-VE" dirty="0"/>
          </a:p>
        </p:txBody>
      </p:sp>
    </p:spTree>
    <p:extLst>
      <p:ext uri="{BB962C8B-B14F-4D97-AF65-F5344CB8AC3E}">
        <p14:creationId xmlns:p14="http://schemas.microsoft.com/office/powerpoint/2010/main" val="3615264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Familias </a:t>
            </a:r>
            <a:r>
              <a:rPr lang="es-VE" dirty="0" err="1" smtClean="0"/>
              <a:t>lingüisticas</a:t>
            </a:r>
            <a:r>
              <a:rPr lang="es-VE" dirty="0" smtClean="0"/>
              <a:t> indígenas</a:t>
            </a:r>
            <a:endParaRPr lang="es-VE" dirty="0"/>
          </a:p>
        </p:txBody>
      </p:sp>
      <p:sp>
        <p:nvSpPr>
          <p:cNvPr id="3" name="2 Marcador de contenido"/>
          <p:cNvSpPr>
            <a:spLocks noGrp="1"/>
          </p:cNvSpPr>
          <p:nvPr>
            <p:ph idx="1"/>
          </p:nvPr>
        </p:nvSpPr>
        <p:spPr/>
        <p:txBody>
          <a:bodyPr>
            <a:normAutofit fontScale="92500"/>
          </a:bodyPr>
          <a:lstStyle/>
          <a:p>
            <a:pPr marL="114300" indent="0">
              <a:buNone/>
            </a:pPr>
            <a:r>
              <a:rPr lang="es-VE" dirty="0" smtClean="0"/>
              <a:t>Los </a:t>
            </a:r>
            <a:r>
              <a:rPr lang="es-VE" dirty="0" err="1" smtClean="0"/>
              <a:t>arawak</a:t>
            </a:r>
            <a:r>
              <a:rPr lang="es-VE" dirty="0" smtClean="0"/>
              <a:t>.</a:t>
            </a:r>
          </a:p>
          <a:p>
            <a:pPr marL="114300" indent="0">
              <a:buNone/>
            </a:pPr>
            <a:r>
              <a:rPr lang="es-VE" dirty="0" smtClean="0"/>
              <a:t>El pueblo </a:t>
            </a:r>
            <a:r>
              <a:rPr lang="es-VE" dirty="0" err="1" smtClean="0"/>
              <a:t>arawak</a:t>
            </a:r>
            <a:r>
              <a:rPr lang="es-VE" dirty="0" smtClean="0"/>
              <a:t> fue el más numeroso y extendido dentro del continente americano. Llegaron a este territorio hace aproximadamente  ocho mil años. La mayor parte de la población se asentó  en el área amazónica, desde donde  ingresaron al territorio  venezolano  siguiendo el curso de los grandes ríos del sur. Otros  guapos </a:t>
            </a:r>
            <a:r>
              <a:rPr lang="es-VE" dirty="0" err="1" smtClean="0"/>
              <a:t>arawak</a:t>
            </a:r>
            <a:r>
              <a:rPr lang="es-VE" dirty="0" smtClean="0"/>
              <a:t> procedentes del actual territorio de </a:t>
            </a:r>
            <a:r>
              <a:rPr lang="es-VE" dirty="0" err="1" smtClean="0"/>
              <a:t>colombia</a:t>
            </a:r>
            <a:r>
              <a:rPr lang="es-VE" dirty="0" smtClean="0"/>
              <a:t> llegaron por el occidente  a través  de la península  de la Guajira . Se ubicaron en el costa occidental, donde  vivieron principalmente  de la pesca y la recolección de moluscos. También se instalaron en los llanos del sur y en las selvas de </a:t>
            </a:r>
            <a:r>
              <a:rPr lang="es-VE" dirty="0" err="1" smtClean="0"/>
              <a:t>guayana</a:t>
            </a:r>
            <a:r>
              <a:rPr lang="es-VE" dirty="0" smtClean="0"/>
              <a:t>, donde cultivaron maíz  y yuca .</a:t>
            </a:r>
          </a:p>
          <a:p>
            <a:pPr marL="114300" indent="0">
              <a:buNone/>
            </a:pPr>
            <a:endParaRPr lang="es-VE" dirty="0"/>
          </a:p>
          <a:p>
            <a:pPr marL="114300" indent="0">
              <a:buNone/>
            </a:pPr>
            <a:r>
              <a:rPr lang="es-VE" dirty="0" smtClean="0"/>
              <a:t>Los </a:t>
            </a:r>
            <a:r>
              <a:rPr lang="es-VE" dirty="0" err="1" smtClean="0"/>
              <a:t>arawak</a:t>
            </a:r>
            <a:r>
              <a:rPr lang="es-VE" dirty="0" smtClean="0"/>
              <a:t> fabricaban hamacas, redes y cestas , y elaboraban vasijas de barro.</a:t>
            </a:r>
          </a:p>
        </p:txBody>
      </p:sp>
    </p:spTree>
    <p:extLst>
      <p:ext uri="{BB962C8B-B14F-4D97-AF65-F5344CB8AC3E}">
        <p14:creationId xmlns:p14="http://schemas.microsoft.com/office/powerpoint/2010/main" val="2997900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VE"/>
          </a:p>
        </p:txBody>
      </p:sp>
      <p:sp>
        <p:nvSpPr>
          <p:cNvPr id="3" name="2 Marcador de contenido"/>
          <p:cNvSpPr>
            <a:spLocks noGrp="1"/>
          </p:cNvSpPr>
          <p:nvPr>
            <p:ph idx="1"/>
          </p:nvPr>
        </p:nvSpPr>
        <p:spPr/>
        <p:txBody>
          <a:bodyPr/>
          <a:lstStyle/>
          <a:p>
            <a:pPr marL="114300" indent="0">
              <a:buNone/>
            </a:pPr>
            <a:r>
              <a:rPr lang="es-VE" dirty="0" smtClean="0"/>
              <a:t>Los </a:t>
            </a:r>
            <a:r>
              <a:rPr lang="es-VE" dirty="0" err="1" smtClean="0"/>
              <a:t>karibe</a:t>
            </a:r>
            <a:r>
              <a:rPr lang="es-VE" dirty="0" smtClean="0"/>
              <a:t> </a:t>
            </a:r>
          </a:p>
          <a:p>
            <a:pPr marL="114300" indent="0">
              <a:buNone/>
            </a:pPr>
            <a:r>
              <a:rPr lang="es-VE" dirty="0" smtClean="0"/>
              <a:t>Se cree que los grupos indígenas  de lengua </a:t>
            </a:r>
            <a:r>
              <a:rPr lang="es-VE" dirty="0" err="1" smtClean="0"/>
              <a:t>karibe</a:t>
            </a:r>
            <a:r>
              <a:rPr lang="es-VE" dirty="0" smtClean="0"/>
              <a:t>  </a:t>
            </a:r>
            <a:r>
              <a:rPr lang="es-VE" dirty="0" err="1" smtClean="0"/>
              <a:t>igresaron</a:t>
            </a:r>
            <a:r>
              <a:rPr lang="es-VE" dirty="0" smtClean="0"/>
              <a:t> a l territorio venezolano en el siglo XIV desde el sureste (estados bolívar y Amazonas) a través de vías terrestres , fluviales y marítimas. Se instalaron en las costas  orientales de </a:t>
            </a:r>
            <a:r>
              <a:rPr lang="es-VE" dirty="0" err="1" smtClean="0"/>
              <a:t>venezuela</a:t>
            </a:r>
            <a:r>
              <a:rPr lang="es-VE" dirty="0" smtClean="0"/>
              <a:t>, donde desplazaron a los </a:t>
            </a:r>
            <a:r>
              <a:rPr lang="es-VE" dirty="0" err="1" smtClean="0"/>
              <a:t>arawak</a:t>
            </a:r>
            <a:r>
              <a:rPr lang="es-VE" dirty="0" smtClean="0"/>
              <a:t> tras vencerlos en sucesivos enfrentamientos.</a:t>
            </a:r>
          </a:p>
          <a:p>
            <a:pPr marL="114300" indent="0">
              <a:buNone/>
            </a:pPr>
            <a:r>
              <a:rPr lang="es-VE" dirty="0" smtClean="0"/>
              <a:t>Practicaban la agricultura  y construían sus viviendas en aldeas cercanas a los conucos, donde cultivaban maíz, yuca, algodón y batata. Recordados como grandes navegantes y expertos cazadores, los </a:t>
            </a:r>
            <a:r>
              <a:rPr lang="es-VE" dirty="0" err="1" smtClean="0"/>
              <a:t>karibe</a:t>
            </a:r>
            <a:r>
              <a:rPr lang="es-VE" dirty="0" smtClean="0"/>
              <a:t> practicaban el comercio con sus  vecinos  por vía fluvial y marítima.</a:t>
            </a:r>
          </a:p>
        </p:txBody>
      </p:sp>
    </p:spTree>
    <p:extLst>
      <p:ext uri="{BB962C8B-B14F-4D97-AF65-F5344CB8AC3E}">
        <p14:creationId xmlns:p14="http://schemas.microsoft.com/office/powerpoint/2010/main" val="2604054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VE"/>
          </a:p>
        </p:txBody>
      </p:sp>
      <p:sp>
        <p:nvSpPr>
          <p:cNvPr id="3" name="2 Marcador de contenido"/>
          <p:cNvSpPr>
            <a:spLocks noGrp="1"/>
          </p:cNvSpPr>
          <p:nvPr>
            <p:ph idx="1"/>
          </p:nvPr>
        </p:nvSpPr>
        <p:spPr/>
        <p:txBody>
          <a:bodyPr>
            <a:normAutofit fontScale="92500" lnSpcReduction="10000"/>
          </a:bodyPr>
          <a:lstStyle/>
          <a:p>
            <a:r>
              <a:rPr lang="es-VE" dirty="0" smtClean="0"/>
              <a:t>Los chibcha.</a:t>
            </a:r>
          </a:p>
          <a:p>
            <a:r>
              <a:rPr lang="es-VE" dirty="0" smtClean="0"/>
              <a:t>Provenientes de los Andes , impactaron significativamente con sus conocimientos dentro de el territorio venezolano, se ubicaron en los actuales estados Mérida y </a:t>
            </a:r>
            <a:r>
              <a:rPr lang="es-VE" dirty="0" err="1" smtClean="0"/>
              <a:t>trujillo</a:t>
            </a:r>
            <a:r>
              <a:rPr lang="es-VE" dirty="0" smtClean="0"/>
              <a:t>, donde construyeron aldeas de piedra y barro. Mediante la agricultura de riego en terrazas construidas en las  áreas montañosas, cultivaban papa, cacao, maíz tabaco y ají. Fueron excelentes alfareros: elaboraban múltiples piezas de barro, tanto utilitarias como de adorno. Se destacaron también con los textiles. </a:t>
            </a:r>
          </a:p>
          <a:p>
            <a:r>
              <a:rPr lang="es-VE" dirty="0" smtClean="0"/>
              <a:t>Los chibcha intercambiaban sus artesanías con otros pueblos por productos y frutos, como el algodón y la sal.</a:t>
            </a:r>
          </a:p>
          <a:p>
            <a:r>
              <a:rPr lang="es-VE" dirty="0" smtClean="0"/>
              <a:t>Con base en algunos estudios, se asume que los </a:t>
            </a:r>
            <a:r>
              <a:rPr lang="es-VE" dirty="0" err="1" smtClean="0"/>
              <a:t>arawak</a:t>
            </a:r>
            <a:r>
              <a:rPr lang="es-VE" dirty="0" smtClean="0"/>
              <a:t> ,los chibcha y los </a:t>
            </a:r>
            <a:r>
              <a:rPr lang="es-VE" dirty="0" err="1" smtClean="0"/>
              <a:t>karibe</a:t>
            </a:r>
            <a:r>
              <a:rPr lang="es-VE" dirty="0" smtClean="0"/>
              <a:t> no sostuvieron grandes entrenamientos. Sin embargo, si vencieron a otros pueblos menos numerosos, que  comenzaron a depender de ellos, sobre todo lingüísticamente.</a:t>
            </a:r>
            <a:endParaRPr lang="es-VE" dirty="0"/>
          </a:p>
        </p:txBody>
      </p:sp>
    </p:spTree>
    <p:extLst>
      <p:ext uri="{BB962C8B-B14F-4D97-AF65-F5344CB8AC3E}">
        <p14:creationId xmlns:p14="http://schemas.microsoft.com/office/powerpoint/2010/main" val="234613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Los indígenas y su relación con el ambiente</a:t>
            </a:r>
            <a:endParaRPr lang="es-VE" dirty="0"/>
          </a:p>
        </p:txBody>
      </p:sp>
      <p:sp>
        <p:nvSpPr>
          <p:cNvPr id="3" name="2 Marcador de contenido"/>
          <p:cNvSpPr>
            <a:spLocks noGrp="1"/>
          </p:cNvSpPr>
          <p:nvPr>
            <p:ph idx="1"/>
          </p:nvPr>
        </p:nvSpPr>
        <p:spPr/>
        <p:txBody>
          <a:bodyPr>
            <a:normAutofit fontScale="92500"/>
          </a:bodyPr>
          <a:lstStyle/>
          <a:p>
            <a:r>
              <a:rPr lang="es-VE" dirty="0" smtClean="0"/>
              <a:t>Los primeros pobladores del territorio venezolano utilizaban  los recursos que les proporcionaban la naturaleza y practicaban la caza, la pesca, y la recolección. Pero la subsistencia en el interior del territorio requería de los pueblos indígenas el conocimiento de los ciclos biológicos de los recursos naturales, para disponer de frutas, semillas y granos, además de suelos fértiles. </a:t>
            </a:r>
            <a:endParaRPr lang="es-VE" dirty="0"/>
          </a:p>
          <a:p>
            <a:r>
              <a:rPr lang="es-VE" dirty="0" smtClean="0"/>
              <a:t>El aprovechamiento del agua.</a:t>
            </a:r>
          </a:p>
          <a:p>
            <a:r>
              <a:rPr lang="es-VE" dirty="0" smtClean="0"/>
              <a:t>Las comunidades que se asentaron en el actual territorio venezolano establecieron sus aldeas en la cercanía  de fuentes naturales de agua dulce, como ríos, lagos y lagunas. Algunos construyeron sus viviendas sobre las aguas . Tal es el caso de los palafitos en el lago  de Maracaibo de los </a:t>
            </a:r>
            <a:r>
              <a:rPr lang="es-VE" dirty="0" err="1" smtClean="0"/>
              <a:t>añú</a:t>
            </a:r>
            <a:r>
              <a:rPr lang="es-VE" dirty="0" smtClean="0"/>
              <a:t>, y de los </a:t>
            </a:r>
            <a:r>
              <a:rPr lang="es-VE" dirty="0" err="1" smtClean="0"/>
              <a:t>warao</a:t>
            </a:r>
            <a:r>
              <a:rPr lang="es-VE" dirty="0" smtClean="0"/>
              <a:t> en el Orinoco . Además, ríos y lagos proporcionaron alimento seguro: toda la clase de especies terrestres y acuáticas.</a:t>
            </a:r>
          </a:p>
          <a:p>
            <a:endParaRPr lang="es-VE" dirty="0"/>
          </a:p>
        </p:txBody>
      </p:sp>
    </p:spTree>
    <p:extLst>
      <p:ext uri="{BB962C8B-B14F-4D97-AF65-F5344CB8AC3E}">
        <p14:creationId xmlns:p14="http://schemas.microsoft.com/office/powerpoint/2010/main" val="2368170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VE"/>
          </a:p>
        </p:txBody>
      </p:sp>
      <p:sp>
        <p:nvSpPr>
          <p:cNvPr id="3" name="2 Marcador de contenido"/>
          <p:cNvSpPr>
            <a:spLocks noGrp="1"/>
          </p:cNvSpPr>
          <p:nvPr>
            <p:ph idx="1"/>
          </p:nvPr>
        </p:nvSpPr>
        <p:spPr/>
        <p:txBody>
          <a:bodyPr/>
          <a:lstStyle/>
          <a:p>
            <a:r>
              <a:rPr lang="es-VE" dirty="0" smtClean="0"/>
              <a:t>El agua fue utilizada por estos pueblos para preparar  sus comidas, para el aseo personal  diario y para curar fiebres  y otras enfermedades mediante </a:t>
            </a:r>
            <a:r>
              <a:rPr lang="es-VE" dirty="0" err="1" smtClean="0"/>
              <a:t>inmensiones</a:t>
            </a:r>
            <a:r>
              <a:rPr lang="es-VE" dirty="0" smtClean="0"/>
              <a:t>.</a:t>
            </a:r>
          </a:p>
          <a:p>
            <a:r>
              <a:rPr lang="es-VE" dirty="0" smtClean="0"/>
              <a:t>Los pueblos originarios hicieron de ríos y mares  vías de comunicación  surcadas por canoas, curiaras y balsas construidas  con diferentes materiales, especialmente troncos de </a:t>
            </a:r>
            <a:r>
              <a:rPr lang="es-VE" dirty="0" err="1" smtClean="0"/>
              <a:t>arbóles</a:t>
            </a:r>
            <a:r>
              <a:rPr lang="es-VE" dirty="0" smtClean="0"/>
              <a:t>. Para las comunidades agrícolas, el agua constituyó un elemento de gran importancia , debido que a su presencia garantizaba las cosechas. De allí  que la mayoría de los indígenas practicaran ritos religiosos dirigidos a provocar lluvias  y conjurar sequías. Comunidades como los </a:t>
            </a:r>
            <a:r>
              <a:rPr lang="es-VE" dirty="0" err="1" smtClean="0"/>
              <a:t>timote</a:t>
            </a:r>
            <a:r>
              <a:rPr lang="es-VE" dirty="0" smtClean="0"/>
              <a:t> y los </a:t>
            </a:r>
            <a:r>
              <a:rPr lang="es-VE" dirty="0" err="1" smtClean="0"/>
              <a:t>kuika</a:t>
            </a:r>
            <a:r>
              <a:rPr lang="es-VE" dirty="0" smtClean="0"/>
              <a:t> construían estructuras  para conservar sus productos y regar las tierras de cultivo.</a:t>
            </a:r>
            <a:endParaRPr lang="es-VE" dirty="0"/>
          </a:p>
        </p:txBody>
      </p:sp>
    </p:spTree>
    <p:extLst>
      <p:ext uri="{BB962C8B-B14F-4D97-AF65-F5344CB8AC3E}">
        <p14:creationId xmlns:p14="http://schemas.microsoft.com/office/powerpoint/2010/main" val="1805489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VE" dirty="0"/>
          </a:p>
        </p:txBody>
      </p:sp>
      <p:sp>
        <p:nvSpPr>
          <p:cNvPr id="3" name="2 Marcador de contenido"/>
          <p:cNvSpPr>
            <a:spLocks noGrp="1"/>
          </p:cNvSpPr>
          <p:nvPr>
            <p:ph idx="1"/>
          </p:nvPr>
        </p:nvSpPr>
        <p:spPr/>
        <p:txBody>
          <a:bodyPr/>
          <a:lstStyle/>
          <a:p>
            <a:r>
              <a:rPr lang="es-VE" dirty="0" smtClean="0"/>
              <a:t>El aprovechamiento de los suelos </a:t>
            </a:r>
          </a:p>
          <a:p>
            <a:r>
              <a:rPr lang="es-VE" dirty="0" smtClean="0"/>
              <a:t>La tierra era aprovechada de acuerdo al estilo de vida de cada pueblo indígena. Los recolectores, por ejemplo, consumían  para alimentos obtenidos del suelo, como raíces, tubérculos usaban las tierras fértiles para la siembra de maíz, papa, yuca y otros frutos.</a:t>
            </a:r>
          </a:p>
          <a:p>
            <a:r>
              <a:rPr lang="es-VE" dirty="0" smtClean="0"/>
              <a:t>El barro  resultó de gran utilidad para la elaboración  de  vasijas y representaciones  de dioses, así como otros objetos, además de haber sido aprovechado para la construcción de casas de bahareque.</a:t>
            </a:r>
          </a:p>
          <a:p>
            <a:r>
              <a:rPr lang="es-VE" dirty="0" smtClean="0"/>
              <a:t>Algunos pueblos extraían del suelo minerales como sal y oro, que usaban como adorno sin valor de cambio.</a:t>
            </a:r>
            <a:endParaRPr lang="es-VE" dirty="0"/>
          </a:p>
        </p:txBody>
      </p:sp>
    </p:spTree>
    <p:extLst>
      <p:ext uri="{BB962C8B-B14F-4D97-AF65-F5344CB8AC3E}">
        <p14:creationId xmlns:p14="http://schemas.microsoft.com/office/powerpoint/2010/main" val="1522808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VE"/>
          </a:p>
        </p:txBody>
      </p:sp>
      <p:sp>
        <p:nvSpPr>
          <p:cNvPr id="3" name="2 Marcador de contenido"/>
          <p:cNvSpPr>
            <a:spLocks noGrp="1"/>
          </p:cNvSpPr>
          <p:nvPr>
            <p:ph idx="1"/>
          </p:nvPr>
        </p:nvSpPr>
        <p:spPr/>
        <p:txBody>
          <a:bodyPr>
            <a:normAutofit lnSpcReduction="10000"/>
          </a:bodyPr>
          <a:lstStyle/>
          <a:p>
            <a:r>
              <a:rPr lang="es-VE" dirty="0" smtClean="0"/>
              <a:t>El aprovechamiento de la vegetación. </a:t>
            </a:r>
          </a:p>
          <a:p>
            <a:r>
              <a:rPr lang="es-VE" dirty="0" smtClean="0"/>
              <a:t>La vegetación tropical de los bosques  y las sabanas ofrecía a las comunidades indígenas una fuente casi inagotable de </a:t>
            </a:r>
            <a:r>
              <a:rPr lang="es-VE" dirty="0" err="1" smtClean="0"/>
              <a:t>rcursos</a:t>
            </a:r>
            <a:r>
              <a:rPr lang="es-VE" dirty="0" smtClean="0"/>
              <a:t> y materiales. Los árboles proporcionaban  frutos comestibles y fibras  para la fabricación  de tejidos,  cestas, redes, cuerdas y hamacas; además de la madera necesaria para la construcción de viviendas, embarcaciones y utensilios de trabajo.</a:t>
            </a:r>
          </a:p>
          <a:p>
            <a:r>
              <a:rPr lang="es-VE" dirty="0" smtClean="0"/>
              <a:t>Los indígenas practicaron la tala  limitada en bosques y selvas. De esta forma pudieron construir sus aldeas y ampliar  las zonas de cultivos sin  poner en peligro el equilibrio de la vida vegetal. La </a:t>
            </a:r>
            <a:r>
              <a:rPr lang="es-VE" dirty="0" smtClean="0"/>
              <a:t>deforestación solo se practica para </a:t>
            </a:r>
            <a:r>
              <a:rPr lang="es-VE" dirty="0" err="1" smtClean="0"/>
              <a:t>sastifacer</a:t>
            </a:r>
            <a:r>
              <a:rPr lang="es-VE" dirty="0" smtClean="0"/>
              <a:t> las necesidades inmediatas de la comunidad. En las sabanas, las comunidades indígenas aprovecharon la gran variedad de hierbas, tanto para el uso alimenticio como para el medicinal.</a:t>
            </a:r>
            <a:endParaRPr lang="es-VE" dirty="0"/>
          </a:p>
        </p:txBody>
      </p:sp>
    </p:spTree>
    <p:extLst>
      <p:ext uri="{BB962C8B-B14F-4D97-AF65-F5344CB8AC3E}">
        <p14:creationId xmlns:p14="http://schemas.microsoft.com/office/powerpoint/2010/main" val="578427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Poblamiento del territorio</a:t>
            </a:r>
            <a:endParaRPr lang="es-VE" dirty="0"/>
          </a:p>
        </p:txBody>
      </p:sp>
      <p:sp>
        <p:nvSpPr>
          <p:cNvPr id="3" name="2 Marcador de contenido"/>
          <p:cNvSpPr>
            <a:spLocks noGrp="1"/>
          </p:cNvSpPr>
          <p:nvPr>
            <p:ph idx="1"/>
          </p:nvPr>
        </p:nvSpPr>
        <p:spPr/>
        <p:txBody>
          <a:bodyPr>
            <a:normAutofit fontScale="85000" lnSpcReduction="10000"/>
          </a:bodyPr>
          <a:lstStyle/>
          <a:p>
            <a:r>
              <a:rPr lang="es-VE" dirty="0" smtClean="0"/>
              <a:t>Se estima por el poblamiento del territorio venezolano se produjo por desplazamientos provenientes del sur del continentes americano hace aproximadamente 15 000 años.</a:t>
            </a:r>
          </a:p>
          <a:p>
            <a:endParaRPr lang="es-VE" dirty="0"/>
          </a:p>
          <a:p>
            <a:r>
              <a:rPr lang="es-VE" dirty="0" smtClean="0"/>
              <a:t>El primo de estos desplazamientos estuvo conformado por pequeños grupos de cazadores y recolectores de raíces y frutas silvestres, quienes de movilizaban de un lugar a otro en busca de alimento. </a:t>
            </a:r>
            <a:r>
              <a:rPr lang="es-VE" dirty="0"/>
              <a:t> </a:t>
            </a:r>
            <a:r>
              <a:rPr lang="es-VE" dirty="0" smtClean="0"/>
              <a:t>Por esta razón, no construyeron viviendas estables y como rastro de su paso dejaron solo unos pocos </a:t>
            </a:r>
            <a:r>
              <a:rPr lang="es-VE" dirty="0" err="1" smtClean="0"/>
              <a:t>intrumentos</a:t>
            </a:r>
            <a:r>
              <a:rPr lang="es-VE" dirty="0" smtClean="0"/>
              <a:t> de hueso y piedra.  </a:t>
            </a:r>
          </a:p>
          <a:p>
            <a:endParaRPr lang="es-VE" dirty="0" smtClean="0"/>
          </a:p>
          <a:p>
            <a:r>
              <a:rPr lang="es-VE" dirty="0" smtClean="0"/>
              <a:t>Un segundo </a:t>
            </a:r>
            <a:r>
              <a:rPr lang="es-VE" dirty="0" err="1" smtClean="0"/>
              <a:t>dezplazamiento</a:t>
            </a:r>
            <a:r>
              <a:rPr lang="es-VE" dirty="0" smtClean="0"/>
              <a:t> se  produjo hace unos 10 000 años, esta vez de pescadores cazadores y recolectores de conchas marinas, que se asentaron en pequeñas aldeas en la  cuenca del lago de Maracaibo, donde construyeron palafitos. Estos pobladores aprovecharon la palma de moriche para la fabricación  de sus viviendas e instrumentos de trabajo y dejaron vestigios arqueológicos elaboradas con restos  de conchas marinas, objetos de piedra y herramientas de huesos y espinas.</a:t>
            </a:r>
          </a:p>
          <a:p>
            <a:endParaRPr lang="es-VE" dirty="0"/>
          </a:p>
        </p:txBody>
      </p:sp>
    </p:spTree>
    <p:extLst>
      <p:ext uri="{BB962C8B-B14F-4D97-AF65-F5344CB8AC3E}">
        <p14:creationId xmlns:p14="http://schemas.microsoft.com/office/powerpoint/2010/main" val="3881003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VE"/>
          </a:p>
        </p:txBody>
      </p:sp>
      <p:sp>
        <p:nvSpPr>
          <p:cNvPr id="3" name="2 Marcador de contenido"/>
          <p:cNvSpPr>
            <a:spLocks noGrp="1"/>
          </p:cNvSpPr>
          <p:nvPr>
            <p:ph idx="1"/>
          </p:nvPr>
        </p:nvSpPr>
        <p:spPr/>
        <p:txBody>
          <a:bodyPr/>
          <a:lstStyle/>
          <a:p>
            <a:r>
              <a:rPr lang="es-VE" dirty="0" smtClean="0"/>
              <a:t>La quema se hizo, y algunos pueblos indígenas aún le hace, para limpiar los  terrenos agrícolas, con tanto cuidado que no afectó ni afecta  la vida de la flora  y la fauna silvestres. Asimismo, el carácter  controlado de tales actividades  y el reposo de las tierras afectadas facilitan la pronta recuperación  de los suelos y la vegetación en breve tiempo.</a:t>
            </a:r>
          </a:p>
          <a:p>
            <a:r>
              <a:rPr lang="es-VE" dirty="0" smtClean="0"/>
              <a:t>El aprovechamiento de la fauna silvestre.</a:t>
            </a:r>
          </a:p>
          <a:p>
            <a:r>
              <a:rPr lang="es-VE" dirty="0" smtClean="0"/>
              <a:t>La caza de animales silvestres fue otra fuente importante de obtención  de alimento para los pobladores  originarios de </a:t>
            </a:r>
            <a:r>
              <a:rPr lang="es-VE" dirty="0" err="1" smtClean="0"/>
              <a:t>venezuela</a:t>
            </a:r>
            <a:r>
              <a:rPr lang="es-VE" dirty="0" smtClean="0"/>
              <a:t> . La caza de venado, </a:t>
            </a:r>
            <a:r>
              <a:rPr lang="es-VE" dirty="0" err="1" smtClean="0"/>
              <a:t>chigüire</a:t>
            </a:r>
            <a:r>
              <a:rPr lang="es-VE" dirty="0" smtClean="0"/>
              <a:t> y lapa, la captura  de tortugas, iguanas y culebras y la recolección de huevos y aves y reptiles solo se practicaban si eran necesarias y respetando las épocas de apareamiento y reproducción de los animales.</a:t>
            </a:r>
            <a:endParaRPr lang="es-VE" dirty="0"/>
          </a:p>
        </p:txBody>
      </p:sp>
    </p:spTree>
    <p:extLst>
      <p:ext uri="{BB962C8B-B14F-4D97-AF65-F5344CB8AC3E}">
        <p14:creationId xmlns:p14="http://schemas.microsoft.com/office/powerpoint/2010/main" val="4133681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VE"/>
          </a:p>
        </p:txBody>
      </p:sp>
      <p:sp>
        <p:nvSpPr>
          <p:cNvPr id="3" name="2 Marcador de contenido"/>
          <p:cNvSpPr>
            <a:spLocks noGrp="1"/>
          </p:cNvSpPr>
          <p:nvPr>
            <p:ph idx="1"/>
          </p:nvPr>
        </p:nvSpPr>
        <p:spPr/>
        <p:txBody>
          <a:bodyPr/>
          <a:lstStyle/>
          <a:p>
            <a:r>
              <a:rPr lang="es-VE" dirty="0" smtClean="0"/>
              <a:t>Cultura no contaminante</a:t>
            </a:r>
          </a:p>
          <a:p>
            <a:r>
              <a:rPr lang="es-VE" dirty="0" smtClean="0"/>
              <a:t>Los primeros grupos que habitaron </a:t>
            </a:r>
            <a:r>
              <a:rPr lang="es-VE" dirty="0" err="1" smtClean="0"/>
              <a:t>venezuela</a:t>
            </a:r>
            <a:r>
              <a:rPr lang="es-VE" dirty="0" smtClean="0"/>
              <a:t> no produjeron materiales contaminantes de ningún tipo que afectaran las aguas de los ríos, los lagos  o los mares. La mayor parte de sus desechos eran muy escasos y, en su mayoría, se enterraban o quemaban, lo cual aseguraba la preservación del ambiente.</a:t>
            </a:r>
          </a:p>
          <a:p>
            <a:r>
              <a:rPr lang="es-VE" dirty="0" smtClean="0"/>
              <a:t>La conciencia </a:t>
            </a:r>
            <a:r>
              <a:rPr lang="es-VE" dirty="0" err="1" smtClean="0"/>
              <a:t>ecólogica</a:t>
            </a:r>
            <a:r>
              <a:rPr lang="es-VE" dirty="0" smtClean="0"/>
              <a:t> ha formado parte intrínseca de la cultura de los pueblos indígenas. Ellos saben cómo aprovechar cada recurso sin poner en peligro la vida </a:t>
            </a:r>
            <a:r>
              <a:rPr lang="es-VE" smtClean="0"/>
              <a:t>y permanencia </a:t>
            </a:r>
            <a:r>
              <a:rPr lang="es-VE" dirty="0" smtClean="0"/>
              <a:t>de los ecosistemas</a:t>
            </a:r>
            <a:endParaRPr lang="es-VE" dirty="0"/>
          </a:p>
        </p:txBody>
      </p:sp>
    </p:spTree>
    <p:extLst>
      <p:ext uri="{BB962C8B-B14F-4D97-AF65-F5344CB8AC3E}">
        <p14:creationId xmlns:p14="http://schemas.microsoft.com/office/powerpoint/2010/main" val="3188906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VE" dirty="0"/>
          </a:p>
        </p:txBody>
      </p:sp>
      <p:sp>
        <p:nvSpPr>
          <p:cNvPr id="3" name="2 Marcador de contenido"/>
          <p:cNvSpPr>
            <a:spLocks noGrp="1"/>
          </p:cNvSpPr>
          <p:nvPr>
            <p:ph idx="1"/>
          </p:nvPr>
        </p:nvSpPr>
        <p:spPr>
          <a:xfrm>
            <a:off x="457200" y="1600200"/>
            <a:ext cx="7620000" cy="5069160"/>
          </a:xfrm>
        </p:spPr>
        <p:txBody>
          <a:bodyPr>
            <a:normAutofit fontScale="77500" lnSpcReduction="20000"/>
          </a:bodyPr>
          <a:lstStyle/>
          <a:p>
            <a:r>
              <a:rPr lang="es-VE" dirty="0" smtClean="0"/>
              <a:t>El tercer gran grupo de personas de ingresó al territorio nacional hace unos 4 000 años. Se trataba principalmente de comunidades </a:t>
            </a:r>
            <a:r>
              <a:rPr lang="es-VE" dirty="0" err="1" smtClean="0"/>
              <a:t>arawak</a:t>
            </a:r>
            <a:r>
              <a:rPr lang="es-VE" dirty="0" smtClean="0"/>
              <a:t> organizadas en pequeñas aldeas , que se desplazaron desde el sur del continente  </a:t>
            </a:r>
            <a:r>
              <a:rPr lang="es-VE" dirty="0" err="1" smtClean="0"/>
              <a:t>mericano</a:t>
            </a:r>
            <a:r>
              <a:rPr lang="es-VE" dirty="0" smtClean="0"/>
              <a:t> y se extendieron por todo el territorio que hoy conforma Venezuela.</a:t>
            </a:r>
          </a:p>
          <a:p>
            <a:endParaRPr lang="es-VE" dirty="0" smtClean="0"/>
          </a:p>
          <a:p>
            <a:r>
              <a:rPr lang="es-VE" dirty="0" smtClean="0"/>
              <a:t>Un cuarto estuvo integrado por comunidades de origen chibcha que se desplazaron desde la actual Colombia hacia los andes venezolanos y se organizaron en pequeñas aldeas agrícolas.</a:t>
            </a:r>
          </a:p>
          <a:p>
            <a:endParaRPr lang="es-VE" dirty="0" smtClean="0"/>
          </a:p>
          <a:p>
            <a:r>
              <a:rPr lang="es-VE" dirty="0" smtClean="0"/>
              <a:t>Un quinto y último desplazamiento de comunidades de lengua </a:t>
            </a:r>
            <a:r>
              <a:rPr lang="es-VE" dirty="0" err="1" smtClean="0"/>
              <a:t>karibe</a:t>
            </a:r>
            <a:r>
              <a:rPr lang="es-VE" dirty="0" smtClean="0"/>
              <a:t>, procedente de América </a:t>
            </a:r>
            <a:r>
              <a:rPr lang="es-VE" dirty="0" err="1" smtClean="0"/>
              <a:t>Cental</a:t>
            </a:r>
            <a:r>
              <a:rPr lang="es-VE" dirty="0" smtClean="0"/>
              <a:t> y del mar de las </a:t>
            </a:r>
            <a:r>
              <a:rPr lang="es-VE" dirty="0" err="1"/>
              <a:t>A</a:t>
            </a:r>
            <a:r>
              <a:rPr lang="es-VE" dirty="0" err="1" smtClean="0"/>
              <a:t>ntilla</a:t>
            </a:r>
            <a:r>
              <a:rPr lang="es-VE" dirty="0" smtClean="0"/>
              <a:t> ,  llegó a las costas  venezolanas. Se localizaron en las costas orientales y centrales de </a:t>
            </a:r>
            <a:r>
              <a:rPr lang="es-VE" dirty="0" err="1" smtClean="0"/>
              <a:t>venezuela</a:t>
            </a:r>
            <a:r>
              <a:rPr lang="es-VE" dirty="0" smtClean="0"/>
              <a:t> y formaron comunidades agrícolas.</a:t>
            </a:r>
          </a:p>
          <a:p>
            <a:endParaRPr lang="es-VE" dirty="0" smtClean="0"/>
          </a:p>
          <a:p>
            <a:r>
              <a:rPr lang="es-VE" dirty="0" smtClean="0"/>
              <a:t>Otros investigadores  han señalado que los  </a:t>
            </a:r>
            <a:r>
              <a:rPr lang="es-VE" dirty="0" err="1" smtClean="0"/>
              <a:t>karibes</a:t>
            </a:r>
            <a:r>
              <a:rPr lang="es-VE" dirty="0" smtClean="0"/>
              <a:t>  provenían de la región amazónica y navegaron por la costa de </a:t>
            </a:r>
            <a:r>
              <a:rPr lang="es-VE" dirty="0" err="1" smtClean="0"/>
              <a:t>brasil</a:t>
            </a:r>
            <a:r>
              <a:rPr lang="es-VE" dirty="0" smtClean="0"/>
              <a:t>  hasta llegar a nuestro territorio, desde donde  se extendieron  hacia las islas antillanas.</a:t>
            </a:r>
          </a:p>
          <a:p>
            <a:endParaRPr lang="es-VE" dirty="0" smtClean="0"/>
          </a:p>
          <a:p>
            <a:r>
              <a:rPr lang="es-VE" dirty="0" smtClean="0"/>
              <a:t>Al momento de la llegada de los españoles a </a:t>
            </a:r>
            <a:r>
              <a:rPr lang="es-VE" dirty="0" err="1" smtClean="0"/>
              <a:t>venezuela</a:t>
            </a:r>
            <a:r>
              <a:rPr lang="es-VE" dirty="0" smtClean="0"/>
              <a:t>, los </a:t>
            </a:r>
            <a:r>
              <a:rPr lang="es-VE" dirty="0" err="1" smtClean="0"/>
              <a:t>karibe</a:t>
            </a:r>
            <a:r>
              <a:rPr lang="es-VE" dirty="0" smtClean="0"/>
              <a:t> habían desplazado de la costa a casi todos los demás pueblos indígenas. Y fueron justo ellos quienes pusieron la mayor resistencia ante la conquista española.</a:t>
            </a:r>
            <a:endParaRPr lang="es-VE" dirty="0"/>
          </a:p>
        </p:txBody>
      </p:sp>
    </p:spTree>
    <p:extLst>
      <p:ext uri="{BB962C8B-B14F-4D97-AF65-F5344CB8AC3E}">
        <p14:creationId xmlns:p14="http://schemas.microsoft.com/office/powerpoint/2010/main" val="1434980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VE"/>
          </a:p>
        </p:txBody>
      </p:sp>
      <p:sp>
        <p:nvSpPr>
          <p:cNvPr id="3" name="2 Marcador de contenido"/>
          <p:cNvSpPr>
            <a:spLocks noGrp="1"/>
          </p:cNvSpPr>
          <p:nvPr>
            <p:ph idx="1"/>
          </p:nvPr>
        </p:nvSpPr>
        <p:spPr/>
        <p:txBody>
          <a:bodyPr/>
          <a:lstStyle/>
          <a:p>
            <a:endParaRPr lang="es-VE"/>
          </a:p>
        </p:txBody>
      </p:sp>
    </p:spTree>
    <p:extLst>
      <p:ext uri="{BB962C8B-B14F-4D97-AF65-F5344CB8AC3E}">
        <p14:creationId xmlns:p14="http://schemas.microsoft.com/office/powerpoint/2010/main" val="3053701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Evolución cultural</a:t>
            </a:r>
            <a:endParaRPr lang="es-VE" dirty="0"/>
          </a:p>
        </p:txBody>
      </p:sp>
      <p:sp>
        <p:nvSpPr>
          <p:cNvPr id="3" name="2 Marcador de contenido"/>
          <p:cNvSpPr>
            <a:spLocks noGrp="1"/>
          </p:cNvSpPr>
          <p:nvPr>
            <p:ph idx="1"/>
          </p:nvPr>
        </p:nvSpPr>
        <p:spPr/>
        <p:txBody>
          <a:bodyPr/>
          <a:lstStyle/>
          <a:p>
            <a:r>
              <a:rPr lang="es-VE" dirty="0" smtClean="0"/>
              <a:t>Los pueblos indígenas que se asentaron en el actual territorio de </a:t>
            </a:r>
            <a:r>
              <a:rPr lang="es-VE" dirty="0" err="1" smtClean="0"/>
              <a:t>venezuela</a:t>
            </a:r>
            <a:r>
              <a:rPr lang="es-VE" dirty="0" smtClean="0"/>
              <a:t> se enriquecieron del intercambio cultural entre los diferentes grupos. De acuerdo a los hallazgos arqueológicos y a los estudios de antropólogos, se puede decir que los primeros pobladores pasaron por estos procesos:</a:t>
            </a:r>
            <a:endParaRPr lang="es-VE" dirty="0"/>
          </a:p>
        </p:txBody>
      </p:sp>
    </p:spTree>
    <p:extLst>
      <p:ext uri="{BB962C8B-B14F-4D97-AF65-F5344CB8AC3E}">
        <p14:creationId xmlns:p14="http://schemas.microsoft.com/office/powerpoint/2010/main" val="167906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VE"/>
          </a:p>
        </p:txBody>
      </p:sp>
      <p:sp>
        <p:nvSpPr>
          <p:cNvPr id="3" name="2 Marcador de contenido"/>
          <p:cNvSpPr>
            <a:spLocks noGrp="1"/>
          </p:cNvSpPr>
          <p:nvPr>
            <p:ph idx="1"/>
          </p:nvPr>
        </p:nvSpPr>
        <p:spPr/>
        <p:txBody>
          <a:bodyPr/>
          <a:lstStyle/>
          <a:p>
            <a:r>
              <a:rPr lang="es-VE" dirty="0" smtClean="0"/>
              <a:t>Formación </a:t>
            </a:r>
            <a:r>
              <a:rPr lang="es-VE" dirty="0" err="1" smtClean="0"/>
              <a:t>preagrícola</a:t>
            </a:r>
            <a:r>
              <a:rPr lang="es-VE" dirty="0" smtClean="0"/>
              <a:t> . </a:t>
            </a:r>
          </a:p>
          <a:p>
            <a:r>
              <a:rPr lang="es-VE" dirty="0" smtClean="0"/>
              <a:t>Pequeñas comunidades de cazadores, pescadores y recolectores de frutos silvestres y conchas </a:t>
            </a:r>
            <a:r>
              <a:rPr lang="es-VE" dirty="0" err="1" smtClean="0"/>
              <a:t>marinas,que</a:t>
            </a:r>
            <a:r>
              <a:rPr lang="es-VE" dirty="0" smtClean="0"/>
              <a:t> poblaron el territorio venezolano entre 15000 y 1000 años </a:t>
            </a:r>
            <a:r>
              <a:rPr lang="es-VE" dirty="0" err="1" smtClean="0"/>
              <a:t>a.C</a:t>
            </a:r>
            <a:r>
              <a:rPr lang="es-VE" dirty="0" smtClean="0"/>
              <a:t>,</a:t>
            </a:r>
          </a:p>
        </p:txBody>
      </p:sp>
    </p:spTree>
    <p:extLst>
      <p:ext uri="{BB962C8B-B14F-4D97-AF65-F5344CB8AC3E}">
        <p14:creationId xmlns:p14="http://schemas.microsoft.com/office/powerpoint/2010/main" val="211935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VE"/>
          </a:p>
        </p:txBody>
      </p:sp>
      <p:sp>
        <p:nvSpPr>
          <p:cNvPr id="3" name="2 Marcador de contenido"/>
          <p:cNvSpPr>
            <a:spLocks noGrp="1"/>
          </p:cNvSpPr>
          <p:nvPr>
            <p:ph idx="1"/>
          </p:nvPr>
        </p:nvSpPr>
        <p:spPr/>
        <p:txBody>
          <a:bodyPr/>
          <a:lstStyle/>
          <a:p>
            <a:r>
              <a:rPr lang="es-VE" dirty="0" smtClean="0"/>
              <a:t>Formación agrícola incipiente.</a:t>
            </a:r>
          </a:p>
          <a:p>
            <a:r>
              <a:rPr lang="es-VE" dirty="0" smtClean="0"/>
              <a:t>Comunidades que practicaban actividades como la caza, la pesca, la recolección  y el cultivo de frutos silvestres como la yuca amarga. Estos grupos poblaron el territorio venezolano hacia el año 1000 a.C.</a:t>
            </a:r>
            <a:endParaRPr lang="es-VE" dirty="0"/>
          </a:p>
        </p:txBody>
      </p:sp>
    </p:spTree>
    <p:extLst>
      <p:ext uri="{BB962C8B-B14F-4D97-AF65-F5344CB8AC3E}">
        <p14:creationId xmlns:p14="http://schemas.microsoft.com/office/powerpoint/2010/main" val="1775794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dirty="0" smtClean="0"/>
              <a:t>E</a:t>
            </a:r>
            <a:endParaRPr lang="es-VE" dirty="0"/>
          </a:p>
        </p:txBody>
      </p:sp>
      <p:sp>
        <p:nvSpPr>
          <p:cNvPr id="3" name="2 Marcador de contenido"/>
          <p:cNvSpPr>
            <a:spLocks noGrp="1"/>
          </p:cNvSpPr>
          <p:nvPr>
            <p:ph idx="1"/>
          </p:nvPr>
        </p:nvSpPr>
        <p:spPr/>
        <p:txBody>
          <a:bodyPr/>
          <a:lstStyle/>
          <a:p>
            <a:r>
              <a:rPr lang="es-VE" dirty="0" smtClean="0"/>
              <a:t>Formación agrícola media.</a:t>
            </a:r>
          </a:p>
          <a:p>
            <a:r>
              <a:rPr lang="es-VE" dirty="0" smtClean="0"/>
              <a:t>Representada por comunidades que cultivaban en conucos familiares productos como maíz, frijol, algodón y tabaco. Estas comunidades desarrollaron también la cestería, la alfarería  y el tejido como actividades complementarias. Ocuparon el territorio venezolano entre el año 1000 a.C.</a:t>
            </a:r>
            <a:endParaRPr lang="es-VE" dirty="0"/>
          </a:p>
        </p:txBody>
      </p:sp>
    </p:spTree>
    <p:extLst>
      <p:ext uri="{BB962C8B-B14F-4D97-AF65-F5344CB8AC3E}">
        <p14:creationId xmlns:p14="http://schemas.microsoft.com/office/powerpoint/2010/main" val="76182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VE"/>
          </a:p>
        </p:txBody>
      </p:sp>
      <p:sp>
        <p:nvSpPr>
          <p:cNvPr id="3" name="2 Marcador de contenido"/>
          <p:cNvSpPr>
            <a:spLocks noGrp="1"/>
          </p:cNvSpPr>
          <p:nvPr>
            <p:ph idx="1"/>
          </p:nvPr>
        </p:nvSpPr>
        <p:spPr/>
        <p:txBody>
          <a:bodyPr/>
          <a:lstStyle/>
          <a:p>
            <a:r>
              <a:rPr lang="es-VE" dirty="0" smtClean="0"/>
              <a:t>Formación </a:t>
            </a:r>
            <a:r>
              <a:rPr lang="es-VE" dirty="0" err="1" smtClean="0"/>
              <a:t>indohispánica</a:t>
            </a:r>
            <a:r>
              <a:rPr lang="es-VE" dirty="0" smtClean="0"/>
              <a:t> .</a:t>
            </a:r>
          </a:p>
          <a:p>
            <a:r>
              <a:rPr lang="es-VE" dirty="0" smtClean="0"/>
              <a:t>Comunidades que se relacionaron con los europeos e incorporaron  técnicas artesanales y costumbres de ellos a sus formas de vida (1500 d.C. en adelante). El contacto de los indígenas con los europeos y la incorporación de los africanos a América produjeron el mestizaje cultural que es característico del pueblo venezolano y que se ha conservado hasta nuestros días.</a:t>
            </a:r>
            <a:endParaRPr lang="es-VE" dirty="0"/>
          </a:p>
        </p:txBody>
      </p:sp>
    </p:spTree>
    <p:extLst>
      <p:ext uri="{BB962C8B-B14F-4D97-AF65-F5344CB8AC3E}">
        <p14:creationId xmlns:p14="http://schemas.microsoft.com/office/powerpoint/2010/main" val="27841229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Adyacencia">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298</TotalTime>
  <Words>2143</Words>
  <Application>Microsoft Office PowerPoint</Application>
  <PresentationFormat>Presentación en pantalla (4:3)</PresentationFormat>
  <Paragraphs>85</Paragraphs>
  <Slides>21</Slides>
  <Notes>0</Notes>
  <HiddenSlides>0</HiddenSlides>
  <MMClips>0</MMClips>
  <ScaleCrop>false</ScaleCrop>
  <HeadingPairs>
    <vt:vector size="4" baseType="variant">
      <vt:variant>
        <vt:lpstr>Tema</vt:lpstr>
      </vt:variant>
      <vt:variant>
        <vt:i4>1</vt:i4>
      </vt:variant>
      <vt:variant>
        <vt:lpstr>Títulos de diapositiva</vt:lpstr>
      </vt:variant>
      <vt:variant>
        <vt:i4>21</vt:i4>
      </vt:variant>
    </vt:vector>
  </HeadingPairs>
  <TitlesOfParts>
    <vt:vector size="22" baseType="lpstr">
      <vt:lpstr>Adyacencia</vt:lpstr>
      <vt:lpstr>Venezuela Originaria</vt:lpstr>
      <vt:lpstr>Poblamiento del territorio</vt:lpstr>
      <vt:lpstr>Presentación de PowerPoint</vt:lpstr>
      <vt:lpstr>Presentación de PowerPoint</vt:lpstr>
      <vt:lpstr>Evolución cultural</vt:lpstr>
      <vt:lpstr>Presentación de PowerPoint</vt:lpstr>
      <vt:lpstr>Presentación de PowerPoint</vt:lpstr>
      <vt:lpstr>E</vt:lpstr>
      <vt:lpstr>Presentación de PowerPoint</vt:lpstr>
      <vt:lpstr>Áreas culturales indígenas.</vt:lpstr>
      <vt:lpstr>Presentación de PowerPoint</vt:lpstr>
      <vt:lpstr>Presentación de PowerPoint</vt:lpstr>
      <vt:lpstr>Familias lingüisticas indígenas</vt:lpstr>
      <vt:lpstr>Presentación de PowerPoint</vt:lpstr>
      <vt:lpstr>Presentación de PowerPoint</vt:lpstr>
      <vt:lpstr>Los indígenas y su relación con el ambiente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Venezuela Originaria</dc:title>
  <dc:creator>Yizas</dc:creator>
  <cp:lastModifiedBy>Yizas</cp:lastModifiedBy>
  <cp:revision>28</cp:revision>
  <dcterms:created xsi:type="dcterms:W3CDTF">2011-05-06T04:34:52Z</dcterms:created>
  <dcterms:modified xsi:type="dcterms:W3CDTF">2011-05-06T10:46:47Z</dcterms:modified>
</cp:coreProperties>
</file>