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Helvetica Neue"/>
      <p:regular r:id="rId29"/>
      <p:bold r:id="rId30"/>
      <p:italic r:id="rId31"/>
      <p:boldItalic r:id="rId32"/>
    </p:embeddedFont>
    <p:embeddedFont>
      <p:font typeface="Helvetica Neue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6.xml"/><Relationship Id="rId33" Type="http://schemas.openxmlformats.org/officeDocument/2006/relationships/font" Target="fonts/HelveticaNeueLight-regular.fntdata"/><Relationship Id="rId10" Type="http://schemas.openxmlformats.org/officeDocument/2006/relationships/slide" Target="slides/slide5.xml"/><Relationship Id="rId32" Type="http://schemas.openxmlformats.org/officeDocument/2006/relationships/font" Target="fonts/HelveticaNeue-boldItalic.fntdata"/><Relationship Id="rId13" Type="http://schemas.openxmlformats.org/officeDocument/2006/relationships/slide" Target="slides/slide8.xml"/><Relationship Id="rId35" Type="http://schemas.openxmlformats.org/officeDocument/2006/relationships/font" Target="fonts/HelveticaNeueLight-italic.fntdata"/><Relationship Id="rId12" Type="http://schemas.openxmlformats.org/officeDocument/2006/relationships/slide" Target="slides/slide7.xml"/><Relationship Id="rId34" Type="http://schemas.openxmlformats.org/officeDocument/2006/relationships/font" Target="fonts/HelveticaNeueLight-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HelveticaNeueLigh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101c7a16e_0_12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4101c7a16e_0_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101c7a16e_0_8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4101c7a16e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101c7a16e_0_9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4101c7a16e_0_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101c7a16e_0_10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4101c7a16e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101c7a16e_0_1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4101c7a16e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101c7a16e_0_11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4101c7a16e_0_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101c7a16e_0_22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4101c7a16e_0_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101c7a16e_0_18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4101c7a16e_0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101c7a16e_0_20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4101c7a16e_0_2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101c7a16e_0_21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4101c7a16e_0_2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101c7a16e_0_16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4101c7a16e_0_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2accd1c413_1_3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2accd1c413_1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101c7a16e_0_23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4101c7a16e_0_2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101c7a16e_0_24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4101c7a16e_0_2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101c7a16e_0_25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4101c7a16e_0_2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101c7a16e_0_25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4101c7a16e_0_2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2accd1c413_1_5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accd1c413_1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101c7a16e_0_1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4101c7a16e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101c7a16e_0_6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4101c7a16e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101c7a16e_0_7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4101c7a16e_0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101c7a16e_0_6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4101c7a16e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101c7a16e_0_2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4101c7a16e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101c7a16e_0_7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4101c7a16e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type="tx">
  <p:cSld name="TITLE_AND_BODY">
    <p:spTree>
      <p:nvGrpSpPr>
        <p:cNvPr id="40" name="Shape 40"/>
        <p:cNvGrpSpPr/>
        <p:nvPr/>
      </p:nvGrpSpPr>
      <p:grpSpPr>
        <a:xfrm>
          <a:off x="0" y="0"/>
          <a:ext cx="0" cy="0"/>
          <a:chOff x="0" y="0"/>
          <a:chExt cx="0" cy="0"/>
        </a:xfrm>
      </p:grpSpPr>
      <p:cxnSp>
        <p:nvCxnSpPr>
          <p:cNvPr id="41" name="Google Shape;41;p12"/>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42" name="Google Shape;42;p12"/>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43" name="Google Shape;43;p1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44" name="Shape 44"/>
        <p:cNvGrpSpPr/>
        <p:nvPr/>
      </p:nvGrpSpPr>
      <p:grpSpPr>
        <a:xfrm>
          <a:off x="0" y="0"/>
          <a:ext cx="0" cy="0"/>
          <a:chOff x="0" y="0"/>
          <a:chExt cx="0" cy="0"/>
        </a:xfrm>
      </p:grpSpPr>
      <p:pic>
        <p:nvPicPr>
          <p:cNvPr descr="PoweredbyCodeFellowsMasterSlides5.png" id="45" name="Google Shape;45;p13"/>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46" name="Google Shape;46;p1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47" name="Shape 47"/>
        <p:cNvGrpSpPr/>
        <p:nvPr/>
      </p:nvGrpSpPr>
      <p:grpSpPr>
        <a:xfrm>
          <a:off x="0" y="0"/>
          <a:ext cx="0" cy="0"/>
          <a:chOff x="0" y="0"/>
          <a:chExt cx="0" cy="0"/>
        </a:xfrm>
      </p:grpSpPr>
      <p:pic>
        <p:nvPicPr>
          <p:cNvPr descr="PoweredbyCodeFellowsMasterSlides4.png" id="48" name="Google Shape;48;p14"/>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49" name="Google Shape;49;p1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50" name="Shape 50"/>
        <p:cNvGrpSpPr/>
        <p:nvPr/>
      </p:nvGrpSpPr>
      <p:grpSpPr>
        <a:xfrm>
          <a:off x="0" y="0"/>
          <a:ext cx="0" cy="0"/>
          <a:chOff x="0" y="0"/>
          <a:chExt cx="0" cy="0"/>
        </a:xfrm>
      </p:grpSpPr>
      <p:pic>
        <p:nvPicPr>
          <p:cNvPr descr="PoweredbyCodeFellowsMasterSlides3.png" id="51" name="Google Shape;51;p15"/>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52" name="Google Shape;52;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53" name="Shape 53"/>
        <p:cNvGrpSpPr/>
        <p:nvPr/>
      </p:nvGrpSpPr>
      <p:grpSpPr>
        <a:xfrm>
          <a:off x="0" y="0"/>
          <a:ext cx="0" cy="0"/>
          <a:chOff x="0" y="0"/>
          <a:chExt cx="0" cy="0"/>
        </a:xfrm>
      </p:grpSpPr>
      <p:pic>
        <p:nvPicPr>
          <p:cNvPr descr="PoweredbyCodeFellowsMasterSlides8.png" id="54" name="Google Shape;54;p16"/>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55" name="Google Shape;55;p1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56" name="Shape 56"/>
        <p:cNvGrpSpPr/>
        <p:nvPr/>
      </p:nvGrpSpPr>
      <p:grpSpPr>
        <a:xfrm>
          <a:off x="0" y="0"/>
          <a:ext cx="0" cy="0"/>
          <a:chOff x="0" y="0"/>
          <a:chExt cx="0" cy="0"/>
        </a:xfrm>
      </p:grpSpPr>
      <p:pic>
        <p:nvPicPr>
          <p:cNvPr descr="PoweredbyCodeFellowsMasterSlides7.png" id="57" name="Google Shape;57;p17"/>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58" name="Google Shape;58;p1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59" name="Shape 59"/>
        <p:cNvGrpSpPr/>
        <p:nvPr/>
      </p:nvGrpSpPr>
      <p:grpSpPr>
        <a:xfrm>
          <a:off x="0" y="0"/>
          <a:ext cx="0" cy="0"/>
          <a:chOff x="0" y="0"/>
          <a:chExt cx="0" cy="0"/>
        </a:xfrm>
      </p:grpSpPr>
      <p:pic>
        <p:nvPicPr>
          <p:cNvPr descr="PoweredbyCodeFellowsMasterSlides6.png" id="60" name="Google Shape;60;p18"/>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61" name="Google Shape;61;p1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62" name="Shape 62"/>
        <p:cNvGrpSpPr/>
        <p:nvPr/>
      </p:nvGrpSpPr>
      <p:grpSpPr>
        <a:xfrm>
          <a:off x="0" y="0"/>
          <a:ext cx="0" cy="0"/>
          <a:chOff x="0" y="0"/>
          <a:chExt cx="0" cy="0"/>
        </a:xfrm>
      </p:grpSpPr>
      <p:sp>
        <p:nvSpPr>
          <p:cNvPr id="63" name="Google Shape;63;p1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38" name="Shape 38"/>
        <p:cNvGrpSpPr/>
        <p:nvPr/>
      </p:nvGrpSpPr>
      <p:grpSpPr>
        <a:xfrm>
          <a:off x="0" y="0"/>
          <a:ext cx="0" cy="0"/>
          <a:chOff x="0" y="0"/>
          <a:chExt cx="0" cy="0"/>
        </a:xfrm>
      </p:grpSpPr>
      <p:sp>
        <p:nvSpPr>
          <p:cNvPr id="39" name="Google Shape;39;p1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theme" Target="../theme/theme3.xml"/><Relationship Id="rId10" Type="http://schemas.openxmlformats.org/officeDocument/2006/relationships/slideLayout" Target="../slideLayouts/slideLayout17.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 name="Shape 33"/>
        <p:cNvGrpSpPr/>
        <p:nvPr/>
      </p:nvGrpSpPr>
      <p:grpSpPr>
        <a:xfrm>
          <a:off x="0" y="0"/>
          <a:ext cx="0" cy="0"/>
          <a:chOff x="0" y="0"/>
          <a:chExt cx="0" cy="0"/>
        </a:xfrm>
      </p:grpSpPr>
      <p:pic>
        <p:nvPicPr>
          <p:cNvPr descr="PoweredbyCodeFellowsMasterSlides.png" id="34" name="Google Shape;34;p10"/>
          <p:cNvPicPr preferRelativeResize="0"/>
          <p:nvPr/>
        </p:nvPicPr>
        <p:blipFill rotWithShape="1">
          <a:blip r:embed="rId1">
            <a:alphaModFix/>
          </a:blip>
          <a:srcRect b="0" l="0" r="0" t="0"/>
          <a:stretch/>
        </p:blipFill>
        <p:spPr>
          <a:xfrm>
            <a:off x="528" y="1955"/>
            <a:ext cx="9122427" cy="5131365"/>
          </a:xfrm>
          <a:prstGeom prst="rect">
            <a:avLst/>
          </a:prstGeom>
          <a:noFill/>
          <a:ln>
            <a:noFill/>
          </a:ln>
        </p:spPr>
      </p:pic>
      <p:sp>
        <p:nvSpPr>
          <p:cNvPr id="35" name="Google Shape;35;p10"/>
          <p:cNvSpPr txBox="1"/>
          <p:nvPr>
            <p:ph type="title"/>
          </p:nvPr>
        </p:nvSpPr>
        <p:spPr>
          <a:xfrm>
            <a:off x="228600" y="714375"/>
            <a:ext cx="7810500" cy="1743000"/>
          </a:xfrm>
          <a:prstGeom prst="rect">
            <a:avLst/>
          </a:prstGeom>
          <a:noFill/>
          <a:ln>
            <a:noFill/>
          </a:ln>
        </p:spPr>
        <p:txBody>
          <a:bodyPr anchorCtr="0" anchor="b" bIns="34275" lIns="34275" spcFirstLastPara="1" rIns="34275" wrap="square" tIns="34275"/>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36" name="Google Shape;36;p10"/>
          <p:cNvSpPr txBox="1"/>
          <p:nvPr>
            <p:ph idx="1" type="body"/>
          </p:nvPr>
        </p:nvSpPr>
        <p:spPr>
          <a:xfrm>
            <a:off x="666750" y="2652713"/>
            <a:ext cx="7810500" cy="595200"/>
          </a:xfrm>
          <a:prstGeom prst="rect">
            <a:avLst/>
          </a:prstGeom>
          <a:noFill/>
          <a:ln>
            <a:noFill/>
          </a:ln>
        </p:spPr>
        <p:txBody>
          <a:bodyPr anchorCtr="0" anchor="t" bIns="34275" lIns="34275" spcFirstLastPara="1" rIns="34275" wrap="square" tIns="34275"/>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37" name="Google Shape;37;p1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developer.mozilla.org/en-US/docs/Web/JavaScript/Guide/Regular_Expressi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bfy.tw/JrSb" TargetMode="External"/><Relationship Id="rId4" Type="http://schemas.openxmlformats.org/officeDocument/2006/relationships/hyperlink" Target="https://www.regexbuddy.com/programming.html" TargetMode="External"/><Relationship Id="rId5" Type="http://schemas.openxmlformats.org/officeDocument/2006/relationships/hyperlink" Target="https://www.computerhope.com/jargon/r/regex.htm" TargetMode="External"/><Relationship Id="rId6" Type="http://schemas.openxmlformats.org/officeDocument/2006/relationships/hyperlink" Target="https://softwareengineering.stackexchange.com/questions/133968/is-it-a-must-for-every-programmer-to-learn-regular-expressions" TargetMode="External"/><Relationship Id="rId7" Type="http://schemas.openxmlformats.org/officeDocument/2006/relationships/hyperlink" Target="https://www.quora.com/Why-dont-more-programmers-use-regular-expressions-Somehow-most-of-the-programmers-I-know-prefer-to-use-split-substring-with-index-etc#" TargetMode="External"/><Relationship Id="rId8" Type="http://schemas.openxmlformats.org/officeDocument/2006/relationships/hyperlink" Target="https://stackoverflow.com/questions/887107/are-regular-expressions-a-must-for-programm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descr="cf-logo-horizontal-2-color-black.png" id="68" name="Google Shape;68;p20"/>
          <p:cNvPicPr preferRelativeResize="0"/>
          <p:nvPr/>
        </p:nvPicPr>
        <p:blipFill rotWithShape="1">
          <a:blip r:embed="rId3">
            <a:alphaModFix/>
          </a:blip>
          <a:srcRect b="0" l="0" r="0" t="0"/>
          <a:stretch/>
        </p:blipFill>
        <p:spPr>
          <a:xfrm>
            <a:off x="228600" y="221475"/>
            <a:ext cx="1353382" cy="267754"/>
          </a:xfrm>
          <a:prstGeom prst="rect">
            <a:avLst/>
          </a:prstGeom>
          <a:noFill/>
          <a:ln>
            <a:noFill/>
          </a:ln>
        </p:spPr>
      </p:pic>
      <p:sp>
        <p:nvSpPr>
          <p:cNvPr id="69" name="Google Shape;69;p20"/>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Regular Expressions</a:t>
            </a:r>
            <a:endParaRPr sz="500"/>
          </a:p>
        </p:txBody>
      </p:sp>
      <p:cxnSp>
        <p:nvCxnSpPr>
          <p:cNvPr id="70" name="Google Shape;70;p20"/>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71" name="Google Shape;71;p20"/>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b="1" lang="en" sz="2400">
                <a:solidFill>
                  <a:srgbClr val="7E7F7E"/>
                </a:solidFill>
                <a:latin typeface="Consolas"/>
                <a:ea typeface="Consolas"/>
                <a:cs typeface="Consolas"/>
                <a:sym typeface="Consolas"/>
              </a:rPr>
              <a:t>/^\(*\d{3}\)*( |-)*\d{3}( |-)*\d{4}$/</a:t>
            </a:r>
            <a:endParaRPr b="1" sz="2400">
              <a:latin typeface="Consolas"/>
              <a:ea typeface="Consolas"/>
              <a:cs typeface="Consolas"/>
              <a:sym typeface="Consolas"/>
            </a:endParaRPr>
          </a:p>
        </p:txBody>
      </p:sp>
    </p:spTree>
  </p:cSld>
  <p:clrMapOvr>
    <a:masterClrMapping/>
  </p:clrMapOvr>
  <mc:AlternateContent>
    <mc:Choice Requires="p14">
      <p:transition spd="slow" p14:dur="25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9"/>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1100"/>
              <a:buFont typeface="Arial"/>
              <a:buNone/>
            </a:pPr>
            <a:r>
              <a:rPr b="1" lang="en" sz="3600">
                <a:solidFill>
                  <a:schemeClr val="dk1"/>
                </a:solidFill>
                <a:latin typeface="Helvetica Neue"/>
                <a:ea typeface="Helvetica Neue"/>
                <a:cs typeface="Helvetica Neue"/>
                <a:sym typeface="Helvetica Neue"/>
              </a:rPr>
              <a:t>EXAMPLES WITH .</a:t>
            </a:r>
            <a:r>
              <a:rPr b="1" lang="en" sz="3600">
                <a:solidFill>
                  <a:schemeClr val="dk1"/>
                </a:solidFill>
                <a:latin typeface="Consolas"/>
                <a:ea typeface="Consolas"/>
                <a:cs typeface="Consolas"/>
                <a:sym typeface="Consolas"/>
              </a:rPr>
              <a:t>match()</a:t>
            </a:r>
            <a:endParaRPr b="1" sz="3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3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3600"/>
              <a:buFont typeface="Helvetica Neue"/>
              <a:buNone/>
            </a:pPr>
            <a:r>
              <a:t/>
            </a:r>
            <a:endParaRPr b="1" sz="36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32" name="Google Shape;132;p29"/>
          <p:cNvSpPr txBox="1"/>
          <p:nvPr/>
        </p:nvSpPr>
        <p:spPr>
          <a:xfrm>
            <a:off x="367976" y="863825"/>
            <a:ext cx="77226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The </a:t>
            </a:r>
            <a:r>
              <a:rPr b="1" lang="en">
                <a:solidFill>
                  <a:srgbClr val="7E7F7E"/>
                </a:solidFill>
                <a:latin typeface="Consolas"/>
                <a:ea typeface="Consolas"/>
                <a:cs typeface="Consolas"/>
                <a:sym typeface="Consolas"/>
              </a:rPr>
              <a:t>match()</a:t>
            </a:r>
            <a:r>
              <a:rPr lang="en">
                <a:solidFill>
                  <a:srgbClr val="7E7F7E"/>
                </a:solidFill>
                <a:latin typeface="Helvetica Neue"/>
                <a:ea typeface="Helvetica Neue"/>
                <a:cs typeface="Helvetica Neue"/>
                <a:sym typeface="Helvetica Neue"/>
              </a:rPr>
              <a:t> method retrieves the matches when matching a string against a regular expression.</a:t>
            </a:r>
            <a:endParaRPr sz="500"/>
          </a:p>
        </p:txBody>
      </p:sp>
      <p:sp>
        <p:nvSpPr>
          <p:cNvPr id="133" name="Google Shape;133;p29"/>
          <p:cNvSpPr txBox="1"/>
          <p:nvPr/>
        </p:nvSpPr>
        <p:spPr>
          <a:xfrm>
            <a:off x="367975" y="1257300"/>
            <a:ext cx="8474400" cy="37674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For starters, let's try </a:t>
            </a:r>
            <a:r>
              <a:rPr b="1" lang="en">
                <a:latin typeface="Consolas"/>
                <a:ea typeface="Consolas"/>
                <a:cs typeface="Consolas"/>
                <a:sym typeface="Consolas"/>
              </a:rPr>
              <a:t>.match()</a:t>
            </a:r>
            <a:r>
              <a:rPr lang="en">
                <a:latin typeface="Helvetica Neue"/>
                <a:ea typeface="Helvetica Neue"/>
                <a:cs typeface="Helvetica Neue"/>
                <a:sym typeface="Helvetica Neue"/>
              </a:rPr>
              <a:t> just using a simple regex. </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We use slashes to indicate the start and the end of a regex.</a:t>
            </a:r>
            <a:endParaRPr>
              <a:latin typeface="Helvetica Neue"/>
              <a:ea typeface="Helvetica Neue"/>
              <a:cs typeface="Helvetica Neue"/>
              <a:sym typeface="Helvetica Neue"/>
            </a:endParaRPr>
          </a:p>
          <a:p>
            <a:pPr indent="457200" lvl="0" marL="0" marR="0" rtl="0" algn="l">
              <a:lnSpc>
                <a:spcPct val="150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&gt;  '</a:t>
            </a:r>
            <a:r>
              <a:rPr b="1" lang="en">
                <a:solidFill>
                  <a:srgbClr val="CC4125"/>
                </a:solidFill>
                <a:latin typeface="Courier New"/>
                <a:ea typeface="Courier New"/>
                <a:cs typeface="Courier New"/>
                <a:sym typeface="Courier New"/>
              </a:rPr>
              <a:t>dog'.match(/o/);</a:t>
            </a:r>
            <a:endParaRPr b="1">
              <a:solidFill>
                <a:srgbClr val="CC4125"/>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The return value provides a lot of useful information about our attempted match: </a:t>
            </a:r>
            <a:endParaRPr>
              <a:latin typeface="Helvetica Neue"/>
              <a:ea typeface="Helvetica Neue"/>
              <a:cs typeface="Helvetica Neue"/>
              <a:sym typeface="Helvetica Neue"/>
            </a:endParaRPr>
          </a:p>
          <a:p>
            <a:pPr indent="457200" lvl="0" marL="0" marR="0" rtl="0" algn="l">
              <a:lnSpc>
                <a:spcPct val="150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&lt;• </a:t>
            </a:r>
            <a:r>
              <a:rPr b="1" lang="en">
                <a:solidFill>
                  <a:srgbClr val="CC4125"/>
                </a:solidFill>
                <a:latin typeface="Courier New"/>
                <a:ea typeface="Courier New"/>
                <a:cs typeface="Courier New"/>
                <a:sym typeface="Courier New"/>
              </a:rPr>
              <a:t>["o", index: 1, input: "dog", groups: undefined]</a:t>
            </a:r>
            <a:endParaRPr b="1">
              <a:solidFill>
                <a:srgbClr val="CC4125"/>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Take a close look at the output… sure looks familiar, doesn't it?</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Always remember that the basic concept of regex is simple:</a:t>
            </a:r>
            <a:endParaRPr>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200"/>
              <a:buFont typeface="Helvetica Neue"/>
              <a:buNone/>
            </a:pPr>
            <a:r>
              <a:rPr b="1" i="1" lang="en">
                <a:solidFill>
                  <a:srgbClr val="CC4125"/>
                </a:solidFill>
                <a:highlight>
                  <a:srgbClr val="FFFFFF"/>
                </a:highlight>
              </a:rPr>
              <a:t>“Regular expressions are patterns used to match character combinations in strings.”</a:t>
            </a:r>
            <a:endParaRPr b="1" i="1">
              <a:solidFill>
                <a:srgbClr val="CC4125"/>
              </a:solidFill>
              <a:highlight>
                <a:srgbClr val="FFFFFF"/>
              </a:highlight>
            </a:endParaRPr>
          </a:p>
          <a:p>
            <a:pPr indent="0" lvl="0" marL="0" rtl="0" algn="l">
              <a:lnSpc>
                <a:spcPct val="150000"/>
              </a:lnSpc>
              <a:spcBef>
                <a:spcPts val="0"/>
              </a:spcBef>
              <a:spcAft>
                <a:spcPts val="0"/>
              </a:spcAft>
              <a:buClr>
                <a:schemeClr val="dk1"/>
              </a:buClr>
              <a:buSzPts val="1200"/>
              <a:buFont typeface="Helvetica Neue"/>
              <a:buNone/>
            </a:pPr>
            <a:r>
              <a:t/>
            </a:r>
            <a:endParaRPr b="1" i="1">
              <a:solidFill>
                <a:srgbClr val="CC4125"/>
              </a:solidFill>
              <a:highlight>
                <a:srgbClr val="FFFFFF"/>
              </a:highlight>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We're going to move to some more complex patterns next.</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t/>
            </a:r>
            <a:endParaRPr>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10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10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10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1000"/>
                                        <p:tgtEl>
                                          <p:spTgt spid="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1000"/>
                                        <p:tgtEl>
                                          <p:spTgt spid="1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animEffect filter="fade" transition="in">
                                      <p:cBhvr>
                                        <p:cTn dur="1000"/>
                                        <p:tgtEl>
                                          <p:spTgt spid="1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6" st="6"/>
                                            </p:txEl>
                                          </p:spTgt>
                                        </p:tgtEl>
                                        <p:attrNameLst>
                                          <p:attrName>style.visibility</p:attrName>
                                        </p:attrNameLst>
                                      </p:cBhvr>
                                      <p:to>
                                        <p:strVal val="visible"/>
                                      </p:to>
                                    </p:set>
                                    <p:animEffect filter="fade" transition="in">
                                      <p:cBhvr>
                                        <p:cTn dur="1000"/>
                                        <p:tgtEl>
                                          <p:spTgt spid="13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7" st="7"/>
                                            </p:txEl>
                                          </p:spTgt>
                                        </p:tgtEl>
                                        <p:attrNameLst>
                                          <p:attrName>style.visibility</p:attrName>
                                        </p:attrNameLst>
                                      </p:cBhvr>
                                      <p:to>
                                        <p:strVal val="visible"/>
                                      </p:to>
                                    </p:set>
                                    <p:animEffect filter="fade" transition="in">
                                      <p:cBhvr>
                                        <p:cTn dur="1000"/>
                                        <p:tgtEl>
                                          <p:spTgt spid="13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8" st="8"/>
                                            </p:txEl>
                                          </p:spTgt>
                                        </p:tgtEl>
                                        <p:attrNameLst>
                                          <p:attrName>style.visibility</p:attrName>
                                        </p:attrNameLst>
                                      </p:cBhvr>
                                      <p:to>
                                        <p:strVal val="visible"/>
                                      </p:to>
                                    </p:set>
                                    <p:animEffect filter="fade" transition="in">
                                      <p:cBhvr>
                                        <p:cTn dur="1000"/>
                                        <p:tgtEl>
                                          <p:spTgt spid="13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9" st="9"/>
                                            </p:txEl>
                                          </p:spTgt>
                                        </p:tgtEl>
                                        <p:attrNameLst>
                                          <p:attrName>style.visibility</p:attrName>
                                        </p:attrNameLst>
                                      </p:cBhvr>
                                      <p:to>
                                        <p:strVal val="visible"/>
                                      </p:to>
                                    </p:set>
                                    <p:animEffect filter="fade" transition="in">
                                      <p:cBhvr>
                                        <p:cTn dur="1000"/>
                                        <p:tgtEl>
                                          <p:spTgt spid="13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0" st="10"/>
                                            </p:txEl>
                                          </p:spTgt>
                                        </p:tgtEl>
                                        <p:attrNameLst>
                                          <p:attrName>style.visibility</p:attrName>
                                        </p:attrNameLst>
                                      </p:cBhvr>
                                      <p:to>
                                        <p:strVal val="visible"/>
                                      </p:to>
                                    </p:set>
                                    <p:animEffect filter="fade" transition="in">
                                      <p:cBhvr>
                                        <p:cTn dur="1000"/>
                                        <p:tgtEl>
                                          <p:spTgt spid="13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1" st="11"/>
                                            </p:txEl>
                                          </p:spTgt>
                                        </p:tgtEl>
                                        <p:attrNameLst>
                                          <p:attrName>style.visibility</p:attrName>
                                        </p:attrNameLst>
                                      </p:cBhvr>
                                      <p:to>
                                        <p:strVal val="visible"/>
                                      </p:to>
                                    </p:set>
                                    <p:animEffect filter="fade" transition="in">
                                      <p:cBhvr>
                                        <p:cTn dur="1000"/>
                                        <p:tgtEl>
                                          <p:spTgt spid="13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30"/>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1100"/>
              <a:buFont typeface="Arial"/>
              <a:buNone/>
            </a:pPr>
            <a:r>
              <a:rPr b="1" lang="en" sz="3600">
                <a:solidFill>
                  <a:schemeClr val="dk1"/>
                </a:solidFill>
                <a:latin typeface="Helvetica Neue"/>
                <a:ea typeface="Helvetica Neue"/>
                <a:cs typeface="Helvetica Neue"/>
                <a:sym typeface="Helvetica Neue"/>
              </a:rPr>
              <a:t>EXAMPLES WITH .</a:t>
            </a:r>
            <a:r>
              <a:rPr b="1" lang="en" sz="3600">
                <a:solidFill>
                  <a:schemeClr val="dk1"/>
                </a:solidFill>
                <a:latin typeface="Consolas"/>
                <a:ea typeface="Consolas"/>
                <a:cs typeface="Consolas"/>
                <a:sym typeface="Consolas"/>
              </a:rPr>
              <a:t>match()</a:t>
            </a:r>
            <a:endParaRPr b="1" sz="3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3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3600"/>
              <a:buFont typeface="Helvetica Neue"/>
              <a:buNone/>
            </a:pPr>
            <a:r>
              <a:t/>
            </a:r>
            <a:endParaRPr b="1" sz="36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39" name="Google Shape;139;p30"/>
          <p:cNvSpPr txBox="1"/>
          <p:nvPr/>
        </p:nvSpPr>
        <p:spPr>
          <a:xfrm>
            <a:off x="367976" y="863825"/>
            <a:ext cx="77226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The </a:t>
            </a:r>
            <a:r>
              <a:rPr b="1" lang="en">
                <a:solidFill>
                  <a:srgbClr val="7E7F7E"/>
                </a:solidFill>
                <a:latin typeface="Consolas"/>
                <a:ea typeface="Consolas"/>
                <a:cs typeface="Consolas"/>
                <a:sym typeface="Consolas"/>
              </a:rPr>
              <a:t>match()</a:t>
            </a:r>
            <a:r>
              <a:rPr lang="en">
                <a:solidFill>
                  <a:srgbClr val="7E7F7E"/>
                </a:solidFill>
                <a:latin typeface="Helvetica Neue"/>
                <a:ea typeface="Helvetica Neue"/>
                <a:cs typeface="Helvetica Neue"/>
                <a:sym typeface="Helvetica Neue"/>
              </a:rPr>
              <a:t> method retrieves the matches when matching a string against a regular expression.</a:t>
            </a:r>
            <a:endParaRPr sz="500"/>
          </a:p>
        </p:txBody>
      </p:sp>
      <p:sp>
        <p:nvSpPr>
          <p:cNvPr id="140" name="Google Shape;140;p30"/>
          <p:cNvSpPr txBox="1"/>
          <p:nvPr/>
        </p:nvSpPr>
        <p:spPr>
          <a:xfrm>
            <a:off x="367975" y="1205350"/>
            <a:ext cx="8474400" cy="38862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Let's check a string to see if someone mistakenly typed a number in place of a letter, like '0' instead of 'o'.</a:t>
            </a:r>
            <a:endParaRPr>
              <a:latin typeface="Helvetica Neue"/>
              <a:ea typeface="Helvetica Neue"/>
              <a:cs typeface="Helvetica Neue"/>
              <a:sym typeface="Helvetica Neue"/>
            </a:endParaRPr>
          </a:p>
          <a:p>
            <a:pPr indent="457200" lvl="0" marL="0" marR="0" rtl="0" algn="l">
              <a:lnSpc>
                <a:spcPct val="150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&gt;  'Kookaburra sits in the 01d gum tree'</a:t>
            </a:r>
            <a:r>
              <a:rPr b="1" lang="en">
                <a:solidFill>
                  <a:srgbClr val="CC4125"/>
                </a:solidFill>
                <a:latin typeface="Courier New"/>
                <a:ea typeface="Courier New"/>
                <a:cs typeface="Courier New"/>
                <a:sym typeface="Courier New"/>
              </a:rPr>
              <a:t>.match(/0/);</a:t>
            </a:r>
            <a:endParaRPr>
              <a:latin typeface="Helvetica Neue"/>
              <a:ea typeface="Helvetica Neue"/>
              <a:cs typeface="Helvetica Neue"/>
              <a:sym typeface="Helvetica Neue"/>
            </a:endParaRPr>
          </a:p>
          <a:p>
            <a:pPr indent="457200" lvl="0" marL="0" marR="0" rtl="0" algn="l">
              <a:lnSpc>
                <a:spcPct val="150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&lt;• ["0", index: 23, input: "Kookaburra sits in the 01d gum tree", groups: undefined]</a:t>
            </a:r>
            <a:endParaRPr b="1">
              <a:solidFill>
                <a:srgbClr val="CC4125"/>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Yep, we got a hit. So let's go in and change the zero to a lowercase “o” to fix it.</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But what if we want to check for any other numbers? Is there a shorthand for that?</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Of course there is! </a:t>
            </a:r>
            <a:r>
              <a:rPr b="1" lang="en">
                <a:latin typeface="Consolas"/>
                <a:ea typeface="Consolas"/>
                <a:cs typeface="Consolas"/>
                <a:sym typeface="Consolas"/>
              </a:rPr>
              <a:t>\d</a:t>
            </a:r>
            <a:r>
              <a:rPr lang="en">
                <a:latin typeface="Helvetica Neue"/>
                <a:ea typeface="Helvetica Neue"/>
                <a:cs typeface="Helvetica Neue"/>
                <a:sym typeface="Helvetica Neue"/>
              </a:rPr>
              <a:t> which stands for “digit. To use this shorthand we need to preface it with a </a:t>
            </a:r>
            <a:r>
              <a:rPr b="1" lang="en">
                <a:latin typeface="Consolas"/>
                <a:ea typeface="Consolas"/>
                <a:cs typeface="Consolas"/>
                <a:sym typeface="Consolas"/>
              </a:rPr>
              <a:t>\</a:t>
            </a:r>
            <a:endParaRPr b="1">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	</a:t>
            </a:r>
            <a:r>
              <a:rPr b="1" lang="en">
                <a:solidFill>
                  <a:srgbClr val="CC4125"/>
                </a:solidFill>
                <a:latin typeface="Courier New"/>
                <a:ea typeface="Courier New"/>
                <a:cs typeface="Courier New"/>
                <a:sym typeface="Courier New"/>
              </a:rPr>
              <a:t>&gt;  'Kookaburra sits in the o1d gum tree'.match(/\d/);</a:t>
            </a:r>
            <a:endParaRPr>
              <a:latin typeface="Helvetica Neue"/>
              <a:ea typeface="Helvetica Neue"/>
              <a:cs typeface="Helvetica Neue"/>
              <a:sym typeface="Helvetica Neue"/>
            </a:endParaRPr>
          </a:p>
          <a:p>
            <a:pPr indent="457200" lvl="0" marL="0" marR="0" rtl="0" algn="l">
              <a:lnSpc>
                <a:spcPct val="150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&lt;• ["1", index: 24, input: "Kookaburra sits in the o1d gum tree", groups: undefined]</a:t>
            </a:r>
            <a:r>
              <a:rPr lang="en">
                <a:latin typeface="Helvetica Neue"/>
                <a:ea typeface="Helvetica Neue"/>
                <a:cs typeface="Helvetica Neue"/>
                <a:sym typeface="Helvetica Neue"/>
              </a:rPr>
              <a:t>       </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Oooohhh, there's also a “1” in there, too!</a:t>
            </a:r>
            <a:endParaRPr>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10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1000"/>
                                        <p:tgtEl>
                                          <p:spTgt spid="1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animEffect filter="fade" transition="in">
                                      <p:cBhvr>
                                        <p:cTn dur="1000"/>
                                        <p:tgtEl>
                                          <p:spTgt spid="1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6" st="6"/>
                                            </p:txEl>
                                          </p:spTgt>
                                        </p:tgtEl>
                                        <p:attrNameLst>
                                          <p:attrName>style.visibility</p:attrName>
                                        </p:attrNameLst>
                                      </p:cBhvr>
                                      <p:to>
                                        <p:strVal val="visible"/>
                                      </p:to>
                                    </p:set>
                                    <p:animEffect filter="fade" transition="in">
                                      <p:cBhvr>
                                        <p:cTn dur="1000"/>
                                        <p:tgtEl>
                                          <p:spTgt spid="1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7" st="7"/>
                                            </p:txEl>
                                          </p:spTgt>
                                        </p:tgtEl>
                                        <p:attrNameLst>
                                          <p:attrName>style.visibility</p:attrName>
                                        </p:attrNameLst>
                                      </p:cBhvr>
                                      <p:to>
                                        <p:strVal val="visible"/>
                                      </p:to>
                                    </p:set>
                                    <p:animEffect filter="fade" transition="in">
                                      <p:cBhvr>
                                        <p:cTn dur="1000"/>
                                        <p:tgtEl>
                                          <p:spTgt spid="14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8" st="8"/>
                                            </p:txEl>
                                          </p:spTgt>
                                        </p:tgtEl>
                                        <p:attrNameLst>
                                          <p:attrName>style.visibility</p:attrName>
                                        </p:attrNameLst>
                                      </p:cBhvr>
                                      <p:to>
                                        <p:strVal val="visible"/>
                                      </p:to>
                                    </p:set>
                                    <p:animEffect filter="fade" transition="in">
                                      <p:cBhvr>
                                        <p:cTn dur="1000"/>
                                        <p:tgtEl>
                                          <p:spTgt spid="14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31"/>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1100"/>
              <a:buFont typeface="Arial"/>
              <a:buNone/>
            </a:pPr>
            <a:r>
              <a:rPr b="1" lang="en" sz="3600">
                <a:solidFill>
                  <a:schemeClr val="dk1"/>
                </a:solidFill>
                <a:latin typeface="Helvetica Neue"/>
                <a:ea typeface="Helvetica Neue"/>
                <a:cs typeface="Helvetica Neue"/>
                <a:sym typeface="Helvetica Neue"/>
              </a:rPr>
              <a:t>EXAMPLES WITH .</a:t>
            </a:r>
            <a:r>
              <a:rPr b="1" lang="en" sz="3600">
                <a:solidFill>
                  <a:schemeClr val="dk1"/>
                </a:solidFill>
                <a:latin typeface="Consolas"/>
                <a:ea typeface="Consolas"/>
                <a:cs typeface="Consolas"/>
                <a:sym typeface="Consolas"/>
              </a:rPr>
              <a:t>match()</a:t>
            </a:r>
            <a:endParaRPr b="1" sz="3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3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3600"/>
              <a:buFont typeface="Helvetica Neue"/>
              <a:buNone/>
            </a:pPr>
            <a:r>
              <a:t/>
            </a:r>
            <a:endParaRPr b="1" sz="36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46" name="Google Shape;146;p31"/>
          <p:cNvSpPr txBox="1"/>
          <p:nvPr/>
        </p:nvSpPr>
        <p:spPr>
          <a:xfrm>
            <a:off x="367976" y="863825"/>
            <a:ext cx="77226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The </a:t>
            </a:r>
            <a:r>
              <a:rPr b="1" lang="en">
                <a:solidFill>
                  <a:srgbClr val="7E7F7E"/>
                </a:solidFill>
                <a:latin typeface="Consolas"/>
                <a:ea typeface="Consolas"/>
                <a:cs typeface="Consolas"/>
                <a:sym typeface="Consolas"/>
              </a:rPr>
              <a:t>match()</a:t>
            </a:r>
            <a:r>
              <a:rPr lang="en">
                <a:solidFill>
                  <a:srgbClr val="7E7F7E"/>
                </a:solidFill>
                <a:latin typeface="Helvetica Neue"/>
                <a:ea typeface="Helvetica Neue"/>
                <a:cs typeface="Helvetica Neue"/>
                <a:sym typeface="Helvetica Neue"/>
              </a:rPr>
              <a:t> method retrieves the matches when matching a string against a regular expression.</a:t>
            </a:r>
            <a:endParaRPr sz="500"/>
          </a:p>
        </p:txBody>
      </p:sp>
      <p:sp>
        <p:nvSpPr>
          <p:cNvPr id="147" name="Google Shape;147;p31"/>
          <p:cNvSpPr txBox="1"/>
          <p:nvPr/>
        </p:nvSpPr>
        <p:spPr>
          <a:xfrm>
            <a:off x="367975" y="1205350"/>
            <a:ext cx="8474400" cy="38862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Now let's revert the string to where it had both numbers in it, and try the shorthand:</a:t>
            </a:r>
            <a:endParaRPr>
              <a:latin typeface="Helvetica Neue"/>
              <a:ea typeface="Helvetica Neue"/>
              <a:cs typeface="Helvetica Neue"/>
              <a:sym typeface="Helvetica Neue"/>
            </a:endParaRPr>
          </a:p>
          <a:p>
            <a:pPr indent="457200" lvl="0" marL="0" marR="0" rtl="0" algn="l">
              <a:lnSpc>
                <a:spcPct val="150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&gt;  '</a:t>
            </a:r>
            <a:r>
              <a:rPr b="1" lang="en">
                <a:solidFill>
                  <a:srgbClr val="CC4125"/>
                </a:solidFill>
                <a:latin typeface="Courier New"/>
                <a:ea typeface="Courier New"/>
                <a:cs typeface="Courier New"/>
                <a:sym typeface="Courier New"/>
              </a:rPr>
              <a:t>Kookaburra sits in the 01d gum tree'.match(/\d/);</a:t>
            </a:r>
            <a:endParaRPr>
              <a:latin typeface="Helvetica Neue"/>
              <a:ea typeface="Helvetica Neue"/>
              <a:cs typeface="Helvetica Neue"/>
              <a:sym typeface="Helvetica Neue"/>
            </a:endParaRPr>
          </a:p>
          <a:p>
            <a:pPr indent="457200" lvl="0" marL="0" marR="0" rtl="0" algn="l">
              <a:lnSpc>
                <a:spcPct val="150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&lt;• </a:t>
            </a:r>
            <a:r>
              <a:rPr b="1" lang="en">
                <a:solidFill>
                  <a:srgbClr val="CC4125"/>
                </a:solidFill>
                <a:latin typeface="Courier New"/>
                <a:ea typeface="Courier New"/>
                <a:cs typeface="Courier New"/>
                <a:sym typeface="Courier New"/>
              </a:rPr>
              <a:t>["0", index: 23, input: "Kookaburra sits in the 01d gum tree", groups: undefined]</a:t>
            </a:r>
            <a:endParaRPr b="1">
              <a:solidFill>
                <a:srgbClr val="CC4125"/>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Hmmm. We know there are two numbers in there, but </a:t>
            </a:r>
            <a:r>
              <a:rPr b="1" lang="en">
                <a:latin typeface="Consolas"/>
                <a:ea typeface="Consolas"/>
                <a:cs typeface="Consolas"/>
                <a:sym typeface="Consolas"/>
              </a:rPr>
              <a:t>.match()</a:t>
            </a:r>
            <a:r>
              <a:rPr lang="en">
                <a:latin typeface="Helvetica Neue"/>
                <a:ea typeface="Helvetica Neue"/>
                <a:cs typeface="Helvetica Neue"/>
                <a:sym typeface="Helvetica Neue"/>
              </a:rPr>
              <a:t> only returned the first one that it found.</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Surely there is a way to find all of them…?</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t/>
            </a:r>
            <a:endParaRPr>
              <a:latin typeface="Helvetica Neue"/>
              <a:ea typeface="Helvetica Neue"/>
              <a:cs typeface="Helvetica Neue"/>
              <a:sym typeface="Helvetica Neue"/>
            </a:endParaRPr>
          </a:p>
        </p:txBody>
      </p:sp>
      <p:pic>
        <p:nvPicPr>
          <p:cNvPr id="148" name="Google Shape;148;p31"/>
          <p:cNvPicPr preferRelativeResize="0"/>
          <p:nvPr/>
        </p:nvPicPr>
        <p:blipFill>
          <a:blip r:embed="rId3">
            <a:alphaModFix/>
          </a:blip>
          <a:stretch>
            <a:fillRect/>
          </a:stretch>
        </p:blipFill>
        <p:spPr>
          <a:xfrm>
            <a:off x="3333750" y="3119900"/>
            <a:ext cx="2476500" cy="1847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0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1000"/>
                                        <p:tgtEl>
                                          <p:spTgt spid="1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1000"/>
                                        <p:tgtEl>
                                          <p:spTgt spid="1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3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2"/>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1100"/>
              <a:buFont typeface="Arial"/>
              <a:buNone/>
            </a:pPr>
            <a:r>
              <a:rPr b="1" lang="en" sz="3600">
                <a:solidFill>
                  <a:schemeClr val="dk1"/>
                </a:solidFill>
                <a:latin typeface="Helvetica Neue"/>
                <a:ea typeface="Helvetica Neue"/>
                <a:cs typeface="Helvetica Neue"/>
                <a:sym typeface="Helvetica Neue"/>
              </a:rPr>
              <a:t>EXAMPLES WITH .</a:t>
            </a:r>
            <a:r>
              <a:rPr b="1" lang="en" sz="3600">
                <a:solidFill>
                  <a:schemeClr val="dk1"/>
                </a:solidFill>
                <a:latin typeface="Consolas"/>
                <a:ea typeface="Consolas"/>
                <a:cs typeface="Consolas"/>
                <a:sym typeface="Consolas"/>
              </a:rPr>
              <a:t>match()</a:t>
            </a:r>
            <a:endParaRPr b="1" sz="3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3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3600"/>
              <a:buFont typeface="Helvetica Neue"/>
              <a:buNone/>
            </a:pPr>
            <a:r>
              <a:t/>
            </a:r>
            <a:endParaRPr b="1" sz="36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54" name="Google Shape;154;p32"/>
          <p:cNvSpPr txBox="1"/>
          <p:nvPr/>
        </p:nvSpPr>
        <p:spPr>
          <a:xfrm>
            <a:off x="367976" y="863825"/>
            <a:ext cx="77226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The </a:t>
            </a:r>
            <a:r>
              <a:rPr b="1" lang="en">
                <a:solidFill>
                  <a:srgbClr val="7E7F7E"/>
                </a:solidFill>
                <a:latin typeface="Consolas"/>
                <a:ea typeface="Consolas"/>
                <a:cs typeface="Consolas"/>
                <a:sym typeface="Consolas"/>
              </a:rPr>
              <a:t>match()</a:t>
            </a:r>
            <a:r>
              <a:rPr lang="en">
                <a:solidFill>
                  <a:srgbClr val="7E7F7E"/>
                </a:solidFill>
                <a:latin typeface="Helvetica Neue"/>
                <a:ea typeface="Helvetica Neue"/>
                <a:cs typeface="Helvetica Neue"/>
                <a:sym typeface="Helvetica Neue"/>
              </a:rPr>
              <a:t> method retrieves the matches when matching a string against a regular expression.</a:t>
            </a:r>
            <a:endParaRPr sz="500"/>
          </a:p>
        </p:txBody>
      </p:sp>
      <p:sp>
        <p:nvSpPr>
          <p:cNvPr id="155" name="Google Shape;155;p32"/>
          <p:cNvSpPr txBox="1"/>
          <p:nvPr/>
        </p:nvSpPr>
        <p:spPr>
          <a:xfrm>
            <a:off x="367975" y="1205350"/>
            <a:ext cx="8474400" cy="38862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What we need to do is search the entire string, say, do a </a:t>
            </a:r>
            <a:r>
              <a:rPr b="1" i="1" lang="en">
                <a:latin typeface="Helvetica Neue"/>
                <a:ea typeface="Helvetica Neue"/>
                <a:cs typeface="Helvetica Neue"/>
                <a:sym typeface="Helvetica Neue"/>
              </a:rPr>
              <a:t>global</a:t>
            </a:r>
            <a:r>
              <a:rPr lang="en">
                <a:latin typeface="Helvetica Neue"/>
                <a:ea typeface="Helvetica Neue"/>
                <a:cs typeface="Helvetica Neue"/>
                <a:sym typeface="Helvetica Neue"/>
              </a:rPr>
              <a:t> search, by adding </a:t>
            </a:r>
            <a:r>
              <a:rPr b="1" lang="en">
                <a:latin typeface="Consolas"/>
                <a:ea typeface="Consolas"/>
                <a:cs typeface="Consolas"/>
                <a:sym typeface="Consolas"/>
              </a:rPr>
              <a:t>g</a:t>
            </a:r>
            <a:r>
              <a:rPr lang="en">
                <a:latin typeface="Helvetica Neue"/>
                <a:ea typeface="Helvetica Neue"/>
                <a:cs typeface="Helvetica Neue"/>
                <a:sym typeface="Helvetica Neue"/>
              </a:rPr>
              <a:t> at the end</a:t>
            </a:r>
            <a:r>
              <a:rPr lang="en">
                <a:latin typeface="Helvetica Neue"/>
                <a:ea typeface="Helvetica Neue"/>
                <a:cs typeface="Helvetica Neue"/>
                <a:sym typeface="Helvetica Neue"/>
              </a:rPr>
              <a:t>:</a:t>
            </a:r>
            <a:endParaRPr>
              <a:latin typeface="Helvetica Neue"/>
              <a:ea typeface="Helvetica Neue"/>
              <a:cs typeface="Helvetica Neue"/>
              <a:sym typeface="Helvetica Neue"/>
            </a:endParaRPr>
          </a:p>
          <a:p>
            <a:pPr indent="457200" lvl="0" marL="0" marR="0" rtl="0" algn="l">
              <a:lnSpc>
                <a:spcPct val="150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&gt;  '</a:t>
            </a:r>
            <a:r>
              <a:rPr b="1" lang="en">
                <a:solidFill>
                  <a:srgbClr val="CC4125"/>
                </a:solidFill>
                <a:latin typeface="Courier New"/>
                <a:ea typeface="Courier New"/>
                <a:cs typeface="Courier New"/>
                <a:sym typeface="Courier New"/>
              </a:rPr>
              <a:t>Kookaburra sits in the 01d gum tree'.match(/\d/g);</a:t>
            </a:r>
            <a:endParaRPr>
              <a:latin typeface="Helvetica Neue"/>
              <a:ea typeface="Helvetica Neue"/>
              <a:cs typeface="Helvetica Neue"/>
              <a:sym typeface="Helvetica Neue"/>
            </a:endParaRPr>
          </a:p>
          <a:p>
            <a:pPr indent="457200" lvl="0" marL="0" marR="0" rtl="0" algn="l">
              <a:lnSpc>
                <a:spcPct val="150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&lt;• ["0", "1"]</a:t>
            </a:r>
            <a:endParaRPr b="1">
              <a:solidFill>
                <a:srgbClr val="CC4125"/>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Found them both!</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Let's pause for a moment:</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Not very long ago, even </a:t>
            </a:r>
            <a:r>
              <a:rPr b="1" lang="en">
                <a:solidFill>
                  <a:srgbClr val="CC4125"/>
                </a:solidFill>
                <a:latin typeface="Courier New"/>
                <a:ea typeface="Courier New"/>
                <a:cs typeface="Courier New"/>
                <a:sym typeface="Courier New"/>
              </a:rPr>
              <a:t>/\d/g</a:t>
            </a:r>
            <a:r>
              <a:rPr lang="en">
                <a:latin typeface="Helvetica Neue"/>
                <a:ea typeface="Helvetica Neue"/>
                <a:cs typeface="Helvetica Neue"/>
                <a:sym typeface="Helvetica Neue"/>
              </a:rPr>
              <a:t> would have made your brain hurt.</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You can make sense of it now!</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Ultimately, this methodical and piece-by-piece approach is how you will learn regex.</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There's no shortcuts. Just gradually build, and give yourself regular practice.</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After a quick revisit to our original puzzle, let's do some more.</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t/>
            </a:r>
            <a:endParaRPr>
              <a:latin typeface="Helvetica Neue"/>
              <a:ea typeface="Helvetica Neue"/>
              <a:cs typeface="Helvetica Neue"/>
              <a:sym typeface="Helvetica Neue"/>
            </a:endParaRPr>
          </a:p>
        </p:txBody>
      </p:sp>
      <p:pic>
        <p:nvPicPr>
          <p:cNvPr id="156" name="Google Shape;156;p32"/>
          <p:cNvPicPr preferRelativeResize="0"/>
          <p:nvPr/>
        </p:nvPicPr>
        <p:blipFill>
          <a:blip r:embed="rId3">
            <a:alphaModFix/>
          </a:blip>
          <a:stretch>
            <a:fillRect/>
          </a:stretch>
        </p:blipFill>
        <p:spPr>
          <a:xfrm>
            <a:off x="5791650" y="2021275"/>
            <a:ext cx="3352350" cy="1885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10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1000"/>
                                        <p:tgtEl>
                                          <p:spTgt spid="1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1000"/>
                                        <p:tgtEl>
                                          <p:spTgt spid="1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animEffect filter="fade" transition="in">
                                      <p:cBhvr>
                                        <p:cTn dur="1000"/>
                                        <p:tgtEl>
                                          <p:spTgt spid="15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9" st="9"/>
                                            </p:txEl>
                                          </p:spTgt>
                                        </p:tgtEl>
                                        <p:attrNameLst>
                                          <p:attrName>style.visibility</p:attrName>
                                        </p:attrNameLst>
                                      </p:cBhvr>
                                      <p:to>
                                        <p:strVal val="visible"/>
                                      </p:to>
                                    </p:set>
                                    <p:animEffect filter="fade" transition="in">
                                      <p:cBhvr>
                                        <p:cTn dur="1000"/>
                                        <p:tgtEl>
                                          <p:spTgt spid="15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0" st="10"/>
                                            </p:txEl>
                                          </p:spTgt>
                                        </p:tgtEl>
                                        <p:attrNameLst>
                                          <p:attrName>style.visibility</p:attrName>
                                        </p:attrNameLst>
                                      </p:cBhvr>
                                      <p:to>
                                        <p:strVal val="visible"/>
                                      </p:to>
                                    </p:set>
                                    <p:animEffect filter="fade" transition="in">
                                      <p:cBhvr>
                                        <p:cTn dur="1000"/>
                                        <p:tgtEl>
                                          <p:spTgt spid="15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1" st="11"/>
                                            </p:txEl>
                                          </p:spTgt>
                                        </p:tgtEl>
                                        <p:attrNameLst>
                                          <p:attrName>style.visibility</p:attrName>
                                        </p:attrNameLst>
                                      </p:cBhvr>
                                      <p:to>
                                        <p:strVal val="visible"/>
                                      </p:to>
                                    </p:set>
                                    <p:animEffect filter="fade" transition="in">
                                      <p:cBhvr>
                                        <p:cTn dur="1000"/>
                                        <p:tgtEl>
                                          <p:spTgt spid="15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2" st="12"/>
                                            </p:txEl>
                                          </p:spTgt>
                                        </p:tgtEl>
                                        <p:attrNameLst>
                                          <p:attrName>style.visibility</p:attrName>
                                        </p:attrNameLst>
                                      </p:cBhvr>
                                      <p:to>
                                        <p:strVal val="visible"/>
                                      </p:to>
                                    </p:set>
                                    <p:animEffect filter="fade" transition="in">
                                      <p:cBhvr>
                                        <p:cTn dur="1000"/>
                                        <p:tgtEl>
                                          <p:spTgt spid="15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3"/>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Consolas"/>
                <a:ea typeface="Consolas"/>
                <a:cs typeface="Consolas"/>
                <a:sym typeface="Consolas"/>
              </a:rPr>
              <a:t>/</a:t>
            </a:r>
            <a:r>
              <a:rPr b="1" lang="en" sz="2400">
                <a:solidFill>
                  <a:schemeClr val="dk1"/>
                </a:solidFill>
                <a:latin typeface="Consolas"/>
                <a:ea typeface="Consolas"/>
                <a:cs typeface="Consolas"/>
                <a:sym typeface="Consolas"/>
              </a:rPr>
              <a:t>^\(*\d{3}\)*( |-)*\d{3}( |-)*\d{4}$/</a:t>
            </a:r>
            <a:endParaRPr b="1" sz="2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3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3600"/>
              <a:buFont typeface="Helvetica Neue"/>
              <a:buNone/>
            </a:pPr>
            <a:r>
              <a:t/>
            </a:r>
            <a:endParaRPr b="1" sz="36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62" name="Google Shape;162;p33"/>
          <p:cNvSpPr txBox="1"/>
          <p:nvPr/>
        </p:nvSpPr>
        <p:spPr>
          <a:xfrm>
            <a:off x="367950" y="863825"/>
            <a:ext cx="76539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Let's look at this again, and see how much of it we understand now… and what we can infer.</a:t>
            </a:r>
            <a:endParaRPr sz="500"/>
          </a:p>
        </p:txBody>
      </p:sp>
      <p:sp>
        <p:nvSpPr>
          <p:cNvPr id="163" name="Google Shape;163;p33"/>
          <p:cNvSpPr txBox="1"/>
          <p:nvPr/>
        </p:nvSpPr>
        <p:spPr>
          <a:xfrm>
            <a:off x="2379023" y="1494311"/>
            <a:ext cx="4386000" cy="2154900"/>
          </a:xfrm>
          <a:prstGeom prst="rect">
            <a:avLst/>
          </a:prstGeom>
          <a:noFill/>
          <a:ln>
            <a:noFill/>
          </a:ln>
        </p:spPr>
        <p:txBody>
          <a:bodyPr anchorCtr="0" anchor="b"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200"/>
              <a:buFont typeface="Helvetica Neue"/>
              <a:buNone/>
            </a:pPr>
            <a:r>
              <a:t/>
            </a:r>
            <a:endParaRPr sz="500"/>
          </a:p>
        </p:txBody>
      </p:sp>
      <p:sp>
        <p:nvSpPr>
          <p:cNvPr id="164" name="Google Shape;164;p33"/>
          <p:cNvSpPr txBox="1"/>
          <p:nvPr/>
        </p:nvSpPr>
        <p:spPr>
          <a:xfrm>
            <a:off x="6040158" y="3911203"/>
            <a:ext cx="1454400" cy="219000"/>
          </a:xfrm>
          <a:prstGeom prst="rect">
            <a:avLst/>
          </a:prstGeom>
          <a:noFill/>
          <a:ln>
            <a:noFill/>
          </a:ln>
        </p:spPr>
        <p:txBody>
          <a:bodyPr anchorCtr="0" anchor="t" bIns="19050" lIns="19050" spcFirstLastPara="1" rIns="19050" wrap="square" tIns="19050">
            <a:noAutofit/>
          </a:bodyPr>
          <a:lstStyle/>
          <a:p>
            <a:pPr indent="0" lvl="0" marL="0" marR="0" rtl="0" algn="l">
              <a:lnSpc>
                <a:spcPct val="184375"/>
              </a:lnSpc>
              <a:spcBef>
                <a:spcPts val="0"/>
              </a:spcBef>
              <a:spcAft>
                <a:spcPts val="0"/>
              </a:spcAft>
              <a:buClr>
                <a:srgbClr val="323333"/>
              </a:buClr>
              <a:buSzPts val="1200"/>
              <a:buFont typeface="Helvetica Neue"/>
              <a:buNone/>
            </a:pPr>
            <a:r>
              <a:t/>
            </a:r>
            <a:endParaRPr sz="500"/>
          </a:p>
        </p:txBody>
      </p:sp>
      <p:sp>
        <p:nvSpPr>
          <p:cNvPr id="165" name="Google Shape;165;p33"/>
          <p:cNvSpPr txBox="1"/>
          <p:nvPr/>
        </p:nvSpPr>
        <p:spPr>
          <a:xfrm>
            <a:off x="6040158" y="4149328"/>
            <a:ext cx="1454400" cy="219000"/>
          </a:xfrm>
          <a:prstGeom prst="rect">
            <a:avLst/>
          </a:prstGeom>
          <a:noFill/>
          <a:ln>
            <a:noFill/>
          </a:ln>
        </p:spPr>
        <p:txBody>
          <a:bodyPr anchorCtr="0" anchor="t" bIns="19050" lIns="19050" spcFirstLastPara="1" rIns="19050" wrap="square" tIns="19050">
            <a:noAutofit/>
          </a:bodyPr>
          <a:lstStyle/>
          <a:p>
            <a:pPr indent="0" lvl="0" marL="0" marR="0" rtl="0" algn="l">
              <a:lnSpc>
                <a:spcPct val="184375"/>
              </a:lnSpc>
              <a:spcBef>
                <a:spcPts val="0"/>
              </a:spcBef>
              <a:spcAft>
                <a:spcPts val="0"/>
              </a:spcAft>
              <a:buClr>
                <a:srgbClr val="4D4E4C"/>
              </a:buClr>
              <a:buSzPts val="1200"/>
              <a:buFont typeface="Helvetica Neue"/>
              <a:buNone/>
            </a:pPr>
            <a:r>
              <a:t/>
            </a:r>
            <a:endParaRPr sz="500"/>
          </a:p>
        </p:txBody>
      </p:sp>
      <p:pic>
        <p:nvPicPr>
          <p:cNvPr id="166" name="Google Shape;166;p33"/>
          <p:cNvPicPr preferRelativeResize="0"/>
          <p:nvPr/>
        </p:nvPicPr>
        <p:blipFill>
          <a:blip r:embed="rId3">
            <a:alphaModFix amt="20000"/>
          </a:blip>
          <a:stretch>
            <a:fillRect/>
          </a:stretch>
        </p:blipFill>
        <p:spPr>
          <a:xfrm>
            <a:off x="3608009" y="1315803"/>
            <a:ext cx="1928033" cy="1257413"/>
          </a:xfrm>
          <a:prstGeom prst="rect">
            <a:avLst/>
          </a:prstGeom>
          <a:noFill/>
          <a:ln>
            <a:noFill/>
          </a:ln>
        </p:spPr>
      </p:pic>
      <p:sp>
        <p:nvSpPr>
          <p:cNvPr id="167" name="Google Shape;167;p33"/>
          <p:cNvSpPr txBox="1"/>
          <p:nvPr/>
        </p:nvSpPr>
        <p:spPr>
          <a:xfrm>
            <a:off x="348875" y="2782200"/>
            <a:ext cx="8596800" cy="2326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Helvetica Neue"/>
                <a:ea typeface="Helvetica Neue"/>
                <a:cs typeface="Helvetica Neue"/>
                <a:sym typeface="Helvetica Neue"/>
              </a:rPr>
              <a:t>We're making headway, right? Our confusion is diminishing!</a:t>
            </a:r>
            <a:endParaRPr sz="1800">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sz="1800">
                <a:latin typeface="Helvetica Neue"/>
                <a:ea typeface="Helvetica Neue"/>
                <a:cs typeface="Helvetica Neue"/>
                <a:sym typeface="Helvetica Neue"/>
              </a:rPr>
              <a:t>There's still a lot to learn, but recall when you first learned to read...</a:t>
            </a:r>
            <a:endParaRPr sz="1800">
              <a:latin typeface="Helvetica Neue"/>
              <a:ea typeface="Helvetica Neue"/>
              <a:cs typeface="Helvetica Neue"/>
              <a:sym typeface="Helvetica Neue"/>
            </a:endParaRPr>
          </a:p>
          <a:p>
            <a:pPr indent="0" lvl="0" marL="0" rtl="0" algn="r">
              <a:lnSpc>
                <a:spcPct val="150000"/>
              </a:lnSpc>
              <a:spcBef>
                <a:spcPts val="0"/>
              </a:spcBef>
              <a:spcAft>
                <a:spcPts val="0"/>
              </a:spcAft>
              <a:buNone/>
            </a:pPr>
            <a:r>
              <a:rPr i="1" lang="en" sz="1600">
                <a:latin typeface="Helvetica Neue"/>
                <a:ea typeface="Helvetica Neue"/>
                <a:cs typeface="Helvetica Neue"/>
                <a:sym typeface="Helvetica Neue"/>
              </a:rPr>
              <a:t>...wasn't a lot of it letter by letter, then syllable by syllable, then eventually words?</a:t>
            </a:r>
            <a:endParaRPr i="1" sz="1600">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sz="1800">
                <a:latin typeface="Helvetica Neue"/>
                <a:ea typeface="Helvetica Neue"/>
                <a:cs typeface="Helvetica Neue"/>
                <a:sym typeface="Helvetica Neue"/>
              </a:rPr>
              <a:t>That's how you learn regex.</a:t>
            </a:r>
            <a:endParaRPr sz="1800">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sz="1800">
                <a:latin typeface="Helvetica Neue"/>
                <a:ea typeface="Helvetica Neue"/>
                <a:cs typeface="Helvetica Neue"/>
                <a:sym typeface="Helvetica Neue"/>
              </a:rPr>
              <a:t>It's easier to read at first. Writing it is harder. We've all been there.</a:t>
            </a:r>
            <a:endParaRPr sz="18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1000"/>
                                        <p:tgtEl>
                                          <p:spTgt spid="1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Effect filter="fade" transition="in">
                                      <p:cBhvr>
                                        <p:cTn dur="1000"/>
                                        <p:tgtEl>
                                          <p:spTgt spid="1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Effect filter="fade" transition="in">
                                      <p:cBhvr>
                                        <p:cTn dur="1000"/>
                                        <p:tgtEl>
                                          <p:spTgt spid="1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Effect filter="fade" transition="in">
                                      <p:cBhvr>
                                        <p:cTn dur="1000"/>
                                        <p:tgtEl>
                                          <p:spTgt spid="16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4"/>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1100"/>
              <a:buFont typeface="Arial"/>
              <a:buNone/>
            </a:pPr>
            <a:r>
              <a:rPr b="1" lang="en" sz="3600">
                <a:solidFill>
                  <a:schemeClr val="dk1"/>
                </a:solidFill>
                <a:latin typeface="Helvetica Neue"/>
                <a:ea typeface="Helvetica Neue"/>
                <a:cs typeface="Helvetica Neue"/>
                <a:sym typeface="Helvetica Neue"/>
              </a:rPr>
              <a:t>EXAMPLES WITH .</a:t>
            </a:r>
            <a:r>
              <a:rPr b="1" lang="en" sz="3600">
                <a:solidFill>
                  <a:schemeClr val="dk1"/>
                </a:solidFill>
                <a:latin typeface="Consolas"/>
                <a:ea typeface="Consolas"/>
                <a:cs typeface="Consolas"/>
                <a:sym typeface="Consolas"/>
              </a:rPr>
              <a:t>replace()</a:t>
            </a:r>
            <a:endParaRPr b="1" sz="3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3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3600"/>
              <a:buFont typeface="Helvetica Neue"/>
              <a:buNone/>
            </a:pPr>
            <a:r>
              <a:t/>
            </a:r>
            <a:endParaRPr b="1" sz="36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73" name="Google Shape;173;p34"/>
          <p:cNvSpPr txBox="1"/>
          <p:nvPr/>
        </p:nvSpPr>
        <p:spPr>
          <a:xfrm>
            <a:off x="367975" y="863825"/>
            <a:ext cx="62511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The </a:t>
            </a:r>
            <a:r>
              <a:rPr b="1" lang="en">
                <a:solidFill>
                  <a:srgbClr val="7E7F7E"/>
                </a:solidFill>
                <a:latin typeface="Consolas"/>
                <a:ea typeface="Consolas"/>
                <a:cs typeface="Consolas"/>
                <a:sym typeface="Consolas"/>
              </a:rPr>
              <a:t>replace()</a:t>
            </a:r>
            <a:r>
              <a:rPr lang="en">
                <a:solidFill>
                  <a:srgbClr val="7E7F7E"/>
                </a:solidFill>
                <a:latin typeface="Helvetica Neue"/>
                <a:ea typeface="Helvetica Neue"/>
                <a:cs typeface="Helvetica Neue"/>
                <a:sym typeface="Helvetica Neue"/>
              </a:rPr>
              <a:t> method returns a new string with some or all matches of a pattern replaced by a replacement.</a:t>
            </a:r>
            <a:endParaRPr sz="500"/>
          </a:p>
        </p:txBody>
      </p:sp>
      <p:sp>
        <p:nvSpPr>
          <p:cNvPr id="174" name="Google Shape;174;p34"/>
          <p:cNvSpPr txBox="1"/>
          <p:nvPr/>
        </p:nvSpPr>
        <p:spPr>
          <a:xfrm>
            <a:off x="62350" y="1569025"/>
            <a:ext cx="9040200" cy="35226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Let's dive right in and replace all vowels with a seven.</a:t>
            </a:r>
            <a:endParaRPr>
              <a:latin typeface="Helvetica Neue"/>
              <a:ea typeface="Helvetica Neue"/>
              <a:cs typeface="Helvetica Neue"/>
              <a:sym typeface="Helvetica Neue"/>
            </a:endParaRPr>
          </a:p>
          <a:p>
            <a:pPr indent="457200" lvl="0" marL="0" marR="0" rtl="0" algn="l">
              <a:lnSpc>
                <a:spcPct val="115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&gt;  'The quick brown fox jumps over the lazy dog'.replace(/[aeiou]/g, 7);</a:t>
            </a:r>
            <a:endParaRPr b="1">
              <a:solidFill>
                <a:srgbClr val="CC4125"/>
              </a:solidFill>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&lt;• 'Th7 q77ck br7wn f7x j7mps 7v7r th7 l7zy d7g'</a:t>
            </a:r>
            <a:endParaRPr b="1">
              <a:solidFill>
                <a:srgbClr val="CC4125"/>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200"/>
              <a:buFont typeface="Helvetica Neue"/>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200"/>
              <a:buFont typeface="Helvetica Neue"/>
              <a:buNone/>
            </a:pPr>
            <a:r>
              <a:rPr lang="en">
                <a:solidFill>
                  <a:schemeClr val="dk1"/>
                </a:solidFill>
                <a:latin typeface="Helvetica Neue"/>
                <a:ea typeface="Helvetica Neue"/>
                <a:cs typeface="Helvetica Neue"/>
                <a:sym typeface="Helvetica Neue"/>
              </a:rPr>
              <a:t>How about only the vowels that are followed by a space, replaced with “XXX ”?</a:t>
            </a:r>
            <a:endParaRPr>
              <a:solidFill>
                <a:schemeClr val="dk1"/>
              </a:solidFill>
              <a:latin typeface="Helvetica Neue"/>
              <a:ea typeface="Helvetica Neue"/>
              <a:cs typeface="Helvetica Neue"/>
              <a:sym typeface="Helvetica Neue"/>
            </a:endParaRPr>
          </a:p>
          <a:p>
            <a:pPr indent="457200" lvl="0" marL="0" rtl="0" algn="l">
              <a:lnSpc>
                <a:spcPct val="115000"/>
              </a:lnSpc>
              <a:spcBef>
                <a:spcPts val="0"/>
              </a:spcBef>
              <a:spcAft>
                <a:spcPts val="0"/>
              </a:spcAft>
              <a:buClr>
                <a:schemeClr val="dk1"/>
              </a:buClr>
              <a:buSzPts val="1200"/>
              <a:buFont typeface="Helvetica Neue"/>
              <a:buNone/>
            </a:pPr>
            <a:r>
              <a:rPr b="1" lang="en">
                <a:solidFill>
                  <a:srgbClr val="CC4125"/>
                </a:solidFill>
                <a:latin typeface="Courier New"/>
                <a:ea typeface="Courier New"/>
                <a:cs typeface="Courier New"/>
                <a:sym typeface="Courier New"/>
              </a:rPr>
              <a:t>&gt;  'The quick brown fox jumps over the lazy dog'.replace(/[aeiou]\s/g, 'XXX ');</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rPr b="1" lang="en">
                <a:solidFill>
                  <a:srgbClr val="CC4125"/>
                </a:solidFill>
                <a:latin typeface="Courier New"/>
                <a:ea typeface="Courier New"/>
                <a:cs typeface="Courier New"/>
                <a:sym typeface="Courier New"/>
              </a:rPr>
              <a:t>&lt;• 'ThXXX quick brown fox jumps over thXXX lazy dog'</a:t>
            </a:r>
            <a:endParaRPr>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Helvetica Neue"/>
              <a:buNone/>
            </a:pPr>
            <a:r>
              <a:t/>
            </a:r>
            <a:endParaRPr>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200"/>
              <a:buFont typeface="Helvetica Neue"/>
              <a:buNone/>
            </a:pPr>
            <a:r>
              <a:rPr lang="en">
                <a:solidFill>
                  <a:schemeClr val="dk1"/>
                </a:solidFill>
                <a:latin typeface="Helvetica Neue"/>
                <a:ea typeface="Helvetica Neue"/>
                <a:cs typeface="Helvetica Neue"/>
                <a:sym typeface="Helvetica Neue"/>
              </a:rPr>
              <a:t>How about only the letters between “a” and “g”, replaced with a space?</a:t>
            </a:r>
            <a:endParaRPr>
              <a:solidFill>
                <a:schemeClr val="dk1"/>
              </a:solidFill>
              <a:latin typeface="Helvetica Neue"/>
              <a:ea typeface="Helvetica Neue"/>
              <a:cs typeface="Helvetica Neue"/>
              <a:sym typeface="Helvetica Neue"/>
            </a:endParaRPr>
          </a:p>
          <a:p>
            <a:pPr indent="457200" lvl="0" marL="0" rtl="0" algn="l">
              <a:lnSpc>
                <a:spcPct val="115000"/>
              </a:lnSpc>
              <a:spcBef>
                <a:spcPts val="0"/>
              </a:spcBef>
              <a:spcAft>
                <a:spcPts val="0"/>
              </a:spcAft>
              <a:buClr>
                <a:schemeClr val="dk1"/>
              </a:buClr>
              <a:buSzPts val="1200"/>
              <a:buFont typeface="Helvetica Neue"/>
              <a:buNone/>
            </a:pPr>
            <a:r>
              <a:rPr b="1" lang="en">
                <a:solidFill>
                  <a:srgbClr val="CC4125"/>
                </a:solidFill>
                <a:latin typeface="Courier New"/>
                <a:ea typeface="Courier New"/>
                <a:cs typeface="Courier New"/>
                <a:sym typeface="Courier New"/>
              </a:rPr>
              <a:t>&gt;  'The quick brown fox jumps over the lazy dog'.replace(/[a-g]/g, ' ');</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rPr b="1" lang="en">
                <a:solidFill>
                  <a:srgbClr val="CC4125"/>
                </a:solidFill>
                <a:latin typeface="Courier New"/>
                <a:ea typeface="Courier New"/>
                <a:cs typeface="Courier New"/>
                <a:sym typeface="Courier New"/>
              </a:rPr>
              <a:t>&lt;• 'Th  qui k  rown  ox jumps ov r th  l zy  o '</a:t>
            </a:r>
            <a:endParaRPr b="1">
              <a:solidFill>
                <a:srgbClr val="CC4125"/>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200"/>
              <a:buFont typeface="Helvetica Neue"/>
              <a:buNone/>
            </a:pPr>
            <a:r>
              <a:t/>
            </a:r>
            <a:endParaRPr b="1">
              <a:solidFill>
                <a:srgbClr val="CC4125"/>
              </a:solidFill>
              <a:latin typeface="Courier New"/>
              <a:ea typeface="Courier New"/>
              <a:cs typeface="Courier New"/>
              <a:sym typeface="Courier New"/>
            </a:endParaRPr>
          </a:p>
          <a:p>
            <a:pPr indent="0" lvl="0" marL="0" rtl="0" algn="ctr">
              <a:lnSpc>
                <a:spcPct val="115000"/>
              </a:lnSpc>
              <a:spcBef>
                <a:spcPts val="0"/>
              </a:spcBef>
              <a:spcAft>
                <a:spcPts val="0"/>
              </a:spcAft>
              <a:buClr>
                <a:schemeClr val="dk1"/>
              </a:buClr>
              <a:buSzPts val="1200"/>
              <a:buFont typeface="Helvetica Neue"/>
              <a:buNone/>
            </a:pPr>
            <a:r>
              <a:rPr i="1" lang="en" sz="1000">
                <a:solidFill>
                  <a:schemeClr val="dk1"/>
                </a:solidFill>
                <a:latin typeface="Helvetica Neue"/>
                <a:ea typeface="Helvetica Neue"/>
                <a:cs typeface="Helvetica Neue"/>
                <a:sym typeface="Helvetica Neue"/>
              </a:rPr>
              <a:t>That's what I'm talkin' about. Let's do some more.</a:t>
            </a:r>
            <a:endParaRPr i="1"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200"/>
              <a:buFont typeface="Helvetica Neue"/>
              <a:buNone/>
            </a:pPr>
            <a:r>
              <a:t/>
            </a:r>
            <a:endParaRPr b="1">
              <a:solidFill>
                <a:srgbClr val="CC4125"/>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10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10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10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1000"/>
                                        <p:tgtEl>
                                          <p:spTgt spid="1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Effect filter="fade" transition="in">
                                      <p:cBhvr>
                                        <p:cTn dur="1000"/>
                                        <p:tgtEl>
                                          <p:spTgt spid="1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animEffect filter="fade" transition="in">
                                      <p:cBhvr>
                                        <p:cTn dur="1000"/>
                                        <p:tgtEl>
                                          <p:spTgt spid="1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animEffect filter="fade" transition="in">
                                      <p:cBhvr>
                                        <p:cTn dur="1000"/>
                                        <p:tgtEl>
                                          <p:spTgt spid="17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animEffect filter="fade" transition="in">
                                      <p:cBhvr>
                                        <p:cTn dur="1000"/>
                                        <p:tgtEl>
                                          <p:spTgt spid="17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8" st="8"/>
                                            </p:txEl>
                                          </p:spTgt>
                                        </p:tgtEl>
                                        <p:attrNameLst>
                                          <p:attrName>style.visibility</p:attrName>
                                        </p:attrNameLst>
                                      </p:cBhvr>
                                      <p:to>
                                        <p:strVal val="visible"/>
                                      </p:to>
                                    </p:set>
                                    <p:animEffect filter="fade" transition="in">
                                      <p:cBhvr>
                                        <p:cTn dur="1000"/>
                                        <p:tgtEl>
                                          <p:spTgt spid="17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9" st="9"/>
                                            </p:txEl>
                                          </p:spTgt>
                                        </p:tgtEl>
                                        <p:attrNameLst>
                                          <p:attrName>style.visibility</p:attrName>
                                        </p:attrNameLst>
                                      </p:cBhvr>
                                      <p:to>
                                        <p:strVal val="visible"/>
                                      </p:to>
                                    </p:set>
                                    <p:animEffect filter="fade" transition="in">
                                      <p:cBhvr>
                                        <p:cTn dur="1000"/>
                                        <p:tgtEl>
                                          <p:spTgt spid="17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0" st="10"/>
                                            </p:txEl>
                                          </p:spTgt>
                                        </p:tgtEl>
                                        <p:attrNameLst>
                                          <p:attrName>style.visibility</p:attrName>
                                        </p:attrNameLst>
                                      </p:cBhvr>
                                      <p:to>
                                        <p:strVal val="visible"/>
                                      </p:to>
                                    </p:set>
                                    <p:animEffect filter="fade" transition="in">
                                      <p:cBhvr>
                                        <p:cTn dur="1000"/>
                                        <p:tgtEl>
                                          <p:spTgt spid="17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1" st="11"/>
                                            </p:txEl>
                                          </p:spTgt>
                                        </p:tgtEl>
                                        <p:attrNameLst>
                                          <p:attrName>style.visibility</p:attrName>
                                        </p:attrNameLst>
                                      </p:cBhvr>
                                      <p:to>
                                        <p:strVal val="visible"/>
                                      </p:to>
                                    </p:set>
                                    <p:animEffect filter="fade" transition="in">
                                      <p:cBhvr>
                                        <p:cTn dur="1000"/>
                                        <p:tgtEl>
                                          <p:spTgt spid="17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2" st="12"/>
                                            </p:txEl>
                                          </p:spTgt>
                                        </p:tgtEl>
                                        <p:attrNameLst>
                                          <p:attrName>style.visibility</p:attrName>
                                        </p:attrNameLst>
                                      </p:cBhvr>
                                      <p:to>
                                        <p:strVal val="visible"/>
                                      </p:to>
                                    </p:set>
                                    <p:animEffect filter="fade" transition="in">
                                      <p:cBhvr>
                                        <p:cTn dur="1000"/>
                                        <p:tgtEl>
                                          <p:spTgt spid="17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3" st="13"/>
                                            </p:txEl>
                                          </p:spTgt>
                                        </p:tgtEl>
                                        <p:attrNameLst>
                                          <p:attrName>style.visibility</p:attrName>
                                        </p:attrNameLst>
                                      </p:cBhvr>
                                      <p:to>
                                        <p:strVal val="visible"/>
                                      </p:to>
                                    </p:set>
                                    <p:animEffect filter="fade" transition="in">
                                      <p:cBhvr>
                                        <p:cTn dur="1000"/>
                                        <p:tgtEl>
                                          <p:spTgt spid="174">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5"/>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1100"/>
              <a:buFont typeface="Arial"/>
              <a:buNone/>
            </a:pPr>
            <a:r>
              <a:rPr b="1" lang="en" sz="3600">
                <a:solidFill>
                  <a:schemeClr val="dk1"/>
                </a:solidFill>
                <a:latin typeface="Helvetica Neue"/>
                <a:ea typeface="Helvetica Neue"/>
                <a:cs typeface="Helvetica Neue"/>
                <a:sym typeface="Helvetica Neue"/>
              </a:rPr>
              <a:t>EXAMPLES WITH .</a:t>
            </a:r>
            <a:r>
              <a:rPr b="1" lang="en" sz="3600">
                <a:solidFill>
                  <a:schemeClr val="dk1"/>
                </a:solidFill>
                <a:latin typeface="Consolas"/>
                <a:ea typeface="Consolas"/>
                <a:cs typeface="Consolas"/>
                <a:sym typeface="Consolas"/>
              </a:rPr>
              <a:t>replace()</a:t>
            </a:r>
            <a:endParaRPr b="1" sz="3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3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3600"/>
              <a:buFont typeface="Helvetica Neue"/>
              <a:buNone/>
            </a:pPr>
            <a:r>
              <a:t/>
            </a:r>
            <a:endParaRPr b="1" sz="36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80" name="Google Shape;180;p35"/>
          <p:cNvSpPr txBox="1"/>
          <p:nvPr/>
        </p:nvSpPr>
        <p:spPr>
          <a:xfrm>
            <a:off x="367975" y="863825"/>
            <a:ext cx="62511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The </a:t>
            </a:r>
            <a:r>
              <a:rPr b="1" lang="en">
                <a:solidFill>
                  <a:srgbClr val="7E7F7E"/>
                </a:solidFill>
                <a:latin typeface="Consolas"/>
                <a:ea typeface="Consolas"/>
                <a:cs typeface="Consolas"/>
                <a:sym typeface="Consolas"/>
              </a:rPr>
              <a:t>replace()</a:t>
            </a:r>
            <a:r>
              <a:rPr lang="en">
                <a:solidFill>
                  <a:srgbClr val="7E7F7E"/>
                </a:solidFill>
                <a:latin typeface="Helvetica Neue"/>
                <a:ea typeface="Helvetica Neue"/>
                <a:cs typeface="Helvetica Neue"/>
                <a:sym typeface="Helvetica Neue"/>
              </a:rPr>
              <a:t> method returns a new string with some or all matches of a pattern replaced by a replacement.</a:t>
            </a:r>
            <a:endParaRPr sz="500"/>
          </a:p>
        </p:txBody>
      </p:sp>
      <p:sp>
        <p:nvSpPr>
          <p:cNvPr id="181" name="Google Shape;181;p35"/>
          <p:cNvSpPr txBox="1"/>
          <p:nvPr/>
        </p:nvSpPr>
        <p:spPr>
          <a:xfrm>
            <a:off x="62350" y="1450625"/>
            <a:ext cx="9040200" cy="36411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Let's replace every letter after a lowercase “o” or “e” and its following letter with a pair of dashes:</a:t>
            </a:r>
            <a:endParaRPr>
              <a:latin typeface="Helvetica Neue"/>
              <a:ea typeface="Helvetica Neue"/>
              <a:cs typeface="Helvetica Neue"/>
              <a:sym typeface="Helvetica Neue"/>
            </a:endParaRPr>
          </a:p>
          <a:p>
            <a:pPr indent="457200" lvl="0" marL="0" marR="0" rtl="0" algn="l">
              <a:lnSpc>
                <a:spcPct val="115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&gt;  </a:t>
            </a:r>
            <a:r>
              <a:rPr b="1" lang="en">
                <a:solidFill>
                  <a:srgbClr val="CC4125"/>
                </a:solidFill>
                <a:latin typeface="Courier New"/>
                <a:ea typeface="Courier New"/>
                <a:cs typeface="Courier New"/>
                <a:sym typeface="Courier New"/>
              </a:rPr>
              <a:t>'The quick brown fox jumps over the lazy dog'.replace(/(e|o)[a-z]/g, '--')</a:t>
            </a:r>
            <a:r>
              <a:rPr b="1" lang="en">
                <a:solidFill>
                  <a:srgbClr val="CC4125"/>
                </a:solidFill>
                <a:latin typeface="Courier New"/>
                <a:ea typeface="Courier New"/>
                <a:cs typeface="Courier New"/>
                <a:sym typeface="Courier New"/>
              </a:rPr>
              <a:t>;</a:t>
            </a:r>
            <a:endParaRPr b="1">
              <a:solidFill>
                <a:srgbClr val="CC4125"/>
              </a:solidFill>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&lt;• '</a:t>
            </a:r>
            <a:r>
              <a:rPr b="1" lang="en">
                <a:solidFill>
                  <a:srgbClr val="CC4125"/>
                </a:solidFill>
                <a:latin typeface="Courier New"/>
                <a:ea typeface="Courier New"/>
                <a:cs typeface="Courier New"/>
                <a:sym typeface="Courier New"/>
              </a:rPr>
              <a:t>The quick br--n f-- jumps ---- the lazy d--</a:t>
            </a:r>
            <a:r>
              <a:rPr b="1" lang="en">
                <a:solidFill>
                  <a:srgbClr val="CC4125"/>
                </a:solidFill>
                <a:latin typeface="Courier New"/>
                <a:ea typeface="Courier New"/>
                <a:cs typeface="Courier New"/>
                <a:sym typeface="Courier New"/>
              </a:rPr>
              <a:t>'</a:t>
            </a:r>
            <a:endParaRPr b="1">
              <a:solidFill>
                <a:srgbClr val="CC4125"/>
              </a:solidFill>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1200"/>
              <a:buFont typeface="Helvetica Neue"/>
              <a:buNone/>
            </a:pPr>
            <a:r>
              <a:t/>
            </a:r>
            <a:endParaRPr b="1">
              <a:solidFill>
                <a:srgbClr val="CC4125"/>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200"/>
              <a:buFont typeface="Helvetica Neue"/>
              <a:buNone/>
            </a:pPr>
            <a:r>
              <a:rPr lang="en">
                <a:solidFill>
                  <a:schemeClr val="dk1"/>
                </a:solidFill>
                <a:latin typeface="Helvetica Neue"/>
                <a:ea typeface="Helvetica Neue"/>
                <a:cs typeface="Helvetica Neue"/>
                <a:sym typeface="Helvetica Neue"/>
              </a:rPr>
              <a:t>Let's replace every sequence of four consecutive letters with a comma:</a:t>
            </a:r>
            <a:endParaRPr>
              <a:solidFill>
                <a:schemeClr val="dk1"/>
              </a:solidFill>
              <a:latin typeface="Helvetica Neue"/>
              <a:ea typeface="Helvetica Neue"/>
              <a:cs typeface="Helvetica Neue"/>
              <a:sym typeface="Helvetica Neue"/>
            </a:endParaRPr>
          </a:p>
          <a:p>
            <a:pPr indent="457200" lvl="0" marL="0" rtl="0" algn="l">
              <a:lnSpc>
                <a:spcPct val="115000"/>
              </a:lnSpc>
              <a:spcBef>
                <a:spcPts val="0"/>
              </a:spcBef>
              <a:spcAft>
                <a:spcPts val="0"/>
              </a:spcAft>
              <a:buClr>
                <a:schemeClr val="dk1"/>
              </a:buClr>
              <a:buSzPts val="1200"/>
              <a:buFont typeface="Helvetica Neue"/>
              <a:buNone/>
            </a:pPr>
            <a:r>
              <a:rPr b="1" lang="en">
                <a:solidFill>
                  <a:srgbClr val="CC4125"/>
                </a:solidFill>
                <a:latin typeface="Courier New"/>
                <a:ea typeface="Courier New"/>
                <a:cs typeface="Courier New"/>
                <a:sym typeface="Courier New"/>
              </a:rPr>
              <a:t>&gt;  'The quick brown fox jumps over the lazy dog'.replace(/[a-z]{4}/g, ',')</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rPr b="1" lang="en">
                <a:solidFill>
                  <a:srgbClr val="CC4125"/>
                </a:solidFill>
                <a:latin typeface="Courier New"/>
                <a:ea typeface="Courier New"/>
                <a:cs typeface="Courier New"/>
                <a:sym typeface="Courier New"/>
              </a:rPr>
              <a:t>&lt;• 'The ,k ,n fox ,s , the , dog'</a:t>
            </a:r>
            <a:endParaRPr b="1">
              <a:solidFill>
                <a:srgbClr val="CC4125"/>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200"/>
              <a:buFont typeface="Helvetica Neue"/>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200"/>
              <a:buFont typeface="Helvetica Neue"/>
              <a:buNone/>
            </a:pPr>
            <a:r>
              <a:t/>
            </a:r>
            <a:endParaRPr i="1">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200"/>
              <a:buFont typeface="Helvetica Neue"/>
              <a:buNone/>
            </a:pPr>
            <a:r>
              <a:t/>
            </a:r>
            <a:endParaRPr b="1">
              <a:solidFill>
                <a:srgbClr val="CC4125"/>
              </a:solidFill>
              <a:latin typeface="Courier New"/>
              <a:ea typeface="Courier New"/>
              <a:cs typeface="Courier New"/>
              <a:sym typeface="Courier New"/>
            </a:endParaRPr>
          </a:p>
        </p:txBody>
      </p:sp>
      <p:pic>
        <p:nvPicPr>
          <p:cNvPr id="182" name="Google Shape;182;p35"/>
          <p:cNvPicPr preferRelativeResize="0"/>
          <p:nvPr/>
        </p:nvPicPr>
        <p:blipFill>
          <a:blip r:embed="rId3">
            <a:alphaModFix/>
          </a:blip>
          <a:stretch>
            <a:fillRect/>
          </a:stretch>
        </p:blipFill>
        <p:spPr>
          <a:xfrm>
            <a:off x="3008775" y="3248600"/>
            <a:ext cx="3147350" cy="1770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10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10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1000"/>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1000"/>
                                        <p:tgtEl>
                                          <p:spTgt spid="1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1000"/>
                                        <p:tgtEl>
                                          <p:spTgt spid="1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animEffect filter="fade" transition="in">
                                      <p:cBhvr>
                                        <p:cTn dur="1000"/>
                                        <p:tgtEl>
                                          <p:spTgt spid="1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6" st="6"/>
                                            </p:txEl>
                                          </p:spTgt>
                                        </p:tgtEl>
                                        <p:attrNameLst>
                                          <p:attrName>style.visibility</p:attrName>
                                        </p:attrNameLst>
                                      </p:cBhvr>
                                      <p:to>
                                        <p:strVal val="visible"/>
                                      </p:to>
                                    </p:set>
                                    <p:animEffect filter="fade" transition="in">
                                      <p:cBhvr>
                                        <p:cTn dur="1000"/>
                                        <p:tgtEl>
                                          <p:spTgt spid="18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7" st="7"/>
                                            </p:txEl>
                                          </p:spTgt>
                                        </p:tgtEl>
                                        <p:attrNameLst>
                                          <p:attrName>style.visibility</p:attrName>
                                        </p:attrNameLst>
                                      </p:cBhvr>
                                      <p:to>
                                        <p:strVal val="visible"/>
                                      </p:to>
                                    </p:set>
                                    <p:animEffect filter="fade" transition="in">
                                      <p:cBhvr>
                                        <p:cTn dur="1000"/>
                                        <p:tgtEl>
                                          <p:spTgt spid="18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8" st="8"/>
                                            </p:txEl>
                                          </p:spTgt>
                                        </p:tgtEl>
                                        <p:attrNameLst>
                                          <p:attrName>style.visibility</p:attrName>
                                        </p:attrNameLst>
                                      </p:cBhvr>
                                      <p:to>
                                        <p:strVal val="visible"/>
                                      </p:to>
                                    </p:set>
                                    <p:animEffect filter="fade" transition="in">
                                      <p:cBhvr>
                                        <p:cTn dur="1000"/>
                                        <p:tgtEl>
                                          <p:spTgt spid="18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9" st="9"/>
                                            </p:txEl>
                                          </p:spTgt>
                                        </p:tgtEl>
                                        <p:attrNameLst>
                                          <p:attrName>style.visibility</p:attrName>
                                        </p:attrNameLst>
                                      </p:cBhvr>
                                      <p:to>
                                        <p:strVal val="visible"/>
                                      </p:to>
                                    </p:set>
                                    <p:animEffect filter="fade" transition="in">
                                      <p:cBhvr>
                                        <p:cTn dur="1000"/>
                                        <p:tgtEl>
                                          <p:spTgt spid="18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6"/>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Consolas"/>
                <a:ea typeface="Consolas"/>
                <a:cs typeface="Consolas"/>
                <a:sym typeface="Consolas"/>
              </a:rPr>
              <a:t>/^\(*\d{3}\)*( |-)*\d{3}( |-)*\d{4}$/</a:t>
            </a:r>
            <a:endParaRPr b="1" sz="2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3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3600"/>
              <a:buFont typeface="Helvetica Neue"/>
              <a:buNone/>
            </a:pPr>
            <a:r>
              <a:t/>
            </a:r>
            <a:endParaRPr b="1" sz="36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88" name="Google Shape;188;p36"/>
          <p:cNvSpPr txBox="1"/>
          <p:nvPr/>
        </p:nvSpPr>
        <p:spPr>
          <a:xfrm>
            <a:off x="367950" y="863825"/>
            <a:ext cx="81630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Let's look at this yet again, and see how much of it we understand now… and what we can infer.</a:t>
            </a:r>
            <a:endParaRPr sz="500"/>
          </a:p>
        </p:txBody>
      </p:sp>
      <p:sp>
        <p:nvSpPr>
          <p:cNvPr id="189" name="Google Shape;189;p36"/>
          <p:cNvSpPr txBox="1"/>
          <p:nvPr/>
        </p:nvSpPr>
        <p:spPr>
          <a:xfrm>
            <a:off x="2379023" y="1494311"/>
            <a:ext cx="4386000" cy="2154900"/>
          </a:xfrm>
          <a:prstGeom prst="rect">
            <a:avLst/>
          </a:prstGeom>
          <a:noFill/>
          <a:ln>
            <a:noFill/>
          </a:ln>
        </p:spPr>
        <p:txBody>
          <a:bodyPr anchorCtr="0" anchor="b"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200"/>
              <a:buFont typeface="Helvetica Neue"/>
              <a:buNone/>
            </a:pPr>
            <a:r>
              <a:t/>
            </a:r>
            <a:endParaRPr sz="500"/>
          </a:p>
        </p:txBody>
      </p:sp>
      <p:sp>
        <p:nvSpPr>
          <p:cNvPr id="190" name="Google Shape;190;p36"/>
          <p:cNvSpPr txBox="1"/>
          <p:nvPr/>
        </p:nvSpPr>
        <p:spPr>
          <a:xfrm>
            <a:off x="6040158" y="3911203"/>
            <a:ext cx="1454400" cy="219000"/>
          </a:xfrm>
          <a:prstGeom prst="rect">
            <a:avLst/>
          </a:prstGeom>
          <a:noFill/>
          <a:ln>
            <a:noFill/>
          </a:ln>
        </p:spPr>
        <p:txBody>
          <a:bodyPr anchorCtr="0" anchor="t" bIns="19050" lIns="19050" spcFirstLastPara="1" rIns="19050" wrap="square" tIns="19050">
            <a:noAutofit/>
          </a:bodyPr>
          <a:lstStyle/>
          <a:p>
            <a:pPr indent="0" lvl="0" marL="0" marR="0" rtl="0" algn="l">
              <a:lnSpc>
                <a:spcPct val="184375"/>
              </a:lnSpc>
              <a:spcBef>
                <a:spcPts val="0"/>
              </a:spcBef>
              <a:spcAft>
                <a:spcPts val="0"/>
              </a:spcAft>
              <a:buClr>
                <a:srgbClr val="323333"/>
              </a:buClr>
              <a:buSzPts val="1200"/>
              <a:buFont typeface="Helvetica Neue"/>
              <a:buNone/>
            </a:pPr>
            <a:r>
              <a:t/>
            </a:r>
            <a:endParaRPr sz="500"/>
          </a:p>
        </p:txBody>
      </p:sp>
      <p:sp>
        <p:nvSpPr>
          <p:cNvPr id="191" name="Google Shape;191;p36"/>
          <p:cNvSpPr txBox="1"/>
          <p:nvPr/>
        </p:nvSpPr>
        <p:spPr>
          <a:xfrm>
            <a:off x="6040158" y="4149328"/>
            <a:ext cx="1454400" cy="219000"/>
          </a:xfrm>
          <a:prstGeom prst="rect">
            <a:avLst/>
          </a:prstGeom>
          <a:noFill/>
          <a:ln>
            <a:noFill/>
          </a:ln>
        </p:spPr>
        <p:txBody>
          <a:bodyPr anchorCtr="0" anchor="t" bIns="19050" lIns="19050" spcFirstLastPara="1" rIns="19050" wrap="square" tIns="19050">
            <a:noAutofit/>
          </a:bodyPr>
          <a:lstStyle/>
          <a:p>
            <a:pPr indent="0" lvl="0" marL="0" marR="0" rtl="0" algn="l">
              <a:lnSpc>
                <a:spcPct val="184375"/>
              </a:lnSpc>
              <a:spcBef>
                <a:spcPts val="0"/>
              </a:spcBef>
              <a:spcAft>
                <a:spcPts val="0"/>
              </a:spcAft>
              <a:buClr>
                <a:srgbClr val="4D4E4C"/>
              </a:buClr>
              <a:buSzPts val="1200"/>
              <a:buFont typeface="Helvetica Neue"/>
              <a:buNone/>
            </a:pPr>
            <a:r>
              <a:t/>
            </a:r>
            <a:endParaRPr sz="500"/>
          </a:p>
        </p:txBody>
      </p:sp>
      <p:pic>
        <p:nvPicPr>
          <p:cNvPr id="192" name="Google Shape;192;p36"/>
          <p:cNvPicPr preferRelativeResize="0"/>
          <p:nvPr/>
        </p:nvPicPr>
        <p:blipFill>
          <a:blip r:embed="rId3">
            <a:alphaModFix amt="20000"/>
          </a:blip>
          <a:stretch>
            <a:fillRect/>
          </a:stretch>
        </p:blipFill>
        <p:spPr>
          <a:xfrm>
            <a:off x="4113329" y="1284626"/>
            <a:ext cx="1067900" cy="696450"/>
          </a:xfrm>
          <a:prstGeom prst="rect">
            <a:avLst/>
          </a:prstGeom>
          <a:noFill/>
          <a:ln>
            <a:noFill/>
          </a:ln>
        </p:spPr>
      </p:pic>
      <p:sp>
        <p:nvSpPr>
          <p:cNvPr id="193" name="Google Shape;193;p36"/>
          <p:cNvSpPr txBox="1"/>
          <p:nvPr/>
        </p:nvSpPr>
        <p:spPr>
          <a:xfrm>
            <a:off x="348875" y="2060050"/>
            <a:ext cx="8596800" cy="3048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Helvetica Neue"/>
                <a:ea typeface="Helvetica Neue"/>
                <a:cs typeface="Helvetica Neue"/>
                <a:sym typeface="Helvetica Neue"/>
              </a:rPr>
              <a:t>Wow, this is actually starting to make sense!</a:t>
            </a:r>
            <a:endParaRPr sz="1800">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sz="1800">
                <a:latin typeface="Helvetica Neue"/>
                <a:ea typeface="Helvetica Neue"/>
                <a:cs typeface="Helvetica Neue"/>
                <a:sym typeface="Helvetica Neue"/>
              </a:rPr>
              <a:t>On the prior slide we used this regex: </a:t>
            </a:r>
            <a:r>
              <a:rPr b="1" lang="en" sz="1800">
                <a:solidFill>
                  <a:srgbClr val="CC4125"/>
                </a:solidFill>
                <a:latin typeface="Courier New"/>
                <a:ea typeface="Courier New"/>
                <a:cs typeface="Courier New"/>
                <a:sym typeface="Courier New"/>
              </a:rPr>
              <a:t>/(e|o)[a-z]/g</a:t>
            </a:r>
            <a:endParaRPr sz="1800">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sz="1800">
                <a:latin typeface="Helvetica Neue"/>
                <a:ea typeface="Helvetica Neue"/>
                <a:cs typeface="Helvetica Neue"/>
                <a:sym typeface="Helvetica Neue"/>
              </a:rPr>
              <a:t>And this one: </a:t>
            </a:r>
            <a:r>
              <a:rPr b="1" lang="en" sz="1800">
                <a:solidFill>
                  <a:srgbClr val="CC4125"/>
                </a:solidFill>
                <a:latin typeface="Courier New"/>
                <a:ea typeface="Courier New"/>
                <a:cs typeface="Courier New"/>
                <a:sym typeface="Courier New"/>
              </a:rPr>
              <a:t>/[a-z]{4}/g</a:t>
            </a:r>
            <a:endParaRPr sz="1800">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sz="1800">
                <a:latin typeface="Helvetica Neue"/>
                <a:ea typeface="Helvetica Neue"/>
                <a:cs typeface="Helvetica Neue"/>
                <a:sym typeface="Helvetica Neue"/>
              </a:rPr>
              <a:t>We've now seen most of what is in the regex above, the one that looked so obtuse when we started. Let's go ahead and parse it completely.</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sz="1800">
                <a:latin typeface="Helvetica Neue"/>
                <a:ea typeface="Helvetica Neue"/>
                <a:cs typeface="Helvetica Neue"/>
                <a:sym typeface="Helvetica Neue"/>
              </a:rPr>
              <a:t>What is this regex doing?</a:t>
            </a:r>
            <a:endParaRPr sz="18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1000"/>
                                        <p:tgtEl>
                                          <p:spTgt spid="1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Effect filter="fade" transition="in">
                                      <p:cBhvr>
                                        <p:cTn dur="1000"/>
                                        <p:tgtEl>
                                          <p:spTgt spid="1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animEffect filter="fade" transition="in">
                                      <p:cBhvr>
                                        <p:cTn dur="1000"/>
                                        <p:tgtEl>
                                          <p:spTgt spid="1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animEffect filter="fade" transition="in">
                                      <p:cBhvr>
                                        <p:cTn dur="1000"/>
                                        <p:tgtEl>
                                          <p:spTgt spid="1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animEffect filter="fade" transition="in">
                                      <p:cBhvr>
                                        <p:cTn dur="1000"/>
                                        <p:tgtEl>
                                          <p:spTgt spid="1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5" st="5"/>
                                            </p:txEl>
                                          </p:spTgt>
                                        </p:tgtEl>
                                        <p:attrNameLst>
                                          <p:attrName>style.visibility</p:attrName>
                                        </p:attrNameLst>
                                      </p:cBhvr>
                                      <p:to>
                                        <p:strVal val="visible"/>
                                      </p:to>
                                    </p:set>
                                    <p:animEffect filter="fade" transition="in">
                                      <p:cBhvr>
                                        <p:cTn dur="1000"/>
                                        <p:tgtEl>
                                          <p:spTgt spid="1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6" st="6"/>
                                            </p:txEl>
                                          </p:spTgt>
                                        </p:tgtEl>
                                        <p:attrNameLst>
                                          <p:attrName>style.visibility</p:attrName>
                                        </p:attrNameLst>
                                      </p:cBhvr>
                                      <p:to>
                                        <p:strVal val="visible"/>
                                      </p:to>
                                    </p:set>
                                    <p:animEffect filter="fade" transition="in">
                                      <p:cBhvr>
                                        <p:cTn dur="1000"/>
                                        <p:tgtEl>
                                          <p:spTgt spid="19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7"/>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Consolas"/>
                <a:ea typeface="Consolas"/>
                <a:cs typeface="Consolas"/>
                <a:sym typeface="Consolas"/>
              </a:rPr>
              <a:t>/^\(*\d{3}\)*( |-)*\d{3}( |-)*\d{4}$/</a:t>
            </a:r>
            <a:endParaRPr b="1" sz="2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3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3600"/>
              <a:buFont typeface="Helvetica Neue"/>
              <a:buNone/>
            </a:pPr>
            <a:r>
              <a:t/>
            </a:r>
            <a:endParaRPr b="1" sz="36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99" name="Google Shape;199;p37"/>
          <p:cNvSpPr txBox="1"/>
          <p:nvPr/>
        </p:nvSpPr>
        <p:spPr>
          <a:xfrm>
            <a:off x="6040158" y="3911203"/>
            <a:ext cx="1454400" cy="219000"/>
          </a:xfrm>
          <a:prstGeom prst="rect">
            <a:avLst/>
          </a:prstGeom>
          <a:noFill/>
          <a:ln>
            <a:noFill/>
          </a:ln>
        </p:spPr>
        <p:txBody>
          <a:bodyPr anchorCtr="0" anchor="t" bIns="19050" lIns="19050" spcFirstLastPara="1" rIns="19050" wrap="square" tIns="19050">
            <a:noAutofit/>
          </a:bodyPr>
          <a:lstStyle/>
          <a:p>
            <a:pPr indent="0" lvl="0" marL="0" marR="0" rtl="0" algn="l">
              <a:lnSpc>
                <a:spcPct val="184375"/>
              </a:lnSpc>
              <a:spcBef>
                <a:spcPts val="0"/>
              </a:spcBef>
              <a:spcAft>
                <a:spcPts val="0"/>
              </a:spcAft>
              <a:buClr>
                <a:srgbClr val="323333"/>
              </a:buClr>
              <a:buSzPts val="1200"/>
              <a:buFont typeface="Helvetica Neue"/>
              <a:buNone/>
            </a:pPr>
            <a:r>
              <a:t/>
            </a:r>
            <a:endParaRPr sz="500"/>
          </a:p>
        </p:txBody>
      </p:sp>
      <p:sp>
        <p:nvSpPr>
          <p:cNvPr id="200" name="Google Shape;200;p37"/>
          <p:cNvSpPr txBox="1"/>
          <p:nvPr/>
        </p:nvSpPr>
        <p:spPr>
          <a:xfrm>
            <a:off x="6040158" y="4149328"/>
            <a:ext cx="1454400" cy="219000"/>
          </a:xfrm>
          <a:prstGeom prst="rect">
            <a:avLst/>
          </a:prstGeom>
          <a:noFill/>
          <a:ln>
            <a:noFill/>
          </a:ln>
        </p:spPr>
        <p:txBody>
          <a:bodyPr anchorCtr="0" anchor="t" bIns="19050" lIns="19050" spcFirstLastPara="1" rIns="19050" wrap="square" tIns="19050">
            <a:noAutofit/>
          </a:bodyPr>
          <a:lstStyle/>
          <a:p>
            <a:pPr indent="0" lvl="0" marL="0" marR="0" rtl="0" algn="l">
              <a:lnSpc>
                <a:spcPct val="184375"/>
              </a:lnSpc>
              <a:spcBef>
                <a:spcPts val="0"/>
              </a:spcBef>
              <a:spcAft>
                <a:spcPts val="0"/>
              </a:spcAft>
              <a:buClr>
                <a:srgbClr val="4D4E4C"/>
              </a:buClr>
              <a:buSzPts val="1200"/>
              <a:buFont typeface="Helvetica Neue"/>
              <a:buNone/>
            </a:pPr>
            <a:r>
              <a:t/>
            </a:r>
            <a:endParaRPr sz="500"/>
          </a:p>
        </p:txBody>
      </p:sp>
      <p:sp>
        <p:nvSpPr>
          <p:cNvPr id="201" name="Google Shape;201;p37"/>
          <p:cNvSpPr txBox="1"/>
          <p:nvPr/>
        </p:nvSpPr>
        <p:spPr>
          <a:xfrm>
            <a:off x="348875" y="1007925"/>
            <a:ext cx="8596800" cy="410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rgbClr val="CC4125"/>
                </a:solidFill>
                <a:latin typeface="Consolas"/>
                <a:ea typeface="Consolas"/>
                <a:cs typeface="Consolas"/>
                <a:sym typeface="Consolas"/>
              </a:rPr>
              <a:t>/</a:t>
            </a:r>
            <a:r>
              <a:rPr lang="en" sz="1800">
                <a:latin typeface="Helvetica Neue"/>
                <a:ea typeface="Helvetica Neue"/>
                <a:cs typeface="Helvetica Neue"/>
                <a:sym typeface="Helvetica Neue"/>
              </a:rPr>
              <a:t>	This is the symbol that opens the regex. Pairs with </a:t>
            </a:r>
            <a:r>
              <a:rPr b="1" lang="en" sz="2400">
                <a:solidFill>
                  <a:srgbClr val="CC4125"/>
                </a:solidFill>
                <a:latin typeface="Consolas"/>
                <a:ea typeface="Consolas"/>
                <a:cs typeface="Consolas"/>
                <a:sym typeface="Consolas"/>
              </a:rPr>
              <a:t>/</a:t>
            </a:r>
            <a:r>
              <a:rPr lang="en" sz="1800">
                <a:latin typeface="Helvetica Neue"/>
                <a:ea typeface="Helvetica Neue"/>
                <a:cs typeface="Helvetica Neue"/>
                <a:sym typeface="Helvetica Neue"/>
              </a:rPr>
              <a:t> at the end.</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None/>
            </a:pPr>
            <a:r>
              <a:rPr b="1" lang="en" sz="2400">
                <a:solidFill>
                  <a:srgbClr val="CC4125"/>
                </a:solidFill>
                <a:latin typeface="Consolas"/>
                <a:ea typeface="Consolas"/>
                <a:cs typeface="Consolas"/>
                <a:sym typeface="Consolas"/>
              </a:rPr>
              <a:t>^</a:t>
            </a:r>
            <a:r>
              <a:rPr lang="en" sz="1800">
                <a:latin typeface="Helvetica Neue"/>
                <a:ea typeface="Helvetica Neue"/>
                <a:cs typeface="Helvetica Neue"/>
                <a:sym typeface="Helvetica Neue"/>
              </a:rPr>
              <a:t>	Pairs with </a:t>
            </a:r>
            <a:r>
              <a:rPr b="1" lang="en" sz="2400">
                <a:solidFill>
                  <a:srgbClr val="CC4125"/>
                </a:solidFill>
                <a:latin typeface="Consolas"/>
                <a:ea typeface="Consolas"/>
                <a:cs typeface="Consolas"/>
                <a:sym typeface="Consolas"/>
              </a:rPr>
              <a:t>$</a:t>
            </a:r>
            <a:r>
              <a:rPr lang="en" sz="1800">
                <a:latin typeface="Helvetica Neue"/>
                <a:ea typeface="Helvetica Neue"/>
                <a:cs typeface="Helvetica Neue"/>
                <a:sym typeface="Helvetica Neue"/>
              </a:rPr>
              <a:t> to mark the start of a sub-boundary within a regex.</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sz="1800">
                <a:latin typeface="Helvetica Neue"/>
                <a:ea typeface="Helvetica Neue"/>
                <a:cs typeface="Helvetica Neue"/>
                <a:sym typeface="Helvetica Neue"/>
              </a:rPr>
              <a:t>	</a:t>
            </a:r>
            <a:r>
              <a:rPr i="1" lang="en">
                <a:latin typeface="Helvetica Neue"/>
                <a:ea typeface="Helvetica Neue"/>
                <a:cs typeface="Helvetica Neue"/>
                <a:sym typeface="Helvetica Neue"/>
              </a:rPr>
              <a:t>They are not needed here and are merely presented to show their existence.</a:t>
            </a:r>
            <a:endParaRPr i="1">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None/>
            </a:pPr>
            <a:r>
              <a:rPr b="1" lang="en" sz="2400">
                <a:solidFill>
                  <a:srgbClr val="CC4125"/>
                </a:solidFill>
                <a:latin typeface="Consolas"/>
                <a:ea typeface="Consolas"/>
                <a:cs typeface="Consolas"/>
                <a:sym typeface="Consolas"/>
              </a:rPr>
              <a:t>\(</a:t>
            </a:r>
            <a:r>
              <a:rPr lang="en" sz="1800">
                <a:latin typeface="Helvetica Neue"/>
                <a:ea typeface="Helvetica Neue"/>
                <a:cs typeface="Helvetica Neue"/>
                <a:sym typeface="Helvetica Neue"/>
              </a:rPr>
              <a:t>	The backslash has multiple uses in regex. It can be used as an escape character before a special character, or, when paired with certain characters, forms a token (shorthand) structure (such as </a:t>
            </a:r>
            <a:r>
              <a:rPr b="1" lang="en" sz="1800">
                <a:solidFill>
                  <a:srgbClr val="CC4125"/>
                </a:solidFill>
                <a:latin typeface="Consolas"/>
                <a:ea typeface="Consolas"/>
                <a:cs typeface="Consolas"/>
                <a:sym typeface="Consolas"/>
              </a:rPr>
              <a:t>\d</a:t>
            </a:r>
            <a:r>
              <a:rPr lang="en" sz="1800">
                <a:latin typeface="Helvetica Neue"/>
                <a:ea typeface="Helvetica Neue"/>
                <a:cs typeface="Helvetica Neue"/>
                <a:sym typeface="Helvetica Neue"/>
              </a:rPr>
              <a:t>). In this case, it is escaping the parentheses so that the presence of a parentheses character can be checked.</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None/>
            </a:pPr>
            <a:r>
              <a:rPr b="1" lang="en" sz="2400">
                <a:solidFill>
                  <a:srgbClr val="CC4125"/>
                </a:solidFill>
                <a:latin typeface="Consolas"/>
                <a:ea typeface="Consolas"/>
                <a:cs typeface="Consolas"/>
                <a:sym typeface="Consolas"/>
              </a:rPr>
              <a:t>*</a:t>
            </a:r>
            <a:r>
              <a:rPr lang="en" sz="1800">
                <a:latin typeface="Helvetica Neue"/>
                <a:ea typeface="Helvetica Neue"/>
                <a:cs typeface="Helvetica Neue"/>
                <a:sym typeface="Helvetica Neue"/>
              </a:rPr>
              <a:t>	The asterisk matches “one or more or none of the preceding”; in other words, the open parentheses escaped previously may exist or may not exist.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1000"/>
                                        <p:tgtEl>
                                          <p:spTgt spid="2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animEffect filter="fade" transition="in">
                                      <p:cBhvr>
                                        <p:cTn dur="1000"/>
                                        <p:tgtEl>
                                          <p:spTgt spid="2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animEffect filter="fade" transition="in">
                                      <p:cBhvr>
                                        <p:cTn dur="1000"/>
                                        <p:tgtEl>
                                          <p:spTgt spid="2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animEffect filter="fade" transition="in">
                                      <p:cBhvr>
                                        <p:cTn dur="1000"/>
                                        <p:tgtEl>
                                          <p:spTgt spid="2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animEffect filter="fade" transition="in">
                                      <p:cBhvr>
                                        <p:cTn dur="1000"/>
                                        <p:tgtEl>
                                          <p:spTgt spid="2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5" st="5"/>
                                            </p:txEl>
                                          </p:spTgt>
                                        </p:tgtEl>
                                        <p:attrNameLst>
                                          <p:attrName>style.visibility</p:attrName>
                                        </p:attrNameLst>
                                      </p:cBhvr>
                                      <p:to>
                                        <p:strVal val="visible"/>
                                      </p:to>
                                    </p:set>
                                    <p:animEffect filter="fade" transition="in">
                                      <p:cBhvr>
                                        <p:cTn dur="1000"/>
                                        <p:tgtEl>
                                          <p:spTgt spid="2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6" st="6"/>
                                            </p:txEl>
                                          </p:spTgt>
                                        </p:tgtEl>
                                        <p:attrNameLst>
                                          <p:attrName>style.visibility</p:attrName>
                                        </p:attrNameLst>
                                      </p:cBhvr>
                                      <p:to>
                                        <p:strVal val="visible"/>
                                      </p:to>
                                    </p:set>
                                    <p:animEffect filter="fade" transition="in">
                                      <p:cBhvr>
                                        <p:cTn dur="1000"/>
                                        <p:tgtEl>
                                          <p:spTgt spid="2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7" st="7"/>
                                            </p:txEl>
                                          </p:spTgt>
                                        </p:tgtEl>
                                        <p:attrNameLst>
                                          <p:attrName>style.visibility</p:attrName>
                                        </p:attrNameLst>
                                      </p:cBhvr>
                                      <p:to>
                                        <p:strVal val="visible"/>
                                      </p:to>
                                    </p:set>
                                    <p:animEffect filter="fade" transition="in">
                                      <p:cBhvr>
                                        <p:cTn dur="1000"/>
                                        <p:tgtEl>
                                          <p:spTgt spid="20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8" st="8"/>
                                            </p:txEl>
                                          </p:spTgt>
                                        </p:tgtEl>
                                        <p:attrNameLst>
                                          <p:attrName>style.visibility</p:attrName>
                                        </p:attrNameLst>
                                      </p:cBhvr>
                                      <p:to>
                                        <p:strVal val="visible"/>
                                      </p:to>
                                    </p:set>
                                    <p:animEffect filter="fade" transition="in">
                                      <p:cBhvr>
                                        <p:cTn dur="1000"/>
                                        <p:tgtEl>
                                          <p:spTgt spid="20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9" st="9"/>
                                            </p:txEl>
                                          </p:spTgt>
                                        </p:tgtEl>
                                        <p:attrNameLst>
                                          <p:attrName>style.visibility</p:attrName>
                                        </p:attrNameLst>
                                      </p:cBhvr>
                                      <p:to>
                                        <p:strVal val="visible"/>
                                      </p:to>
                                    </p:set>
                                    <p:animEffect filter="fade" transition="in">
                                      <p:cBhvr>
                                        <p:cTn dur="1000"/>
                                        <p:tgtEl>
                                          <p:spTgt spid="20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8"/>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1100"/>
              <a:buFont typeface="Arial"/>
              <a:buNone/>
            </a:pPr>
            <a:r>
              <a:rPr b="1" lang="en" sz="3600">
                <a:solidFill>
                  <a:schemeClr val="dk1"/>
                </a:solidFill>
                <a:latin typeface="Helvetica Neue"/>
                <a:ea typeface="Helvetica Neue"/>
                <a:cs typeface="Helvetica Neue"/>
                <a:sym typeface="Helvetica Neue"/>
              </a:rPr>
              <a:t>EXAMPLES WITH .</a:t>
            </a:r>
            <a:r>
              <a:rPr b="1" lang="en" sz="3600">
                <a:solidFill>
                  <a:schemeClr val="dk1"/>
                </a:solidFill>
                <a:latin typeface="Consolas"/>
                <a:ea typeface="Consolas"/>
                <a:cs typeface="Consolas"/>
                <a:sym typeface="Consolas"/>
              </a:rPr>
              <a:t>search</a:t>
            </a:r>
            <a:r>
              <a:rPr b="1" lang="en" sz="3600">
                <a:solidFill>
                  <a:schemeClr val="dk1"/>
                </a:solidFill>
                <a:latin typeface="Consolas"/>
                <a:ea typeface="Consolas"/>
                <a:cs typeface="Consolas"/>
                <a:sym typeface="Consolas"/>
              </a:rPr>
              <a:t>()</a:t>
            </a:r>
            <a:endParaRPr b="1" sz="3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3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3600"/>
              <a:buFont typeface="Helvetica Neue"/>
              <a:buNone/>
            </a:pPr>
            <a:r>
              <a:t/>
            </a:r>
            <a:endParaRPr b="1" sz="36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207" name="Google Shape;207;p38"/>
          <p:cNvSpPr txBox="1"/>
          <p:nvPr/>
        </p:nvSpPr>
        <p:spPr>
          <a:xfrm>
            <a:off x="367975" y="863825"/>
            <a:ext cx="62511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The </a:t>
            </a:r>
            <a:r>
              <a:rPr b="1" lang="en">
                <a:solidFill>
                  <a:srgbClr val="7E7F7E"/>
                </a:solidFill>
                <a:latin typeface="Consolas"/>
                <a:ea typeface="Consolas"/>
                <a:cs typeface="Consolas"/>
                <a:sym typeface="Consolas"/>
              </a:rPr>
              <a:t>search()</a:t>
            </a:r>
            <a:r>
              <a:rPr lang="en">
                <a:solidFill>
                  <a:srgbClr val="7E7F7E"/>
                </a:solidFill>
                <a:latin typeface="Helvetica Neue"/>
                <a:ea typeface="Helvetica Neue"/>
                <a:cs typeface="Helvetica Neue"/>
                <a:sym typeface="Helvetica Neue"/>
              </a:rPr>
              <a:t> method executes a search for a match between a regular expression and a string</a:t>
            </a:r>
            <a:endParaRPr sz="500"/>
          </a:p>
        </p:txBody>
      </p:sp>
      <p:sp>
        <p:nvSpPr>
          <p:cNvPr id="208" name="Google Shape;208;p38"/>
          <p:cNvSpPr txBox="1"/>
          <p:nvPr/>
        </p:nvSpPr>
        <p:spPr>
          <a:xfrm>
            <a:off x="62350" y="1450625"/>
            <a:ext cx="9040200" cy="36411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000000"/>
              </a:buClr>
              <a:buSzPts val="1200"/>
              <a:buFont typeface="Helvetica Neue"/>
              <a:buNone/>
            </a:pPr>
            <a:r>
              <a:rPr b="1" lang="en">
                <a:latin typeface="Consolas"/>
                <a:ea typeface="Consolas"/>
                <a:cs typeface="Consolas"/>
                <a:sym typeface="Consolas"/>
              </a:rPr>
              <a:t>search()</a:t>
            </a:r>
            <a:r>
              <a:rPr lang="en">
                <a:latin typeface="Helvetica Neue"/>
                <a:ea typeface="Helvetica Neue"/>
                <a:cs typeface="Helvetica Neue"/>
                <a:sym typeface="Helvetica Neue"/>
              </a:rPr>
              <a:t> is very similar to the array method </a:t>
            </a:r>
            <a:r>
              <a:rPr b="1" lang="en">
                <a:latin typeface="Consolas"/>
                <a:ea typeface="Consolas"/>
                <a:cs typeface="Consolas"/>
                <a:sym typeface="Consolas"/>
              </a:rPr>
              <a:t>indexOf()</a:t>
            </a:r>
            <a:r>
              <a:rPr lang="en">
                <a:latin typeface="Helvetica Neue"/>
                <a:ea typeface="Helvetica Neue"/>
                <a:cs typeface="Helvetica Neue"/>
                <a:sym typeface="Helvetica Neue"/>
              </a:rPr>
              <a:t>, in that it seeks a match, and if it finds one, will return the index of where the match first appears in the string. If there is no match, it returns the value -1.</a:t>
            </a:r>
            <a:endParaRPr>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Helvetica Neue"/>
              <a:buNone/>
            </a:pPr>
            <a:r>
              <a:t/>
            </a:r>
            <a:endParaRPr>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Let's try a few different </a:t>
            </a:r>
            <a:r>
              <a:rPr b="1" lang="en">
                <a:solidFill>
                  <a:schemeClr val="dk1"/>
                </a:solidFill>
                <a:latin typeface="Consolas"/>
                <a:ea typeface="Consolas"/>
                <a:cs typeface="Consolas"/>
                <a:sym typeface="Consolas"/>
              </a:rPr>
              <a:t>search()</a:t>
            </a:r>
            <a:r>
              <a:rPr lang="en">
                <a:latin typeface="Helvetica Neue"/>
                <a:ea typeface="Helvetica Neue"/>
                <a:cs typeface="Helvetica Neue"/>
                <a:sym typeface="Helvetica Neue"/>
              </a:rPr>
              <a:t> examples</a:t>
            </a:r>
            <a:endParaRPr>
              <a:latin typeface="Helvetica Neue"/>
              <a:ea typeface="Helvetica Neue"/>
              <a:cs typeface="Helvetica Neue"/>
              <a:sym typeface="Helvetica Neue"/>
            </a:endParaRPr>
          </a:p>
          <a:p>
            <a:pPr indent="457200" lvl="0" marL="0" marR="0" rtl="0" algn="l">
              <a:lnSpc>
                <a:spcPct val="115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&gt;  const str = 'We at Code Fellows believe that software development skills lead to a better life, community, and world.';</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rPr b="1" lang="en">
                <a:solidFill>
                  <a:srgbClr val="CC4125"/>
                </a:solidFill>
                <a:latin typeface="Courier New"/>
                <a:ea typeface="Courier New"/>
                <a:cs typeface="Courier New"/>
                <a:sym typeface="Courier New"/>
              </a:rPr>
              <a:t>&gt;  str.search(/A-Z/g);			// Why did this break?</a:t>
            </a:r>
            <a:endParaRPr b="1">
              <a:solidFill>
                <a:srgbClr val="CC4125"/>
              </a:solidFill>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&lt;• -1</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rPr b="1" lang="en">
                <a:solidFill>
                  <a:srgbClr val="CC4125"/>
                </a:solidFill>
                <a:latin typeface="Courier New"/>
                <a:ea typeface="Courier New"/>
                <a:cs typeface="Courier New"/>
                <a:sym typeface="Courier New"/>
              </a:rPr>
              <a:t>&gt;  str.search(/[A-Z]/g);			// Why did this work?</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rPr b="1" lang="en">
                <a:solidFill>
                  <a:srgbClr val="CC4125"/>
                </a:solidFill>
                <a:latin typeface="Courier New"/>
                <a:ea typeface="Courier New"/>
                <a:cs typeface="Courier New"/>
                <a:sym typeface="Courier New"/>
              </a:rPr>
              <a:t>&lt;• 0</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rPr b="1" lang="en">
                <a:solidFill>
                  <a:srgbClr val="CC4125"/>
                </a:solidFill>
                <a:latin typeface="Courier New"/>
                <a:ea typeface="Courier New"/>
                <a:cs typeface="Courier New"/>
                <a:sym typeface="Courier New"/>
              </a:rPr>
              <a:t>&gt;  str.search(/F/g);				// Find the first “F”</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rPr b="1" lang="en">
                <a:solidFill>
                  <a:srgbClr val="CC4125"/>
                </a:solidFill>
                <a:latin typeface="Courier New"/>
                <a:ea typeface="Courier New"/>
                <a:cs typeface="Courier New"/>
                <a:sym typeface="Courier New"/>
              </a:rPr>
              <a:t>&lt;• 11</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rPr b="1" lang="en">
                <a:solidFill>
                  <a:srgbClr val="CC4125"/>
                </a:solidFill>
                <a:latin typeface="Courier New"/>
                <a:ea typeface="Courier New"/>
                <a:cs typeface="Courier New"/>
                <a:sym typeface="Courier New"/>
              </a:rPr>
              <a:t>&gt;  str[str.search(/[w-z]/g)];		// Returns the first appearance of w,x,y,z</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rPr b="1" lang="en">
                <a:solidFill>
                  <a:srgbClr val="CC4125"/>
                </a:solidFill>
                <a:latin typeface="Courier New"/>
                <a:ea typeface="Courier New"/>
                <a:cs typeface="Courier New"/>
                <a:sym typeface="Courier New"/>
              </a:rPr>
              <a:t>&lt;• w</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t/>
            </a:r>
            <a:endParaRPr>
              <a:solidFill>
                <a:schemeClr val="dk1"/>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10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10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1000"/>
                                        <p:tgtEl>
                                          <p:spTgt spid="2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6" st="6"/>
                                            </p:txEl>
                                          </p:spTgt>
                                        </p:tgtEl>
                                        <p:attrNameLst>
                                          <p:attrName>style.visibility</p:attrName>
                                        </p:attrNameLst>
                                      </p:cBhvr>
                                      <p:to>
                                        <p:strVal val="visible"/>
                                      </p:to>
                                    </p:set>
                                    <p:animEffect filter="fade" transition="in">
                                      <p:cBhvr>
                                        <p:cTn dur="1000"/>
                                        <p:tgtEl>
                                          <p:spTgt spid="2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7" st="7"/>
                                            </p:txEl>
                                          </p:spTgt>
                                        </p:tgtEl>
                                        <p:attrNameLst>
                                          <p:attrName>style.visibility</p:attrName>
                                        </p:attrNameLst>
                                      </p:cBhvr>
                                      <p:to>
                                        <p:strVal val="visible"/>
                                      </p:to>
                                    </p:set>
                                    <p:animEffect filter="fade" transition="in">
                                      <p:cBhvr>
                                        <p:cTn dur="1000"/>
                                        <p:tgtEl>
                                          <p:spTgt spid="2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8" st="8"/>
                                            </p:txEl>
                                          </p:spTgt>
                                        </p:tgtEl>
                                        <p:attrNameLst>
                                          <p:attrName>style.visibility</p:attrName>
                                        </p:attrNameLst>
                                      </p:cBhvr>
                                      <p:to>
                                        <p:strVal val="visible"/>
                                      </p:to>
                                    </p:set>
                                    <p:animEffect filter="fade" transition="in">
                                      <p:cBhvr>
                                        <p:cTn dur="1000"/>
                                        <p:tgtEl>
                                          <p:spTgt spid="20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9" st="9"/>
                                            </p:txEl>
                                          </p:spTgt>
                                        </p:tgtEl>
                                        <p:attrNameLst>
                                          <p:attrName>style.visibility</p:attrName>
                                        </p:attrNameLst>
                                      </p:cBhvr>
                                      <p:to>
                                        <p:strVal val="visible"/>
                                      </p:to>
                                    </p:set>
                                    <p:animEffect filter="fade" transition="in">
                                      <p:cBhvr>
                                        <p:cTn dur="1000"/>
                                        <p:tgtEl>
                                          <p:spTgt spid="20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0" st="10"/>
                                            </p:txEl>
                                          </p:spTgt>
                                        </p:tgtEl>
                                        <p:attrNameLst>
                                          <p:attrName>style.visibility</p:attrName>
                                        </p:attrNameLst>
                                      </p:cBhvr>
                                      <p:to>
                                        <p:strVal val="visible"/>
                                      </p:to>
                                    </p:set>
                                    <p:animEffect filter="fade" transition="in">
                                      <p:cBhvr>
                                        <p:cTn dur="1000"/>
                                        <p:tgtEl>
                                          <p:spTgt spid="20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1" st="11"/>
                                            </p:txEl>
                                          </p:spTgt>
                                        </p:tgtEl>
                                        <p:attrNameLst>
                                          <p:attrName>style.visibility</p:attrName>
                                        </p:attrNameLst>
                                      </p:cBhvr>
                                      <p:to>
                                        <p:strVal val="visible"/>
                                      </p:to>
                                    </p:set>
                                    <p:animEffect filter="fade" transition="in">
                                      <p:cBhvr>
                                        <p:cTn dur="1000"/>
                                        <p:tgtEl>
                                          <p:spTgt spid="20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2" st="12"/>
                                            </p:txEl>
                                          </p:spTgt>
                                        </p:tgtEl>
                                        <p:attrNameLst>
                                          <p:attrName>style.visibility</p:attrName>
                                        </p:attrNameLst>
                                      </p:cBhvr>
                                      <p:to>
                                        <p:strVal val="visible"/>
                                      </p:to>
                                    </p:set>
                                    <p:animEffect filter="fade" transition="in">
                                      <p:cBhvr>
                                        <p:cTn dur="1000"/>
                                        <p:tgtEl>
                                          <p:spTgt spid="20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21"/>
          <p:cNvSpPr txBox="1"/>
          <p:nvPr/>
        </p:nvSpPr>
        <p:spPr>
          <a:xfrm>
            <a:off x="5108675" y="2963250"/>
            <a:ext cx="3680700" cy="1888200"/>
          </a:xfrm>
          <a:prstGeom prst="rect">
            <a:avLst/>
          </a:prstGeom>
          <a:noFill/>
          <a:ln>
            <a:noFill/>
          </a:ln>
        </p:spPr>
        <p:txBody>
          <a:bodyPr anchorCtr="0" anchor="t" bIns="19050" lIns="19050" spcFirstLastPara="1" rIns="19050" wrap="square" tIns="19050">
            <a:noAutofit/>
          </a:bodyPr>
          <a:lstStyle/>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WHAT ARE REGULAR EXPRESSIONS?</a:t>
            </a:r>
            <a:r>
              <a:rPr lang="en">
                <a:solidFill>
                  <a:srgbClr val="7E7F7E"/>
                </a:solidFill>
                <a:latin typeface="Helvetica Neue"/>
                <a:ea typeface="Helvetica Neue"/>
                <a:cs typeface="Helvetica Neue"/>
                <a:sym typeface="Helvetica Neue"/>
              </a:rPr>
              <a:t> </a:t>
            </a:r>
            <a:endParaRPr sz="500"/>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EXAMPLES WITH </a:t>
            </a:r>
            <a:r>
              <a:rPr b="1" lang="en">
                <a:solidFill>
                  <a:srgbClr val="7E7F7E"/>
                </a:solidFill>
                <a:latin typeface="Consolas"/>
                <a:ea typeface="Consolas"/>
                <a:cs typeface="Consolas"/>
                <a:sym typeface="Consolas"/>
              </a:rPr>
              <a:t>.match()</a:t>
            </a:r>
            <a:endParaRPr b="1" sz="500">
              <a:latin typeface="Consolas"/>
              <a:ea typeface="Consolas"/>
              <a:cs typeface="Consolas"/>
              <a:sym typeface="Consolas"/>
            </a:endParaRPr>
          </a:p>
          <a:p>
            <a:pPr indent="-254000" lvl="0" marL="25400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EXAMPLES WITH </a:t>
            </a:r>
            <a:r>
              <a:rPr b="1" lang="en">
                <a:solidFill>
                  <a:srgbClr val="7E7F7E"/>
                </a:solidFill>
                <a:latin typeface="Consolas"/>
                <a:ea typeface="Consolas"/>
                <a:cs typeface="Consolas"/>
                <a:sym typeface="Consolas"/>
              </a:rPr>
              <a:t>.replace()</a:t>
            </a:r>
            <a:endParaRPr b="1" sz="500">
              <a:latin typeface="Consolas"/>
              <a:ea typeface="Consolas"/>
              <a:cs typeface="Consolas"/>
              <a:sym typeface="Consolas"/>
            </a:endParaRPr>
          </a:p>
          <a:p>
            <a:pPr indent="-254000" lvl="0" marL="25400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EXAMPLES WITH </a:t>
            </a:r>
            <a:r>
              <a:rPr b="1" lang="en">
                <a:solidFill>
                  <a:srgbClr val="7E7F7E"/>
                </a:solidFill>
                <a:latin typeface="Consolas"/>
                <a:ea typeface="Consolas"/>
                <a:cs typeface="Consolas"/>
                <a:sym typeface="Consolas"/>
              </a:rPr>
              <a:t>.search()</a:t>
            </a:r>
            <a:endParaRPr b="1" sz="500">
              <a:latin typeface="Consolas"/>
              <a:ea typeface="Consolas"/>
              <a:cs typeface="Consolas"/>
              <a:sym typeface="Consolas"/>
            </a:endParaRPr>
          </a:p>
          <a:p>
            <a:pPr indent="-254000" lvl="0" marL="25400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EXAMPLES WITH </a:t>
            </a:r>
            <a:r>
              <a:rPr b="1" lang="en">
                <a:solidFill>
                  <a:srgbClr val="7E7F7E"/>
                </a:solidFill>
                <a:latin typeface="Consolas"/>
                <a:ea typeface="Consolas"/>
                <a:cs typeface="Consolas"/>
                <a:sym typeface="Consolas"/>
              </a:rPr>
              <a:t>.split()</a:t>
            </a:r>
            <a:endParaRPr sz="500"/>
          </a:p>
        </p:txBody>
      </p:sp>
      <p:sp>
        <p:nvSpPr>
          <p:cNvPr id="77" name="Google Shape;77;p21"/>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TABLE OF</a:t>
            </a:r>
            <a:endParaRPr b="1" sz="5400">
              <a:latin typeface="Helvetica Neue"/>
              <a:ea typeface="Helvetica Neue"/>
              <a:cs typeface="Helvetica Neue"/>
              <a:sym typeface="Helvetica Neue"/>
            </a:endParaRPr>
          </a:p>
          <a:p>
            <a:pPr indent="0" lvl="0" marL="0" marR="0" rtl="0" algn="l">
              <a:lnSpc>
                <a:spcPct val="8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CONTENTS</a:t>
            </a:r>
            <a:endParaRPr b="1" sz="5400">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9"/>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1100"/>
              <a:buFont typeface="Arial"/>
              <a:buNone/>
            </a:pPr>
            <a:r>
              <a:rPr b="1" lang="en" sz="3600">
                <a:solidFill>
                  <a:schemeClr val="dk1"/>
                </a:solidFill>
                <a:latin typeface="Helvetica Neue"/>
                <a:ea typeface="Helvetica Neue"/>
                <a:cs typeface="Helvetica Neue"/>
                <a:sym typeface="Helvetica Neue"/>
              </a:rPr>
              <a:t>EXAMPLES WITH .</a:t>
            </a:r>
            <a:r>
              <a:rPr b="1" lang="en" sz="3600">
                <a:solidFill>
                  <a:schemeClr val="dk1"/>
                </a:solidFill>
                <a:latin typeface="Consolas"/>
                <a:ea typeface="Consolas"/>
                <a:cs typeface="Consolas"/>
                <a:sym typeface="Consolas"/>
              </a:rPr>
              <a:t>split()</a:t>
            </a:r>
            <a:endParaRPr b="1" sz="3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3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3600"/>
              <a:buFont typeface="Helvetica Neue"/>
              <a:buNone/>
            </a:pPr>
            <a:r>
              <a:t/>
            </a:r>
            <a:endParaRPr b="1" sz="36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214" name="Google Shape;214;p39"/>
          <p:cNvSpPr txBox="1"/>
          <p:nvPr/>
        </p:nvSpPr>
        <p:spPr>
          <a:xfrm>
            <a:off x="367975" y="863825"/>
            <a:ext cx="71679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The split() method splits a String object into an array of strings by separating the string into substrings, using a specified separator string to determine where to make each split.</a:t>
            </a:r>
            <a:endParaRPr sz="500"/>
          </a:p>
        </p:txBody>
      </p:sp>
      <p:sp>
        <p:nvSpPr>
          <p:cNvPr id="215" name="Google Shape;215;p39"/>
          <p:cNvSpPr txBox="1"/>
          <p:nvPr/>
        </p:nvSpPr>
        <p:spPr>
          <a:xfrm>
            <a:off x="62350" y="1450625"/>
            <a:ext cx="9040200" cy="36411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000000"/>
              </a:buClr>
              <a:buSzPts val="1200"/>
              <a:buFont typeface="Helvetica Neue"/>
              <a:buNone/>
            </a:pPr>
            <a:r>
              <a:rPr b="1" lang="en">
                <a:latin typeface="Consolas"/>
                <a:ea typeface="Consolas"/>
                <a:cs typeface="Consolas"/>
                <a:sym typeface="Consolas"/>
              </a:rPr>
              <a:t>split()</a:t>
            </a:r>
            <a:r>
              <a:rPr lang="en">
                <a:latin typeface="Helvetica Neue"/>
                <a:ea typeface="Helvetica Neue"/>
                <a:cs typeface="Helvetica Neue"/>
                <a:sym typeface="Helvetica Neue"/>
              </a:rPr>
              <a:t> is an extremely useful string method. It allows us to turn a string into an array, thereby giving us the ability to apply the usefulness of array methods to the substrings. To turn the array of substrings back into a single string, apply the</a:t>
            </a:r>
            <a:r>
              <a:rPr b="1" lang="en">
                <a:latin typeface="Consolas"/>
                <a:ea typeface="Consolas"/>
                <a:cs typeface="Consolas"/>
                <a:sym typeface="Consolas"/>
              </a:rPr>
              <a:t> join() </a:t>
            </a:r>
            <a:r>
              <a:rPr lang="en">
                <a:latin typeface="Helvetica Neue"/>
                <a:ea typeface="Helvetica Neue"/>
                <a:cs typeface="Helvetica Neue"/>
                <a:sym typeface="Helvetica Neue"/>
              </a:rPr>
              <a:t>method to the array, using the same separator.</a:t>
            </a:r>
            <a:endParaRPr>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Helvetica Neue"/>
              <a:buNone/>
            </a:pPr>
            <a:r>
              <a:t/>
            </a:r>
            <a:endParaRPr>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Let's try a few different </a:t>
            </a:r>
            <a:r>
              <a:rPr b="1" lang="en">
                <a:solidFill>
                  <a:schemeClr val="dk1"/>
                </a:solidFill>
                <a:latin typeface="Consolas"/>
                <a:ea typeface="Consolas"/>
                <a:cs typeface="Consolas"/>
                <a:sym typeface="Consolas"/>
              </a:rPr>
              <a:t>split</a:t>
            </a:r>
            <a:r>
              <a:rPr b="1" lang="en">
                <a:solidFill>
                  <a:schemeClr val="dk1"/>
                </a:solidFill>
                <a:latin typeface="Consolas"/>
                <a:ea typeface="Consolas"/>
                <a:cs typeface="Consolas"/>
                <a:sym typeface="Consolas"/>
              </a:rPr>
              <a:t>()</a:t>
            </a:r>
            <a:r>
              <a:rPr lang="en">
                <a:latin typeface="Helvetica Neue"/>
                <a:ea typeface="Helvetica Neue"/>
                <a:cs typeface="Helvetica Neue"/>
                <a:sym typeface="Helvetica Neue"/>
              </a:rPr>
              <a:t> examples</a:t>
            </a:r>
            <a:endParaRPr>
              <a:latin typeface="Helvetica Neue"/>
              <a:ea typeface="Helvetica Neue"/>
              <a:cs typeface="Helvetica Neue"/>
              <a:sym typeface="Helvetica Neue"/>
            </a:endParaRPr>
          </a:p>
          <a:p>
            <a:pPr indent="457200" lvl="0" marL="0" marR="0" rtl="0" algn="l">
              <a:lnSpc>
                <a:spcPct val="115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&gt;  const str = 'We at Code Fellows believe that software development skills lead to a better life, community, and world.';</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rPr b="1" lang="en">
                <a:solidFill>
                  <a:srgbClr val="CC4125"/>
                </a:solidFill>
                <a:latin typeface="Courier New"/>
                <a:ea typeface="Courier New"/>
                <a:cs typeface="Courier New"/>
                <a:sym typeface="Courier New"/>
              </a:rPr>
              <a:t>&gt;  str.split('e')</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rPr b="1" lang="en">
                <a:solidFill>
                  <a:srgbClr val="CC4125"/>
                </a:solidFill>
                <a:latin typeface="Courier New"/>
                <a:ea typeface="Courier New"/>
                <a:cs typeface="Courier New"/>
                <a:sym typeface="Courier New"/>
              </a:rPr>
              <a:t>&lt;• </a:t>
            </a:r>
            <a:r>
              <a:rPr b="1" lang="en">
                <a:solidFill>
                  <a:srgbClr val="CC4125"/>
                </a:solidFill>
                <a:latin typeface="Courier New"/>
                <a:ea typeface="Courier New"/>
                <a:cs typeface="Courier New"/>
                <a:sym typeface="Courier New"/>
              </a:rPr>
              <a:t>["W", " at Cod", " F", "llows b", "li", "v", " that softwar", " d", "v", "lopm", "nt skills l", "ad to a b", "tt", "r lif", ", community, and world."]</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rPr b="1" lang="en">
                <a:solidFill>
                  <a:srgbClr val="CC4125"/>
                </a:solidFill>
                <a:latin typeface="Courier New"/>
                <a:ea typeface="Courier New"/>
                <a:cs typeface="Courier New"/>
                <a:sym typeface="Courier New"/>
              </a:rPr>
              <a:t>&gt;  str.split(' ')[6]</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rPr b="1" lang="en">
                <a:solidFill>
                  <a:srgbClr val="CC4125"/>
                </a:solidFill>
                <a:latin typeface="Courier New"/>
                <a:ea typeface="Courier New"/>
                <a:cs typeface="Courier New"/>
                <a:sym typeface="Courier New"/>
              </a:rPr>
              <a:t>&lt;• “software”</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t/>
            </a:r>
            <a:endParaRPr>
              <a:solidFill>
                <a:schemeClr val="dk1"/>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0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1000"/>
                                        <p:tgtEl>
                                          <p:spTgt spid="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1000"/>
                                        <p:tgtEl>
                                          <p:spTgt spid="2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animEffect filter="fade" transition="in">
                                      <p:cBhvr>
                                        <p:cTn dur="1000"/>
                                        <p:tgtEl>
                                          <p:spTgt spid="2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animEffect filter="fade" transition="in">
                                      <p:cBhvr>
                                        <p:cTn dur="1000"/>
                                        <p:tgtEl>
                                          <p:spTgt spid="2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8" st="8"/>
                                            </p:txEl>
                                          </p:spTgt>
                                        </p:tgtEl>
                                        <p:attrNameLst>
                                          <p:attrName>style.visibility</p:attrName>
                                        </p:attrNameLst>
                                      </p:cBhvr>
                                      <p:to>
                                        <p:strVal val="visible"/>
                                      </p:to>
                                    </p:set>
                                    <p:animEffect filter="fade" transition="in">
                                      <p:cBhvr>
                                        <p:cTn dur="1000"/>
                                        <p:tgtEl>
                                          <p:spTgt spid="21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9" st="9"/>
                                            </p:txEl>
                                          </p:spTgt>
                                        </p:tgtEl>
                                        <p:attrNameLst>
                                          <p:attrName>style.visibility</p:attrName>
                                        </p:attrNameLst>
                                      </p:cBhvr>
                                      <p:to>
                                        <p:strVal val="visible"/>
                                      </p:to>
                                    </p:set>
                                    <p:animEffect filter="fade" transition="in">
                                      <p:cBhvr>
                                        <p:cTn dur="1000"/>
                                        <p:tgtEl>
                                          <p:spTgt spid="21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0"/>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1100"/>
              <a:buFont typeface="Arial"/>
              <a:buNone/>
            </a:pPr>
            <a:r>
              <a:rPr b="1" lang="en" sz="3600">
                <a:solidFill>
                  <a:schemeClr val="dk1"/>
                </a:solidFill>
                <a:latin typeface="Helvetica Neue"/>
                <a:ea typeface="Helvetica Neue"/>
                <a:cs typeface="Helvetica Neue"/>
                <a:sym typeface="Helvetica Neue"/>
              </a:rPr>
              <a:t>EXAMPLES WITH .</a:t>
            </a:r>
            <a:r>
              <a:rPr b="1" lang="en" sz="3600">
                <a:solidFill>
                  <a:schemeClr val="dk1"/>
                </a:solidFill>
                <a:latin typeface="Consolas"/>
                <a:ea typeface="Consolas"/>
                <a:cs typeface="Consolas"/>
                <a:sym typeface="Consolas"/>
              </a:rPr>
              <a:t>split()</a:t>
            </a:r>
            <a:endParaRPr b="1" sz="3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3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3600"/>
              <a:buFont typeface="Helvetica Neue"/>
              <a:buNone/>
            </a:pPr>
            <a:r>
              <a:t/>
            </a:r>
            <a:endParaRPr b="1" sz="36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221" name="Google Shape;221;p40"/>
          <p:cNvSpPr txBox="1"/>
          <p:nvPr/>
        </p:nvSpPr>
        <p:spPr>
          <a:xfrm>
            <a:off x="367975" y="863825"/>
            <a:ext cx="71679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The split() method splits a String object into an array of strings by separating the string into substrings, using a specified separator string to determine where to make each split.</a:t>
            </a:r>
            <a:endParaRPr sz="500"/>
          </a:p>
        </p:txBody>
      </p:sp>
      <p:sp>
        <p:nvSpPr>
          <p:cNvPr id="222" name="Google Shape;222;p40"/>
          <p:cNvSpPr txBox="1"/>
          <p:nvPr/>
        </p:nvSpPr>
        <p:spPr>
          <a:xfrm>
            <a:off x="62350" y="1450625"/>
            <a:ext cx="9040200" cy="36411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000000"/>
              </a:buClr>
              <a:buSzPts val="1200"/>
              <a:buFont typeface="Helvetica Neue"/>
              <a:buNone/>
            </a:pPr>
            <a:r>
              <a:rPr b="1" lang="en">
                <a:latin typeface="Consolas"/>
                <a:ea typeface="Consolas"/>
                <a:cs typeface="Consolas"/>
                <a:sym typeface="Consolas"/>
              </a:rPr>
              <a:t>split()</a:t>
            </a:r>
            <a:r>
              <a:rPr lang="en">
                <a:latin typeface="Helvetica Neue"/>
                <a:ea typeface="Helvetica Neue"/>
                <a:cs typeface="Helvetica Neue"/>
                <a:sym typeface="Helvetica Neue"/>
              </a:rPr>
              <a:t> also accepts a regex as the separator, allowing for tremendous versatility.</a:t>
            </a:r>
            <a:endParaRPr>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Helvetica Neue"/>
              <a:buNone/>
            </a:pPr>
            <a:r>
              <a:t/>
            </a:r>
            <a:endParaRPr>
              <a:latin typeface="Helvetica Neue"/>
              <a:ea typeface="Helvetica Neue"/>
              <a:cs typeface="Helvetica Neue"/>
              <a:sym typeface="Helvetica Neue"/>
            </a:endParaRPr>
          </a:p>
          <a:p>
            <a:pPr indent="457200" lvl="0" marL="0" marR="0" rtl="0" algn="l">
              <a:lnSpc>
                <a:spcPct val="115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&gt;  const str = 'We at Code Fellows believe that software development skills lead to a better life, community, and world.';</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rPr b="1" lang="en">
                <a:solidFill>
                  <a:srgbClr val="CC4125"/>
                </a:solidFill>
                <a:latin typeface="Courier New"/>
                <a:ea typeface="Courier New"/>
                <a:cs typeface="Courier New"/>
                <a:sym typeface="Courier New"/>
              </a:rPr>
              <a:t>&gt;  str.split(/be/)</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rPr b="1" lang="en">
                <a:solidFill>
                  <a:srgbClr val="CC4125"/>
                </a:solidFill>
                <a:latin typeface="Courier New"/>
                <a:ea typeface="Courier New"/>
                <a:cs typeface="Courier New"/>
                <a:sym typeface="Courier New"/>
              </a:rPr>
              <a:t>&lt;• </a:t>
            </a:r>
            <a:r>
              <a:rPr b="1" lang="en">
                <a:solidFill>
                  <a:srgbClr val="CC4125"/>
                </a:solidFill>
                <a:latin typeface="Courier New"/>
                <a:ea typeface="Courier New"/>
                <a:cs typeface="Courier New"/>
                <a:sym typeface="Courier New"/>
              </a:rPr>
              <a:t>["We at Code Fellows ", "lieve that software development skills lead to a ", "tter life, community, and world."]</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b="1" lang="en">
                <a:solidFill>
                  <a:srgbClr val="CC4125"/>
                </a:solidFill>
                <a:latin typeface="Courier New"/>
                <a:ea typeface="Courier New"/>
                <a:cs typeface="Courier New"/>
                <a:sym typeface="Courier New"/>
              </a:rPr>
              <a:t>&gt;  str.split(/e/).reverse().join()</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b="1" lang="en">
                <a:solidFill>
                  <a:srgbClr val="CC4125"/>
                </a:solidFill>
                <a:latin typeface="Courier New"/>
                <a:ea typeface="Courier New"/>
                <a:cs typeface="Courier New"/>
                <a:sym typeface="Courier New"/>
              </a:rPr>
              <a:t>&lt;• ", community, and world.,r lif,tt,ad to a b,nt skills l,lopm,v, d, that softwar,v,li,llows b, F, at Cod,W"</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t/>
            </a:r>
            <a:endParaRPr b="1">
              <a:solidFill>
                <a:srgbClr val="CC4125"/>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200"/>
              <a:buFont typeface="Helvetica Neue"/>
              <a:buNone/>
            </a:pPr>
            <a:r>
              <a:t/>
            </a:r>
            <a:endParaRPr>
              <a:solidFill>
                <a:schemeClr val="dk1"/>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10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Effect filter="fade" transition="in">
                                      <p:cBhvr>
                                        <p:cTn dur="1000"/>
                                        <p:tgtEl>
                                          <p:spTgt spid="2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Effect filter="fade" transition="in">
                                      <p:cBhvr>
                                        <p:cTn dur="1000"/>
                                        <p:tgtEl>
                                          <p:spTgt spid="2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animEffect filter="fade" transition="in">
                                      <p:cBhvr>
                                        <p:cTn dur="1000"/>
                                        <p:tgtEl>
                                          <p:spTgt spid="2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animEffect filter="fade" transition="in">
                                      <p:cBhvr>
                                        <p:cTn dur="1000"/>
                                        <p:tgtEl>
                                          <p:spTgt spid="222">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1"/>
          <p:cNvSpPr txBox="1"/>
          <p:nvPr/>
        </p:nvSpPr>
        <p:spPr>
          <a:xfrm>
            <a:off x="290497" y="3091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t/>
            </a:r>
            <a:endParaRPr sz="5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rPr b="1" lang="en" sz="3600">
                <a:latin typeface="Helvetica Neue"/>
                <a:ea typeface="Helvetica Neue"/>
                <a:cs typeface="Helvetica Neue"/>
                <a:sym typeface="Helvetica Neue"/>
              </a:rPr>
              <a:t>SUMMARY</a:t>
            </a:r>
            <a:endParaRPr b="1" sz="3600">
              <a:latin typeface="Helvetica Neue"/>
              <a:ea typeface="Helvetica Neue"/>
              <a:cs typeface="Helvetica Neue"/>
              <a:sym typeface="Helvetica Neue"/>
            </a:endParaRPr>
          </a:p>
        </p:txBody>
      </p:sp>
      <p:sp>
        <p:nvSpPr>
          <p:cNvPr id="228" name="Google Shape;228;p41"/>
          <p:cNvSpPr txBox="1"/>
          <p:nvPr/>
        </p:nvSpPr>
        <p:spPr>
          <a:xfrm>
            <a:off x="248100" y="1302500"/>
            <a:ext cx="8647800" cy="3840900"/>
          </a:xfrm>
          <a:prstGeom prst="rect">
            <a:avLst/>
          </a:prstGeom>
          <a:noFill/>
          <a:ln>
            <a:noFill/>
          </a:ln>
        </p:spPr>
        <p:txBody>
          <a:bodyPr anchorCtr="0" anchor="t" bIns="19050" lIns="19050" spcFirstLastPara="1" rIns="19050" wrap="square" tIns="19050">
            <a:noAutofit/>
          </a:bodyPr>
          <a:lstStyle/>
          <a:p>
            <a:pPr indent="-381000" lvl="0" marL="457200" marR="0" rtl="0" algn="l">
              <a:lnSpc>
                <a:spcPct val="115000"/>
              </a:lnSpc>
              <a:spcBef>
                <a:spcPts val="0"/>
              </a:spcBef>
              <a:spcAft>
                <a:spcPts val="0"/>
              </a:spcAft>
              <a:buSzPts val="2400"/>
              <a:buChar char="●"/>
            </a:pPr>
            <a:r>
              <a:rPr lang="en" sz="2400"/>
              <a:t>Regex is versatile and useful.</a:t>
            </a:r>
            <a:endParaRPr sz="2400"/>
          </a:p>
          <a:p>
            <a:pPr indent="-381000" lvl="0" marL="457200" marR="0" rtl="0" algn="l">
              <a:lnSpc>
                <a:spcPct val="115000"/>
              </a:lnSpc>
              <a:spcBef>
                <a:spcPts val="0"/>
              </a:spcBef>
              <a:spcAft>
                <a:spcPts val="0"/>
              </a:spcAft>
              <a:buSzPts val="2400"/>
              <a:buChar char="●"/>
            </a:pPr>
            <a:r>
              <a:rPr lang="en" sz="2400"/>
              <a:t>Regex can look scary at first, but once you learn how to parse it, quickly becomes readable.</a:t>
            </a:r>
            <a:endParaRPr sz="2400"/>
          </a:p>
          <a:p>
            <a:pPr indent="-381000" lvl="0" marL="457200" marR="0" rtl="0" algn="l">
              <a:lnSpc>
                <a:spcPct val="115000"/>
              </a:lnSpc>
              <a:spcBef>
                <a:spcPts val="0"/>
              </a:spcBef>
              <a:spcAft>
                <a:spcPts val="0"/>
              </a:spcAft>
              <a:buSzPts val="2400"/>
              <a:buChar char="●"/>
            </a:pPr>
            <a:r>
              <a:rPr lang="en" sz="2400"/>
              <a:t>Learning regex takes time and practice, just like learning any other language.</a:t>
            </a:r>
            <a:endParaRPr sz="2400"/>
          </a:p>
          <a:p>
            <a:pPr indent="0" lvl="0" marL="0" marR="0" rtl="0" algn="l">
              <a:lnSpc>
                <a:spcPct val="115000"/>
              </a:lnSpc>
              <a:spcBef>
                <a:spcPts val="0"/>
              </a:spcBef>
              <a:spcAft>
                <a:spcPts val="0"/>
              </a:spcAft>
              <a:buClr>
                <a:srgbClr val="000000"/>
              </a:buClr>
              <a:buSzPts val="1200"/>
              <a:buFont typeface="Helvetica Neue"/>
              <a:buNone/>
            </a:pPr>
            <a:r>
              <a:t/>
            </a:r>
            <a:endParaRPr sz="2400"/>
          </a:p>
          <a:p>
            <a:pPr indent="457200" lvl="0" marL="0" rtl="0" algn="ctr">
              <a:lnSpc>
                <a:spcPct val="115000"/>
              </a:lnSpc>
              <a:spcBef>
                <a:spcPts val="0"/>
              </a:spcBef>
              <a:spcAft>
                <a:spcPts val="0"/>
              </a:spcAft>
              <a:buClr>
                <a:schemeClr val="dk1"/>
              </a:buClr>
              <a:buSzPts val="1200"/>
              <a:buFont typeface="Helvetica Neue"/>
              <a:buNone/>
            </a:pPr>
            <a:r>
              <a:rPr b="1" i="1" lang="en" sz="2400">
                <a:solidFill>
                  <a:srgbClr val="CC4125"/>
                </a:solidFill>
                <a:highlight>
                  <a:srgbClr val="FFFFFF"/>
                </a:highlight>
              </a:rPr>
              <a:t>“Regular expressions are patterns used to match character combinations in strings.”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1000"/>
                                        <p:tgtEl>
                                          <p:spTgt spid="2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animEffect filter="fade" transition="in">
                                      <p:cBhvr>
                                        <p:cTn dur="1000"/>
                                        <p:tgtEl>
                                          <p:spTgt spid="2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animEffect filter="fade" transition="in">
                                      <p:cBhvr>
                                        <p:cTn dur="1000"/>
                                        <p:tgtEl>
                                          <p:spTgt spid="2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animEffect filter="fade" transition="in">
                                      <p:cBhvr>
                                        <p:cTn dur="1000"/>
                                        <p:tgtEl>
                                          <p:spTgt spid="2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4" st="4"/>
                                            </p:txEl>
                                          </p:spTgt>
                                        </p:tgtEl>
                                        <p:attrNameLst>
                                          <p:attrName>style.visibility</p:attrName>
                                        </p:attrNameLst>
                                      </p:cBhvr>
                                      <p:to>
                                        <p:strVal val="visible"/>
                                      </p:to>
                                    </p:set>
                                    <p:animEffect filter="fade" transition="in">
                                      <p:cBhvr>
                                        <p:cTn dur="1000"/>
                                        <p:tgtEl>
                                          <p:spTgt spid="22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descr="cf-logo-horizontal-2-color-black.png" id="233" name="Google Shape;233;p42"/>
          <p:cNvPicPr preferRelativeResize="0"/>
          <p:nvPr/>
        </p:nvPicPr>
        <p:blipFill rotWithShape="1">
          <a:blip r:embed="rId3">
            <a:alphaModFix/>
          </a:blip>
          <a:srcRect b="0" l="0" r="0" t="0"/>
          <a:stretch/>
        </p:blipFill>
        <p:spPr>
          <a:xfrm>
            <a:off x="228600" y="221475"/>
            <a:ext cx="1353382" cy="267754"/>
          </a:xfrm>
          <a:prstGeom prst="rect">
            <a:avLst/>
          </a:prstGeom>
          <a:noFill/>
          <a:ln>
            <a:noFill/>
          </a:ln>
        </p:spPr>
      </p:pic>
      <p:sp>
        <p:nvSpPr>
          <p:cNvPr id="234" name="Google Shape;234;p42"/>
          <p:cNvSpPr txBox="1"/>
          <p:nvPr/>
        </p:nvSpPr>
        <p:spPr>
          <a:xfrm>
            <a:off x="499525" y="657493"/>
            <a:ext cx="8139000" cy="8709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Regular Expressions</a:t>
            </a:r>
            <a:endParaRPr sz="500"/>
          </a:p>
        </p:txBody>
      </p:sp>
      <p:cxnSp>
        <p:nvCxnSpPr>
          <p:cNvPr id="235" name="Google Shape;235;p42"/>
          <p:cNvCxnSpPr/>
          <p:nvPr/>
        </p:nvCxnSpPr>
        <p:spPr>
          <a:xfrm>
            <a:off x="3737715" y="15284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236" name="Google Shape;236;p42"/>
          <p:cNvSpPr txBox="1"/>
          <p:nvPr/>
        </p:nvSpPr>
        <p:spPr>
          <a:xfrm>
            <a:off x="1236675" y="1608175"/>
            <a:ext cx="6670800" cy="4917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b="1" lang="en" sz="2400">
                <a:solidFill>
                  <a:srgbClr val="7E7F7E"/>
                </a:solidFill>
                <a:latin typeface="Consolas"/>
                <a:ea typeface="Consolas"/>
                <a:cs typeface="Consolas"/>
                <a:sym typeface="Consolas"/>
              </a:rPr>
              <a:t>/^\(*\d{3}\)*( |-)*\d{3}( |-)*\d{4}$/</a:t>
            </a:r>
            <a:endParaRPr b="1" sz="2400">
              <a:latin typeface="Consolas"/>
              <a:ea typeface="Consolas"/>
              <a:cs typeface="Consolas"/>
              <a:sym typeface="Consolas"/>
            </a:endParaRPr>
          </a:p>
        </p:txBody>
      </p:sp>
      <p:pic>
        <p:nvPicPr>
          <p:cNvPr id="237" name="Google Shape;237;p42"/>
          <p:cNvPicPr preferRelativeResize="0"/>
          <p:nvPr/>
        </p:nvPicPr>
        <p:blipFill>
          <a:blip r:embed="rId4">
            <a:alphaModFix/>
          </a:blip>
          <a:stretch>
            <a:fillRect/>
          </a:stretch>
        </p:blipFill>
        <p:spPr>
          <a:xfrm>
            <a:off x="2182575" y="2179650"/>
            <a:ext cx="4772876" cy="2684749"/>
          </a:xfrm>
          <a:prstGeom prst="rect">
            <a:avLst/>
          </a:prstGeom>
          <a:noFill/>
          <a:ln>
            <a:noFill/>
          </a:ln>
        </p:spPr>
      </p:pic>
    </p:spTree>
  </p:cSld>
  <p:clrMapOvr>
    <a:masterClrMapping/>
  </p:clrMapOvr>
  <mc:AlternateContent>
    <mc:Choice Requires="p14">
      <p:transition spd="slow" p14:dur="25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22"/>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Consolas"/>
                <a:ea typeface="Consolas"/>
                <a:cs typeface="Consolas"/>
                <a:sym typeface="Consolas"/>
              </a:rPr>
              <a:t>/^\(*\d{3}\)*( |-)*\d{3}( |-)*\d{4}$/</a:t>
            </a:r>
            <a:endParaRPr b="1" sz="2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3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3600"/>
              <a:buFont typeface="Helvetica Neue"/>
              <a:buNone/>
            </a:pPr>
            <a:r>
              <a:t/>
            </a:r>
            <a:endParaRPr b="1" sz="36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83" name="Google Shape;83;p22"/>
          <p:cNvSpPr txBox="1"/>
          <p:nvPr/>
        </p:nvSpPr>
        <p:spPr>
          <a:xfrm>
            <a:off x="367951" y="863825"/>
            <a:ext cx="45099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does all of that even mean?</a:t>
            </a:r>
            <a:endParaRPr sz="500"/>
          </a:p>
        </p:txBody>
      </p:sp>
      <p:sp>
        <p:nvSpPr>
          <p:cNvPr id="84" name="Google Shape;84;p22"/>
          <p:cNvSpPr txBox="1"/>
          <p:nvPr/>
        </p:nvSpPr>
        <p:spPr>
          <a:xfrm>
            <a:off x="2379023" y="1494311"/>
            <a:ext cx="4385954" cy="2154879"/>
          </a:xfrm>
          <a:prstGeom prst="rect">
            <a:avLst/>
          </a:prstGeom>
          <a:noFill/>
          <a:ln>
            <a:noFill/>
          </a:ln>
        </p:spPr>
        <p:txBody>
          <a:bodyPr anchorCtr="0" anchor="b"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200"/>
              <a:buFont typeface="Helvetica Neue"/>
              <a:buNone/>
            </a:pPr>
            <a:r>
              <a:t/>
            </a:r>
            <a:endParaRPr sz="500"/>
          </a:p>
        </p:txBody>
      </p:sp>
      <p:sp>
        <p:nvSpPr>
          <p:cNvPr id="85" name="Google Shape;85;p22"/>
          <p:cNvSpPr txBox="1"/>
          <p:nvPr/>
        </p:nvSpPr>
        <p:spPr>
          <a:xfrm>
            <a:off x="6040158" y="3911203"/>
            <a:ext cx="1454449" cy="219075"/>
          </a:xfrm>
          <a:prstGeom prst="rect">
            <a:avLst/>
          </a:prstGeom>
          <a:noFill/>
          <a:ln>
            <a:noFill/>
          </a:ln>
        </p:spPr>
        <p:txBody>
          <a:bodyPr anchorCtr="0" anchor="t" bIns="19050" lIns="19050" spcFirstLastPara="1" rIns="19050" wrap="square" tIns="19050">
            <a:noAutofit/>
          </a:bodyPr>
          <a:lstStyle/>
          <a:p>
            <a:pPr indent="0" lvl="0" marL="0" marR="0" rtl="0" algn="l">
              <a:lnSpc>
                <a:spcPct val="184375"/>
              </a:lnSpc>
              <a:spcBef>
                <a:spcPts val="0"/>
              </a:spcBef>
              <a:spcAft>
                <a:spcPts val="0"/>
              </a:spcAft>
              <a:buClr>
                <a:srgbClr val="323333"/>
              </a:buClr>
              <a:buSzPts val="1200"/>
              <a:buFont typeface="Helvetica Neue"/>
              <a:buNone/>
            </a:pPr>
            <a:r>
              <a:t/>
            </a:r>
            <a:endParaRPr sz="500"/>
          </a:p>
        </p:txBody>
      </p:sp>
      <p:sp>
        <p:nvSpPr>
          <p:cNvPr id="86" name="Google Shape;86;p22"/>
          <p:cNvSpPr txBox="1"/>
          <p:nvPr/>
        </p:nvSpPr>
        <p:spPr>
          <a:xfrm>
            <a:off x="6040158" y="4149328"/>
            <a:ext cx="1454449" cy="219075"/>
          </a:xfrm>
          <a:prstGeom prst="rect">
            <a:avLst/>
          </a:prstGeom>
          <a:noFill/>
          <a:ln>
            <a:noFill/>
          </a:ln>
        </p:spPr>
        <p:txBody>
          <a:bodyPr anchorCtr="0" anchor="t" bIns="19050" lIns="19050" spcFirstLastPara="1" rIns="19050" wrap="square" tIns="19050">
            <a:noAutofit/>
          </a:bodyPr>
          <a:lstStyle/>
          <a:p>
            <a:pPr indent="0" lvl="0" marL="0" marR="0" rtl="0" algn="l">
              <a:lnSpc>
                <a:spcPct val="184375"/>
              </a:lnSpc>
              <a:spcBef>
                <a:spcPts val="0"/>
              </a:spcBef>
              <a:spcAft>
                <a:spcPts val="0"/>
              </a:spcAft>
              <a:buClr>
                <a:srgbClr val="4D4E4C"/>
              </a:buClr>
              <a:buSzPts val="1200"/>
              <a:buFont typeface="Helvetica Neue"/>
              <a:buNone/>
            </a:pPr>
            <a:r>
              <a:t/>
            </a:r>
            <a:endParaRPr sz="500"/>
          </a:p>
        </p:txBody>
      </p:sp>
      <p:pic>
        <p:nvPicPr>
          <p:cNvPr id="87" name="Google Shape;87;p22"/>
          <p:cNvPicPr preferRelativeResize="0"/>
          <p:nvPr/>
        </p:nvPicPr>
        <p:blipFill>
          <a:blip r:embed="rId3">
            <a:alphaModFix/>
          </a:blip>
          <a:stretch>
            <a:fillRect/>
          </a:stretch>
        </p:blipFill>
        <p:spPr>
          <a:xfrm>
            <a:off x="1885825" y="1328075"/>
            <a:ext cx="5372350" cy="3503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23"/>
          <p:cNvSpPr txBox="1"/>
          <p:nvPr/>
        </p:nvSpPr>
        <p:spPr>
          <a:xfrm>
            <a:off x="290497" y="3091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WHAT ARE REGULAR EXPRESSIONS?</a:t>
            </a:r>
            <a:endParaRPr sz="5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93" name="Google Shape;93;p23"/>
          <p:cNvSpPr txBox="1"/>
          <p:nvPr/>
        </p:nvSpPr>
        <p:spPr>
          <a:xfrm>
            <a:off x="248100" y="1466825"/>
            <a:ext cx="8647800" cy="35907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000000"/>
              </a:buClr>
              <a:buSzPts val="1200"/>
              <a:buFont typeface="Helvetica Neue"/>
              <a:buNone/>
            </a:pPr>
            <a:r>
              <a:rPr b="1" i="1" lang="en">
                <a:solidFill>
                  <a:srgbClr val="CC4125"/>
                </a:solidFill>
                <a:highlight>
                  <a:srgbClr val="FFFFFF"/>
                </a:highlight>
              </a:rPr>
              <a:t>“Regular expressions are patterns used to match character combinations in strings.” </a:t>
            </a:r>
            <a:r>
              <a:rPr b="1" i="1" lang="en" u="sng">
                <a:solidFill>
                  <a:schemeClr val="hlink"/>
                </a:solidFill>
                <a:highlight>
                  <a:srgbClr val="FFFFFF"/>
                </a:highlight>
                <a:hlinkClick r:id="rId3"/>
              </a:rPr>
              <a:t>-MDN</a:t>
            </a:r>
            <a:endParaRPr/>
          </a:p>
          <a:p>
            <a:pPr indent="0" lvl="0" marL="0" marR="0" rtl="0" algn="l">
              <a:lnSpc>
                <a:spcPct val="115000"/>
              </a:lnSpc>
              <a:spcBef>
                <a:spcPts val="0"/>
              </a:spcBef>
              <a:spcAft>
                <a:spcPts val="0"/>
              </a:spcAft>
              <a:buClr>
                <a:srgbClr val="000000"/>
              </a:buClr>
              <a:buSzPts val="1200"/>
              <a:buFont typeface="Helvetica Neue"/>
              <a:buNone/>
            </a:pPr>
            <a:r>
              <a:rPr lang="en"/>
              <a:t>That's it. That is all they are.</a:t>
            </a:r>
            <a:endParaRPr/>
          </a:p>
          <a:p>
            <a:pPr indent="0" lvl="0" marL="0" marR="0" rtl="0" algn="l">
              <a:lnSpc>
                <a:spcPct val="115000"/>
              </a:lnSpc>
              <a:spcBef>
                <a:spcPts val="0"/>
              </a:spcBef>
              <a:spcAft>
                <a:spcPts val="0"/>
              </a:spcAft>
              <a:buClr>
                <a:srgbClr val="000000"/>
              </a:buClr>
              <a:buSzPts val="1200"/>
              <a:buFont typeface="Helvetica Neue"/>
              <a:buNone/>
            </a:pPr>
            <a:r>
              <a:t/>
            </a:r>
            <a:endParaRPr/>
          </a:p>
          <a:p>
            <a:pPr indent="0" lvl="0" marL="0" marR="0" rtl="0" algn="l">
              <a:lnSpc>
                <a:spcPct val="115000"/>
              </a:lnSpc>
              <a:spcBef>
                <a:spcPts val="0"/>
              </a:spcBef>
              <a:spcAft>
                <a:spcPts val="0"/>
              </a:spcAft>
              <a:buClr>
                <a:srgbClr val="000000"/>
              </a:buClr>
              <a:buSzPts val="1200"/>
              <a:buFont typeface="Helvetica Neue"/>
              <a:buNone/>
            </a:pPr>
            <a:r>
              <a:rPr lang="en"/>
              <a:t>Regular expressions can look bizarre and intimidating at first, but once you learn how to decode them, you'll discover how useful they can be.</a:t>
            </a:r>
            <a:endParaRPr/>
          </a:p>
          <a:p>
            <a:pPr indent="0" lvl="0" marL="0" marR="0" rtl="0" algn="l">
              <a:lnSpc>
                <a:spcPct val="115000"/>
              </a:lnSpc>
              <a:spcBef>
                <a:spcPts val="0"/>
              </a:spcBef>
              <a:spcAft>
                <a:spcPts val="0"/>
              </a:spcAft>
              <a:buClr>
                <a:srgbClr val="000000"/>
              </a:buClr>
              <a:buSzPts val="1200"/>
              <a:buFont typeface="Helvetica Neue"/>
              <a:buNone/>
            </a:pPr>
            <a:r>
              <a:t/>
            </a:r>
            <a:endParaRPr/>
          </a:p>
          <a:p>
            <a:pPr indent="0" lvl="0" marL="0" marR="0" rtl="0" algn="l">
              <a:lnSpc>
                <a:spcPct val="115000"/>
              </a:lnSpc>
              <a:spcBef>
                <a:spcPts val="0"/>
              </a:spcBef>
              <a:spcAft>
                <a:spcPts val="0"/>
              </a:spcAft>
              <a:buClr>
                <a:srgbClr val="000000"/>
              </a:buClr>
              <a:buSzPts val="1200"/>
              <a:buFont typeface="Helvetica Neue"/>
              <a:buNone/>
            </a:pPr>
            <a:r>
              <a:rPr lang="en"/>
              <a:t>String manipulation is a critical skill in software development. Consider how much web content is text: </a:t>
            </a:r>
            <a:r>
              <a:rPr b="1" i="1" lang="en">
                <a:solidFill>
                  <a:srgbClr val="CC4125"/>
                </a:solidFill>
              </a:rPr>
              <a:t>strings</a:t>
            </a:r>
            <a:r>
              <a:rPr lang="en"/>
              <a:t>. You'll soon learn that the way we move data and web content from one place to another involves one computer passing along to another computer… </a:t>
            </a:r>
            <a:r>
              <a:rPr b="1" i="1" lang="en">
                <a:solidFill>
                  <a:srgbClr val="CC4125"/>
                </a:solidFill>
              </a:rPr>
              <a:t>strings</a:t>
            </a:r>
            <a:r>
              <a:rPr lang="en"/>
              <a:t>. The code you write… </a:t>
            </a:r>
            <a:r>
              <a:rPr b="1" i="1" lang="en">
                <a:solidFill>
                  <a:srgbClr val="CC4125"/>
                </a:solidFill>
              </a:rPr>
              <a:t>strings</a:t>
            </a:r>
            <a:r>
              <a:rPr lang="en"/>
              <a:t>.</a:t>
            </a:r>
            <a:endParaRPr/>
          </a:p>
          <a:p>
            <a:pPr indent="0" lvl="0" marL="0" marR="0" rtl="0" algn="l">
              <a:lnSpc>
                <a:spcPct val="115000"/>
              </a:lnSpc>
              <a:spcBef>
                <a:spcPts val="0"/>
              </a:spcBef>
              <a:spcAft>
                <a:spcPts val="0"/>
              </a:spcAft>
              <a:buClr>
                <a:srgbClr val="000000"/>
              </a:buClr>
              <a:buSzPts val="1200"/>
              <a:buFont typeface="Helvetica Neue"/>
              <a:buNone/>
            </a:pPr>
            <a:r>
              <a:t/>
            </a:r>
            <a:endParaRPr/>
          </a:p>
          <a:p>
            <a:pPr indent="0" lvl="0" marL="0" marR="0" rtl="0" algn="l">
              <a:lnSpc>
                <a:spcPct val="115000"/>
              </a:lnSpc>
              <a:spcBef>
                <a:spcPts val="0"/>
              </a:spcBef>
              <a:spcAft>
                <a:spcPts val="0"/>
              </a:spcAft>
              <a:buClr>
                <a:srgbClr val="000000"/>
              </a:buClr>
              <a:buSzPts val="1200"/>
              <a:buFont typeface="Helvetica Neue"/>
              <a:buNone/>
            </a:pPr>
            <a:r>
              <a:rPr b="1" i="1" lang="en">
                <a:solidFill>
                  <a:srgbClr val="CC4125"/>
                </a:solidFill>
              </a:rPr>
              <a:t>S</a:t>
            </a:r>
            <a:r>
              <a:rPr b="1" i="1" lang="en">
                <a:solidFill>
                  <a:srgbClr val="CC4125"/>
                </a:solidFill>
              </a:rPr>
              <a:t>trings</a:t>
            </a:r>
            <a:r>
              <a:rPr lang="en"/>
              <a:t> are everywhere in programming and software development.</a:t>
            </a:r>
            <a:endParaRPr/>
          </a:p>
          <a:p>
            <a:pPr indent="0" lvl="0" marL="0" marR="0" rtl="0" algn="l">
              <a:lnSpc>
                <a:spcPct val="115000"/>
              </a:lnSpc>
              <a:spcBef>
                <a:spcPts val="0"/>
              </a:spcBef>
              <a:spcAft>
                <a:spcPts val="0"/>
              </a:spcAft>
              <a:buClr>
                <a:srgbClr val="000000"/>
              </a:buClr>
              <a:buSzPts val="1200"/>
              <a:buFont typeface="Helvetica Neue"/>
              <a:buNone/>
            </a:pPr>
            <a:r>
              <a:t/>
            </a:r>
            <a:endParaRPr/>
          </a:p>
          <a:p>
            <a:pPr indent="0" lvl="0" marL="0" marR="0" rtl="0" algn="l">
              <a:lnSpc>
                <a:spcPct val="115000"/>
              </a:lnSpc>
              <a:spcBef>
                <a:spcPts val="0"/>
              </a:spcBef>
              <a:spcAft>
                <a:spcPts val="0"/>
              </a:spcAft>
              <a:buClr>
                <a:srgbClr val="000000"/>
              </a:buClr>
              <a:buSzPts val="1200"/>
              <a:buFont typeface="Helvetica Neue"/>
              <a:buNone/>
            </a:pPr>
            <a:r>
              <a:rPr lang="en"/>
              <a:t>And the programmer's single most versatile tool for working with strings: </a:t>
            </a:r>
            <a:r>
              <a:rPr b="1" i="1" lang="en" sz="1800">
                <a:solidFill>
                  <a:srgbClr val="CC4125"/>
                </a:solidFill>
              </a:rPr>
              <a:t>regular expressions</a:t>
            </a:r>
            <a:r>
              <a:rPr lang="en"/>
              <a:t>.</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1000"/>
                                        <p:tgtEl>
                                          <p:spTgt spid="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1000"/>
                                        <p:tgtEl>
                                          <p:spTgt spid="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Effect filter="fade" transition="in">
                                      <p:cBhvr>
                                        <p:cTn dur="1000"/>
                                        <p:tgtEl>
                                          <p:spTgt spid="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animEffect filter="fade" transition="in">
                                      <p:cBhvr>
                                        <p:cTn dur="1000"/>
                                        <p:tgtEl>
                                          <p:spTgt spid="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7" st="7"/>
                                            </p:txEl>
                                          </p:spTgt>
                                        </p:tgtEl>
                                        <p:attrNameLst>
                                          <p:attrName>style.visibility</p:attrName>
                                        </p:attrNameLst>
                                      </p:cBhvr>
                                      <p:to>
                                        <p:strVal val="visible"/>
                                      </p:to>
                                    </p:set>
                                    <p:animEffect filter="fade" transition="in">
                                      <p:cBhvr>
                                        <p:cTn dur="1000"/>
                                        <p:tgtEl>
                                          <p:spTgt spid="9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8" st="8"/>
                                            </p:txEl>
                                          </p:spTgt>
                                        </p:tgtEl>
                                        <p:attrNameLst>
                                          <p:attrName>style.visibility</p:attrName>
                                        </p:attrNameLst>
                                      </p:cBhvr>
                                      <p:to>
                                        <p:strVal val="visible"/>
                                      </p:to>
                                    </p:set>
                                    <p:animEffect filter="fade" transition="in">
                                      <p:cBhvr>
                                        <p:cTn dur="1000"/>
                                        <p:tgtEl>
                                          <p:spTgt spid="9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9" st="9"/>
                                            </p:txEl>
                                          </p:spTgt>
                                        </p:tgtEl>
                                        <p:attrNameLst>
                                          <p:attrName>style.visibility</p:attrName>
                                        </p:attrNameLst>
                                      </p:cBhvr>
                                      <p:to>
                                        <p:strVal val="visible"/>
                                      </p:to>
                                    </p:set>
                                    <p:animEffect filter="fade" transition="in">
                                      <p:cBhvr>
                                        <p:cTn dur="1000"/>
                                        <p:tgtEl>
                                          <p:spTgt spid="9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4"/>
          <p:cNvSpPr txBox="1"/>
          <p:nvPr/>
        </p:nvSpPr>
        <p:spPr>
          <a:xfrm>
            <a:off x="290497" y="3091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WHAT ARE REGULAR EXPRESSIONS?</a:t>
            </a:r>
            <a:endParaRPr sz="5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99" name="Google Shape;99;p24"/>
          <p:cNvSpPr txBox="1"/>
          <p:nvPr/>
        </p:nvSpPr>
        <p:spPr>
          <a:xfrm>
            <a:off x="248100" y="1678475"/>
            <a:ext cx="8647800" cy="34650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000000"/>
              </a:buClr>
              <a:buSzPts val="1200"/>
              <a:buFont typeface="Helvetica Neue"/>
              <a:buNone/>
            </a:pPr>
            <a:r>
              <a:rPr lang="en"/>
              <a:t>To simplify things, from here on we'll refer to “regular expressions” as simply “regex”. This is a common shorthand you will hear programmers use everywhere, in many programming languages.</a:t>
            </a:r>
            <a:endParaRPr/>
          </a:p>
          <a:p>
            <a:pPr indent="0" lvl="0" marL="0" marR="0" rtl="0" algn="l">
              <a:lnSpc>
                <a:spcPct val="115000"/>
              </a:lnSpc>
              <a:spcBef>
                <a:spcPts val="0"/>
              </a:spcBef>
              <a:spcAft>
                <a:spcPts val="0"/>
              </a:spcAft>
              <a:buClr>
                <a:srgbClr val="000000"/>
              </a:buClr>
              <a:buSzPts val="1200"/>
              <a:buFont typeface="Helvetica Neue"/>
              <a:buNone/>
            </a:pPr>
            <a:r>
              <a:t/>
            </a:r>
            <a:endParaRPr/>
          </a:p>
          <a:p>
            <a:pPr indent="0" lvl="0" marL="0" marR="0" rtl="0" algn="l">
              <a:lnSpc>
                <a:spcPct val="115000"/>
              </a:lnSpc>
              <a:spcBef>
                <a:spcPts val="0"/>
              </a:spcBef>
              <a:spcAft>
                <a:spcPts val="0"/>
              </a:spcAft>
              <a:buClr>
                <a:srgbClr val="000000"/>
              </a:buClr>
              <a:buSzPts val="1200"/>
              <a:buFont typeface="Helvetica Neue"/>
              <a:buNone/>
            </a:pPr>
            <a:r>
              <a:rPr lang="en"/>
              <a:t>Wait… what?</a:t>
            </a:r>
            <a:endParaRPr/>
          </a:p>
          <a:p>
            <a:pPr indent="0" lvl="0" marL="0" marR="0" rtl="0" algn="l">
              <a:lnSpc>
                <a:spcPct val="115000"/>
              </a:lnSpc>
              <a:spcBef>
                <a:spcPts val="0"/>
              </a:spcBef>
              <a:spcAft>
                <a:spcPts val="0"/>
              </a:spcAft>
              <a:buClr>
                <a:srgbClr val="000000"/>
              </a:buClr>
              <a:buSzPts val="1200"/>
              <a:buFont typeface="Helvetica Neue"/>
              <a:buNone/>
            </a:pPr>
            <a:r>
              <a:t/>
            </a:r>
            <a:endParaRPr/>
          </a:p>
          <a:p>
            <a:pPr indent="0" lvl="0" marL="0" marR="0" rtl="0" algn="l">
              <a:lnSpc>
                <a:spcPct val="115000"/>
              </a:lnSpc>
              <a:spcBef>
                <a:spcPts val="0"/>
              </a:spcBef>
              <a:spcAft>
                <a:spcPts val="0"/>
              </a:spcAft>
              <a:buClr>
                <a:srgbClr val="000000"/>
              </a:buClr>
              <a:buSzPts val="1200"/>
              <a:buFont typeface="Helvetica Neue"/>
              <a:buNone/>
            </a:pPr>
            <a:r>
              <a:rPr lang="en"/>
              <a:t>Yes, there are implementations of regex in pretty much all major programming languages. In Code 301 you are learning that despite variations in syntax, many programming languages share numerous features.</a:t>
            </a:r>
            <a:endParaRPr/>
          </a:p>
          <a:p>
            <a:pPr indent="0" lvl="0" marL="0" marR="0" rtl="0" algn="l">
              <a:lnSpc>
                <a:spcPct val="115000"/>
              </a:lnSpc>
              <a:spcBef>
                <a:spcPts val="0"/>
              </a:spcBef>
              <a:spcAft>
                <a:spcPts val="0"/>
              </a:spcAft>
              <a:buClr>
                <a:srgbClr val="000000"/>
              </a:buClr>
              <a:buSzPts val="1200"/>
              <a:buFont typeface="Helvetica Neue"/>
              <a:buNone/>
            </a:pPr>
            <a:r>
              <a:t/>
            </a:r>
            <a:endParaRPr/>
          </a:p>
          <a:p>
            <a:pPr indent="0" lvl="0" marL="0" marR="0" rtl="0" algn="l">
              <a:lnSpc>
                <a:spcPct val="115000"/>
              </a:lnSpc>
              <a:spcBef>
                <a:spcPts val="0"/>
              </a:spcBef>
              <a:spcAft>
                <a:spcPts val="0"/>
              </a:spcAft>
              <a:buClr>
                <a:srgbClr val="000000"/>
              </a:buClr>
              <a:buSzPts val="1200"/>
              <a:buFont typeface="Helvetica Neue"/>
              <a:buNone/>
            </a:pPr>
            <a:r>
              <a:rPr lang="en"/>
              <a:t>Regex is no exception. There will be slight syntax variations from one language to another, but the fundamental idea of what regex does and how we use it remains the same. Wait… what is regex?</a:t>
            </a:r>
            <a:endParaRPr/>
          </a:p>
          <a:p>
            <a:pPr indent="0" lvl="0" marL="0" marR="0" rtl="0" algn="l">
              <a:lnSpc>
                <a:spcPct val="115000"/>
              </a:lnSpc>
              <a:spcBef>
                <a:spcPts val="0"/>
              </a:spcBef>
              <a:spcAft>
                <a:spcPts val="0"/>
              </a:spcAft>
              <a:buClr>
                <a:srgbClr val="000000"/>
              </a:buClr>
              <a:buSzPts val="1200"/>
              <a:buFont typeface="Helvetica Neue"/>
              <a:buNone/>
            </a:pPr>
            <a:r>
              <a:t/>
            </a:r>
            <a:endParaRPr/>
          </a:p>
          <a:p>
            <a:pPr indent="0" lvl="0" marL="0" rtl="0" algn="l">
              <a:lnSpc>
                <a:spcPct val="150000"/>
              </a:lnSpc>
              <a:spcBef>
                <a:spcPts val="0"/>
              </a:spcBef>
              <a:spcAft>
                <a:spcPts val="0"/>
              </a:spcAft>
              <a:buClr>
                <a:schemeClr val="dk1"/>
              </a:buClr>
              <a:buSzPts val="1200"/>
              <a:buFont typeface="Helvetica Neue"/>
              <a:buNone/>
            </a:pPr>
            <a:r>
              <a:rPr b="1" i="1" lang="en">
                <a:solidFill>
                  <a:srgbClr val="CC4125"/>
                </a:solidFill>
                <a:highlight>
                  <a:srgbClr val="FFFFFF"/>
                </a:highlight>
              </a:rPr>
              <a:t>“Regular expressions are patterns used to match character combinations in strings.”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10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10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1000"/>
                                        <p:tgtEl>
                                          <p:spTgt spid="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animEffect filter="fade" transition="in">
                                      <p:cBhvr>
                                        <p:cTn dur="1000"/>
                                        <p:tgtEl>
                                          <p:spTgt spid="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5" st="5"/>
                                            </p:txEl>
                                          </p:spTgt>
                                        </p:tgtEl>
                                        <p:attrNameLst>
                                          <p:attrName>style.visibility</p:attrName>
                                        </p:attrNameLst>
                                      </p:cBhvr>
                                      <p:to>
                                        <p:strVal val="visible"/>
                                      </p:to>
                                    </p:set>
                                    <p:animEffect filter="fade" transition="in">
                                      <p:cBhvr>
                                        <p:cTn dur="1000"/>
                                        <p:tgtEl>
                                          <p:spTgt spid="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6" st="6"/>
                                            </p:txEl>
                                          </p:spTgt>
                                        </p:tgtEl>
                                        <p:attrNameLst>
                                          <p:attrName>style.visibility</p:attrName>
                                        </p:attrNameLst>
                                      </p:cBhvr>
                                      <p:to>
                                        <p:strVal val="visible"/>
                                      </p:to>
                                    </p:set>
                                    <p:animEffect filter="fade" transition="in">
                                      <p:cBhvr>
                                        <p:cTn dur="1000"/>
                                        <p:tgtEl>
                                          <p:spTgt spid="9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7" st="7"/>
                                            </p:txEl>
                                          </p:spTgt>
                                        </p:tgtEl>
                                        <p:attrNameLst>
                                          <p:attrName>style.visibility</p:attrName>
                                        </p:attrNameLst>
                                      </p:cBhvr>
                                      <p:to>
                                        <p:strVal val="visible"/>
                                      </p:to>
                                    </p:set>
                                    <p:animEffect filter="fade" transition="in">
                                      <p:cBhvr>
                                        <p:cTn dur="1000"/>
                                        <p:tgtEl>
                                          <p:spTgt spid="9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8" st="8"/>
                                            </p:txEl>
                                          </p:spTgt>
                                        </p:tgtEl>
                                        <p:attrNameLst>
                                          <p:attrName>style.visibility</p:attrName>
                                        </p:attrNameLst>
                                      </p:cBhvr>
                                      <p:to>
                                        <p:strVal val="visible"/>
                                      </p:to>
                                    </p:set>
                                    <p:animEffect filter="fade" transition="in">
                                      <p:cBhvr>
                                        <p:cTn dur="1000"/>
                                        <p:tgtEl>
                                          <p:spTgt spid="9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5"/>
          <p:cNvSpPr txBox="1"/>
          <p:nvPr/>
        </p:nvSpPr>
        <p:spPr>
          <a:xfrm>
            <a:off x="290497" y="3091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WHAT ARE REGULAR EXPRESSIONS?</a:t>
            </a:r>
            <a:endParaRPr sz="5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05" name="Google Shape;105;p25"/>
          <p:cNvSpPr txBox="1"/>
          <p:nvPr/>
        </p:nvSpPr>
        <p:spPr>
          <a:xfrm>
            <a:off x="248100" y="1678475"/>
            <a:ext cx="8647800" cy="33789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000000"/>
              </a:buClr>
              <a:buSzPts val="1200"/>
              <a:buFont typeface="Helvetica Neue"/>
              <a:buNone/>
            </a:pPr>
            <a:r>
              <a:rPr b="1" i="1" lang="en" sz="2400" u="sng">
                <a:solidFill>
                  <a:schemeClr val="hlink"/>
                </a:solidFill>
                <a:hlinkClick r:id="rId3"/>
              </a:rPr>
              <a:t>How do programmers use regex?</a:t>
            </a:r>
            <a:endParaRPr b="1" i="1" sz="2400"/>
          </a:p>
          <a:p>
            <a:pPr indent="0" lvl="0" marL="0" marR="0" rtl="0" algn="l">
              <a:lnSpc>
                <a:spcPct val="115000"/>
              </a:lnSpc>
              <a:spcBef>
                <a:spcPts val="0"/>
              </a:spcBef>
              <a:spcAft>
                <a:spcPts val="0"/>
              </a:spcAft>
              <a:buClr>
                <a:srgbClr val="000000"/>
              </a:buClr>
              <a:buSzPts val="1200"/>
              <a:buFont typeface="Helvetica Neue"/>
              <a:buNone/>
            </a:pPr>
            <a:r>
              <a:t/>
            </a:r>
            <a:endParaRPr/>
          </a:p>
          <a:p>
            <a:pPr indent="-317500" lvl="0" marL="457200" marR="0" rtl="0" algn="l">
              <a:lnSpc>
                <a:spcPct val="150000"/>
              </a:lnSpc>
              <a:spcBef>
                <a:spcPts val="0"/>
              </a:spcBef>
              <a:spcAft>
                <a:spcPts val="0"/>
              </a:spcAft>
              <a:buSzPts val="1400"/>
              <a:buChar char="●"/>
            </a:pPr>
            <a:r>
              <a:rPr lang="en" u="sng">
                <a:solidFill>
                  <a:schemeClr val="hlink"/>
                </a:solidFill>
                <a:hlinkClick r:id="rId4"/>
              </a:rPr>
              <a:t>Programmers save time with regular expressions</a:t>
            </a:r>
            <a:endParaRPr/>
          </a:p>
          <a:p>
            <a:pPr indent="-317500" lvl="0" marL="457200" marR="0" rtl="0" algn="l">
              <a:lnSpc>
                <a:spcPct val="150000"/>
              </a:lnSpc>
              <a:spcBef>
                <a:spcPts val="0"/>
              </a:spcBef>
              <a:spcAft>
                <a:spcPts val="0"/>
              </a:spcAft>
              <a:buSzPts val="1400"/>
              <a:buChar char="●"/>
            </a:pPr>
            <a:r>
              <a:rPr lang="en" u="sng">
                <a:solidFill>
                  <a:schemeClr val="hlink"/>
                </a:solidFill>
                <a:hlinkClick r:id="rId5"/>
              </a:rPr>
              <a:t>What is a Regex (Regular Expression)?</a:t>
            </a:r>
            <a:endParaRPr/>
          </a:p>
          <a:p>
            <a:pPr indent="-317500" lvl="0" marL="457200" marR="0" rtl="0" algn="l">
              <a:lnSpc>
                <a:spcPct val="150000"/>
              </a:lnSpc>
              <a:spcBef>
                <a:spcPts val="0"/>
              </a:spcBef>
              <a:spcAft>
                <a:spcPts val="0"/>
              </a:spcAft>
              <a:buSzPts val="1400"/>
              <a:buChar char="●"/>
            </a:pPr>
            <a:r>
              <a:rPr lang="en" u="sng">
                <a:solidFill>
                  <a:schemeClr val="hlink"/>
                </a:solidFill>
                <a:hlinkClick r:id="rId6"/>
              </a:rPr>
              <a:t>Is it a must for every programmer to learn regular expressions?</a:t>
            </a:r>
            <a:endParaRPr/>
          </a:p>
          <a:p>
            <a:pPr indent="-317500" lvl="0" marL="457200" marR="0" rtl="0" algn="l">
              <a:lnSpc>
                <a:spcPct val="150000"/>
              </a:lnSpc>
              <a:spcBef>
                <a:spcPts val="0"/>
              </a:spcBef>
              <a:spcAft>
                <a:spcPts val="0"/>
              </a:spcAft>
              <a:buSzPts val="1400"/>
              <a:buChar char="●"/>
            </a:pPr>
            <a:r>
              <a:rPr lang="en"/>
              <a:t>Quora: </a:t>
            </a:r>
            <a:r>
              <a:rPr lang="en" u="sng">
                <a:solidFill>
                  <a:schemeClr val="hlink"/>
                </a:solidFill>
                <a:hlinkClick r:id="rId7"/>
              </a:rPr>
              <a:t>Why don't more programmers use regular expressions?</a:t>
            </a:r>
            <a:endParaRPr/>
          </a:p>
          <a:p>
            <a:pPr indent="-317500" lvl="0" marL="457200" marR="0" rtl="0" algn="l">
              <a:lnSpc>
                <a:spcPct val="150000"/>
              </a:lnSpc>
              <a:spcBef>
                <a:spcPts val="0"/>
              </a:spcBef>
              <a:spcAft>
                <a:spcPts val="0"/>
              </a:spcAft>
              <a:buSzPts val="1400"/>
              <a:buChar char="●"/>
            </a:pPr>
            <a:r>
              <a:rPr lang="en"/>
              <a:t>Stack Overflow: </a:t>
            </a:r>
            <a:r>
              <a:rPr lang="en" u="sng">
                <a:solidFill>
                  <a:schemeClr val="hlink"/>
                </a:solidFill>
                <a:hlinkClick r:id="rId8"/>
              </a:rPr>
              <a:t>Are Regular Expressions a must for programming?</a:t>
            </a:r>
            <a:endParaRPr/>
          </a:p>
          <a:p>
            <a:pPr indent="0" lvl="0" marL="0" marR="0" rtl="0" algn="l">
              <a:lnSpc>
                <a:spcPct val="115000"/>
              </a:lnSpc>
              <a:spcBef>
                <a:spcPts val="0"/>
              </a:spcBef>
              <a:spcAft>
                <a:spcPts val="0"/>
              </a:spcAft>
              <a:buClr>
                <a:srgbClr val="000000"/>
              </a:buClr>
              <a:buSzPts val="1200"/>
              <a:buFont typeface="Helvetica Neue"/>
              <a:buNone/>
            </a:pPr>
            <a:r>
              <a:t/>
            </a:r>
            <a:endParaRPr/>
          </a:p>
          <a:p>
            <a:pPr indent="0" lvl="0" marL="0" rtl="0" algn="l">
              <a:lnSpc>
                <a:spcPct val="150000"/>
              </a:lnSpc>
              <a:spcBef>
                <a:spcPts val="0"/>
              </a:spcBef>
              <a:spcAft>
                <a:spcPts val="0"/>
              </a:spcAft>
              <a:buClr>
                <a:schemeClr val="dk1"/>
              </a:buClr>
              <a:buSzPts val="1200"/>
              <a:buFont typeface="Helvetica Neue"/>
              <a:buNone/>
            </a:pPr>
            <a:r>
              <a:rPr b="1" i="1" lang="en">
                <a:solidFill>
                  <a:srgbClr val="CC4125"/>
                </a:solidFill>
                <a:highlight>
                  <a:srgbClr val="FFFFFF"/>
                </a:highlight>
              </a:rPr>
              <a:t>“Regular expressions are patterns used to match character combinations in strings.”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0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10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10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1000"/>
                                        <p:tgtEl>
                                          <p:spTgt spid="10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6"/>
          <p:cNvSpPr txBox="1"/>
          <p:nvPr/>
        </p:nvSpPr>
        <p:spPr>
          <a:xfrm>
            <a:off x="290497" y="3091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WHAT ARE REGULAR EXPRESSIONS?</a:t>
            </a:r>
            <a:endParaRPr sz="5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11" name="Google Shape;111;p26"/>
          <p:cNvSpPr txBox="1"/>
          <p:nvPr/>
        </p:nvSpPr>
        <p:spPr>
          <a:xfrm>
            <a:off x="248100" y="1678475"/>
            <a:ext cx="8647800" cy="3378900"/>
          </a:xfrm>
          <a:prstGeom prst="rect">
            <a:avLst/>
          </a:prstGeom>
          <a:noFill/>
          <a:ln>
            <a:noFill/>
          </a:ln>
        </p:spPr>
        <p:txBody>
          <a:bodyPr anchorCtr="0" anchor="t" bIns="19050" lIns="19050" spcFirstLastPara="1" rIns="19050" wrap="square" tIns="19050">
            <a:noAutofit/>
          </a:bodyPr>
          <a:lstStyle/>
          <a:p>
            <a:pPr indent="0" lvl="0" marL="0" marR="0" rtl="0" algn="l">
              <a:lnSpc>
                <a:spcPct val="115000"/>
              </a:lnSpc>
              <a:spcBef>
                <a:spcPts val="0"/>
              </a:spcBef>
              <a:spcAft>
                <a:spcPts val="0"/>
              </a:spcAft>
              <a:buClr>
                <a:srgbClr val="000000"/>
              </a:buClr>
              <a:buSzPts val="1200"/>
              <a:buFont typeface="Helvetica Neue"/>
              <a:buNone/>
            </a:pPr>
            <a:r>
              <a:rPr lang="en"/>
              <a:t>We're going to work through a series of console-based examples of the string methods </a:t>
            </a:r>
            <a:r>
              <a:rPr b="1" lang="en">
                <a:latin typeface="Consolas"/>
                <a:ea typeface="Consolas"/>
                <a:cs typeface="Consolas"/>
                <a:sym typeface="Consolas"/>
              </a:rPr>
              <a:t>.match()</a:t>
            </a:r>
            <a:r>
              <a:rPr lang="en"/>
              <a:t>, </a:t>
            </a:r>
            <a:r>
              <a:rPr b="1" lang="en">
                <a:latin typeface="Consolas"/>
                <a:ea typeface="Consolas"/>
                <a:cs typeface="Consolas"/>
                <a:sym typeface="Consolas"/>
              </a:rPr>
              <a:t>.replace()</a:t>
            </a:r>
            <a:r>
              <a:rPr lang="en"/>
              <a:t>, </a:t>
            </a:r>
            <a:r>
              <a:rPr b="1" lang="en">
                <a:latin typeface="Consolas"/>
                <a:ea typeface="Consolas"/>
                <a:cs typeface="Consolas"/>
                <a:sym typeface="Consolas"/>
              </a:rPr>
              <a:t>.search()</a:t>
            </a:r>
            <a:r>
              <a:rPr lang="en"/>
              <a:t>, and </a:t>
            </a:r>
            <a:r>
              <a:rPr b="1" lang="en">
                <a:latin typeface="Consolas"/>
                <a:ea typeface="Consolas"/>
                <a:cs typeface="Consolas"/>
                <a:sym typeface="Consolas"/>
              </a:rPr>
              <a:t>.split()</a:t>
            </a:r>
            <a:r>
              <a:rPr lang="en"/>
              <a:t>, and see how these methods work when using simple substrings as their inputs, and then gradually replace the substrings with regex patterns of increasing complexity.</a:t>
            </a:r>
            <a:endParaRPr/>
          </a:p>
          <a:p>
            <a:pPr indent="0" lvl="0" marL="0" marR="0" rtl="0" algn="l">
              <a:lnSpc>
                <a:spcPct val="115000"/>
              </a:lnSpc>
              <a:spcBef>
                <a:spcPts val="0"/>
              </a:spcBef>
              <a:spcAft>
                <a:spcPts val="0"/>
              </a:spcAft>
              <a:buClr>
                <a:srgbClr val="000000"/>
              </a:buClr>
              <a:buSzPts val="1200"/>
              <a:buFont typeface="Helvetica Neue"/>
              <a:buNone/>
            </a:pPr>
            <a:r>
              <a:t/>
            </a:r>
            <a:endParaRPr/>
          </a:p>
          <a:p>
            <a:pPr indent="0" lvl="0" marL="0" marR="0" rtl="0" algn="l">
              <a:lnSpc>
                <a:spcPct val="115000"/>
              </a:lnSpc>
              <a:spcBef>
                <a:spcPts val="0"/>
              </a:spcBef>
              <a:spcAft>
                <a:spcPts val="0"/>
              </a:spcAft>
              <a:buClr>
                <a:srgbClr val="000000"/>
              </a:buClr>
              <a:buSzPts val="1200"/>
              <a:buFont typeface="Helvetica Neue"/>
              <a:buNone/>
            </a:pPr>
            <a:r>
              <a:rPr lang="en"/>
              <a:t>You should follow along and play around with the examples.</a:t>
            </a:r>
            <a:endParaRPr/>
          </a:p>
          <a:p>
            <a:pPr indent="0" lvl="0" marL="0" marR="0" rtl="0" algn="l">
              <a:lnSpc>
                <a:spcPct val="115000"/>
              </a:lnSpc>
              <a:spcBef>
                <a:spcPts val="0"/>
              </a:spcBef>
              <a:spcAft>
                <a:spcPts val="0"/>
              </a:spcAft>
              <a:buClr>
                <a:srgbClr val="000000"/>
              </a:buClr>
              <a:buSzPts val="1200"/>
              <a:buFont typeface="Helvetica Neue"/>
              <a:buNone/>
            </a:pPr>
            <a:r>
              <a:t/>
            </a:r>
            <a:endParaRPr/>
          </a:p>
          <a:p>
            <a:pPr indent="0" lvl="0" marL="0" marR="0" rtl="0" algn="l">
              <a:lnSpc>
                <a:spcPct val="115000"/>
              </a:lnSpc>
              <a:spcBef>
                <a:spcPts val="0"/>
              </a:spcBef>
              <a:spcAft>
                <a:spcPts val="0"/>
              </a:spcAft>
              <a:buClr>
                <a:srgbClr val="000000"/>
              </a:buClr>
              <a:buSzPts val="1200"/>
              <a:buFont typeface="Helvetica Neue"/>
              <a:buNone/>
            </a:pPr>
            <a:r>
              <a:rPr lang="en"/>
              <a:t>The simplest way to describe what regex gives us: </a:t>
            </a:r>
            <a:r>
              <a:rPr b="1" lang="en"/>
              <a:t>wildcards within our comparisons</a:t>
            </a:r>
            <a:r>
              <a:rPr lang="en"/>
              <a:t>.</a:t>
            </a:r>
            <a:endParaRPr/>
          </a:p>
          <a:p>
            <a:pPr indent="0" lvl="0" marL="0" marR="0" rtl="0" algn="l">
              <a:lnSpc>
                <a:spcPct val="115000"/>
              </a:lnSpc>
              <a:spcBef>
                <a:spcPts val="0"/>
              </a:spcBef>
              <a:spcAft>
                <a:spcPts val="0"/>
              </a:spcAft>
              <a:buClr>
                <a:srgbClr val="000000"/>
              </a:buClr>
              <a:buSzPts val="1200"/>
              <a:buFont typeface="Helvetica Neue"/>
              <a:buNone/>
            </a:pPr>
            <a:r>
              <a:t/>
            </a:r>
            <a:endParaRPr/>
          </a:p>
          <a:p>
            <a:pPr indent="0" lvl="0" marL="0" marR="0" rtl="0" algn="l">
              <a:lnSpc>
                <a:spcPct val="115000"/>
              </a:lnSpc>
              <a:spcBef>
                <a:spcPts val="0"/>
              </a:spcBef>
              <a:spcAft>
                <a:spcPts val="0"/>
              </a:spcAft>
              <a:buClr>
                <a:srgbClr val="000000"/>
              </a:buClr>
              <a:buSzPts val="1200"/>
              <a:buFont typeface="Helvetica Neue"/>
              <a:buNone/>
            </a:pPr>
            <a:r>
              <a:rPr lang="en"/>
              <a:t>These wildcards can be precise or general, can distinguish letters from numbers from special characters, can find the first match or find all matches in a string, and on and on and on. If you can imagine any kind of match between strings and substrings, there is likely a way to achieve it with regex.</a:t>
            </a:r>
            <a:endParaRPr/>
          </a:p>
          <a:p>
            <a:pPr indent="0" lvl="0" marL="0" marR="0" rtl="0" algn="l">
              <a:lnSpc>
                <a:spcPct val="115000"/>
              </a:lnSpc>
              <a:spcBef>
                <a:spcPts val="0"/>
              </a:spcBef>
              <a:spcAft>
                <a:spcPts val="0"/>
              </a:spcAft>
              <a:buClr>
                <a:srgbClr val="000000"/>
              </a:buClr>
              <a:buSzPts val="1200"/>
              <a:buFont typeface="Helvetica Neue"/>
              <a:buNone/>
            </a:pPr>
            <a:r>
              <a:t/>
            </a:r>
            <a:endParaRPr/>
          </a:p>
          <a:p>
            <a:pPr indent="0" lvl="0" marL="0" rtl="0" algn="l">
              <a:lnSpc>
                <a:spcPct val="150000"/>
              </a:lnSpc>
              <a:spcBef>
                <a:spcPts val="0"/>
              </a:spcBef>
              <a:spcAft>
                <a:spcPts val="0"/>
              </a:spcAft>
              <a:buClr>
                <a:schemeClr val="dk1"/>
              </a:buClr>
              <a:buSzPts val="1200"/>
              <a:buFont typeface="Helvetica Neue"/>
              <a:buNone/>
            </a:pPr>
            <a:r>
              <a:rPr b="1" i="1" lang="en">
                <a:solidFill>
                  <a:srgbClr val="CC4125"/>
                </a:solidFill>
                <a:highlight>
                  <a:srgbClr val="FFFFFF"/>
                </a:highlight>
              </a:rPr>
              <a:t>“Regular expressions are patterns used to match character combinations in strings.”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0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0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000"/>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1000"/>
                                        <p:tgtEl>
                                          <p:spTgt spid="1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Effect filter="fade" transition="in">
                                      <p:cBhvr>
                                        <p:cTn dur="1000"/>
                                        <p:tgtEl>
                                          <p:spTgt spid="1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7" st="7"/>
                                            </p:txEl>
                                          </p:spTgt>
                                        </p:tgtEl>
                                        <p:attrNameLst>
                                          <p:attrName>style.visibility</p:attrName>
                                        </p:attrNameLst>
                                      </p:cBhvr>
                                      <p:to>
                                        <p:strVal val="visible"/>
                                      </p:to>
                                    </p:set>
                                    <p:animEffect filter="fade" transition="in">
                                      <p:cBhvr>
                                        <p:cTn dur="1000"/>
                                        <p:tgtEl>
                                          <p:spTgt spid="11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8" st="8"/>
                                            </p:txEl>
                                          </p:spTgt>
                                        </p:tgtEl>
                                        <p:attrNameLst>
                                          <p:attrName>style.visibility</p:attrName>
                                        </p:attrNameLst>
                                      </p:cBhvr>
                                      <p:to>
                                        <p:strVal val="visible"/>
                                      </p:to>
                                    </p:set>
                                    <p:animEffect filter="fade" transition="in">
                                      <p:cBhvr>
                                        <p:cTn dur="1000"/>
                                        <p:tgtEl>
                                          <p:spTgt spid="11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7"/>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1100"/>
              <a:buFont typeface="Arial"/>
              <a:buNone/>
            </a:pPr>
            <a:r>
              <a:rPr b="1" lang="en" sz="3600">
                <a:solidFill>
                  <a:schemeClr val="dk1"/>
                </a:solidFill>
                <a:latin typeface="Helvetica Neue"/>
                <a:ea typeface="Helvetica Neue"/>
                <a:cs typeface="Helvetica Neue"/>
                <a:sym typeface="Helvetica Neue"/>
              </a:rPr>
              <a:t>EXAMPLES WITH .</a:t>
            </a:r>
            <a:r>
              <a:rPr b="1" lang="en" sz="3600">
                <a:solidFill>
                  <a:schemeClr val="dk1"/>
                </a:solidFill>
                <a:latin typeface="Consolas"/>
                <a:ea typeface="Consolas"/>
                <a:cs typeface="Consolas"/>
                <a:sym typeface="Consolas"/>
              </a:rPr>
              <a:t>match()</a:t>
            </a:r>
            <a:endParaRPr b="1" sz="3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3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3600"/>
              <a:buFont typeface="Helvetica Neue"/>
              <a:buNone/>
            </a:pPr>
            <a:r>
              <a:t/>
            </a:r>
            <a:endParaRPr b="1" sz="36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17" name="Google Shape;117;p27"/>
          <p:cNvSpPr txBox="1"/>
          <p:nvPr/>
        </p:nvSpPr>
        <p:spPr>
          <a:xfrm>
            <a:off x="367976" y="863825"/>
            <a:ext cx="77226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The </a:t>
            </a:r>
            <a:r>
              <a:rPr b="1" lang="en">
                <a:solidFill>
                  <a:srgbClr val="7E7F7E"/>
                </a:solidFill>
                <a:latin typeface="Consolas"/>
                <a:ea typeface="Consolas"/>
                <a:cs typeface="Consolas"/>
                <a:sym typeface="Consolas"/>
              </a:rPr>
              <a:t>match()</a:t>
            </a:r>
            <a:r>
              <a:rPr lang="en">
                <a:solidFill>
                  <a:srgbClr val="7E7F7E"/>
                </a:solidFill>
                <a:latin typeface="Helvetica Neue"/>
                <a:ea typeface="Helvetica Neue"/>
                <a:cs typeface="Helvetica Neue"/>
                <a:sym typeface="Helvetica Neue"/>
              </a:rPr>
              <a:t> method retrieves the matches when matching a string against a regular expression.</a:t>
            </a:r>
            <a:endParaRPr sz="500"/>
          </a:p>
        </p:txBody>
      </p:sp>
      <p:sp>
        <p:nvSpPr>
          <p:cNvPr id="118" name="Google Shape;118;p27"/>
          <p:cNvSpPr txBox="1"/>
          <p:nvPr/>
        </p:nvSpPr>
        <p:spPr>
          <a:xfrm>
            <a:off x="367975" y="1257300"/>
            <a:ext cx="8474400" cy="37674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For starters, let's try </a:t>
            </a:r>
            <a:r>
              <a:rPr b="1" lang="en">
                <a:latin typeface="Consolas"/>
                <a:ea typeface="Consolas"/>
                <a:cs typeface="Consolas"/>
                <a:sym typeface="Consolas"/>
              </a:rPr>
              <a:t>.match()</a:t>
            </a:r>
            <a:r>
              <a:rPr lang="en">
                <a:latin typeface="Helvetica Neue"/>
                <a:ea typeface="Helvetica Neue"/>
                <a:cs typeface="Helvetica Neue"/>
                <a:sym typeface="Helvetica Neue"/>
              </a:rPr>
              <a:t> by just comparing a string to a simple possible substring:</a:t>
            </a:r>
            <a:endParaRPr>
              <a:latin typeface="Helvetica Neue"/>
              <a:ea typeface="Helvetica Neue"/>
              <a:cs typeface="Helvetica Neue"/>
              <a:sym typeface="Helvetica Neue"/>
            </a:endParaRPr>
          </a:p>
          <a:p>
            <a:pPr indent="457200" lvl="0" marL="0" marR="0" rtl="0" algn="l">
              <a:lnSpc>
                <a:spcPct val="150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&gt;  'dog'.match('o');</a:t>
            </a:r>
            <a:endParaRPr b="1">
              <a:solidFill>
                <a:srgbClr val="CC4125"/>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The return value provides a lot of useful information about our attempted match: </a:t>
            </a:r>
            <a:endParaRPr>
              <a:latin typeface="Helvetica Neue"/>
              <a:ea typeface="Helvetica Neue"/>
              <a:cs typeface="Helvetica Neue"/>
              <a:sym typeface="Helvetica Neue"/>
            </a:endParaRPr>
          </a:p>
          <a:p>
            <a:pPr indent="457200" lvl="0" marL="0" marR="0" rtl="0" algn="l">
              <a:lnSpc>
                <a:spcPct val="150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&lt;• ["o", index: 1, input: "dog", groups: undefined]</a:t>
            </a:r>
            <a:endParaRPr b="1">
              <a:solidFill>
                <a:srgbClr val="CC4125"/>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Take a close look at the output…</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t/>
            </a:r>
            <a:endParaRPr>
              <a:latin typeface="Helvetica Neue"/>
              <a:ea typeface="Helvetica Neue"/>
              <a:cs typeface="Helvetica Neue"/>
              <a:sym typeface="Helvetica Neue"/>
            </a:endParaRPr>
          </a:p>
          <a:p>
            <a:pPr indent="457200" lvl="0" marL="0" marR="0" rtl="0" algn="l">
              <a:lnSpc>
                <a:spcPct val="150000"/>
              </a:lnSpc>
              <a:spcBef>
                <a:spcPts val="0"/>
              </a:spcBef>
              <a:spcAft>
                <a:spcPts val="0"/>
              </a:spcAft>
              <a:buClr>
                <a:srgbClr val="000000"/>
              </a:buClr>
              <a:buSzPts val="1200"/>
              <a:buFont typeface="Helvetica Neue"/>
              <a:buNone/>
            </a:pPr>
            <a:r>
              <a:rPr i="1" lang="en" sz="1200">
                <a:latin typeface="Helvetica Neue"/>
                <a:ea typeface="Helvetica Neue"/>
                <a:cs typeface="Helvetica Neue"/>
                <a:sym typeface="Helvetica Neue"/>
              </a:rPr>
              <a:t>...wait… what? Is that an array? It has square brackets…</a:t>
            </a:r>
            <a:endParaRPr i="1" sz="1200">
              <a:latin typeface="Helvetica Neue"/>
              <a:ea typeface="Helvetica Neue"/>
              <a:cs typeface="Helvetica Neue"/>
              <a:sym typeface="Helvetica Neue"/>
            </a:endParaRPr>
          </a:p>
          <a:p>
            <a:pPr indent="457200" lvl="0" marL="0" marR="0" rtl="0" algn="l">
              <a:lnSpc>
                <a:spcPct val="150000"/>
              </a:lnSpc>
              <a:spcBef>
                <a:spcPts val="0"/>
              </a:spcBef>
              <a:spcAft>
                <a:spcPts val="0"/>
              </a:spcAft>
              <a:buClr>
                <a:srgbClr val="000000"/>
              </a:buClr>
              <a:buSzPts val="1200"/>
              <a:buFont typeface="Helvetica Neue"/>
              <a:buNone/>
            </a:pPr>
            <a:r>
              <a:rPr i="1" lang="en" sz="1200">
                <a:latin typeface="Helvetica Neue"/>
                <a:ea typeface="Helvetica Neue"/>
                <a:cs typeface="Helvetica Neue"/>
                <a:sym typeface="Helvetica Neue"/>
              </a:rPr>
              <a:t>...but… it looks like there's object properties in there, too!</a:t>
            </a:r>
            <a:endParaRPr i="1" sz="1200">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Yeah. Arrays are objects. Deal with it.</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t/>
            </a:r>
            <a:endParaRPr>
              <a:latin typeface="Helvetica Neue"/>
              <a:ea typeface="Helvetica Neue"/>
              <a:cs typeface="Helvetica Neue"/>
              <a:sym typeface="Helvetica Neue"/>
            </a:endParaRPr>
          </a:p>
        </p:txBody>
      </p:sp>
      <p:pic>
        <p:nvPicPr>
          <p:cNvPr id="119" name="Google Shape;119;p27"/>
          <p:cNvPicPr preferRelativeResize="0"/>
          <p:nvPr/>
        </p:nvPicPr>
        <p:blipFill>
          <a:blip r:embed="rId3">
            <a:alphaModFix/>
          </a:blip>
          <a:stretch>
            <a:fillRect/>
          </a:stretch>
        </p:blipFill>
        <p:spPr>
          <a:xfrm>
            <a:off x="5394650" y="2687975"/>
            <a:ext cx="3583100" cy="233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10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1000"/>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1000"/>
                                        <p:tgtEl>
                                          <p:spTgt spid="1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Effect filter="fade" transition="in">
                                      <p:cBhvr>
                                        <p:cTn dur="1000"/>
                                        <p:tgtEl>
                                          <p:spTgt spid="1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Effect filter="fade" transition="in">
                                      <p:cBhvr>
                                        <p:cTn dur="1000"/>
                                        <p:tgtEl>
                                          <p:spTgt spid="1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animEffect filter="fade" transition="in">
                                      <p:cBhvr>
                                        <p:cTn dur="1000"/>
                                        <p:tgtEl>
                                          <p:spTgt spid="1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6" st="6"/>
                                            </p:txEl>
                                          </p:spTgt>
                                        </p:tgtEl>
                                        <p:attrNameLst>
                                          <p:attrName>style.visibility</p:attrName>
                                        </p:attrNameLst>
                                      </p:cBhvr>
                                      <p:to>
                                        <p:strVal val="visible"/>
                                      </p:to>
                                    </p:set>
                                    <p:animEffect filter="fade" transition="in">
                                      <p:cBhvr>
                                        <p:cTn dur="1000"/>
                                        <p:tgtEl>
                                          <p:spTgt spid="11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7" st="7"/>
                                            </p:txEl>
                                          </p:spTgt>
                                        </p:tgtEl>
                                        <p:attrNameLst>
                                          <p:attrName>style.visibility</p:attrName>
                                        </p:attrNameLst>
                                      </p:cBhvr>
                                      <p:to>
                                        <p:strVal val="visible"/>
                                      </p:to>
                                    </p:set>
                                    <p:animEffect filter="fade" transition="in">
                                      <p:cBhvr>
                                        <p:cTn dur="1000"/>
                                        <p:tgtEl>
                                          <p:spTgt spid="11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8" st="8"/>
                                            </p:txEl>
                                          </p:spTgt>
                                        </p:tgtEl>
                                        <p:attrNameLst>
                                          <p:attrName>style.visibility</p:attrName>
                                        </p:attrNameLst>
                                      </p:cBhvr>
                                      <p:to>
                                        <p:strVal val="visible"/>
                                      </p:to>
                                    </p:set>
                                    <p:animEffect filter="fade" transition="in">
                                      <p:cBhvr>
                                        <p:cTn dur="1000"/>
                                        <p:tgtEl>
                                          <p:spTgt spid="11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9" st="9"/>
                                            </p:txEl>
                                          </p:spTgt>
                                        </p:tgtEl>
                                        <p:attrNameLst>
                                          <p:attrName>style.visibility</p:attrName>
                                        </p:attrNameLst>
                                      </p:cBhvr>
                                      <p:to>
                                        <p:strVal val="visible"/>
                                      </p:to>
                                    </p:set>
                                    <p:animEffect filter="fade" transition="in">
                                      <p:cBhvr>
                                        <p:cTn dur="1000"/>
                                        <p:tgtEl>
                                          <p:spTgt spid="11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0" st="10"/>
                                            </p:txEl>
                                          </p:spTgt>
                                        </p:tgtEl>
                                        <p:attrNameLst>
                                          <p:attrName>style.visibility</p:attrName>
                                        </p:attrNameLst>
                                      </p:cBhvr>
                                      <p:to>
                                        <p:strVal val="visible"/>
                                      </p:to>
                                    </p:set>
                                    <p:animEffect filter="fade" transition="in">
                                      <p:cBhvr>
                                        <p:cTn dur="1000"/>
                                        <p:tgtEl>
                                          <p:spTgt spid="11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1" st="11"/>
                                            </p:txEl>
                                          </p:spTgt>
                                        </p:tgtEl>
                                        <p:attrNameLst>
                                          <p:attrName>style.visibility</p:attrName>
                                        </p:attrNameLst>
                                      </p:cBhvr>
                                      <p:to>
                                        <p:strVal val="visible"/>
                                      </p:to>
                                    </p:set>
                                    <p:animEffect filter="fade" transition="in">
                                      <p:cBhvr>
                                        <p:cTn dur="1000"/>
                                        <p:tgtEl>
                                          <p:spTgt spid="11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8"/>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1100"/>
              <a:buFont typeface="Arial"/>
              <a:buNone/>
            </a:pPr>
            <a:r>
              <a:rPr b="1" lang="en" sz="3600">
                <a:solidFill>
                  <a:schemeClr val="dk1"/>
                </a:solidFill>
                <a:latin typeface="Helvetica Neue"/>
                <a:ea typeface="Helvetica Neue"/>
                <a:cs typeface="Helvetica Neue"/>
                <a:sym typeface="Helvetica Neue"/>
              </a:rPr>
              <a:t>EXAMPLES WITH .</a:t>
            </a:r>
            <a:r>
              <a:rPr b="1" lang="en" sz="3600">
                <a:solidFill>
                  <a:schemeClr val="dk1"/>
                </a:solidFill>
                <a:latin typeface="Consolas"/>
                <a:ea typeface="Consolas"/>
                <a:cs typeface="Consolas"/>
                <a:sym typeface="Consolas"/>
              </a:rPr>
              <a:t>match()</a:t>
            </a:r>
            <a:endParaRPr b="1" sz="3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3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3600"/>
              <a:buFont typeface="Helvetica Neue"/>
              <a:buNone/>
            </a:pPr>
            <a:r>
              <a:t/>
            </a:r>
            <a:endParaRPr b="1" sz="36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25" name="Google Shape;125;p28"/>
          <p:cNvSpPr txBox="1"/>
          <p:nvPr/>
        </p:nvSpPr>
        <p:spPr>
          <a:xfrm>
            <a:off x="367976" y="863825"/>
            <a:ext cx="77226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The </a:t>
            </a:r>
            <a:r>
              <a:rPr b="1" lang="en">
                <a:solidFill>
                  <a:srgbClr val="7E7F7E"/>
                </a:solidFill>
                <a:latin typeface="Consolas"/>
                <a:ea typeface="Consolas"/>
                <a:cs typeface="Consolas"/>
                <a:sym typeface="Consolas"/>
              </a:rPr>
              <a:t>match()</a:t>
            </a:r>
            <a:r>
              <a:rPr lang="en">
                <a:solidFill>
                  <a:srgbClr val="7E7F7E"/>
                </a:solidFill>
                <a:latin typeface="Helvetica Neue"/>
                <a:ea typeface="Helvetica Neue"/>
                <a:cs typeface="Helvetica Neue"/>
                <a:sym typeface="Helvetica Neue"/>
              </a:rPr>
              <a:t> method retrieves the matches when matching a string against a regular expression.</a:t>
            </a:r>
            <a:endParaRPr sz="500"/>
          </a:p>
        </p:txBody>
      </p:sp>
      <p:sp>
        <p:nvSpPr>
          <p:cNvPr id="126" name="Google Shape;126;p28"/>
          <p:cNvSpPr txBox="1"/>
          <p:nvPr/>
        </p:nvSpPr>
        <p:spPr>
          <a:xfrm>
            <a:off x="367975" y="1257300"/>
            <a:ext cx="8474400" cy="37674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Now </a:t>
            </a:r>
            <a:r>
              <a:rPr lang="en">
                <a:latin typeface="Helvetica Neue"/>
                <a:ea typeface="Helvetica Neue"/>
                <a:cs typeface="Helvetica Neue"/>
                <a:sym typeface="Helvetica Neue"/>
              </a:rPr>
              <a:t>let's try </a:t>
            </a:r>
            <a:r>
              <a:rPr b="1" lang="en">
                <a:latin typeface="Consolas"/>
                <a:ea typeface="Consolas"/>
                <a:cs typeface="Consolas"/>
                <a:sym typeface="Consolas"/>
              </a:rPr>
              <a:t>.match()</a:t>
            </a:r>
            <a:r>
              <a:rPr lang="en">
                <a:latin typeface="Helvetica Neue"/>
                <a:ea typeface="Helvetica Neue"/>
                <a:cs typeface="Helvetica Neue"/>
                <a:sym typeface="Helvetica Neue"/>
              </a:rPr>
              <a:t> for a comparison that will not find any matches:</a:t>
            </a:r>
            <a:endParaRPr>
              <a:latin typeface="Helvetica Neue"/>
              <a:ea typeface="Helvetica Neue"/>
              <a:cs typeface="Helvetica Neue"/>
              <a:sym typeface="Helvetica Neue"/>
            </a:endParaRPr>
          </a:p>
          <a:p>
            <a:pPr indent="457200" lvl="0" marL="0" marR="0" rtl="0" algn="l">
              <a:lnSpc>
                <a:spcPct val="150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&gt;  '</a:t>
            </a:r>
            <a:r>
              <a:rPr b="1" lang="en">
                <a:solidFill>
                  <a:srgbClr val="CC4125"/>
                </a:solidFill>
                <a:latin typeface="Courier New"/>
                <a:ea typeface="Courier New"/>
                <a:cs typeface="Courier New"/>
                <a:sym typeface="Courier New"/>
              </a:rPr>
              <a:t>dog'.match('cat');</a:t>
            </a:r>
            <a:endParaRPr b="1">
              <a:solidFill>
                <a:srgbClr val="CC4125"/>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The return value still provides useful information about our attempted match: </a:t>
            </a:r>
            <a:endParaRPr>
              <a:latin typeface="Helvetica Neue"/>
              <a:ea typeface="Helvetica Neue"/>
              <a:cs typeface="Helvetica Neue"/>
              <a:sym typeface="Helvetica Neue"/>
            </a:endParaRPr>
          </a:p>
          <a:p>
            <a:pPr indent="457200" lvl="0" marL="0" marR="0" rtl="0" algn="l">
              <a:lnSpc>
                <a:spcPct val="150000"/>
              </a:lnSpc>
              <a:spcBef>
                <a:spcPts val="0"/>
              </a:spcBef>
              <a:spcAft>
                <a:spcPts val="0"/>
              </a:spcAft>
              <a:buClr>
                <a:srgbClr val="000000"/>
              </a:buClr>
              <a:buSzPts val="1200"/>
              <a:buFont typeface="Helvetica Neue"/>
              <a:buNone/>
            </a:pPr>
            <a:r>
              <a:rPr b="1" lang="en">
                <a:solidFill>
                  <a:srgbClr val="CC4125"/>
                </a:solidFill>
                <a:latin typeface="Courier New"/>
                <a:ea typeface="Courier New"/>
                <a:cs typeface="Courier New"/>
                <a:sym typeface="Courier New"/>
              </a:rPr>
              <a:t>&lt;• null</a:t>
            </a:r>
            <a:endParaRPr b="1">
              <a:solidFill>
                <a:srgbClr val="CC4125"/>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How is </a:t>
            </a:r>
            <a:r>
              <a:rPr b="1" lang="en">
                <a:solidFill>
                  <a:srgbClr val="CC4125"/>
                </a:solidFill>
                <a:latin typeface="Courier New"/>
                <a:ea typeface="Courier New"/>
                <a:cs typeface="Courier New"/>
                <a:sym typeface="Courier New"/>
              </a:rPr>
              <a:t>null</a:t>
            </a:r>
            <a:r>
              <a:rPr lang="en">
                <a:latin typeface="Helvetica Neue"/>
                <a:ea typeface="Helvetica Neue"/>
                <a:cs typeface="Helvetica Neue"/>
                <a:sym typeface="Helvetica Neue"/>
              </a:rPr>
              <a:t> useful? Because it is falsy!</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Thus, we can use </a:t>
            </a:r>
            <a:r>
              <a:rPr b="1" lang="en">
                <a:solidFill>
                  <a:schemeClr val="dk1"/>
                </a:solidFill>
                <a:latin typeface="Consolas"/>
                <a:ea typeface="Consolas"/>
                <a:cs typeface="Consolas"/>
                <a:sym typeface="Consolas"/>
              </a:rPr>
              <a:t>.match()</a:t>
            </a:r>
            <a:r>
              <a:rPr lang="en">
                <a:latin typeface="Helvetica Neue"/>
                <a:ea typeface="Helvetica Neue"/>
                <a:cs typeface="Helvetica Neue"/>
                <a:sym typeface="Helvetica Neue"/>
              </a:rPr>
              <a:t> to find details about a match between a string and a substring, or, we can simply use truthy/falsy to treat the return value as a boolean and thereby affect control flow logic in </a:t>
            </a:r>
            <a:r>
              <a:rPr b="1" lang="en">
                <a:latin typeface="Consolas"/>
                <a:ea typeface="Consolas"/>
                <a:cs typeface="Consolas"/>
                <a:sym typeface="Consolas"/>
              </a:rPr>
              <a:t>if()</a:t>
            </a:r>
            <a:r>
              <a:rPr lang="en">
                <a:latin typeface="Helvetica Neue"/>
                <a:ea typeface="Helvetica Neue"/>
                <a:cs typeface="Helvetica Neue"/>
                <a:sym typeface="Helvetica Neue"/>
              </a:rPr>
              <a:t> and </a:t>
            </a:r>
            <a:r>
              <a:rPr b="1" lang="en">
                <a:latin typeface="Consolas"/>
                <a:ea typeface="Consolas"/>
                <a:cs typeface="Consolas"/>
                <a:sym typeface="Consolas"/>
              </a:rPr>
              <a:t>while()</a:t>
            </a:r>
            <a:r>
              <a:rPr lang="en">
                <a:latin typeface="Helvetica Neue"/>
                <a:ea typeface="Helvetica Neue"/>
                <a:cs typeface="Helvetica Neue"/>
                <a:sym typeface="Helvetica Neue"/>
              </a:rPr>
              <a:t> statements, for instance.</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t/>
            </a:r>
            <a:endParaRPr>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200"/>
              <a:buFont typeface="Helvetica Neue"/>
              <a:buNone/>
            </a:pPr>
            <a:r>
              <a:rPr lang="en">
                <a:latin typeface="Helvetica Neue"/>
                <a:ea typeface="Helvetica Neue"/>
                <a:cs typeface="Helvetica Neue"/>
                <a:sym typeface="Helvetica Neue"/>
              </a:rPr>
              <a:t>Now let's do this with a regex.                                                    </a:t>
            </a:r>
            <a:r>
              <a:rPr i="1" lang="en" sz="1000">
                <a:latin typeface="Helvetica Neue"/>
                <a:ea typeface="Helvetica Neue"/>
                <a:cs typeface="Helvetica Neue"/>
                <a:sym typeface="Helvetica Neue"/>
              </a:rPr>
              <a:t>(Take a deep breath and crack your knuckles to get ready)</a:t>
            </a:r>
            <a:endParaRPr i="1" sz="10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0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000"/>
                                        <p:tgtEl>
                                          <p:spTgt spid="1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animEffect filter="fade" transition="in">
                                      <p:cBhvr>
                                        <p:cTn dur="1000"/>
                                        <p:tgtEl>
                                          <p:spTgt spid="12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animEffect filter="fade" transition="in">
                                      <p:cBhvr>
                                        <p:cTn dur="1000"/>
                                        <p:tgtEl>
                                          <p:spTgt spid="12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8" st="8"/>
                                            </p:txEl>
                                          </p:spTgt>
                                        </p:tgtEl>
                                        <p:attrNameLst>
                                          <p:attrName>style.visibility</p:attrName>
                                        </p:attrNameLst>
                                      </p:cBhvr>
                                      <p:to>
                                        <p:strVal val="visible"/>
                                      </p:to>
                                    </p:set>
                                    <p:animEffect filter="fade" transition="in">
                                      <p:cBhvr>
                                        <p:cTn dur="1000"/>
                                        <p:tgtEl>
                                          <p:spTgt spid="12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