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5" r:id="rId9"/>
    <p:sldId id="26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5A"/>
    <a:srgbClr val="FF8225"/>
    <a:srgbClr val="5DD5FF"/>
    <a:srgbClr val="00217E"/>
    <a:srgbClr val="600000"/>
    <a:srgbClr val="FF2549"/>
    <a:srgbClr val="FF0D97"/>
    <a:srgbClr val="0000CC"/>
    <a:srgbClr val="003635"/>
    <a:srgbClr val="9E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snapToGrid="0">
      <p:cViewPr varScale="1">
        <p:scale>
          <a:sx n="86" d="100"/>
          <a:sy n="86" d="100"/>
        </p:scale>
        <p:origin x="912" y="-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Everyday</c:v>
                </c:pt>
                <c:pt idx="1">
                  <c:v>Once a week</c:v>
                </c:pt>
                <c:pt idx="2">
                  <c:v>Not much</c:v>
                </c:pt>
              </c:strCache>
            </c:strRef>
          </c:cat>
          <c:val>
            <c:numRef>
              <c:f>Sheet1!$B$2:$B$4</c:f>
              <c:numCache>
                <c:formatCode>General</c:formatCode>
                <c:ptCount val="3"/>
                <c:pt idx="0">
                  <c:v>43</c:v>
                </c:pt>
                <c:pt idx="1">
                  <c:v>4</c:v>
                </c:pt>
                <c:pt idx="2">
                  <c:v>3</c:v>
                </c:pt>
              </c:numCache>
            </c:numRef>
          </c:val>
          <c:extLst>
            <c:ext xmlns:c16="http://schemas.microsoft.com/office/drawing/2014/chart" uri="{C3380CC4-5D6E-409C-BE32-E72D297353CC}">
              <c16:uniqueId val="{00000000-5BE2-431A-91E7-39F6EFC73C16}"/>
            </c:ext>
          </c:extLst>
        </c:ser>
        <c:ser>
          <c:idx val="1"/>
          <c:order val="1"/>
          <c:tx>
            <c:strRef>
              <c:f>Sheet1!$C$1</c:f>
              <c:strCache>
                <c:ptCount val="1"/>
                <c:pt idx="0">
                  <c:v>Column2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Everyday</c:v>
                </c:pt>
                <c:pt idx="1">
                  <c:v>Once a week</c:v>
                </c:pt>
                <c:pt idx="2">
                  <c:v>Not much</c:v>
                </c:pt>
              </c:strCache>
            </c:strRef>
          </c:cat>
          <c:val>
            <c:numRef>
              <c:f>Sheet1!$C$2:$C$4</c:f>
              <c:numCache>
                <c:formatCode>General</c:formatCode>
                <c:ptCount val="3"/>
              </c:numCache>
            </c:numRef>
          </c:val>
          <c:extLst>
            <c:ext xmlns:c16="http://schemas.microsoft.com/office/drawing/2014/chart" uri="{C3380CC4-5D6E-409C-BE32-E72D297353CC}">
              <c16:uniqueId val="{00000001-5BE2-431A-91E7-39F6EFC73C16}"/>
            </c:ext>
          </c:extLst>
        </c:ser>
        <c:ser>
          <c:idx val="2"/>
          <c:order val="2"/>
          <c:tx>
            <c:strRef>
              <c:f>Sheet1!$D$1</c:f>
              <c:strCache>
                <c:ptCount val="1"/>
                <c:pt idx="0">
                  <c:v>Column3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Everyday</c:v>
                </c:pt>
                <c:pt idx="1">
                  <c:v>Once a week</c:v>
                </c:pt>
                <c:pt idx="2">
                  <c:v>Not much</c:v>
                </c:pt>
              </c:strCache>
            </c:strRef>
          </c:cat>
          <c:val>
            <c:numRef>
              <c:f>Sheet1!$D$2:$D$4</c:f>
              <c:numCache>
                <c:formatCode>General</c:formatCode>
                <c:ptCount val="3"/>
              </c:numCache>
            </c:numRef>
          </c:val>
          <c:extLst>
            <c:ext xmlns:c16="http://schemas.microsoft.com/office/drawing/2014/chart" uri="{C3380CC4-5D6E-409C-BE32-E72D297353CC}">
              <c16:uniqueId val="{00000002-5BE2-431A-91E7-39F6EFC73C16}"/>
            </c:ext>
          </c:extLst>
        </c:ser>
        <c:dLbls>
          <c:showLegendKey val="0"/>
          <c:showVal val="1"/>
          <c:showCatName val="0"/>
          <c:showSerName val="0"/>
          <c:showPercent val="0"/>
          <c:showBubbleSize val="0"/>
        </c:dLbls>
        <c:gapWidth val="150"/>
        <c:overlap val="-25"/>
        <c:axId val="4934272"/>
        <c:axId val="4944256"/>
      </c:barChart>
      <c:catAx>
        <c:axId val="4934272"/>
        <c:scaling>
          <c:orientation val="minMax"/>
        </c:scaling>
        <c:delete val="0"/>
        <c:axPos val="l"/>
        <c:numFmt formatCode="General" sourceLinked="0"/>
        <c:majorTickMark val="none"/>
        <c:minorTickMark val="none"/>
        <c:tickLblPos val="nextTo"/>
        <c:crossAx val="4944256"/>
        <c:crosses val="autoZero"/>
        <c:auto val="1"/>
        <c:lblAlgn val="ctr"/>
        <c:lblOffset val="100"/>
        <c:noMultiLvlLbl val="0"/>
      </c:catAx>
      <c:valAx>
        <c:axId val="4944256"/>
        <c:scaling>
          <c:orientation val="minMax"/>
        </c:scaling>
        <c:delete val="1"/>
        <c:axPos val="b"/>
        <c:numFmt formatCode="General" sourceLinked="1"/>
        <c:majorTickMark val="out"/>
        <c:minorTickMark val="none"/>
        <c:tickLblPos val="nextTo"/>
        <c:crossAx val="49342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Keeping in touch with friends</c:v>
                </c:pt>
                <c:pt idx="1">
                  <c:v>news</c:v>
                </c:pt>
                <c:pt idx="2">
                  <c:v>Entertainment</c:v>
                </c:pt>
              </c:strCache>
            </c:strRef>
          </c:cat>
          <c:val>
            <c:numRef>
              <c:f>Sheet1!$B$2:$B$4</c:f>
              <c:numCache>
                <c:formatCode>General</c:formatCode>
                <c:ptCount val="3"/>
                <c:pt idx="0">
                  <c:v>40</c:v>
                </c:pt>
                <c:pt idx="1">
                  <c:v>5</c:v>
                </c:pt>
                <c:pt idx="2">
                  <c:v>5</c:v>
                </c:pt>
              </c:numCache>
            </c:numRef>
          </c:val>
          <c:extLst>
            <c:ext xmlns:c16="http://schemas.microsoft.com/office/drawing/2014/chart" uri="{C3380CC4-5D6E-409C-BE32-E72D297353CC}">
              <c16:uniqueId val="{00000000-603C-41CA-A72C-587F2B951DF0}"/>
            </c:ext>
          </c:extLst>
        </c:ser>
        <c:ser>
          <c:idx val="1"/>
          <c:order val="1"/>
          <c:tx>
            <c:strRef>
              <c:f>Sheet1!$C$1</c:f>
              <c:strCache>
                <c:ptCount val="1"/>
                <c:pt idx="0">
                  <c:v>Column1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Keeping in touch with friends</c:v>
                </c:pt>
                <c:pt idx="1">
                  <c:v>news</c:v>
                </c:pt>
                <c:pt idx="2">
                  <c:v>Entertainment</c:v>
                </c:pt>
              </c:strCache>
            </c:strRef>
          </c:cat>
          <c:val>
            <c:numRef>
              <c:f>Sheet1!$C$2:$C$4</c:f>
              <c:numCache>
                <c:formatCode>General</c:formatCode>
                <c:ptCount val="3"/>
              </c:numCache>
            </c:numRef>
          </c:val>
          <c:extLst>
            <c:ext xmlns:c16="http://schemas.microsoft.com/office/drawing/2014/chart" uri="{C3380CC4-5D6E-409C-BE32-E72D297353CC}">
              <c16:uniqueId val="{00000001-603C-41CA-A72C-587F2B951DF0}"/>
            </c:ext>
          </c:extLst>
        </c:ser>
        <c:ser>
          <c:idx val="2"/>
          <c:order val="2"/>
          <c:tx>
            <c:strRef>
              <c:f>Sheet1!$D$1</c:f>
              <c:strCache>
                <c:ptCount val="1"/>
                <c:pt idx="0">
                  <c:v>Column2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Keeping in touch with friends</c:v>
                </c:pt>
                <c:pt idx="1">
                  <c:v>news</c:v>
                </c:pt>
                <c:pt idx="2">
                  <c:v>Entertainment</c:v>
                </c:pt>
              </c:strCache>
            </c:strRef>
          </c:cat>
          <c:val>
            <c:numRef>
              <c:f>Sheet1!$D$2:$D$4</c:f>
              <c:numCache>
                <c:formatCode>General</c:formatCode>
                <c:ptCount val="3"/>
              </c:numCache>
            </c:numRef>
          </c:val>
          <c:extLst>
            <c:ext xmlns:c16="http://schemas.microsoft.com/office/drawing/2014/chart" uri="{C3380CC4-5D6E-409C-BE32-E72D297353CC}">
              <c16:uniqueId val="{00000002-603C-41CA-A72C-587F2B951DF0}"/>
            </c:ext>
          </c:extLst>
        </c:ser>
        <c:dLbls>
          <c:showLegendKey val="0"/>
          <c:showVal val="1"/>
          <c:showCatName val="0"/>
          <c:showSerName val="0"/>
          <c:showPercent val="0"/>
          <c:showBubbleSize val="0"/>
        </c:dLbls>
        <c:gapWidth val="150"/>
        <c:overlap val="-25"/>
        <c:axId val="32126080"/>
        <c:axId val="32127616"/>
      </c:barChart>
      <c:catAx>
        <c:axId val="32126080"/>
        <c:scaling>
          <c:orientation val="minMax"/>
        </c:scaling>
        <c:delete val="0"/>
        <c:axPos val="l"/>
        <c:numFmt formatCode="General" sourceLinked="0"/>
        <c:majorTickMark val="none"/>
        <c:minorTickMark val="none"/>
        <c:tickLblPos val="nextTo"/>
        <c:crossAx val="32127616"/>
        <c:crosses val="autoZero"/>
        <c:auto val="1"/>
        <c:lblAlgn val="ctr"/>
        <c:lblOffset val="100"/>
        <c:noMultiLvlLbl val="0"/>
      </c:catAx>
      <c:valAx>
        <c:axId val="32127616"/>
        <c:scaling>
          <c:orientation val="minMax"/>
        </c:scaling>
        <c:delete val="1"/>
        <c:axPos val="b"/>
        <c:numFmt formatCode="General" sourceLinked="1"/>
        <c:majorTickMark val="out"/>
        <c:minorTickMark val="none"/>
        <c:tickLblPos val="nextTo"/>
        <c:crossAx val="321260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Yes</c:v>
                </c:pt>
                <c:pt idx="1">
                  <c:v>No</c:v>
                </c:pt>
              </c:strCache>
            </c:strRef>
          </c:cat>
          <c:val>
            <c:numRef>
              <c:f>Sheet1!$B$2:$B$3</c:f>
              <c:numCache>
                <c:formatCode>General</c:formatCode>
                <c:ptCount val="2"/>
                <c:pt idx="0">
                  <c:v>50</c:v>
                </c:pt>
                <c:pt idx="1">
                  <c:v>0</c:v>
                </c:pt>
              </c:numCache>
            </c:numRef>
          </c:val>
          <c:extLst>
            <c:ext xmlns:c16="http://schemas.microsoft.com/office/drawing/2014/chart" uri="{C3380CC4-5D6E-409C-BE32-E72D297353CC}">
              <c16:uniqueId val="{00000000-6B55-43DD-9FCD-290979954FCD}"/>
            </c:ext>
          </c:extLst>
        </c:ser>
        <c:ser>
          <c:idx val="1"/>
          <c:order val="1"/>
          <c:tx>
            <c:strRef>
              <c:f>Sheet1!$C$1</c:f>
              <c:strCache>
                <c:ptCount val="1"/>
                <c:pt idx="0">
                  <c:v>Column1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General</c:formatCode>
                <c:ptCount val="2"/>
              </c:numCache>
            </c:numRef>
          </c:val>
          <c:extLst>
            <c:ext xmlns:c16="http://schemas.microsoft.com/office/drawing/2014/chart" uri="{C3380CC4-5D6E-409C-BE32-E72D297353CC}">
              <c16:uniqueId val="{00000001-6B55-43DD-9FCD-290979954FCD}"/>
            </c:ext>
          </c:extLst>
        </c:ser>
        <c:ser>
          <c:idx val="2"/>
          <c:order val="2"/>
          <c:tx>
            <c:strRef>
              <c:f>Sheet1!$D$1</c:f>
              <c:strCache>
                <c:ptCount val="1"/>
                <c:pt idx="0">
                  <c:v>Column2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Sheet1!$D$2:$D$3</c:f>
              <c:numCache>
                <c:formatCode>General</c:formatCode>
                <c:ptCount val="2"/>
              </c:numCache>
            </c:numRef>
          </c:val>
          <c:extLst>
            <c:ext xmlns:c16="http://schemas.microsoft.com/office/drawing/2014/chart" uri="{C3380CC4-5D6E-409C-BE32-E72D297353CC}">
              <c16:uniqueId val="{00000002-6B55-43DD-9FCD-290979954FCD}"/>
            </c:ext>
          </c:extLst>
        </c:ser>
        <c:dLbls>
          <c:showLegendKey val="0"/>
          <c:showVal val="1"/>
          <c:showCatName val="0"/>
          <c:showSerName val="0"/>
          <c:showPercent val="0"/>
          <c:showBubbleSize val="0"/>
        </c:dLbls>
        <c:gapWidth val="150"/>
        <c:overlap val="-25"/>
        <c:axId val="32213248"/>
        <c:axId val="32219136"/>
      </c:barChart>
      <c:catAx>
        <c:axId val="32213248"/>
        <c:scaling>
          <c:orientation val="minMax"/>
        </c:scaling>
        <c:delete val="0"/>
        <c:axPos val="l"/>
        <c:numFmt formatCode="General" sourceLinked="0"/>
        <c:majorTickMark val="none"/>
        <c:minorTickMark val="none"/>
        <c:tickLblPos val="nextTo"/>
        <c:crossAx val="32219136"/>
        <c:crosses val="autoZero"/>
        <c:auto val="1"/>
        <c:lblAlgn val="ctr"/>
        <c:lblOffset val="100"/>
        <c:noMultiLvlLbl val="0"/>
      </c:catAx>
      <c:valAx>
        <c:axId val="32219136"/>
        <c:scaling>
          <c:orientation val="minMax"/>
        </c:scaling>
        <c:delete val="1"/>
        <c:axPos val="b"/>
        <c:numFmt formatCode="General" sourceLinked="1"/>
        <c:majorTickMark val="out"/>
        <c:minorTickMark val="none"/>
        <c:tickLblPos val="nextTo"/>
        <c:crossAx val="322132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Find Friends according to your interest</c:v>
                </c:pt>
                <c:pt idx="1">
                  <c:v>Create/Find Group based on your subjects</c:v>
                </c:pt>
              </c:strCache>
            </c:strRef>
          </c:cat>
          <c:val>
            <c:numRef>
              <c:f>Sheet1!$B$2:$B$3</c:f>
              <c:numCache>
                <c:formatCode>General</c:formatCode>
                <c:ptCount val="2"/>
                <c:pt idx="0">
                  <c:v>47</c:v>
                </c:pt>
                <c:pt idx="1">
                  <c:v>3</c:v>
                </c:pt>
              </c:numCache>
            </c:numRef>
          </c:val>
          <c:extLst>
            <c:ext xmlns:c16="http://schemas.microsoft.com/office/drawing/2014/chart" uri="{C3380CC4-5D6E-409C-BE32-E72D297353CC}">
              <c16:uniqueId val="{00000000-758D-46EE-86E5-9E39AE05CB5A}"/>
            </c:ext>
          </c:extLst>
        </c:ser>
        <c:ser>
          <c:idx val="1"/>
          <c:order val="1"/>
          <c:tx>
            <c:strRef>
              <c:f>Sheet1!$C$1</c:f>
              <c:strCache>
                <c:ptCount val="1"/>
                <c:pt idx="0">
                  <c:v>Column1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Find Friends according to your interest</c:v>
                </c:pt>
                <c:pt idx="1">
                  <c:v>Create/Find Group based on your subjects</c:v>
                </c:pt>
              </c:strCache>
            </c:strRef>
          </c:cat>
          <c:val>
            <c:numRef>
              <c:f>Sheet1!$C$2:$C$3</c:f>
              <c:numCache>
                <c:formatCode>General</c:formatCode>
                <c:ptCount val="2"/>
              </c:numCache>
            </c:numRef>
          </c:val>
          <c:extLst>
            <c:ext xmlns:c16="http://schemas.microsoft.com/office/drawing/2014/chart" uri="{C3380CC4-5D6E-409C-BE32-E72D297353CC}">
              <c16:uniqueId val="{00000001-758D-46EE-86E5-9E39AE05CB5A}"/>
            </c:ext>
          </c:extLst>
        </c:ser>
        <c:ser>
          <c:idx val="2"/>
          <c:order val="2"/>
          <c:tx>
            <c:strRef>
              <c:f>Sheet1!$D$1</c:f>
              <c:strCache>
                <c:ptCount val="1"/>
                <c:pt idx="0">
                  <c:v>Column2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Find Friends according to your interest</c:v>
                </c:pt>
                <c:pt idx="1">
                  <c:v>Create/Find Group based on your subjects</c:v>
                </c:pt>
              </c:strCache>
            </c:strRef>
          </c:cat>
          <c:val>
            <c:numRef>
              <c:f>Sheet1!$D$2:$D$3</c:f>
              <c:numCache>
                <c:formatCode>General</c:formatCode>
                <c:ptCount val="2"/>
              </c:numCache>
            </c:numRef>
          </c:val>
          <c:extLst>
            <c:ext xmlns:c16="http://schemas.microsoft.com/office/drawing/2014/chart" uri="{C3380CC4-5D6E-409C-BE32-E72D297353CC}">
              <c16:uniqueId val="{00000002-758D-46EE-86E5-9E39AE05CB5A}"/>
            </c:ext>
          </c:extLst>
        </c:ser>
        <c:dLbls>
          <c:showLegendKey val="0"/>
          <c:showVal val="1"/>
          <c:showCatName val="0"/>
          <c:showSerName val="0"/>
          <c:showPercent val="0"/>
          <c:showBubbleSize val="0"/>
        </c:dLbls>
        <c:gapWidth val="150"/>
        <c:overlap val="-25"/>
        <c:axId val="32474240"/>
        <c:axId val="32475776"/>
      </c:barChart>
      <c:catAx>
        <c:axId val="32474240"/>
        <c:scaling>
          <c:orientation val="minMax"/>
        </c:scaling>
        <c:delete val="0"/>
        <c:axPos val="l"/>
        <c:numFmt formatCode="General" sourceLinked="0"/>
        <c:majorTickMark val="none"/>
        <c:minorTickMark val="none"/>
        <c:tickLblPos val="nextTo"/>
        <c:crossAx val="32475776"/>
        <c:crosses val="autoZero"/>
        <c:auto val="1"/>
        <c:lblAlgn val="ctr"/>
        <c:lblOffset val="100"/>
        <c:noMultiLvlLbl val="0"/>
      </c:catAx>
      <c:valAx>
        <c:axId val="32475776"/>
        <c:scaling>
          <c:orientation val="minMax"/>
        </c:scaling>
        <c:delete val="1"/>
        <c:axPos val="b"/>
        <c:numFmt formatCode="General" sourceLinked="1"/>
        <c:majorTickMark val="out"/>
        <c:minorTickMark val="none"/>
        <c:tickLblPos val="nextTo"/>
        <c:crossAx val="324742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Blue</c:v>
                </c:pt>
                <c:pt idx="1">
                  <c:v>Green</c:v>
                </c:pt>
                <c:pt idx="2">
                  <c:v>Yellow</c:v>
                </c:pt>
              </c:strCache>
            </c:strRef>
          </c:cat>
          <c:val>
            <c:numRef>
              <c:f>Sheet1!$B$2:$B$4</c:f>
              <c:numCache>
                <c:formatCode>General</c:formatCode>
                <c:ptCount val="3"/>
                <c:pt idx="0">
                  <c:v>10</c:v>
                </c:pt>
                <c:pt idx="1">
                  <c:v>22</c:v>
                </c:pt>
                <c:pt idx="2">
                  <c:v>23</c:v>
                </c:pt>
              </c:numCache>
            </c:numRef>
          </c:val>
          <c:extLst>
            <c:ext xmlns:c16="http://schemas.microsoft.com/office/drawing/2014/chart" uri="{C3380CC4-5D6E-409C-BE32-E72D297353CC}">
              <c16:uniqueId val="{00000000-719A-4A77-A35D-16558CEF315E}"/>
            </c:ext>
          </c:extLst>
        </c:ser>
        <c:ser>
          <c:idx val="1"/>
          <c:order val="1"/>
          <c:tx>
            <c:strRef>
              <c:f>Sheet1!$C$1</c:f>
              <c:strCache>
                <c:ptCount val="1"/>
                <c:pt idx="0">
                  <c:v>Column1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Blue</c:v>
                </c:pt>
                <c:pt idx="1">
                  <c:v>Green</c:v>
                </c:pt>
                <c:pt idx="2">
                  <c:v>Yellow</c:v>
                </c:pt>
              </c:strCache>
            </c:strRef>
          </c:cat>
          <c:val>
            <c:numRef>
              <c:f>Sheet1!$C$2:$C$4</c:f>
              <c:numCache>
                <c:formatCode>General</c:formatCode>
                <c:ptCount val="3"/>
              </c:numCache>
            </c:numRef>
          </c:val>
          <c:extLst>
            <c:ext xmlns:c16="http://schemas.microsoft.com/office/drawing/2014/chart" uri="{C3380CC4-5D6E-409C-BE32-E72D297353CC}">
              <c16:uniqueId val="{00000001-719A-4A77-A35D-16558CEF315E}"/>
            </c:ext>
          </c:extLst>
        </c:ser>
        <c:ser>
          <c:idx val="2"/>
          <c:order val="2"/>
          <c:tx>
            <c:strRef>
              <c:f>Sheet1!$D$1</c:f>
              <c:strCache>
                <c:ptCount val="1"/>
                <c:pt idx="0">
                  <c:v>Column2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Blue</c:v>
                </c:pt>
                <c:pt idx="1">
                  <c:v>Green</c:v>
                </c:pt>
                <c:pt idx="2">
                  <c:v>Yellow</c:v>
                </c:pt>
              </c:strCache>
            </c:strRef>
          </c:cat>
          <c:val>
            <c:numRef>
              <c:f>Sheet1!$D$2:$D$4</c:f>
              <c:numCache>
                <c:formatCode>General</c:formatCode>
                <c:ptCount val="3"/>
              </c:numCache>
            </c:numRef>
          </c:val>
          <c:extLst>
            <c:ext xmlns:c16="http://schemas.microsoft.com/office/drawing/2014/chart" uri="{C3380CC4-5D6E-409C-BE32-E72D297353CC}">
              <c16:uniqueId val="{00000002-719A-4A77-A35D-16558CEF315E}"/>
            </c:ext>
          </c:extLst>
        </c:ser>
        <c:dLbls>
          <c:showLegendKey val="0"/>
          <c:showVal val="1"/>
          <c:showCatName val="0"/>
          <c:showSerName val="0"/>
          <c:showPercent val="0"/>
          <c:showBubbleSize val="0"/>
        </c:dLbls>
        <c:gapWidth val="150"/>
        <c:overlap val="-25"/>
        <c:axId val="34392704"/>
        <c:axId val="69076864"/>
      </c:barChart>
      <c:catAx>
        <c:axId val="34392704"/>
        <c:scaling>
          <c:orientation val="minMax"/>
        </c:scaling>
        <c:delete val="0"/>
        <c:axPos val="l"/>
        <c:numFmt formatCode="General" sourceLinked="0"/>
        <c:majorTickMark val="none"/>
        <c:minorTickMark val="none"/>
        <c:tickLblPos val="nextTo"/>
        <c:crossAx val="69076864"/>
        <c:crosses val="autoZero"/>
        <c:auto val="1"/>
        <c:lblAlgn val="ctr"/>
        <c:lblOffset val="100"/>
        <c:noMultiLvlLbl val="0"/>
      </c:catAx>
      <c:valAx>
        <c:axId val="69076864"/>
        <c:scaling>
          <c:orientation val="minMax"/>
        </c:scaling>
        <c:delete val="1"/>
        <c:axPos val="b"/>
        <c:numFmt formatCode="General" sourceLinked="1"/>
        <c:majorTickMark val="none"/>
        <c:minorTickMark val="none"/>
        <c:tickLblPos val="nextTo"/>
        <c:crossAx val="34392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2" y="980765"/>
            <a:ext cx="8015750" cy="181405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78428" y="3322076"/>
            <a:ext cx="8001000" cy="678426"/>
          </a:xfrm>
        </p:spPr>
        <p:txBody>
          <a:bodyPr>
            <a:normAutofit/>
          </a:bodyPr>
          <a:lstStyle>
            <a:lvl1pPr marL="0" indent="0" algn="l">
              <a:buNone/>
              <a:defRPr sz="2800" b="0" i="0">
                <a:solidFill>
                  <a:srgbClr val="E878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312827"/>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5" y="1437968"/>
            <a:ext cx="8244349" cy="331101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0490" y="539273"/>
            <a:ext cx="6449920" cy="725349"/>
          </a:xfrm>
        </p:spPr>
        <p:txBody>
          <a:bodyPr>
            <a:normAutofit/>
          </a:bodyPr>
          <a:lstStyle>
            <a:lvl1pPr algn="l">
              <a:defRPr sz="3600">
                <a:solidFill>
                  <a:srgbClr val="E8785A"/>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3" y="1312606"/>
            <a:ext cx="6474543"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301139"/>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11273"/>
            <a:ext cx="4040188" cy="479822"/>
          </a:xfrm>
        </p:spPr>
        <p:txBody>
          <a:bodyPr anchor="b"/>
          <a:lstStyle>
            <a:lvl1pPr marL="0" indent="0" algn="ctr">
              <a:buNone/>
              <a:defRPr sz="2400" b="1">
                <a:solidFill>
                  <a:srgbClr val="E878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367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11273"/>
            <a:ext cx="4041775" cy="479822"/>
          </a:xfrm>
        </p:spPr>
        <p:txBody>
          <a:bodyPr anchor="b"/>
          <a:lstStyle>
            <a:lvl1pPr marL="0" indent="0" algn="ctr">
              <a:buNone/>
              <a:defRPr sz="2400" b="1">
                <a:solidFill>
                  <a:srgbClr val="E878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367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3/11/2020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6" y="966022"/>
            <a:ext cx="3472910" cy="1153724"/>
          </a:xfrm>
        </p:spPr>
        <p:txBody>
          <a:bodyPr>
            <a:normAutofit/>
          </a:bodyPr>
          <a:lstStyle/>
          <a:p>
            <a:r>
              <a:rPr lang="en-US" dirty="0" smtClean="0">
                <a:solidFill>
                  <a:schemeClr val="accent1">
                    <a:lumMod val="50000"/>
                  </a:schemeClr>
                </a:solidFill>
              </a:rPr>
              <a:t>UPFLAMES</a:t>
            </a:r>
            <a:endParaRPr lang="en-US" dirty="0">
              <a:solidFill>
                <a:schemeClr val="accent1">
                  <a:lumMod val="50000"/>
                </a:schemeClr>
              </a:solidFill>
            </a:endParaRPr>
          </a:p>
        </p:txBody>
      </p:sp>
      <p:sp>
        <p:nvSpPr>
          <p:cNvPr id="3" name="Subtitle 2"/>
          <p:cNvSpPr>
            <a:spLocks noGrp="1"/>
          </p:cNvSpPr>
          <p:nvPr>
            <p:ph type="subTitle" idx="1"/>
          </p:nvPr>
        </p:nvSpPr>
        <p:spPr>
          <a:xfrm>
            <a:off x="259772" y="3190009"/>
            <a:ext cx="3730337" cy="1710142"/>
          </a:xfrm>
        </p:spPr>
        <p:txBody>
          <a:bodyPr>
            <a:normAutofit fontScale="55000" lnSpcReduction="20000"/>
          </a:bodyPr>
          <a:lstStyle/>
          <a:p>
            <a:r>
              <a:rPr lang="en-US" dirty="0" smtClean="0">
                <a:solidFill>
                  <a:schemeClr val="bg1"/>
                </a:solidFill>
                <a:latin typeface="Bodoni MT" panose="02070603080606020203" pitchFamily="18" charset="0"/>
              </a:rPr>
              <a:t>Members:</a:t>
            </a:r>
          </a:p>
          <a:p>
            <a:r>
              <a:rPr lang="en-US" dirty="0" smtClean="0">
                <a:solidFill>
                  <a:schemeClr val="bg1"/>
                </a:solidFill>
                <a:latin typeface="Bodoni MT" panose="02070603080606020203" pitchFamily="18" charset="0"/>
              </a:rPr>
              <a:t>Lady Ann Mariel Bravo- Project Manager</a:t>
            </a:r>
          </a:p>
          <a:p>
            <a:r>
              <a:rPr lang="en-US" dirty="0" err="1" smtClean="0">
                <a:solidFill>
                  <a:schemeClr val="bg1"/>
                </a:solidFill>
                <a:latin typeface="Bodoni MT" panose="02070603080606020203" pitchFamily="18" charset="0"/>
              </a:rPr>
              <a:t>Gea</a:t>
            </a:r>
            <a:r>
              <a:rPr lang="en-US" dirty="0" smtClean="0">
                <a:solidFill>
                  <a:schemeClr val="bg1"/>
                </a:solidFill>
                <a:latin typeface="Bodoni MT" panose="02070603080606020203" pitchFamily="18" charset="0"/>
              </a:rPr>
              <a:t> Vanessa </a:t>
            </a:r>
            <a:r>
              <a:rPr lang="en-US" dirty="0" err="1" smtClean="0">
                <a:solidFill>
                  <a:schemeClr val="bg1"/>
                </a:solidFill>
                <a:latin typeface="Bodoni MT" panose="02070603080606020203" pitchFamily="18" charset="0"/>
              </a:rPr>
              <a:t>Apeta</a:t>
            </a:r>
            <a:r>
              <a:rPr lang="en-US" dirty="0" smtClean="0">
                <a:solidFill>
                  <a:schemeClr val="bg1"/>
                </a:solidFill>
                <a:latin typeface="Bodoni MT" panose="02070603080606020203" pitchFamily="18" charset="0"/>
              </a:rPr>
              <a:t> – Designer</a:t>
            </a:r>
          </a:p>
          <a:p>
            <a:r>
              <a:rPr lang="en-US" dirty="0" smtClean="0">
                <a:solidFill>
                  <a:schemeClr val="bg1"/>
                </a:solidFill>
                <a:latin typeface="Bodoni MT" panose="02070603080606020203" pitchFamily="18" charset="0"/>
              </a:rPr>
              <a:t>Jamaica Alban- Researcher</a:t>
            </a:r>
          </a:p>
          <a:p>
            <a:r>
              <a:rPr lang="en-US" dirty="0" smtClean="0">
                <a:solidFill>
                  <a:schemeClr val="bg1"/>
                </a:solidFill>
                <a:latin typeface="Bodoni MT" panose="02070603080606020203" pitchFamily="18" charset="0"/>
              </a:rPr>
              <a:t>Jessa </a:t>
            </a:r>
            <a:r>
              <a:rPr lang="en-US" dirty="0" err="1" smtClean="0">
                <a:solidFill>
                  <a:schemeClr val="bg1"/>
                </a:solidFill>
                <a:latin typeface="Bodoni MT" panose="02070603080606020203" pitchFamily="18" charset="0"/>
              </a:rPr>
              <a:t>Ugaban</a:t>
            </a:r>
            <a:r>
              <a:rPr lang="en-US" dirty="0" smtClean="0">
                <a:solidFill>
                  <a:schemeClr val="bg1"/>
                </a:solidFill>
                <a:latin typeface="Bodoni MT" panose="02070603080606020203" pitchFamily="18" charset="0"/>
              </a:rPr>
              <a:t> – Researcher</a:t>
            </a:r>
          </a:p>
          <a:p>
            <a:r>
              <a:rPr lang="en-US" dirty="0" smtClean="0">
                <a:solidFill>
                  <a:schemeClr val="bg1"/>
                </a:solidFill>
                <a:latin typeface="Bodoni MT" panose="02070603080606020203" pitchFamily="18" charset="0"/>
              </a:rPr>
              <a:t>Jim Michael Enrico- Researcher </a:t>
            </a:r>
            <a:endParaRPr lang="en-US"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Statement of the Problem</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	The </a:t>
            </a:r>
            <a:r>
              <a:rPr lang="en-US" dirty="0"/>
              <a:t>purpose of this study is to </a:t>
            </a:r>
            <a:r>
              <a:rPr lang="en-US" dirty="0" smtClean="0"/>
              <a:t>create a website that intended only for University of </a:t>
            </a:r>
            <a:r>
              <a:rPr lang="en-US" dirty="0" err="1" smtClean="0"/>
              <a:t>Pangasinan</a:t>
            </a:r>
            <a:r>
              <a:rPr lang="en-US" dirty="0" smtClean="0"/>
              <a:t> Students. </a:t>
            </a:r>
            <a:r>
              <a:rPr lang="en-US" dirty="0"/>
              <a:t>The purpose of the study is to answer the following questions</a:t>
            </a:r>
            <a:r>
              <a:rPr lang="en-US" dirty="0" smtClean="0"/>
              <a:t>:</a:t>
            </a:r>
            <a:endParaRPr lang="en-US" dirty="0"/>
          </a:p>
          <a:p>
            <a:r>
              <a:rPr lang="en-US" dirty="0" smtClean="0"/>
              <a:t>What are the benefits in Creating Website for </a:t>
            </a:r>
            <a:r>
              <a:rPr lang="en-US" dirty="0" err="1" smtClean="0"/>
              <a:t>Upang</a:t>
            </a:r>
            <a:r>
              <a:rPr lang="en-US" dirty="0" smtClean="0"/>
              <a:t> Students?</a:t>
            </a:r>
          </a:p>
          <a:p>
            <a:r>
              <a:rPr lang="en-US" dirty="0" smtClean="0"/>
              <a:t>What are the features of website?</a:t>
            </a:r>
          </a:p>
          <a:p>
            <a:r>
              <a:rPr lang="en-US" dirty="0" smtClean="0"/>
              <a:t>How helpful is this website for Student of </a:t>
            </a:r>
            <a:r>
              <a:rPr lang="en-US" dirty="0" err="1" smtClean="0"/>
              <a:t>Upang</a:t>
            </a:r>
            <a:r>
              <a:rPr lang="en-US" smtClean="0"/>
              <a:t>?</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Objectives</a:t>
            </a:r>
            <a:endParaRPr lang="en-US" dirty="0"/>
          </a:p>
        </p:txBody>
      </p:sp>
      <p:sp>
        <p:nvSpPr>
          <p:cNvPr id="5" name="Content Placeholder 4"/>
          <p:cNvSpPr>
            <a:spLocks noGrp="1"/>
          </p:cNvSpPr>
          <p:nvPr>
            <p:ph idx="1"/>
          </p:nvPr>
        </p:nvSpPr>
        <p:spPr>
          <a:xfrm>
            <a:off x="479323" y="1312606"/>
            <a:ext cx="6129295" cy="3508626"/>
          </a:xfrm>
        </p:spPr>
        <p:txBody>
          <a:bodyPr/>
          <a:lstStyle/>
          <a:p>
            <a:pPr marL="0" indent="0">
              <a:buNone/>
            </a:pPr>
            <a:r>
              <a:rPr lang="en-US" dirty="0" smtClean="0"/>
              <a:t>	To providing </a:t>
            </a:r>
            <a:r>
              <a:rPr lang="en-US" dirty="0"/>
              <a:t>quality </a:t>
            </a:r>
            <a:r>
              <a:rPr lang="en-US" dirty="0" smtClean="0"/>
              <a:t>content of website. To provide a website intended for </a:t>
            </a:r>
            <a:r>
              <a:rPr lang="en-US" dirty="0" err="1" smtClean="0"/>
              <a:t>Upang</a:t>
            </a:r>
            <a:r>
              <a:rPr lang="en-US" dirty="0" smtClean="0"/>
              <a:t> students  where in you can socialize and be updated for upcoming event or post inside the School.</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Scope and Limitation</a:t>
            </a:r>
            <a:endParaRPr lang="en-US" dirty="0"/>
          </a:p>
        </p:txBody>
      </p:sp>
      <p:sp>
        <p:nvSpPr>
          <p:cNvPr id="6" name="Content Placeholder 5"/>
          <p:cNvSpPr>
            <a:spLocks noGrp="1"/>
          </p:cNvSpPr>
          <p:nvPr>
            <p:ph sz="half" idx="2"/>
          </p:nvPr>
        </p:nvSpPr>
        <p:spPr>
          <a:xfrm>
            <a:off x="536878" y="2083669"/>
            <a:ext cx="8096554" cy="2561067"/>
          </a:xfrm>
        </p:spPr>
        <p:txBody>
          <a:bodyPr/>
          <a:lstStyle/>
          <a:p>
            <a:pPr marL="0" indent="0">
              <a:buNone/>
            </a:pPr>
            <a:r>
              <a:rPr lang="en-US" dirty="0" smtClean="0"/>
              <a:t>	The scope of the website is for you to can post and customize your profile and you can change the details. You can also add friends through same interest. This website limit  or intended only for Student of </a:t>
            </a:r>
            <a:r>
              <a:rPr lang="en-US" dirty="0" err="1" smtClean="0"/>
              <a:t>Upang</a:t>
            </a:r>
            <a:r>
              <a:rPr lang="en-US" dirty="0" smtClean="0"/>
              <a:t>.  </a:t>
            </a:r>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82" y="602673"/>
            <a:ext cx="4343400" cy="584775"/>
          </a:xfrm>
          <a:prstGeom prst="rect">
            <a:avLst/>
          </a:prstGeom>
          <a:noFill/>
        </p:spPr>
        <p:txBody>
          <a:bodyPr wrap="square" rtlCol="0">
            <a:spAutoFit/>
          </a:bodyPr>
          <a:lstStyle/>
          <a:p>
            <a:r>
              <a:rPr lang="en-US" sz="3200" dirty="0" smtClean="0">
                <a:solidFill>
                  <a:schemeClr val="bg1"/>
                </a:solidFill>
              </a:rPr>
              <a:t>Survey Result</a:t>
            </a:r>
            <a:endParaRPr lang="en-US" sz="3200" dirty="0">
              <a:solidFill>
                <a:schemeClr val="bg1"/>
              </a:solidFill>
            </a:endParaRPr>
          </a:p>
        </p:txBody>
      </p:sp>
      <p:sp>
        <p:nvSpPr>
          <p:cNvPr id="3" name="Content Placeholder 5"/>
          <p:cNvSpPr txBox="1">
            <a:spLocks/>
          </p:cNvSpPr>
          <p:nvPr/>
        </p:nvSpPr>
        <p:spPr>
          <a:xfrm>
            <a:off x="592282" y="1465701"/>
            <a:ext cx="4914899" cy="7322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How </a:t>
            </a:r>
            <a:r>
              <a:rPr lang="en-US" dirty="0"/>
              <a:t>many times do you use Social Media?</a:t>
            </a:r>
          </a:p>
        </p:txBody>
      </p:sp>
      <p:graphicFrame>
        <p:nvGraphicFramePr>
          <p:cNvPr id="7" name="Chart 6"/>
          <p:cNvGraphicFramePr/>
          <p:nvPr>
            <p:extLst>
              <p:ext uri="{D42A27DB-BD31-4B8C-83A1-F6EECF244321}">
                <p14:modId xmlns:p14="http://schemas.microsoft.com/office/powerpoint/2010/main" val="4285183962"/>
              </p:ext>
            </p:extLst>
          </p:nvPr>
        </p:nvGraphicFramePr>
        <p:xfrm>
          <a:off x="3781425" y="1990725"/>
          <a:ext cx="5038725" cy="2889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82" y="602673"/>
            <a:ext cx="4343400" cy="584775"/>
          </a:xfrm>
          <a:prstGeom prst="rect">
            <a:avLst/>
          </a:prstGeom>
          <a:noFill/>
        </p:spPr>
        <p:txBody>
          <a:bodyPr wrap="square" rtlCol="0">
            <a:spAutoFit/>
          </a:bodyPr>
          <a:lstStyle/>
          <a:p>
            <a:r>
              <a:rPr lang="en-US" sz="3200" dirty="0" smtClean="0">
                <a:solidFill>
                  <a:schemeClr val="bg1"/>
                </a:solidFill>
              </a:rPr>
              <a:t>Survey Result</a:t>
            </a:r>
            <a:endParaRPr lang="en-US" sz="3200" dirty="0">
              <a:solidFill>
                <a:schemeClr val="bg1"/>
              </a:solidFill>
            </a:endParaRPr>
          </a:p>
        </p:txBody>
      </p:sp>
      <p:sp>
        <p:nvSpPr>
          <p:cNvPr id="3" name="Content Placeholder 5"/>
          <p:cNvSpPr txBox="1">
            <a:spLocks/>
          </p:cNvSpPr>
          <p:nvPr/>
        </p:nvSpPr>
        <p:spPr>
          <a:xfrm>
            <a:off x="592282" y="1465701"/>
            <a:ext cx="4914899" cy="7322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Why do you use Social Media?</a:t>
            </a:r>
          </a:p>
        </p:txBody>
      </p:sp>
      <p:graphicFrame>
        <p:nvGraphicFramePr>
          <p:cNvPr id="5" name="Chart 4"/>
          <p:cNvGraphicFramePr/>
          <p:nvPr>
            <p:extLst>
              <p:ext uri="{D42A27DB-BD31-4B8C-83A1-F6EECF244321}">
                <p14:modId xmlns:p14="http://schemas.microsoft.com/office/powerpoint/2010/main" val="401405564"/>
              </p:ext>
            </p:extLst>
          </p:nvPr>
        </p:nvGraphicFramePr>
        <p:xfrm>
          <a:off x="3467100" y="1962150"/>
          <a:ext cx="5191125" cy="3003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0751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82" y="602673"/>
            <a:ext cx="4343400" cy="584775"/>
          </a:xfrm>
          <a:prstGeom prst="rect">
            <a:avLst/>
          </a:prstGeom>
          <a:noFill/>
        </p:spPr>
        <p:txBody>
          <a:bodyPr wrap="square" rtlCol="0">
            <a:spAutoFit/>
          </a:bodyPr>
          <a:lstStyle/>
          <a:p>
            <a:r>
              <a:rPr lang="en-US" sz="3200" dirty="0" smtClean="0">
                <a:solidFill>
                  <a:schemeClr val="bg1"/>
                </a:solidFill>
              </a:rPr>
              <a:t>Survey Result</a:t>
            </a:r>
            <a:endParaRPr lang="en-US" sz="3200" dirty="0">
              <a:solidFill>
                <a:schemeClr val="bg1"/>
              </a:solidFill>
            </a:endParaRPr>
          </a:p>
        </p:txBody>
      </p:sp>
      <p:sp>
        <p:nvSpPr>
          <p:cNvPr id="3" name="Content Placeholder 5"/>
          <p:cNvSpPr txBox="1">
            <a:spLocks/>
          </p:cNvSpPr>
          <p:nvPr/>
        </p:nvSpPr>
        <p:spPr>
          <a:xfrm>
            <a:off x="592282" y="1465701"/>
            <a:ext cx="4914899" cy="7322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Do you like notification to update you for the new post?</a:t>
            </a:r>
          </a:p>
        </p:txBody>
      </p:sp>
      <p:graphicFrame>
        <p:nvGraphicFramePr>
          <p:cNvPr id="5" name="Chart 4"/>
          <p:cNvGraphicFramePr/>
          <p:nvPr>
            <p:extLst>
              <p:ext uri="{D42A27DB-BD31-4B8C-83A1-F6EECF244321}">
                <p14:modId xmlns:p14="http://schemas.microsoft.com/office/powerpoint/2010/main" val="1472017299"/>
              </p:ext>
            </p:extLst>
          </p:nvPr>
        </p:nvGraphicFramePr>
        <p:xfrm>
          <a:off x="4154632" y="2305050"/>
          <a:ext cx="4817918" cy="26446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795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82" y="602673"/>
            <a:ext cx="4343400" cy="584775"/>
          </a:xfrm>
          <a:prstGeom prst="rect">
            <a:avLst/>
          </a:prstGeom>
          <a:noFill/>
        </p:spPr>
        <p:txBody>
          <a:bodyPr wrap="square" rtlCol="0">
            <a:spAutoFit/>
          </a:bodyPr>
          <a:lstStyle/>
          <a:p>
            <a:r>
              <a:rPr lang="en-US" sz="3200" dirty="0" smtClean="0">
                <a:solidFill>
                  <a:schemeClr val="bg1"/>
                </a:solidFill>
              </a:rPr>
              <a:t>Survey Result</a:t>
            </a:r>
            <a:endParaRPr lang="en-US" sz="3200" dirty="0">
              <a:solidFill>
                <a:schemeClr val="bg1"/>
              </a:solidFill>
            </a:endParaRPr>
          </a:p>
        </p:txBody>
      </p:sp>
      <p:sp>
        <p:nvSpPr>
          <p:cNvPr id="3" name="Content Placeholder 5"/>
          <p:cNvSpPr txBox="1">
            <a:spLocks/>
          </p:cNvSpPr>
          <p:nvPr/>
        </p:nvSpPr>
        <p:spPr>
          <a:xfrm>
            <a:off x="592282" y="1465701"/>
            <a:ext cx="4914899" cy="7322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Which features do you want to add?</a:t>
            </a:r>
          </a:p>
        </p:txBody>
      </p:sp>
      <p:graphicFrame>
        <p:nvGraphicFramePr>
          <p:cNvPr id="4" name="Chart 3"/>
          <p:cNvGraphicFramePr/>
          <p:nvPr>
            <p:extLst>
              <p:ext uri="{D42A27DB-BD31-4B8C-83A1-F6EECF244321}">
                <p14:modId xmlns:p14="http://schemas.microsoft.com/office/powerpoint/2010/main" val="4154761670"/>
              </p:ext>
            </p:extLst>
          </p:nvPr>
        </p:nvGraphicFramePr>
        <p:xfrm>
          <a:off x="2647950" y="1831834"/>
          <a:ext cx="6267450" cy="3190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1549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82" y="602673"/>
            <a:ext cx="4343400" cy="584775"/>
          </a:xfrm>
          <a:prstGeom prst="rect">
            <a:avLst/>
          </a:prstGeom>
          <a:noFill/>
        </p:spPr>
        <p:txBody>
          <a:bodyPr wrap="square" rtlCol="0">
            <a:spAutoFit/>
          </a:bodyPr>
          <a:lstStyle/>
          <a:p>
            <a:r>
              <a:rPr lang="en-US" sz="3200" dirty="0" smtClean="0">
                <a:solidFill>
                  <a:schemeClr val="bg1"/>
                </a:solidFill>
              </a:rPr>
              <a:t>Survey Result</a:t>
            </a:r>
            <a:endParaRPr lang="en-US" sz="3200" dirty="0">
              <a:solidFill>
                <a:schemeClr val="bg1"/>
              </a:solidFill>
            </a:endParaRPr>
          </a:p>
        </p:txBody>
      </p:sp>
      <p:sp>
        <p:nvSpPr>
          <p:cNvPr id="3" name="Content Placeholder 5"/>
          <p:cNvSpPr txBox="1">
            <a:spLocks/>
          </p:cNvSpPr>
          <p:nvPr/>
        </p:nvSpPr>
        <p:spPr>
          <a:xfrm>
            <a:off x="592282" y="1465701"/>
            <a:ext cx="4914899" cy="7322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What color do you want for PHINMA Social Media?</a:t>
            </a:r>
          </a:p>
        </p:txBody>
      </p:sp>
      <p:graphicFrame>
        <p:nvGraphicFramePr>
          <p:cNvPr id="4" name="Chart 3"/>
          <p:cNvGraphicFramePr/>
          <p:nvPr>
            <p:extLst>
              <p:ext uri="{D42A27DB-BD31-4B8C-83A1-F6EECF244321}">
                <p14:modId xmlns:p14="http://schemas.microsoft.com/office/powerpoint/2010/main" val="2042206376"/>
              </p:ext>
            </p:extLst>
          </p:nvPr>
        </p:nvGraphicFramePr>
        <p:xfrm>
          <a:off x="4011756" y="2343150"/>
          <a:ext cx="5065569" cy="2552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7752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Words>
  <Application>Microsoft Office PowerPoint</Application>
  <PresentationFormat>On-screen Show (16:9)</PresentationFormat>
  <Paragraphs>27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Bodoni MT</vt:lpstr>
      <vt:lpstr>Calibri</vt:lpstr>
      <vt:lpstr>Office Theme</vt:lpstr>
      <vt:lpstr>UPFLAMES</vt:lpstr>
      <vt:lpstr>Statement of the Problem</vt:lpstr>
      <vt:lpstr>Objectives</vt:lpstr>
      <vt:lpstr>Scope and Limitation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2020-03-11T01:15:59Z</dcterms:modified>
</cp:coreProperties>
</file>