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4"/>
  </p:sldMasterIdLst>
  <p:notesMasterIdLst>
    <p:notesMasterId r:id="rId12"/>
  </p:notesMasterIdLst>
  <p:sldIdLst>
    <p:sldId id="256" r:id="rId5"/>
    <p:sldId id="257" r:id="rId6"/>
    <p:sldId id="259" r:id="rId7"/>
    <p:sldId id="266" r:id="rId8"/>
    <p:sldId id="261" r:id="rId9"/>
    <p:sldId id="268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9" autoAdjust="0"/>
    <p:restoredTop sz="94598" autoAdjust="0"/>
  </p:normalViewPr>
  <p:slideViewPr>
    <p:cSldViewPr snapToGrid="0" showGuides="1">
      <p:cViewPr>
        <p:scale>
          <a:sx n="91" d="100"/>
          <a:sy n="91" d="100"/>
        </p:scale>
        <p:origin x="5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04088"/>
            <a:ext cx="10993549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507450D-E801-41C1-9FD7-923530A06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3081528"/>
            <a:ext cx="11265408" cy="331012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83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E7D0488-B202-4F7B-9F3C-5F354044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986411"/>
            <a:ext cx="3568661" cy="1872388"/>
          </a:xfrm>
        </p:spPr>
        <p:txBody>
          <a:bodyPr anchor="ctr"/>
          <a:lstStyle/>
          <a:p>
            <a:pPr algn="r"/>
            <a:r>
              <a:rPr lang="en-US">
                <a:solidFill>
                  <a:schemeClr val="tx2"/>
                </a:solidFill>
              </a:rPr>
              <a:t>Click to edit Master title style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972A87D-479C-4157-A7C5-33D8FC7B29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78EE581A-A98D-4A1B-B826-3C60801D66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52800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16AE88BE-E502-4D34-AAE9-6EE48F1ACE2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57544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9FD0C6B3-E0D9-4177-8079-178D1B0F530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62288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3AD8A25-150B-42DF-B6CC-FB1E5225D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392" y="3956050"/>
            <a:ext cx="7225075" cy="190274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92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20F9CA6-0CB1-4A9E-96E4-67800B107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826FB8-73AC-4F8B-BD9C-B5E87FC9C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F196A1-2430-4797-B656-A38302FA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6"/>
            <a:ext cx="3568661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AE5FA5-AF50-4B00-8E20-1B20A667A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3237575-909D-45C0-B594-0B7A40F04B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57344" y="0"/>
            <a:ext cx="7534656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54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8439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18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98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8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506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3424138" cy="15001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249B4-F572-49E8-9B53-CB4E629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14788"/>
            <a:ext cx="3424138" cy="39757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6C12940-675F-4BDC-8733-71FEBC2FDC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42815" y="640080"/>
            <a:ext cx="3703320" cy="5751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63AD391F-F462-4773-B9C7-B512F55F68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46720" y="640080"/>
            <a:ext cx="3703320" cy="5751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79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30730"/>
            <a:ext cx="3475915" cy="147834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Click to edit Master title style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Content Placeholder 2" descr="Tag=AccentColor&#10;Flavor=Light&#10;Target=Bullets">
            <a:extLst>
              <a:ext uri="{FF2B5EF4-FFF2-40B4-BE49-F238E27FC236}">
                <a16:creationId xmlns:a16="http://schemas.microsoft.com/office/drawing/2014/main" id="{C768CCB8-0718-4D4E-8EE1-1D2875500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475915" cy="3678303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C3A8825-378F-41FE-A716-644287762A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41800" y="630936"/>
            <a:ext cx="7504113" cy="352044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E6B2055-B099-48CF-84C8-2AF6D56186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42816" y="4234252"/>
            <a:ext cx="3703320" cy="213969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EED74C29-FF8A-4470-8221-FD11E7FB7D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46720" y="4233672"/>
            <a:ext cx="3703320" cy="213969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43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E787D40-90B5-470E-95A2-784F1CB47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322102"/>
            <a:ext cx="10993549" cy="1153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DD90A03-8871-46F6-B527-27A279CAF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5903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C0DC8A-3006-4A75-A9BA-FCA96D2C38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9580" y="603504"/>
            <a:ext cx="11292840" cy="355701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504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31520"/>
            <a:ext cx="11029616" cy="9875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87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AD7E45-24A5-4020-858E-57CFA0955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C213B6D-04F4-4E9D-AD86-E50884CB4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2DB8B62-62C2-4723-85AF-F5D87B489A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3081528"/>
            <a:ext cx="5486400" cy="331012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329640-D9D1-44D4-8E40-04E753A2B8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496" y="3081528"/>
            <a:ext cx="5486400" cy="331012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57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martArt Placeholder 14">
            <a:extLst>
              <a:ext uri="{FF2B5EF4-FFF2-40B4-BE49-F238E27FC236}">
                <a16:creationId xmlns:a16="http://schemas.microsoft.com/office/drawing/2014/main" id="{1A07AFA2-B97F-4965-B3E3-0399F8696B92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576263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16" name="SmartArt Placeholder 14">
            <a:extLst>
              <a:ext uri="{FF2B5EF4-FFF2-40B4-BE49-F238E27FC236}">
                <a16:creationId xmlns:a16="http://schemas.microsoft.com/office/drawing/2014/main" id="{FBD83F25-25EA-4FCB-9180-B7567885BE7A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3486759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17" name="SmartArt Placeholder 14">
            <a:extLst>
              <a:ext uri="{FF2B5EF4-FFF2-40B4-BE49-F238E27FC236}">
                <a16:creationId xmlns:a16="http://schemas.microsoft.com/office/drawing/2014/main" id="{C19AF1FD-578A-4AC1-8006-BF395C098188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6397255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18" name="SmartArt Placeholder 14">
            <a:extLst>
              <a:ext uri="{FF2B5EF4-FFF2-40B4-BE49-F238E27FC236}">
                <a16:creationId xmlns:a16="http://schemas.microsoft.com/office/drawing/2014/main" id="{A30FAB41-D651-4537-9674-A090F9541E38}"/>
              </a:ext>
            </a:extLst>
          </p:cNvPr>
          <p:cNvSpPr>
            <a:spLocks noGrp="1"/>
          </p:cNvSpPr>
          <p:nvPr>
            <p:ph type="dgm" sz="quarter" idx="16"/>
          </p:nvPr>
        </p:nvSpPr>
        <p:spPr>
          <a:xfrm>
            <a:off x="9307750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FF70985-87A5-4813-BB21-CD79732947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6263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F30C930-1919-4A13-98BD-6CB6119CC1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894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6E4126AC-7681-4156-8274-2A641489439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87128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03485ED-1755-41FA-942B-ED95B3913DB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86759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2AFEFC9-586E-4B97-AD51-F02AC6AC6A6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7624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E94B1769-BE23-4EBA-A0DA-9A01476DAC5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7255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9A7362AB-6137-4C5C-9219-392C3875AD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08119" y="4957131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DA6F45F2-E17A-4027-AAA9-B9B703C26A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07750" y="5461004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3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80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3200400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2343" y="2250891"/>
            <a:ext cx="320040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2341" y="2926051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F00371C-297D-40EF-8A7B-A4A10A3E0F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499" y="2250891"/>
            <a:ext cx="320040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4C654D6-9180-439B-AA80-A486173B74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497" y="2926051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35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78C165-B12A-4B46-AC7E-8E730F42CBBA}"/>
              </a:ext>
            </a:extLst>
          </p:cNvPr>
          <p:cNvCxnSpPr>
            <a:cxnSpLocks/>
          </p:cNvCxnSpPr>
          <p:nvPr userDrawn="1"/>
        </p:nvCxnSpPr>
        <p:spPr>
          <a:xfrm>
            <a:off x="4241830" y="495574"/>
            <a:ext cx="3703320" cy="0"/>
          </a:xfrm>
          <a:prstGeom prst="line">
            <a:avLst/>
          </a:prstGeom>
          <a:ln w="82550" cap="flat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5F2DE1-F272-49DD-84C1-C2FB82B723E3}"/>
              </a:ext>
            </a:extLst>
          </p:cNvPr>
          <p:cNvCxnSpPr>
            <a:cxnSpLocks/>
          </p:cNvCxnSpPr>
          <p:nvPr userDrawn="1"/>
        </p:nvCxnSpPr>
        <p:spPr>
          <a:xfrm>
            <a:off x="8042147" y="495574"/>
            <a:ext cx="3703320" cy="0"/>
          </a:xfrm>
          <a:prstGeom prst="line">
            <a:avLst/>
          </a:prstGeom>
          <a:ln w="82550" cap="flat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0BB053-86D6-405E-A719-7B6EF23E7207}"/>
              </a:ext>
            </a:extLst>
          </p:cNvPr>
          <p:cNvCxnSpPr>
            <a:cxnSpLocks/>
          </p:cNvCxnSpPr>
          <p:nvPr userDrawn="1"/>
        </p:nvCxnSpPr>
        <p:spPr>
          <a:xfrm>
            <a:off x="437009" y="495574"/>
            <a:ext cx="3703320" cy="0"/>
          </a:xfrm>
          <a:prstGeom prst="line">
            <a:avLst/>
          </a:prstGeom>
          <a:ln w="82550" cap="flat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9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7" r:id="rId3"/>
    <p:sldLayoutId id="2147483780" r:id="rId4"/>
    <p:sldLayoutId id="2147483764" r:id="rId5"/>
    <p:sldLayoutId id="2147483783" r:id="rId6"/>
    <p:sldLayoutId id="2147483784" r:id="rId7"/>
    <p:sldLayoutId id="2147483767" r:id="rId8"/>
    <p:sldLayoutId id="2147483782" r:id="rId9"/>
    <p:sldLayoutId id="2147483778" r:id="rId10"/>
    <p:sldLayoutId id="2147483779" r:id="rId11"/>
    <p:sldLayoutId id="2147483765" r:id="rId12"/>
    <p:sldLayoutId id="2147483766" r:id="rId13"/>
    <p:sldLayoutId id="2147483769" r:id="rId14"/>
    <p:sldLayoutId id="2147483770" r:id="rId15"/>
    <p:sldLayoutId id="2147483771" r:id="rId16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rp.org/journal/paperinformation.aspx?paperid=10604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9/06/best-technological-trends-dominating-healthcare-industry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forms.office.com/r/X4Q7mz49q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59453A-78E9-42AE-AE23-C9D218CBC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234" y="732916"/>
            <a:ext cx="10993549" cy="577328"/>
          </a:xfrm>
        </p:spPr>
        <p:txBody>
          <a:bodyPr/>
          <a:lstStyle/>
          <a:p>
            <a:pPr algn="ctr"/>
            <a:r>
              <a:rPr lang="en-US" dirty="0"/>
              <a:t>Patient services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9AF166-E191-409C-98AE-C2A47C576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234" y="1375091"/>
            <a:ext cx="10953506" cy="123958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Name: </a:t>
            </a:r>
            <a:r>
              <a:rPr lang="en-US" dirty="0"/>
              <a:t>Jessica Williams</a:t>
            </a:r>
          </a:p>
          <a:p>
            <a:r>
              <a:rPr lang="en-US" dirty="0">
                <a:solidFill>
                  <a:schemeClr val="accent1"/>
                </a:solidFill>
              </a:rPr>
              <a:t>Experience: </a:t>
            </a:r>
            <a:r>
              <a:rPr lang="en-US" dirty="0"/>
              <a:t>13 years of direct patient care as a Practitioner both military  and civilian. </a:t>
            </a:r>
          </a:p>
          <a:p>
            <a:r>
              <a:rPr lang="en-US" dirty="0">
                <a:solidFill>
                  <a:schemeClr val="accent1"/>
                </a:solidFill>
              </a:rPr>
              <a:t>Goal: </a:t>
            </a:r>
            <a:r>
              <a:rPr lang="en-US" dirty="0">
                <a:solidFill>
                  <a:schemeClr val="tx1"/>
                </a:solidFill>
              </a:rPr>
              <a:t>Improve patient experience to increase facility </a:t>
            </a:r>
            <a:r>
              <a:rPr lang="en-US" b="0" i="0" dirty="0">
                <a:solidFill>
                  <a:schemeClr val="tx1"/>
                </a:solidFill>
                <a:effectLst/>
              </a:rPr>
              <a:t>Hospital Consumer Assessment of Healthcare Providers and Systems</a:t>
            </a:r>
            <a:r>
              <a:rPr lang="en-US" dirty="0">
                <a:solidFill>
                  <a:schemeClr val="tx1"/>
                </a:solidFill>
              </a:rPr>
              <a:t> (HCAHPS)</a:t>
            </a:r>
          </a:p>
        </p:txBody>
      </p:sp>
      <p:pic>
        <p:nvPicPr>
          <p:cNvPr id="8" name="Picture Placeholder 7" descr="Medical equipment with a stethoscope">
            <a:extLst>
              <a:ext uri="{FF2B5EF4-FFF2-40B4-BE49-F238E27FC236}">
                <a16:creationId xmlns:a16="http://schemas.microsoft.com/office/drawing/2014/main" id="{D9011B7D-CD6B-49C3-8163-9672E7B5EB9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056" y="2840922"/>
            <a:ext cx="11265408" cy="3550734"/>
          </a:xfrm>
        </p:spPr>
      </p:pic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BCEE0-AF33-4B8B-9622-2A50B4FD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34" y="770453"/>
            <a:ext cx="1710097" cy="499002"/>
          </a:xfrm>
        </p:spPr>
        <p:txBody>
          <a:bodyPr anchor="b">
            <a:normAutofit/>
          </a:bodyPr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5D9B-1C30-46A7-AC78-0AD00F70B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9790" y="1399202"/>
            <a:ext cx="3678500" cy="4917836"/>
          </a:xfrm>
        </p:spPr>
        <p:txBody>
          <a:bodyPr anchor="t">
            <a:normAutofit/>
          </a:bodyPr>
          <a:lstStyle/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US" dirty="0"/>
              <a:t>Data Dictionary &amp; Tools:</a:t>
            </a:r>
          </a:p>
          <a:p>
            <a:pPr marL="742950" lvl="1" indent="-285750">
              <a:buFont typeface="Century Gothic" panose="020B0502020202020204" pitchFamily="34" charset="0"/>
              <a:buChar char="►"/>
            </a:pPr>
            <a:r>
              <a:rPr lang="en-US" dirty="0">
                <a:solidFill>
                  <a:schemeClr val="bg1"/>
                </a:solidFill>
              </a:rPr>
              <a:t>3 Excel Workbooks, 124 Columns, 457,764 Rows</a:t>
            </a:r>
          </a:p>
          <a:p>
            <a:pPr marL="742950" lvl="1" indent="-285750">
              <a:buFont typeface="Century Gothic" panose="020B0502020202020204" pitchFamily="34" charset="0"/>
              <a:buChar char="►"/>
            </a:pPr>
            <a:r>
              <a:rPr lang="en-US" dirty="0">
                <a:solidFill>
                  <a:schemeClr val="bg1"/>
                </a:solidFill>
              </a:rPr>
              <a:t>Link to </a:t>
            </a:r>
            <a:r>
              <a:rPr lang="en-US" dirty="0" err="1">
                <a:solidFill>
                  <a:schemeClr val="bg1"/>
                </a:solidFill>
              </a:rPr>
              <a:t>Github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Century Gothic" panose="020B0502020202020204" pitchFamily="34" charset="0"/>
              <a:buChar char="►"/>
            </a:pPr>
            <a:r>
              <a:rPr lang="en-US" dirty="0">
                <a:solidFill>
                  <a:schemeClr val="bg1"/>
                </a:solidFill>
              </a:rPr>
              <a:t>Google, MS Teams, Word, PowerPoint, Excel, Power BI, Power Automate, MS Forms</a:t>
            </a:r>
          </a:p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US" dirty="0"/>
              <a:t>Problem</a:t>
            </a:r>
          </a:p>
          <a:p>
            <a:pPr marL="742950" lvl="1" indent="-285750">
              <a:buFont typeface="Century Gothic" panose="020B0502020202020204" pitchFamily="34" charset="0"/>
              <a:buChar char="►"/>
            </a:pPr>
            <a:r>
              <a:rPr lang="en-US" dirty="0">
                <a:solidFill>
                  <a:schemeClr val="bg1"/>
                </a:solidFill>
              </a:rPr>
              <a:t>Improve Patient Services Tracking</a:t>
            </a:r>
          </a:p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US" dirty="0"/>
              <a:t>Ratings</a:t>
            </a:r>
          </a:p>
          <a:p>
            <a:pPr marL="742950" lvl="1" indent="-285750">
              <a:buFont typeface="Century Gothic" panose="020B0502020202020204" pitchFamily="34" charset="0"/>
              <a:buChar char="►"/>
            </a:pPr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Hospital Consumer Assessment of Healthcare Providers and Systems (HCAHPS)</a:t>
            </a:r>
            <a:endParaRPr lang="en-US" dirty="0"/>
          </a:p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US" dirty="0"/>
              <a:t>Solution</a:t>
            </a:r>
          </a:p>
          <a:p>
            <a:pPr marL="742950" lvl="1" indent="-285750">
              <a:buFont typeface="Century Gothic" panose="020B0502020202020204" pitchFamily="34" charset="0"/>
              <a:buChar char="►"/>
            </a:pPr>
            <a:r>
              <a:rPr lang="en-US" dirty="0">
                <a:solidFill>
                  <a:schemeClr val="bg1"/>
                </a:solidFill>
              </a:rPr>
              <a:t>Patient Experience Survey</a:t>
            </a:r>
            <a:endParaRPr lang="en-US" dirty="0"/>
          </a:p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en-US" dirty="0"/>
              <a:t>Q&amp;A</a:t>
            </a:r>
          </a:p>
          <a:p>
            <a:pPr marL="742950" lvl="1" indent="-285750">
              <a:buFont typeface="Century Gothic" panose="020B0502020202020204" pitchFamily="34" charset="0"/>
              <a:buChar char="►"/>
            </a:pPr>
            <a:r>
              <a:rPr lang="en-US" dirty="0">
                <a:solidFill>
                  <a:schemeClr val="bg1"/>
                </a:solidFill>
              </a:rPr>
              <a:t>Thank  you for your time!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A0B9DDD-5A75-438F-8748-02EC3B86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20" name="Picture 19" descr="Text, whiteboard&#10;&#10;Description automatically generated">
            <a:extLst>
              <a:ext uri="{FF2B5EF4-FFF2-40B4-BE49-F238E27FC236}">
                <a16:creationId xmlns:a16="http://schemas.microsoft.com/office/drawing/2014/main" id="{52F153A2-A2F2-86C9-0415-5DA772F89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44064" y="1563850"/>
            <a:ext cx="5417054" cy="393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64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271D-D3EB-4A78-9929-4B8E740B5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058" y="798038"/>
            <a:ext cx="1847900" cy="526854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0F1C6-68F4-48F7-97E9-343EE7513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393" y="1944101"/>
            <a:ext cx="4886107" cy="363665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Collection data method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Inefficient data collection process for analyzing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Time-consuming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Expensive and requires additional resources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Limited accessibility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E05EE0A-8EAF-4145-9C58-570DD877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A picture containing person, blue&#10;&#10;Description automatically generated">
            <a:extLst>
              <a:ext uri="{FF2B5EF4-FFF2-40B4-BE49-F238E27FC236}">
                <a16:creationId xmlns:a16="http://schemas.microsoft.com/office/drawing/2014/main" id="{0518C22B-26DF-7CB6-00D0-723658691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79107" y="1944101"/>
            <a:ext cx="59055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36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4489-FC73-422D-B916-0D61046F5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4132" y="592439"/>
            <a:ext cx="1561716" cy="519803"/>
          </a:xfrm>
        </p:spPr>
        <p:txBody>
          <a:bodyPr>
            <a:normAutofit fontScale="90000"/>
          </a:bodyPr>
          <a:lstStyle/>
          <a:p>
            <a:r>
              <a:rPr lang="en-US" dirty="0"/>
              <a:t>Ratings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 title="Microsoft Power BI">
                <a:extLst>
                  <a:ext uri="{FF2B5EF4-FFF2-40B4-BE49-F238E27FC236}">
                    <a16:creationId xmlns:a16="http://schemas.microsoft.com/office/drawing/2014/main" id="{12B19EAD-1856-A674-0826-161D556A30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4758807"/>
                  </p:ext>
                </p:extLst>
              </p:nvPr>
            </p:nvGraphicFramePr>
            <p:xfrm>
              <a:off x="534901" y="1214546"/>
              <a:ext cx="10840177" cy="534417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Add-in 6" title="Microsoft Power BI">
                <a:extLst>
                  <a:ext uri="{FF2B5EF4-FFF2-40B4-BE49-F238E27FC236}">
                    <a16:creationId xmlns:a16="http://schemas.microsoft.com/office/drawing/2014/main" id="{12B19EAD-1856-A674-0826-161D556A301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4901" y="1214546"/>
                <a:ext cx="10840177" cy="534417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1841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4E4ED-A01E-4EEE-BAB3-F66C86F2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882" y="585472"/>
            <a:ext cx="5220236" cy="511506"/>
          </a:xfrm>
        </p:spPr>
        <p:txBody>
          <a:bodyPr>
            <a:normAutofit fontScale="90000"/>
          </a:bodyPr>
          <a:lstStyle/>
          <a:p>
            <a:r>
              <a:rPr lang="en-US" dirty="0"/>
              <a:t>Ratings – Overall by section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3FACE5-0C67-483B-8BC7-0D4E6D62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1" name="Add-in 10" title="Microsoft Power BI">
                <a:extLst>
                  <a:ext uri="{FF2B5EF4-FFF2-40B4-BE49-F238E27FC236}">
                    <a16:creationId xmlns:a16="http://schemas.microsoft.com/office/drawing/2014/main" id="{D048C894-18DD-D2BA-4B09-0955B180A5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3876663"/>
                  </p:ext>
                </p:extLst>
              </p:nvPr>
            </p:nvGraphicFramePr>
            <p:xfrm>
              <a:off x="984201" y="1165685"/>
              <a:ext cx="10030479" cy="512081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1" name="Add-in 10" title="Microsoft Power BI">
                <a:extLst>
                  <a:ext uri="{FF2B5EF4-FFF2-40B4-BE49-F238E27FC236}">
                    <a16:creationId xmlns:a16="http://schemas.microsoft.com/office/drawing/2014/main" id="{D048C894-18DD-D2BA-4B09-0955B180A59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201" y="1165685"/>
                <a:ext cx="10030479" cy="51208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1256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85A4C-36A1-19A6-E51B-42563CD5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 title="Forms">
                <a:extLst>
                  <a:ext uri="{FF2B5EF4-FFF2-40B4-BE49-F238E27FC236}">
                    <a16:creationId xmlns:a16="http://schemas.microsoft.com/office/drawing/2014/main" id="{66B80C7E-7BB1-E8DC-F024-04970A9EE3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7504036"/>
                  </p:ext>
                </p:extLst>
              </p:nvPr>
            </p:nvGraphicFramePr>
            <p:xfrm>
              <a:off x="2286000" y="579352"/>
              <a:ext cx="7620000" cy="627864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Add-in 6" title="Forms">
                <a:extLst>
                  <a:ext uri="{FF2B5EF4-FFF2-40B4-BE49-F238E27FC236}">
                    <a16:creationId xmlns:a16="http://schemas.microsoft.com/office/drawing/2014/main" id="{66B80C7E-7BB1-E8DC-F024-04970A9EE3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6000" y="579352"/>
                <a:ext cx="7620000" cy="6278647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E9785F00-B24B-BBC3-F165-C466B4D568C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8736" y="3387119"/>
            <a:ext cx="1849740" cy="493701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F7B2E-9577-B719-ECBA-B0E2C3F2239C}"/>
              </a:ext>
            </a:extLst>
          </p:cNvPr>
          <p:cNvSpPr txBox="1"/>
          <p:nvPr/>
        </p:nvSpPr>
        <p:spPr>
          <a:xfrm>
            <a:off x="6658313" y="6550223"/>
            <a:ext cx="3351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https://forms.office.com/r/X4Q7mz49qL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252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FB38-0113-4F80-BBD4-A9C97FF4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02" y="3734551"/>
            <a:ext cx="4432397" cy="634110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 for your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82AA6-9E74-43FC-B452-142C7571D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569" y="2327914"/>
            <a:ext cx="3033734" cy="1337676"/>
          </a:xfrm>
        </p:spPr>
        <p:txBody>
          <a:bodyPr>
            <a:normAutofit lnSpcReduction="10000"/>
          </a:bodyPr>
          <a:lstStyle/>
          <a:p>
            <a:r>
              <a:rPr lang="en-US" sz="8000" dirty="0"/>
              <a:t>Q &amp; A</a:t>
            </a:r>
          </a:p>
          <a:p>
            <a:endParaRPr lang="en-US" dirty="0"/>
          </a:p>
        </p:txBody>
      </p:sp>
      <p:pic>
        <p:nvPicPr>
          <p:cNvPr id="6" name="Picture Placeholder 5" descr="A doctor talking to a patient&#10;">
            <a:extLst>
              <a:ext uri="{FF2B5EF4-FFF2-40B4-BE49-F238E27FC236}">
                <a16:creationId xmlns:a16="http://schemas.microsoft.com/office/drawing/2014/main" id="{AC4A1F6E-E065-4C87-B012-9FBDEC8C1ED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4761" y="0"/>
            <a:ext cx="7534656" cy="6858000"/>
          </a:xfrm>
        </p:spPr>
      </p:pic>
    </p:spTree>
    <p:extLst>
      <p:ext uri="{BB962C8B-B14F-4D97-AF65-F5344CB8AC3E}">
        <p14:creationId xmlns:p14="http://schemas.microsoft.com/office/powerpoint/2010/main" val="2261619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Custom 10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465359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_Win32_JB_SL_v2.potx" id="{1C1B9226-0BCF-4F11-8C9C-4780CC1ABB3B}" vid="{6B91BC45-CF1E-4756-9009-7BE00F9B25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webextension1.xml><?xml version="1.0" encoding="utf-8"?>
<we:webextension xmlns:we="http://schemas.microsoft.com/office/webextensions/webextension/2010/11" id="{2FDBDA5A-D408-44EA-B7A2-3588BFA3064C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links/Z54Nyof0a5?ctid=674d3e6c-45f7-42e9-938c-fcd01e3ff57c&amp;pbi_source=linkShare&quot;"/>
    <we:property name="reportName" value="&quot;Power App Capstone BI&quot;"/>
    <we:property name="reportState" value="&quot;CONNECTED&quot;"/>
    <we:property name="embedUrl" value="&quot;/reportEmbed?reportId=82a28605-77ac-43d3-854a-c2e8b9117b4c&amp;config=eyJjbHVzdGVyVXJsIjoiaHR0cHM6Ly9XQUJJLVVTLUNFTlRSQUwtQS1QUklNQVJZLXJlZGlyZWN0LmFuYWx5c2lzLndpbmRvd3MubmV0IiwiZW1iZWRGZWF0dXJlcyI6eyJtb2Rlcm5FbWJlZCI6dHJ1ZSwidXNhZ2VNZXRyaWNzVk5leHQiOnRydWUsInNraXBRdWVyeURhdGFTYWFTRW1iZWQiOnRydWUsInNraXBRdWVyeURhdGFQYWFTRW1iZWQiOnRydWUsInNraXBRdWVyeURhdGFFeHBvcnRUbyI6dHJ1ZX19&amp;disableSensitivityBanner=true&quot;"/>
    <we:property name="pageDisplayName" value="&quot;Ratings&quot;"/>
    <we:property name="datasetId" value="&quot;616503e9-cd8b-4fc2-8c4a-fa84126ced43&quot;"/>
    <we:property name="backgroundColor" value="&quot;rgb(255,255,255)&quot;"/>
    <we:property name="bookmark" value="&quot;H4sIAAAAAAAAA+1Z3XOiVhT/Vxj6sC/uDmgQ2DeCWJkQtUCyzXTycIGDsotAAd3YjP97z72AGhujcZM07WxmMsO9nI/f+T7qPR9ERRaT5ZDMgP/Mn6fptxnJv3Ei3+KTh3dCqCpy0CHtUAh9TxUkKRSQKs3KKE0K/vM9X5J8AuV1VMxJTAXi5R+3LZ7E8ZhM6CkkcQEtPoO8SBMSR39BRYyvynwOqxYPd1mc5oSKdEpSAhW7QHI8IxTxUwc1Er+MFuCAX1a3NmRpXjbnFl9UTwzSw3dUGFOop0lJogQF0zuQAlkVZFkWAymANlFIW6D3YRSXNYm3NO6yHO1BK5cZdYubZkNUVtFQkusGZrvF9/N0xohrvxZz78855EtkoHKgKGo4TvMCn39rHp6S5FMRSRmVSMnro2uz91FUuUFaZFFJYq5HSoIULsMorFprvuk230DXBmPnY8O1xYDhciBGdzGdehrPZwznDup0nvtgQ7g5MGgrjOA4TzG+TE2f+FFMNeJ1DSOMIA54qmaUB5CfL5meXpQ3EWrvekibTHKYkCZ+D18+D+B0F+AvXBpyejrLYigh4Jx5voBlwaj686RGJKxWFC/Gm/8s0kPjrfaWe58XFhT3ZQo51E5Ogqgxz9wxpnjZODBDiBfDfu51qq7o321Vk891+SFX7AfY4qfpdz0HrP2gzuC64LRgQRIfb38M0W7u70CxMdOSSXEakh/P1WNhHpu5u0bQeBZoYFx33k1LrHKT9+N5gQ0NggquPiV5Sbu89xUrlLZCFJC+Wem+tDto/lfjA5m/bs0JHR00SfPl8eV2eorfsh4ihHLXD2UcNb6vKorSgbC9f+jUs7jPXoah3PFIqCiqKHXBU9rgtzFGdXbWpkQ+a+zHzaf/UPu6JvGcbRYo2IrQtiqJ2TUSfzjXbqyRzV0NzWvDdkz3hrs0eqauWZxuDF3D/sDE7GHWB6bVs42hs2FybW7U53qaZWnOk7wX5hBZe9xg5IxNF1krHqbW1qynecc6N7ZHl6ZjbPiPU2uZfUPX7A2fQxmHI9sdcK7x+wHuiq6GyDlX9q9bruIsa/wk91izLyxtiDYbmoVy2GMD37lxXOPySX6Gr2Ee24ZzfoNqTW24kXKMC65czhlduYMvBmq0h9uxb+QcAcMcOq7pXrkG18f8oa4w7BtOcx8DxsTdvq/5+LDuX3FE4p5asIJ/5zNye5RvpkDnhKGYRYu0rPamE0fhK2fF3rlmp9+f0YN/YKa1ag2naDs+325Z8KLJNMb/kgop2KcVJh71BojykmTM44+a8GmNmZIXPioxgypAs4zkUdGEqzldRAnNkRZvQVi+SX3bjWkn9+u6L82gJNQhaOpBb9zSCFa7wsasy7WA+60ifqt88ok/hYBZbpYwq9RGAVCZERT/9wC2+AXlqbNZQN6DrOvdskvOlI4sSkpXlIVQkqWO2jlyt+x4knTWPRNCQeyGZ13FkxX4uVv+3C1P2C3fyXZ44nb3WsvmcRv3O9st925zl0CKeQ4vNOm1BbprAly1uT2C6A02tVe26N/f1NiEUKQg6LY9D1RVlQVVCb1Q2T8h3sk3cAejX8SRjwNpO/K4BeUTFs0JJFUxokFZpY6tEfdbc+y4iXb8d+mvOMr+8WX2xm+HJ1mnt2kyVU7Wi+Kua2ZpAM36t2+lOSdF5K/3ztWe/F4jerV0qTJbBNx9pFAGJRRVTyFBJxDZB4WnEqeEu9JL7x72DCotCODMF8Frd0iXEFU860reQWnRDEt+VxYT91hepvOyyIgPY5LAIxFAz5MkgOBAFNhPa+sYrFZ/A4xLN6baGwAA&quot;"/>
    <we:property name="initialStateBookmark" value="&quot;H4sIAAAAAAAAA+1YW2+jRhT+K4g+5MVbGd/AeSMY1yj4UiDZRlVUDXBw2MUM5eKNu/J/75kBYseKHcdJtqm0fjIz853zncucD/Fd9MMsichqQhYgnosXlH5dkPSrIIkNMa7WptPLsWpd/jVRxzou0yQPaZyJ59/FnKRzyK/DrCARs4CLf942RBJFMzJnTwGJMmiICaQZjUkU/gPlYdzK0wLWDRHuk4imhJm0c5IDM7vE4/iMvqVf2+iReHm4BBu8vFy1IKFpXj83xKz8xyk93mPGuEONxjkJYzTM1qDry/2mLMuS3/WhRRTSarL1IIzy6oi70u+TFOPBKFcJy4NDkwk6K8+wI9c1zVZDHKZ0wQ9XicwK9+8C0hUCmB3IsoqOXW/g/9/rP4csecxEnIc5nhS16bUx+CT1hRHNkjAnkTAgOcETDufYXDcecHfbuJGmjmb2pxq1BcBy2RBhurhPjUbFgvPcYU2L1AMLgs0Dp7bGCs5SivXlbobECyPmEZcrGkEIkS8yN9PUh/Rixf0MwrSuUGs3Q+p8nsKc1PV7vPkygne7BH8RaCBodJFEkIMv2EW6hFXGTw2LuGLUXK8ZX6y3eC6xhzpbra30vqwsaO7zHaRQJTn2wzo8YyeY7G3rwAMhbgT70Q+tuma/2/JOvjTlz6ViP8GGeEe/aSng3ferDq4unOovSezh6usY7fb+DhULOy2eZ6cxeX2vHkvz2M7dDYLVM8MAo2rybkZi2ZuiFxUZDjTwS7raHUlzNuXdL3hD2ShEA/SHXd23Tgfr/1I+EPxlSyc0TNCcpqvjr9vpLX7LZ0gzkHteIKPUeF5fUZQ2BK39olOJ75BvBoHcdkmgKH2p2wNXaYHXwhpV3VmFEnp8sB+nT/+j8XVNooK/WaBhM8TYyibmy3j47EK9MaeWcDUxrnXLNpwbYawPDE01BU2fOLp1xs3sAWsjwxxY+sTegBxLmA6FgWqaqn0Qe2lMEDoQRlN7ZjgILTHcraWah7EzTZhZ07Fh6xv8cW5NY6hrqrXB2Qw4mVrOSHD0P55Bl+cqioJ9Zf22lSrBNGcH0TN8DzTVCcasqyba4X9r+vaN7ejjg3jOrwbPLN2+uEG3hjrZWDkmBVeOYE+vnNFnHT1ak+3a13aOoGFMbMdwrhxdGGL/sFTo1o2gOk8R4+ZuP5Y+Pr737yiR+J6a8Qv/wTVyW8o3KtA+QRSTcEnz8r3pRCl8567Yq2sW/faCGfwKTWtUHk7xdny/ldLZIx2lLUtdpSfJzaArd9v99pHS2Xa73U6v0wyaUi/o9BRXVuCndP6UzhOk84OI34ni9V5aetwLxQeTzr1iNQaSFSm80SBTl5iuOQilMD3B6AcI0TtH9N8LEVcIpev7vZbrQr/fl5t9JXADZb9CfJAPDM9WP4tCDwVpu/LiAtI5r6bP8sKiSUpfIZT71OfbwIPdM/dJFnpn9Qef9Z4KPqjHuyWkrJ0EqO7dQAYlkPquQvy2LzF7B1OTw33u0vvHt4JZ833oeBK4rTbpEdKXOr2u+6y1cIFNvWuLm3sq87TIs4R4MCMxPFEBzDyJfVbig1Xg38ZF7gS5hNU3ugMA9sX8oWbr9b9BxZKzvBcAAA==&quot;"/>
    <we:property name="isFiltersActionButtonVisible" value="true"/>
    <we:property name="reportEmbeddedTime" value="&quot;2022-09-14T18:27:38.256Z&quot;"/>
    <we:property name="creatorTenantId" value="&quot;674d3e6c-45f7-42e9-938c-fcd01e3ff57c&quot;"/>
    <we:property name="creatorUserId" value="&quot;1003200219128430&quot;"/>
    <we:property name="creatorSessionId" value="&quot;9a22acd5-7e9b-4f55-bce2-09e008347be5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B44037A1-7BCE-4109-B3BA-FE639A9D9251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links/Z54Nyof0a5?ctid=674d3e6c-45f7-42e9-938c-fcd01e3ff57c&amp;pbi_source=linkShare&amp;bookmarkGuid=8ec1dc45-b126-4099-9bd9-a7073c82139c&quot;"/>
    <we:property name="reportName" value="&quot;Power App Capstone BI&quot;"/>
    <we:property name="reportState" value="&quot;CONNECTED&quot;"/>
    <we:property name="embedUrl" value="&quot;/reportEmbed?reportId=82a28605-77ac-43d3-854a-c2e8b9117b4c&amp;config=eyJjbHVzdGVyVXJsIjoiaHR0cHM6Ly9XQUJJLVVTLUNFTlRSQUwtQS1QUklNQVJZLXJlZGlyZWN0LmFuYWx5c2lzLndpbmRvd3MubmV0IiwiZW1iZWRGZWF0dXJlcyI6eyJtb2Rlcm5FbWJlZCI6dHJ1ZSwidXNhZ2VNZXRyaWNzVk5leHQiOnRydWUsInNraXBRdWVyeURhdGFTYWFTRW1iZWQiOnRydWUsInNraXBRdWVyeURhdGFQYWFTRW1iZWQiOnRydWUsInNraXBRdWVyeURhdGFFeHBvcnRUbyI6dHJ1ZX19&amp;disableSensitivityBanner=true&quot;"/>
    <we:property name="pageDisplayName" value="&quot;Staffing&quot;"/>
    <we:property name="datasetId" value="&quot;616503e9-cd8b-4fc2-8c4a-fa84126ced43&quot;"/>
    <we:property name="backgroundColor" value="&quot;rgb(255,255,255)&quot;"/>
    <we:property name="bookmark" value="&quot;H4sIAAAAAAAAA91XW2/iOBT+K1Gk1bxkRgQokHkLEIao4bJJYLZa9cGxT6hnQhIlplMG9b/vsUMG2m2B7Wr7sJFAsX3Od24+n+OdzniZJ2Q7JWvQP+v9LPu+JsV3zdQNPX06F1m9yGRXFkDU7lqR2aNWG6WyXPAsLfXPO12QYgViycsNSSQgTv55a+gkSeZkJUcxSUow9ByKMktJwn9CJYxLotjAo6HDQ55kBZGQgSACJOw9iuMYXTE/tdAioYLfQwBUVLM+5Fkh9uNW86odQa/TNa2G2e5SizZlLGW1qtw8Ly+NKscGWSoIT9EBOUc7EYmsDmtCo9VrsbbV6RE5H/NE7EWirfOQFxj3rk7fSC32mm1KY3ysVtTuUNagPQvdEttcygww0lVWcEoSnKzgJNqyjrxp6KMiWyvcfakoSjqp4GIrAWZLd/jRtLRxVuZckEQbEkFQIlQGGo9Yhq93UIBCwKgYr5K30131L72GsqxSpESSzfrZihwF2aag4EN8GChfHrF28yLDyip/RoTyRLr2KC0vSbJRmwGBPY6xYZgyOjmNwh/69o0387XF1F06fuCGN9rEGboD29MGzjR0/A8K5hXlwdj1hr4zDQ5Koa/NRtrQ9jw7OKl77U5RdaiNZ8HcDVG10lFmfds7rTsfaHN/NnED56B/mVnPHTkD2z/oBVJxOvPDsRY6f5zRruT2LmrBwv9ylCrN8+Yntee2f+3ZU4zZsT3EUa+1+8FNEDqTk/rKv1p57jtB/wbNuvb0gHJJCioYdxqEbrgIHW2E9ZehOP6NZocvAZ+EW4RaMFuE468OBuBPj7dS7ZbSv33Ev4pmjjb1RZv9XK+93gGGfpf9GBSATc5kLxq7uu9tdk9SirPPPbJXqwJWpO5R5z9312w0ftOQceMYmNYHViqB0Sbdk2zj72HIPJY8XSV7Ej+wZkU6es7vMxGSKAF5TETfkHAlR6JaVjAo+lvFNENe1ExuGu8Q6VFhJDdVhwmufzs+IbIf/4AG3+7ArcoqX90l+BMSq4SkzgaaZ6g+IblKxYvYn36BSfGSohGXVZlb56TgZZ3HenTNU1k8Q/cgFu+y9/06tDcS8L5j1yCITAcGejYXt7Kw1Sl6CGryC2B31GzvU2ZDp4TeAVNxuwLWlVnOQGJyKP/f5TP0e6mx38kN1DyjWLUGWm9aUY81GI3NRmx2ut2YtNXX2UneEfAgouzhKelINCu24iuLNZsWaVHotK8oZa9/v53j6AmQclPApbkfD+zxPPhYZ/550n/HLyTZ91qYybrYyy8nT46nX4z/5ji70K8XvDl7AMSbNIXkreT/Dvl99QDYp3f7Bna4PJ/VFmdgdkjP7LaaXXJlNoklbwbntjhf44Xq+QZXcIcZpEy8jsmXbCPKnFCYk7S6AOSVP4p4FBuSlAGrmfGVbleXt5qQ8fkLTWvs1DwOAAA=&quot;"/>
    <we:property name="initialStateBookmark" value="&quot;H4sIAAAAAAAAA71WUY/aOBD+K1akU1/SEwkskL4FCCXaEHJJoIdOVWUch7oNcZSY7XKI/35jhwi6twt0q5YHFI/nm/lmPDP2XktYVWR45+MN1d5pA86/bnD5FRmaruVH2Wx2P7XD+0++PXVAzAvBeF5p7/aawOWaigWrtjiTFkD4z0ddw1kW4LVcpTirqK4VtKx4jjP2L62VYUuUW3rQNfpYZLzE0mQksKDS7AOowxp8G3+2wSMmgj3QiBJRS0Na8FIc123zrrOi/W7PsFpGp0csYkryVb2raF7Xl04VsSHPBWY5EJAy0l3hldVNTNpq99tJx+r2sZSnLBNHldXOeSxKiHvf5GusNvtmh5AUflZ71emSpEX6FtASu0LqDCHSNS8ZwRkIa3PS2qKJ3NS1cck3yu7xbAhoOrlgYicNzBbu6K1hoQmvCiZwhkZYYNCIlYPWAY7hw2daUmUBokpYnby95qp/yZpWVZ0ipZJtN0925Cri25LQkKanheJygLMLSg4nq/iMMWGZpHaQnhc426piAMMeg9ggTBmdFIPym4G99GYhmvvuwgkjN16iqTNyh7aHho4fO+EbZeYF8HDieqPQ8aMTKA7RbIxGtufZ0UXsvesDdIQmsyhwY4DWGOU2tL3L2GCIgnA2dSPnhL/NreeOnaEdnnCRBPqzMJ6g2Pn7CrrWO1JE0Tx8f5Yq5HnBRXQArevZPsTs2B7YUZ8N/WgZxc70Il7xa8BB6ESDJbh1bf9k5ZYU1GZcP4rdeB47aAznL0NxwiWy4+cMXzQ3j1E0m8eTDw4EEPrnpdTQUviPB/irx8xZUd9U7Nd67eUO0LXP/NuwpNDkiexFfd/0vZ084JyA9Ckje70u6Ro3Per8crpGq/UHgombpjRBA5pUSmG8zY9DtvX/MGQeK5avs+MQP03NeuhoBXvgIsarjMprYvUFBq6ckQDjZULLwU5NmhErm0lu6L8h0rODkbOpvkxg/8v5DcG//cAYfD0BWY66ZlqrftJKSGq0UqPb66W4o66gi8kV9FGs+OP3mZXWrNRK76zENC3cJrTbuSMkefmSulaIU4qrbUlvzcBkaE+C6G0T/9PQ/4JrQCYZxVxmx168v9ge31+LP9OzN/J6hs3VKk+3eU6z11b4b8jvi1V+TO/uFZV+ez7rEk+o0cV9o9c2e/jOMLElnz/XSpxt4NX4tMCVuZNE21B4c8oPvhVVgQkNcF6/coqaD6NKD6oH5wlNjt/qefXMTaJeqJpyAlyYnF2XAfLdqilaMtLDf1I4JSBCCwAA&quot;"/>
    <we:property name="isFiltersActionButtonVisible" value="true"/>
    <we:property name="reportEmbeddedTime" value="&quot;2022-09-14T18:37:17.429Z&quot;"/>
    <we:property name="creatorTenantId" value="&quot;674d3e6c-45f7-42e9-938c-fcd01e3ff57c&quot;"/>
    <we:property name="creatorUserId" value="&quot;1003200219128430&quot;"/>
    <we:property name="creatorSessionId" value="&quot;0bfcaef6-752a-489d-a974-a5127029a2e0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09B59BBD-9C45-4424-8512-1B70B9695B0A}">
  <we:reference id="wa104381526" version="1.0.0.2" store="en-US" storeType="OMEX"/>
  <we:alternateReferences>
    <we:reference id="wa104381526" version="1.0.0.2" store="wa104381526" storeType="OMEX"/>
  </we:alternateReferences>
  <we:properties>
    <we:property name="FormID" value="&quot;bD5NZ_dF6UKTjPzQHj_1fI1-ztQmUytFsPZ9Hpc_4W9UQVJJNFM0OEw4Mk05TDUyU1JYSE9WSUFESy4u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470C9DA-ADC8-49D9-B223-6D54C6FB7B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608ECE-840A-4514-AD05-0950FC5D3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7333985-6DEC-4BB6-B360-FFFEFA02249A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Dividend design</Template>
  <TotalTime>1090</TotalTime>
  <Words>158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Century Gothic</vt:lpstr>
      <vt:lpstr>Gill Sans MT</vt:lpstr>
      <vt:lpstr>Roboto</vt:lpstr>
      <vt:lpstr>Wingdings</vt:lpstr>
      <vt:lpstr>Wingdings 2</vt:lpstr>
      <vt:lpstr>DividendVTI</vt:lpstr>
      <vt:lpstr>Patient services</vt:lpstr>
      <vt:lpstr>Agenda </vt:lpstr>
      <vt:lpstr>Problem</vt:lpstr>
      <vt:lpstr>Ratings</vt:lpstr>
      <vt:lpstr>Ratings – Overall by section</vt:lpstr>
      <vt:lpstr>Solution</vt:lpstr>
      <vt:lpstr>Thank you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services</dc:title>
  <dc:creator>Jessica WILLIAMS</dc:creator>
  <cp:lastModifiedBy>Jessica WILLIAMS</cp:lastModifiedBy>
  <cp:revision>4</cp:revision>
  <dcterms:created xsi:type="dcterms:W3CDTF">2022-09-14T02:01:05Z</dcterms:created>
  <dcterms:modified xsi:type="dcterms:W3CDTF">2022-09-14T20:11:34Z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