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Montserrat"/>
      <p:regular r:id="rId8"/>
      <p:bold r:id="rId9"/>
      <p:italic r:id="rId10"/>
      <p:boldItalic r:id="rId11"/>
    </p:embeddedFont>
    <p:embeddedFont>
      <p:font typeface="Lat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-boldItalic.fntdata"/><Relationship Id="rId10" Type="http://schemas.openxmlformats.org/officeDocument/2006/relationships/font" Target="fonts/Montserrat-italic.fntdata"/><Relationship Id="rId13" Type="http://schemas.openxmlformats.org/officeDocument/2006/relationships/font" Target="fonts/Lato-bold.fntdata"/><Relationship Id="rId12" Type="http://schemas.openxmlformats.org/officeDocument/2006/relationships/font" Target="fonts/La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Montserrat-bold.fntdata"/><Relationship Id="rId15" Type="http://schemas.openxmlformats.org/officeDocument/2006/relationships/font" Target="fonts/Lato-boldItalic.fntdata"/><Relationship Id="rId14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Montserra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17d4ac414c_0_2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17d4ac414c_0_2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700">
                <a:solidFill>
                  <a:schemeClr val="dk2"/>
                </a:solidFill>
                <a:highlight>
                  <a:srgbClr val="0D1117"/>
                </a:highlight>
                <a:latin typeface="Arial"/>
                <a:ea typeface="Arial"/>
                <a:cs typeface="Arial"/>
                <a:sym typeface="Arial"/>
              </a:rPr>
              <a:t>DSC530-T302</a:t>
            </a:r>
            <a:endParaRPr sz="5700">
              <a:solidFill>
                <a:schemeClr val="dk2"/>
              </a:solidFill>
              <a:highlight>
                <a:srgbClr val="0D1117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700">
              <a:solidFill>
                <a:schemeClr val="dk2"/>
              </a:solidFill>
              <a:highlight>
                <a:srgbClr val="0D1117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700">
              <a:solidFill>
                <a:schemeClr val="dk2"/>
              </a:solidFill>
              <a:highlight>
                <a:srgbClr val="0D1117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700">
              <a:solidFill>
                <a:schemeClr val="dk2"/>
              </a:solidFill>
              <a:highlight>
                <a:srgbClr val="0D1117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Variables Used</a:t>
            </a:r>
            <a:endParaRPr/>
          </a:p>
        </p:txBody>
      </p:sp>
      <p:sp>
        <p:nvSpPr>
          <p:cNvPr id="140" name="Google Shape;140;p14"/>
          <p:cNvSpPr txBox="1"/>
          <p:nvPr>
            <p:ph idx="1" type="body"/>
          </p:nvPr>
        </p:nvSpPr>
        <p:spPr>
          <a:xfrm>
            <a:off x="843450" y="850200"/>
            <a:ext cx="7916100" cy="411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CASEID - Case identification number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AGEPREG - Age at pregnancy outcome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OLDWANTR - Wantedness of pregnancy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1 - LATER, OVERDUE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2 - RIGHT TIME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 3 - TOO SOON, MISTIMED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 4 - DIDN'T CARE, INDIFFERENT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5 - UNWANTED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 6 - DON'T KNOW, NOT SURE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AGER - Age at interview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HIEDUC - Highest completed year of school or degree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 9 - 9TH GRADE OR LESS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10 - 10TH GRADE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11 - 11TH GRADE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 12 - 12TH GRADE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13 - 1 YEAR OF COLLEGE/GRAD SCHOOL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14 - 2 YEARS OF COLLEGE/GRAD SCHOOL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15 - 3 YEARS OF COLLEGE/GRAD SCHOOL 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16 - 4 YEARS OF COLLEGE/GRAD SCHOOL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17 - 5 YEARS OF COLLEGE/GRAD SCHOOL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18 - 6 YEARS OF COLLEGE/GRAD SCHOOL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19 - 7+ YEARS OF COLLEGE/GRAD SCHOOL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BIRTHWGT_LB - How much did baby weigh at birth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