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8" r:id="rId9"/>
    <p:sldId id="269" r:id="rId10"/>
    <p:sldId id="271" r:id="rId11"/>
  </p:sldIdLst>
  <p:sldSz cx="6858000" cy="51435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Nunito" pitchFamily="2" charset="77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165" d="100"/>
          <a:sy n="165" d="100"/>
        </p:scale>
        <p:origin x="1848" y="192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of this rotation was to really dive into a method rather than just apply it. I didn’t know which method so Dr. Bhatnagar mentioned a couple, and the one that spoke to me was survival analysis. Though I’ve gone over many aspects, during my rotation, I will only be introducing a small aspect of survival analysis along with the general qualitites of the data.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57ec583a3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57ec583a3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2f70fb60c3a8fed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2f70fb60c3a8fed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57ec583a3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57ec583a3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57ec583a3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57ec583a3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57ec583a3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57ec583a3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57ec583a3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57ec583a3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57ec583a3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57ec583a3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3" y="2824500"/>
            <a:ext cx="55278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1" name="Google Shape;11;p2"/>
          <p:cNvSpPr/>
          <p:nvPr/>
        </p:nvSpPr>
        <p:spPr>
          <a:xfrm flipH="1">
            <a:off x="2686950" y="1550700"/>
            <a:ext cx="417105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2" name="Google Shape;12;p2"/>
          <p:cNvSpPr/>
          <p:nvPr/>
        </p:nvSpPr>
        <p:spPr>
          <a:xfrm rot="10800000">
            <a:off x="3794179" y="0"/>
            <a:ext cx="3063825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3" name="Google Shape;13;p2"/>
          <p:cNvSpPr/>
          <p:nvPr/>
        </p:nvSpPr>
        <p:spPr>
          <a:xfrm>
            <a:off x="152456" y="206250"/>
            <a:ext cx="6553125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grpSp>
        <p:nvGrpSpPr>
          <p:cNvPr id="14" name="Google Shape;14;p2"/>
          <p:cNvGrpSpPr/>
          <p:nvPr/>
        </p:nvGrpSpPr>
        <p:grpSpPr>
          <a:xfrm>
            <a:off x="191401" y="592"/>
            <a:ext cx="1687772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679047" y="592"/>
            <a:ext cx="1687772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5293101" y="5088"/>
            <a:ext cx="138846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4914774" y="4217853"/>
            <a:ext cx="1791801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49362" y="4055652"/>
            <a:ext cx="2096561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394027" y="1822833"/>
            <a:ext cx="4020975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285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285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285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285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285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285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285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285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285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394025" y="3413158"/>
            <a:ext cx="4020975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6293051" y="4543668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4176900" y="2834075"/>
            <a:ext cx="26811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4469417" y="4119577"/>
            <a:ext cx="1890714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49362" y="2"/>
            <a:ext cx="2096561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039388" y="1383850"/>
            <a:ext cx="4779225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645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645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645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645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645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645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645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645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645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039388" y="2863850"/>
            <a:ext cx="4779225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57175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 algn="ctr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 algn="ctr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 algn="ctr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 algn="ctr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 algn="ctr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 algn="ctr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 algn="ctr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 algn="ctr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6293051" y="4543668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6293051" y="4543668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3567825" y="2309400"/>
            <a:ext cx="3290175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grpSp>
        <p:nvGrpSpPr>
          <p:cNvPr id="39" name="Google Shape;39;p3"/>
          <p:cNvGrpSpPr/>
          <p:nvPr/>
        </p:nvGrpSpPr>
        <p:grpSpPr>
          <a:xfrm>
            <a:off x="4195644" y="3961115"/>
            <a:ext cx="2182609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49362" y="2"/>
            <a:ext cx="2096561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416513" y="1746100"/>
            <a:ext cx="4033125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24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24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24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24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24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24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24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24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6293051" y="4543668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2686950" y="1550700"/>
            <a:ext cx="417105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51" name="Google Shape;51;p4"/>
          <p:cNvSpPr/>
          <p:nvPr/>
        </p:nvSpPr>
        <p:spPr>
          <a:xfrm>
            <a:off x="23" y="2824500"/>
            <a:ext cx="55278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52" name="Google Shape;52;p4"/>
          <p:cNvSpPr/>
          <p:nvPr/>
        </p:nvSpPr>
        <p:spPr>
          <a:xfrm>
            <a:off x="152419" y="206250"/>
            <a:ext cx="6553125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614363" y="845600"/>
            <a:ext cx="5629275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614363" y="1990725"/>
            <a:ext cx="5629275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8575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1800"/>
            </a:lvl1pPr>
            <a:lvl2pPr marL="685800" lvl="1" indent="-257175">
              <a:spcBef>
                <a:spcPts val="1200"/>
              </a:spcBef>
              <a:spcAft>
                <a:spcPts val="0"/>
              </a:spcAft>
              <a:buSzPts val="1800"/>
              <a:buChar char="○"/>
              <a:defRPr sz="1350"/>
            </a:lvl2pPr>
            <a:lvl3pPr marL="1028700" lvl="2" indent="-257175">
              <a:spcBef>
                <a:spcPts val="1200"/>
              </a:spcBef>
              <a:spcAft>
                <a:spcPts val="0"/>
              </a:spcAft>
              <a:buSzPts val="1800"/>
              <a:buChar char="■"/>
              <a:defRPr sz="1350"/>
            </a:lvl3pPr>
            <a:lvl4pPr marL="1371600" lvl="3" indent="-257175">
              <a:spcBef>
                <a:spcPts val="1200"/>
              </a:spcBef>
              <a:spcAft>
                <a:spcPts val="0"/>
              </a:spcAft>
              <a:buSzPts val="1800"/>
              <a:buChar char="●"/>
              <a:defRPr sz="1350"/>
            </a:lvl4pPr>
            <a:lvl5pPr marL="1714500" lvl="4" indent="-257175">
              <a:spcBef>
                <a:spcPts val="1200"/>
              </a:spcBef>
              <a:spcAft>
                <a:spcPts val="0"/>
              </a:spcAft>
              <a:buSzPts val="1800"/>
              <a:buChar char="○"/>
              <a:defRPr sz="1350"/>
            </a:lvl5pPr>
            <a:lvl6pPr marL="2057400" lvl="5" indent="-257175">
              <a:spcBef>
                <a:spcPts val="1200"/>
              </a:spcBef>
              <a:spcAft>
                <a:spcPts val="0"/>
              </a:spcAft>
              <a:buSzPts val="1800"/>
              <a:buChar char="■"/>
              <a:defRPr sz="1350"/>
            </a:lvl6pPr>
            <a:lvl7pPr marL="2400300" lvl="6" indent="-257175">
              <a:spcBef>
                <a:spcPts val="1200"/>
              </a:spcBef>
              <a:spcAft>
                <a:spcPts val="0"/>
              </a:spcAft>
              <a:buSzPts val="1800"/>
              <a:buChar char="●"/>
              <a:defRPr sz="1350"/>
            </a:lvl7pPr>
            <a:lvl8pPr marL="2743200" lvl="7" indent="-257175">
              <a:spcBef>
                <a:spcPts val="1200"/>
              </a:spcBef>
              <a:spcAft>
                <a:spcPts val="0"/>
              </a:spcAft>
              <a:buSzPts val="1800"/>
              <a:buChar char="○"/>
              <a:defRPr sz="1350"/>
            </a:lvl8pPr>
            <a:lvl9pPr marL="3086100" lvl="8" indent="-257175">
              <a:spcBef>
                <a:spcPts val="1200"/>
              </a:spcBef>
              <a:spcAft>
                <a:spcPts val="1200"/>
              </a:spcAft>
              <a:buSzPts val="1800"/>
              <a:buChar char="■"/>
              <a:defRPr sz="1350"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6293051" y="4543668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2686950" y="1550700"/>
            <a:ext cx="417105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58" name="Google Shape;58;p5"/>
          <p:cNvSpPr/>
          <p:nvPr/>
        </p:nvSpPr>
        <p:spPr>
          <a:xfrm>
            <a:off x="23" y="2824500"/>
            <a:ext cx="55278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59" name="Google Shape;59;p5"/>
          <p:cNvSpPr/>
          <p:nvPr/>
        </p:nvSpPr>
        <p:spPr>
          <a:xfrm>
            <a:off x="152419" y="206250"/>
            <a:ext cx="6553125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614363" y="845600"/>
            <a:ext cx="5629275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614363" y="1990725"/>
            <a:ext cx="2764575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5717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3479006" y="1990725"/>
            <a:ext cx="2764575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5717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6293051" y="4543668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2686950" y="1550700"/>
            <a:ext cx="417105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66" name="Google Shape;66;p6"/>
          <p:cNvSpPr/>
          <p:nvPr/>
        </p:nvSpPr>
        <p:spPr>
          <a:xfrm>
            <a:off x="23" y="2824500"/>
            <a:ext cx="55278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67" name="Google Shape;67;p6"/>
          <p:cNvSpPr/>
          <p:nvPr/>
        </p:nvSpPr>
        <p:spPr>
          <a:xfrm>
            <a:off x="152419" y="206250"/>
            <a:ext cx="6553125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614363" y="845600"/>
            <a:ext cx="5629275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6293051" y="4543668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2686950" y="1550700"/>
            <a:ext cx="417105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72" name="Google Shape;72;p7"/>
          <p:cNvSpPr/>
          <p:nvPr/>
        </p:nvSpPr>
        <p:spPr>
          <a:xfrm>
            <a:off x="23" y="2824500"/>
            <a:ext cx="55278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73" name="Google Shape;73;p7"/>
          <p:cNvSpPr/>
          <p:nvPr/>
        </p:nvSpPr>
        <p:spPr>
          <a:xfrm>
            <a:off x="152419" y="206250"/>
            <a:ext cx="6553125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614363" y="845600"/>
            <a:ext cx="27819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623025" y="2319050"/>
            <a:ext cx="27819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5717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6293051" y="4543668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55269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79" name="Google Shape;79;p8"/>
          <p:cNvSpPr/>
          <p:nvPr/>
        </p:nvSpPr>
        <p:spPr>
          <a:xfrm flipH="1">
            <a:off x="2687408" y="1554113"/>
            <a:ext cx="4170375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grpSp>
        <p:nvGrpSpPr>
          <p:cNvPr id="80" name="Google Shape;80;p8"/>
          <p:cNvGrpSpPr/>
          <p:nvPr/>
        </p:nvGrpSpPr>
        <p:grpSpPr>
          <a:xfrm>
            <a:off x="191994" y="-118"/>
            <a:ext cx="1688510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152419" y="206250"/>
            <a:ext cx="6553125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grpSp>
        <p:nvGrpSpPr>
          <p:cNvPr id="85" name="Google Shape;85;p8"/>
          <p:cNvGrpSpPr/>
          <p:nvPr/>
        </p:nvGrpSpPr>
        <p:grpSpPr>
          <a:xfrm>
            <a:off x="26200" y="4522125"/>
            <a:ext cx="1194980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4414765" y="1243"/>
            <a:ext cx="2443091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045447" y="1301146"/>
            <a:ext cx="4775175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6293051" y="4543668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2686950" y="1550700"/>
            <a:ext cx="417105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97" name="Google Shape;97;p9"/>
          <p:cNvSpPr/>
          <p:nvPr/>
        </p:nvSpPr>
        <p:spPr>
          <a:xfrm>
            <a:off x="23" y="2824500"/>
            <a:ext cx="55278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98" name="Google Shape;98;p9"/>
          <p:cNvSpPr/>
          <p:nvPr/>
        </p:nvSpPr>
        <p:spPr>
          <a:xfrm>
            <a:off x="152419" y="206250"/>
            <a:ext cx="6553125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614363" y="845600"/>
            <a:ext cx="481815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614363" y="1550700"/>
            <a:ext cx="4394925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614363" y="2467050"/>
            <a:ext cx="4394925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5717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6293051" y="4543668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23" y="2824500"/>
            <a:ext cx="55278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05" name="Google Shape;105;p10"/>
          <p:cNvSpPr/>
          <p:nvPr/>
        </p:nvSpPr>
        <p:spPr>
          <a:xfrm flipH="1">
            <a:off x="2686950" y="1550700"/>
            <a:ext cx="417105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06" name="Google Shape;106;p10"/>
          <p:cNvSpPr/>
          <p:nvPr/>
        </p:nvSpPr>
        <p:spPr>
          <a:xfrm>
            <a:off x="152419" y="206250"/>
            <a:ext cx="6553125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246019" y="4163500"/>
            <a:ext cx="5561325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342900" lvl="0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6293051" y="4543668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  <a:defRPr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■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■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Calibri"/>
              <a:buChar char="■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293051" y="4543668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75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75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75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75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75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75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75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75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75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06431" y="954188"/>
            <a:ext cx="4860225" cy="1184175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/>
              <a:t>Intro To Survival Analysis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3476194" y="2138363"/>
            <a:ext cx="2603025" cy="10458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r>
              <a:rPr lang="en"/>
              <a:t>Jesse Islam</a:t>
            </a:r>
            <a:br>
              <a:rPr lang="en"/>
            </a:br>
            <a:br>
              <a:rPr lang="en"/>
            </a:br>
            <a:r>
              <a:rPr lang="en"/>
              <a:t> Rotation 2: Biostatistics</a:t>
            </a:r>
            <a:endParaRPr/>
          </a:p>
          <a:p>
            <a:pPr marL="0" indent="0"/>
            <a:endParaRPr/>
          </a:p>
          <a:p>
            <a:pPr marL="0" indent="0"/>
            <a:r>
              <a:rPr lang="en"/>
              <a:t>Supervised by:</a:t>
            </a:r>
            <a:endParaRPr/>
          </a:p>
          <a:p>
            <a:pPr marL="0" indent="0"/>
            <a:r>
              <a:rPr lang="en"/>
              <a:t>Dr. Sahir Bhatnagar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8C359-B673-4B4D-8391-65D1F2300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 (parametric) vs Cox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96D7A-5951-48CE-92AF-63FD04358E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A5385-A153-406A-AE8A-428AEDF9AD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38753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614363" y="1277138"/>
            <a:ext cx="5629275" cy="7159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/>
              <a:t>What is Survival Analysis?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614363" y="1752806"/>
            <a:ext cx="5629275" cy="11907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Char char="-"/>
            </a:pPr>
            <a:r>
              <a:rPr lang="en"/>
              <a:t>Any dataset concerning time to an event. </a:t>
            </a:r>
            <a:endParaRPr/>
          </a:p>
          <a:p>
            <a:pPr lvl="1">
              <a:spcBef>
                <a:spcPts val="0"/>
              </a:spcBef>
              <a:buChar char="-"/>
            </a:pPr>
            <a:r>
              <a:rPr lang="en"/>
              <a:t>Time to death</a:t>
            </a:r>
            <a:endParaRPr/>
          </a:p>
          <a:p>
            <a:pPr lvl="1">
              <a:spcBef>
                <a:spcPts val="0"/>
              </a:spcBef>
              <a:buChar char="-"/>
            </a:pPr>
            <a:r>
              <a:rPr lang="en"/>
              <a:t>Time to graduation</a:t>
            </a:r>
            <a:endParaRPr/>
          </a:p>
          <a:p>
            <a:pPr lvl="1">
              <a:spcBef>
                <a:spcPts val="0"/>
              </a:spcBef>
              <a:buChar char="-"/>
            </a:pPr>
            <a:r>
              <a:rPr lang="en"/>
              <a:t>Time to getting a disease</a:t>
            </a:r>
            <a:endParaRPr b="1"/>
          </a:p>
        </p:txBody>
      </p:sp>
      <p:sp>
        <p:nvSpPr>
          <p:cNvPr id="136" name="Google Shape;136;p14"/>
          <p:cNvSpPr txBox="1"/>
          <p:nvPr/>
        </p:nvSpPr>
        <p:spPr>
          <a:xfrm>
            <a:off x="614363" y="2796206"/>
            <a:ext cx="5522850" cy="151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42900" indent="-285750">
              <a:lnSpc>
                <a:spcPct val="115000"/>
              </a:lnSpc>
              <a:buClr>
                <a:schemeClr val="dk2"/>
              </a:buClr>
              <a:buSzPts val="2400"/>
              <a:buFont typeface="Calibri"/>
              <a:buChar char="-"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Dataset consists of individuals who were tracked for a fixed period of time.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57175">
              <a:lnSpc>
                <a:spcPct val="115000"/>
              </a:lnSpc>
              <a:buClr>
                <a:schemeClr val="dk2"/>
              </a:buClr>
              <a:buSzPts val="1800"/>
              <a:buFont typeface="Calibri"/>
              <a:buChar char="-"/>
            </a:pPr>
            <a:r>
              <a:rPr lang="en" sz="13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event is not necessarily experienced until the study is over.</a:t>
            </a:r>
            <a:endParaRPr sz="13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57175">
              <a:lnSpc>
                <a:spcPct val="115000"/>
              </a:lnSpc>
              <a:buClr>
                <a:schemeClr val="dk2"/>
              </a:buClr>
              <a:buSzPts val="1800"/>
              <a:buFont typeface="Calibri"/>
              <a:buChar char="-"/>
            </a:pPr>
            <a:r>
              <a:rPr lang="en" sz="13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participant may drop out early for any reason.</a:t>
            </a:r>
            <a:endParaRPr sz="13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57175">
              <a:lnSpc>
                <a:spcPct val="115000"/>
              </a:lnSpc>
              <a:buClr>
                <a:schemeClr val="dk2"/>
              </a:buClr>
              <a:buSzPts val="1800"/>
              <a:buFont typeface="Calibri"/>
              <a:buChar char="-"/>
            </a:pPr>
            <a:r>
              <a:rPr lang="en" sz="13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These individuals are </a:t>
            </a:r>
            <a:r>
              <a:rPr lang="en" sz="135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censored</a:t>
            </a:r>
            <a:endParaRPr sz="135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4"/>
          <p:cNvSpPr txBox="1">
            <a:spLocks noGrp="1"/>
          </p:cNvSpPr>
          <p:nvPr>
            <p:ph type="sldNum" idx="12"/>
          </p:nvPr>
        </p:nvSpPr>
        <p:spPr>
          <a:xfrm>
            <a:off x="6293051" y="4050689"/>
            <a:ext cx="411525" cy="29520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>
            <a:spLocks noGrp="1"/>
          </p:cNvSpPr>
          <p:nvPr>
            <p:ph type="sldNum" idx="12"/>
          </p:nvPr>
        </p:nvSpPr>
        <p:spPr>
          <a:xfrm>
            <a:off x="6293051" y="4050689"/>
            <a:ext cx="411525" cy="29520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/>
          </a:p>
        </p:txBody>
      </p:sp>
      <p:sp>
        <p:nvSpPr>
          <p:cNvPr id="143" name="Google Shape;143;p15"/>
          <p:cNvSpPr txBox="1">
            <a:spLocks noGrp="1"/>
          </p:cNvSpPr>
          <p:nvPr>
            <p:ph type="body" idx="1"/>
          </p:nvPr>
        </p:nvSpPr>
        <p:spPr>
          <a:xfrm>
            <a:off x="614363" y="1914806"/>
            <a:ext cx="5629275" cy="99810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" sz="2700" b="1"/>
              <a:t>Now lets gets some data!</a:t>
            </a:r>
            <a:endParaRPr sz="27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>
            <a:spLocks noGrp="1"/>
          </p:cNvSpPr>
          <p:nvPr>
            <p:ph type="title"/>
          </p:nvPr>
        </p:nvSpPr>
        <p:spPr>
          <a:xfrm>
            <a:off x="614363" y="869063"/>
            <a:ext cx="5629275" cy="7159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/>
              <a:t>Data: Time to assignment completion</a:t>
            </a:r>
            <a:endParaRPr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8794" y="1350563"/>
            <a:ext cx="2940413" cy="268695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6"/>
          <p:cNvSpPr txBox="1">
            <a:spLocks noGrp="1"/>
          </p:cNvSpPr>
          <p:nvPr>
            <p:ph type="sldNum" idx="12"/>
          </p:nvPr>
        </p:nvSpPr>
        <p:spPr>
          <a:xfrm>
            <a:off x="6293051" y="4050689"/>
            <a:ext cx="411525" cy="29520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>
            <a:spLocks noGrp="1"/>
          </p:cNvSpPr>
          <p:nvPr>
            <p:ph type="title"/>
          </p:nvPr>
        </p:nvSpPr>
        <p:spPr>
          <a:xfrm>
            <a:off x="614363" y="869063"/>
            <a:ext cx="5629275" cy="7159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/>
              <a:t>Data: Time to assignment completion</a:t>
            </a:r>
            <a:endParaRPr/>
          </a:p>
        </p:txBody>
      </p:sp>
      <p:cxnSp>
        <p:nvCxnSpPr>
          <p:cNvPr id="156" name="Google Shape;156;p17"/>
          <p:cNvCxnSpPr/>
          <p:nvPr/>
        </p:nvCxnSpPr>
        <p:spPr>
          <a:xfrm>
            <a:off x="3476785" y="2702185"/>
            <a:ext cx="278100" cy="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57" name="Google Shape;157;p17"/>
          <p:cNvPicPr preferRelativeResize="0"/>
          <p:nvPr/>
        </p:nvPicPr>
        <p:blipFill rotWithShape="1">
          <a:blip r:embed="rId3">
            <a:alphaModFix/>
          </a:blip>
          <a:srcRect r="26873"/>
          <a:stretch/>
        </p:blipFill>
        <p:spPr>
          <a:xfrm>
            <a:off x="3857476" y="2010948"/>
            <a:ext cx="2281013" cy="138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7"/>
          <p:cNvSpPr txBox="1">
            <a:spLocks noGrp="1"/>
          </p:cNvSpPr>
          <p:nvPr>
            <p:ph type="sldNum" idx="12"/>
          </p:nvPr>
        </p:nvSpPr>
        <p:spPr>
          <a:xfrm>
            <a:off x="6293051" y="4050689"/>
            <a:ext cx="411525" cy="29520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844" y="1474125"/>
            <a:ext cx="2998943" cy="268695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7"/>
          <p:cNvSpPr txBox="1"/>
          <p:nvPr/>
        </p:nvSpPr>
        <p:spPr>
          <a:xfrm>
            <a:off x="5228850" y="2069475"/>
            <a:ext cx="278100" cy="16582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endParaRPr sz="10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7"/>
          <p:cNvSpPr txBox="1"/>
          <p:nvPr/>
        </p:nvSpPr>
        <p:spPr>
          <a:xfrm>
            <a:off x="5228850" y="1969650"/>
            <a:ext cx="278100" cy="165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Calibri"/>
                <a:ea typeface="Calibri"/>
                <a:cs typeface="Calibri"/>
                <a:sym typeface="Calibri"/>
              </a:rPr>
              <a:t>(t)</a:t>
            </a:r>
            <a:endParaRPr sz="105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>
            <a:spLocks noGrp="1"/>
          </p:cNvSpPr>
          <p:nvPr>
            <p:ph type="title"/>
          </p:nvPr>
        </p:nvSpPr>
        <p:spPr>
          <a:xfrm>
            <a:off x="614363" y="1277138"/>
            <a:ext cx="5629275" cy="7159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/>
              <a:t>Definitions/Notations</a:t>
            </a:r>
            <a:endParaRPr/>
          </a:p>
        </p:txBody>
      </p:sp>
      <p:sp>
        <p:nvSpPr>
          <p:cNvPr id="173" name="Google Shape;173;p19"/>
          <p:cNvSpPr txBox="1">
            <a:spLocks noGrp="1"/>
          </p:cNvSpPr>
          <p:nvPr>
            <p:ph type="body" idx="1"/>
          </p:nvPr>
        </p:nvSpPr>
        <p:spPr>
          <a:xfrm>
            <a:off x="614363" y="1685494"/>
            <a:ext cx="5629275" cy="9981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Char char="-"/>
            </a:pPr>
            <a:r>
              <a:rPr lang="en" dirty="0"/>
              <a:t>Survival: To persist without experiencing the event</a:t>
            </a:r>
            <a:endParaRPr dirty="0"/>
          </a:p>
          <a:p>
            <a:pPr>
              <a:buChar char="-"/>
            </a:pPr>
            <a:r>
              <a:rPr lang="en" dirty="0"/>
              <a:t>T = Survival time  (T &gt; 0), Random variable</a:t>
            </a:r>
            <a:endParaRPr dirty="0"/>
          </a:p>
          <a:p>
            <a:pPr>
              <a:buChar char="-"/>
            </a:pPr>
            <a:r>
              <a:rPr lang="en" dirty="0"/>
              <a:t>t = Current survival time</a:t>
            </a:r>
            <a:endParaRPr dirty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74" name="Google Shape;174;p19"/>
          <p:cNvSpPr txBox="1">
            <a:spLocks noGrp="1"/>
          </p:cNvSpPr>
          <p:nvPr>
            <p:ph type="sldNum" idx="12"/>
          </p:nvPr>
        </p:nvSpPr>
        <p:spPr>
          <a:xfrm>
            <a:off x="6293051" y="4050689"/>
            <a:ext cx="411525" cy="29520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>
            <a:spLocks noGrp="1"/>
          </p:cNvSpPr>
          <p:nvPr>
            <p:ph type="title"/>
          </p:nvPr>
        </p:nvSpPr>
        <p:spPr>
          <a:xfrm>
            <a:off x="614363" y="1277138"/>
            <a:ext cx="5629275" cy="7159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/>
              <a:t>Survivor Function</a:t>
            </a:r>
            <a:endParaRPr/>
          </a:p>
        </p:txBody>
      </p:sp>
      <p:sp>
        <p:nvSpPr>
          <p:cNvPr id="180" name="Google Shape;180;p20"/>
          <p:cNvSpPr txBox="1">
            <a:spLocks noGrp="1"/>
          </p:cNvSpPr>
          <p:nvPr>
            <p:ph type="body" idx="1"/>
          </p:nvPr>
        </p:nvSpPr>
        <p:spPr>
          <a:xfrm>
            <a:off x="614363" y="2104031"/>
            <a:ext cx="4227300" cy="12631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Survivor function: probability of surviving past Survival time t.</a:t>
            </a:r>
            <a:endParaRPr/>
          </a:p>
          <a:p>
            <a:pPr>
              <a:spcBef>
                <a:spcPts val="1200"/>
              </a:spcBef>
              <a:buChar char="-"/>
            </a:pPr>
            <a:r>
              <a:rPr lang="en"/>
              <a:t>Two things we care about: </a:t>
            </a:r>
            <a:endParaRPr/>
          </a:p>
          <a:p>
            <a:pPr lvl="1">
              <a:spcBef>
                <a:spcPts val="0"/>
              </a:spcBef>
              <a:buChar char="-"/>
            </a:pPr>
            <a:r>
              <a:rPr lang="en"/>
              <a:t>Surviving past t.</a:t>
            </a:r>
            <a:endParaRPr/>
          </a:p>
          <a:p>
            <a:pPr lvl="1">
              <a:spcBef>
                <a:spcPts val="0"/>
              </a:spcBef>
              <a:buChar char="-"/>
            </a:pPr>
            <a:r>
              <a:rPr lang="en"/>
              <a:t>Surviving at least t.</a:t>
            </a:r>
            <a:endParaRPr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4251" y="1833281"/>
            <a:ext cx="1971750" cy="120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0"/>
          <p:cNvSpPr txBox="1"/>
          <p:nvPr/>
        </p:nvSpPr>
        <p:spPr>
          <a:xfrm>
            <a:off x="998438" y="4005019"/>
            <a:ext cx="5245200" cy="29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750">
                <a:solidFill>
                  <a:srgbClr val="222222"/>
                </a:solidFill>
                <a:highlight>
                  <a:srgbClr val="FFFFFF"/>
                </a:highlight>
              </a:rPr>
              <a:t>Kleinbaum, David G., and Mitchel Klein. </a:t>
            </a:r>
            <a:r>
              <a:rPr lang="en" sz="750" i="1">
                <a:solidFill>
                  <a:srgbClr val="222222"/>
                </a:solidFill>
                <a:highlight>
                  <a:srgbClr val="FFFFFF"/>
                </a:highlight>
              </a:rPr>
              <a:t>Survival analysis</a:t>
            </a:r>
            <a:r>
              <a:rPr lang="en" sz="750">
                <a:solidFill>
                  <a:srgbClr val="222222"/>
                </a:solidFill>
                <a:highlight>
                  <a:srgbClr val="FFFFFF"/>
                </a:highlight>
              </a:rPr>
              <a:t>. Vol. 3. New York: Springer, 2010.  Pg. 9, 59</a:t>
            </a:r>
            <a:endParaRPr sz="105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844" y="1833281"/>
            <a:ext cx="1810342" cy="27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0"/>
          <p:cNvSpPr txBox="1">
            <a:spLocks noGrp="1"/>
          </p:cNvSpPr>
          <p:nvPr>
            <p:ph type="sldNum" idx="12"/>
          </p:nvPr>
        </p:nvSpPr>
        <p:spPr>
          <a:xfrm>
            <a:off x="6293051" y="4050689"/>
            <a:ext cx="411525" cy="29520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 txBox="1">
            <a:spLocks noGrp="1"/>
          </p:cNvSpPr>
          <p:nvPr>
            <p:ph type="title"/>
          </p:nvPr>
        </p:nvSpPr>
        <p:spPr>
          <a:xfrm>
            <a:off x="614363" y="1277138"/>
            <a:ext cx="5629275" cy="7159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endParaRPr/>
          </a:p>
        </p:txBody>
      </p:sp>
      <p:sp>
        <p:nvSpPr>
          <p:cNvPr id="245" name="Google Shape;245;p25"/>
          <p:cNvSpPr txBox="1">
            <a:spLocks noGrp="1"/>
          </p:cNvSpPr>
          <p:nvPr>
            <p:ph type="body" idx="1"/>
          </p:nvPr>
        </p:nvSpPr>
        <p:spPr>
          <a:xfrm>
            <a:off x="614363" y="2135981"/>
            <a:ext cx="5629275" cy="18360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endParaRPr/>
          </a:p>
        </p:txBody>
      </p:sp>
      <p:pic>
        <p:nvPicPr>
          <p:cNvPr id="246" name="Google Shape;24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9600" y="1277138"/>
            <a:ext cx="6424389" cy="3029769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5"/>
          <p:cNvSpPr txBox="1"/>
          <p:nvPr/>
        </p:nvSpPr>
        <p:spPr>
          <a:xfrm>
            <a:off x="2107913" y="1710675"/>
            <a:ext cx="681975" cy="28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Calibri"/>
                <a:ea typeface="Calibri"/>
                <a:cs typeface="Calibri"/>
                <a:sym typeface="Calibri"/>
              </a:rPr>
              <a:t>Step=0.2</a:t>
            </a:r>
            <a:endParaRPr sz="10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5"/>
          <p:cNvSpPr txBox="1"/>
          <p:nvPr/>
        </p:nvSpPr>
        <p:spPr>
          <a:xfrm>
            <a:off x="3248625" y="2169394"/>
            <a:ext cx="681975" cy="28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Calibri"/>
                <a:ea typeface="Calibri"/>
                <a:cs typeface="Calibri"/>
                <a:sym typeface="Calibri"/>
              </a:rPr>
              <a:t>Step=0.2</a:t>
            </a:r>
            <a:endParaRPr sz="10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5"/>
          <p:cNvSpPr txBox="1"/>
          <p:nvPr/>
        </p:nvSpPr>
        <p:spPr>
          <a:xfrm>
            <a:off x="4368656" y="2614369"/>
            <a:ext cx="681975" cy="28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Calibri"/>
                <a:ea typeface="Calibri"/>
                <a:cs typeface="Calibri"/>
                <a:sym typeface="Calibri"/>
              </a:rPr>
              <a:t>Step=0.2</a:t>
            </a:r>
            <a:endParaRPr sz="10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5"/>
          <p:cNvSpPr txBox="1"/>
          <p:nvPr/>
        </p:nvSpPr>
        <p:spPr>
          <a:xfrm>
            <a:off x="5902013" y="3314175"/>
            <a:ext cx="681975" cy="28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Calibri"/>
                <a:ea typeface="Calibri"/>
                <a:cs typeface="Calibri"/>
                <a:sym typeface="Calibri"/>
              </a:rPr>
              <a:t>Step=0.4</a:t>
            </a:r>
            <a:endParaRPr sz="10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5"/>
          <p:cNvSpPr/>
          <p:nvPr/>
        </p:nvSpPr>
        <p:spPr>
          <a:xfrm>
            <a:off x="5254819" y="2896744"/>
            <a:ext cx="175950" cy="217575"/>
          </a:xfrm>
          <a:prstGeom prst="ellipse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52" name="Google Shape;252;p25"/>
          <p:cNvSpPr txBox="1">
            <a:spLocks noGrp="1"/>
          </p:cNvSpPr>
          <p:nvPr>
            <p:ph type="sldNum" idx="12"/>
          </p:nvPr>
        </p:nvSpPr>
        <p:spPr>
          <a:xfrm>
            <a:off x="6293051" y="4050689"/>
            <a:ext cx="411525" cy="29520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C7516-BBDF-4431-A02B-FDF8BF26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Hazard function. 		cox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51B7F-1918-43D4-AFA0-5F509B71F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4363" y="2948363"/>
            <a:ext cx="5629275" cy="1836000"/>
          </a:xfrm>
        </p:spPr>
        <p:txBody>
          <a:bodyPr/>
          <a:lstStyle/>
          <a:p>
            <a:r>
              <a:rPr lang="en-US" i="1" dirty="0"/>
              <a:t>h(</a:t>
            </a:r>
            <a:r>
              <a:rPr lang="en-US" i="1" dirty="0" err="1"/>
              <a:t>x,t</a:t>
            </a:r>
            <a:r>
              <a:rPr lang="en-US" i="1" dirty="0"/>
              <a:t>) </a:t>
            </a:r>
            <a:r>
              <a:rPr lang="en-US" dirty="0"/>
              <a:t>: hazard function</a:t>
            </a:r>
          </a:p>
          <a:p>
            <a:r>
              <a:rPr lang="en-US" i="1" dirty="0"/>
              <a:t>h</a:t>
            </a:r>
            <a:r>
              <a:rPr lang="en-US" i="1" baseline="-25000" dirty="0"/>
              <a:t>0 </a:t>
            </a:r>
            <a:r>
              <a:rPr lang="en-US" dirty="0"/>
              <a:t>: baseline hazard</a:t>
            </a:r>
          </a:p>
          <a:p>
            <a:r>
              <a:rPr lang="el-GR" dirty="0"/>
              <a:t>β</a:t>
            </a:r>
            <a:r>
              <a:rPr lang="en-US" i="1" dirty="0"/>
              <a:t>X </a:t>
            </a:r>
            <a:r>
              <a:rPr lang="en-US" dirty="0"/>
              <a:t>: linear predictor =</a:t>
            </a:r>
            <a:r>
              <a:rPr lang="en-US" i="1" dirty="0"/>
              <a:t> 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0DE198-6BE7-4A7C-9E60-FFD39CA1F1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pic>
        <p:nvPicPr>
          <p:cNvPr id="6" name="Picture 5" descr="A picture containing stool, drawing, table&#10;&#10;Description automatically generated">
            <a:extLst>
              <a:ext uri="{FF2B5EF4-FFF2-40B4-BE49-F238E27FC236}">
                <a16:creationId xmlns:a16="http://schemas.microsoft.com/office/drawing/2014/main" id="{D1C24A23-5E36-49DA-A377-06B02A2DC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3" y="1993087"/>
            <a:ext cx="1975457" cy="324038"/>
          </a:xfrm>
          <a:prstGeom prst="rect">
            <a:avLst/>
          </a:prstGeom>
        </p:spPr>
      </p:pic>
      <p:pic>
        <p:nvPicPr>
          <p:cNvPr id="7" name="Picture 6" descr="A drawing of a person&#10;&#10;Description automatically generated">
            <a:extLst>
              <a:ext uri="{FF2B5EF4-FFF2-40B4-BE49-F238E27FC236}">
                <a16:creationId xmlns:a16="http://schemas.microsoft.com/office/drawing/2014/main" id="{A0929688-1284-984E-ACD7-A9A5D0F56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301" y="1808634"/>
            <a:ext cx="2700337" cy="69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367935"/>
      </p:ext>
    </p:extLst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314</Words>
  <Application>Microsoft Macintosh PowerPoint</Application>
  <PresentationFormat>Custom</PresentationFormat>
  <Paragraphs>47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Nunito</vt:lpstr>
      <vt:lpstr>Calibri</vt:lpstr>
      <vt:lpstr>Arial</vt:lpstr>
      <vt:lpstr>Shift</vt:lpstr>
      <vt:lpstr>Intro To Survival Analysis</vt:lpstr>
      <vt:lpstr>What is Survival Analysis?</vt:lpstr>
      <vt:lpstr>PowerPoint Presentation</vt:lpstr>
      <vt:lpstr>Data: Time to assignment completion</vt:lpstr>
      <vt:lpstr>Data: Time to assignment completion</vt:lpstr>
      <vt:lpstr>Definitions/Notations</vt:lpstr>
      <vt:lpstr>Survivor Function</vt:lpstr>
      <vt:lpstr>PowerPoint Presentation</vt:lpstr>
      <vt:lpstr>Hazard function.   cox</vt:lpstr>
      <vt:lpstr>AFT (parametric) vs Cox Overview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Survival Analysis</dc:title>
  <cp:lastModifiedBy>Microsoft Office User</cp:lastModifiedBy>
  <cp:revision>10</cp:revision>
  <dcterms:modified xsi:type="dcterms:W3CDTF">2020-02-24T21:14:57Z</dcterms:modified>
</cp:coreProperties>
</file>