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1" r:id="rId11"/>
  </p:sldIdLst>
  <p:sldSz cx="6858000" cy="51435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1848" y="19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rotation was to really dive into a method rather than just apply it. I didn’t know which method so Dr. Bhatnagar mentioned a couple, and the one that spoke to me was survival analysis. Though I’ve gone over many aspects, during my rotation, I will only be introducing a small aspect of survival analysis along with the general qualitites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ec583a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ec583a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70fb60c3a8fe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70fb60c3a8fe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ec583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ec583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ec583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ec583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ec583a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ec583a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ec583a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ec583a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7ec583a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7ec583a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2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 rot="10800000">
            <a:off x="3794179" y="0"/>
            <a:ext cx="3063825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152456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91401" y="592"/>
            <a:ext cx="1687772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79047" y="592"/>
            <a:ext cx="1687772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293101" y="5088"/>
            <a:ext cx="138846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914774" y="4217853"/>
            <a:ext cx="1791801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49362" y="4055652"/>
            <a:ext cx="2096561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394027" y="1822833"/>
            <a:ext cx="4020975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394025" y="3413158"/>
            <a:ext cx="4020975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4176900" y="2834075"/>
            <a:ext cx="26811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4469417" y="4119577"/>
            <a:ext cx="1890714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039388" y="1383850"/>
            <a:ext cx="4779225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039388" y="2863850"/>
            <a:ext cx="4779225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67825" y="2309400"/>
            <a:ext cx="3290175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3"/>
          <p:cNvGrpSpPr/>
          <p:nvPr/>
        </p:nvGrpSpPr>
        <p:grpSpPr>
          <a:xfrm>
            <a:off x="4195644" y="3961115"/>
            <a:ext cx="2182609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416513" y="1746100"/>
            <a:ext cx="4033125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1" name="Google Shape;51;p4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2" name="Google Shape;52;p4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56292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1pPr>
            <a:lvl2pPr marL="685800" lvl="1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4pPr>
            <a:lvl5pPr marL="1714500" lvl="4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8" name="Google Shape;58;p5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9" name="Google Shape;59;p5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3479006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6" name="Google Shape;66;p6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7" name="Google Shape;67;p6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7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7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27819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23025" y="2319050"/>
            <a:ext cx="27819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55269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8"/>
          <p:cNvSpPr/>
          <p:nvPr/>
        </p:nvSpPr>
        <p:spPr>
          <a:xfrm flipH="1">
            <a:off x="2687408" y="1554113"/>
            <a:ext cx="4170375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0" name="Google Shape;80;p8"/>
          <p:cNvGrpSpPr/>
          <p:nvPr/>
        </p:nvGrpSpPr>
        <p:grpSpPr>
          <a:xfrm>
            <a:off x="191994" y="-118"/>
            <a:ext cx="1688510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5" name="Google Shape;85;p8"/>
          <p:cNvGrpSpPr/>
          <p:nvPr/>
        </p:nvGrpSpPr>
        <p:grpSpPr>
          <a:xfrm>
            <a:off x="26200" y="4522125"/>
            <a:ext cx="1194980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4414765" y="1243"/>
            <a:ext cx="2443091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45447" y="1301146"/>
            <a:ext cx="4775175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9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9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481815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614363" y="1550700"/>
            <a:ext cx="43949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4363" y="2467050"/>
            <a:ext cx="4394925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5" name="Google Shape;105;p10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6" name="Google Shape;106;p10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246019" y="4163500"/>
            <a:ext cx="5561325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6431" y="954188"/>
            <a:ext cx="4860225" cy="11841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dirty="0"/>
              <a:t>Intro To Survival Analysis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76194" y="2138363"/>
            <a:ext cx="2603025" cy="10458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800" dirty="0"/>
              <a:t>Jesse Islam</a:t>
            </a:r>
            <a:br>
              <a:rPr lang="en" sz="2800" dirty="0"/>
            </a:br>
            <a:r>
              <a:rPr lang="en" sz="2800" dirty="0"/>
              <a:t>QLS program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359-B673-4B4D-8391-65D1F23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Overview 	AFT (parametric)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6D7A-5951-48CE-92AF-63FD0435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1401789"/>
            <a:ext cx="2717773" cy="2448000"/>
          </a:xfrm>
        </p:spPr>
        <p:txBody>
          <a:bodyPr/>
          <a:lstStyle/>
          <a:p>
            <a:r>
              <a:rPr lang="en-US" dirty="0"/>
              <a:t>Etiology</a:t>
            </a:r>
          </a:p>
          <a:p>
            <a:r>
              <a:rPr lang="en-US" dirty="0"/>
              <a:t>Hazard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5385-A153-406A-AE8A-428AEDF9AD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293051" y="3923735"/>
            <a:ext cx="411525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0373CF-A719-934B-B1FE-75220A1A710C}"/>
              </a:ext>
            </a:extLst>
          </p:cNvPr>
          <p:cNvSpPr txBox="1">
            <a:spLocks/>
          </p:cNvSpPr>
          <p:nvPr/>
        </p:nvSpPr>
        <p:spPr>
          <a:xfrm>
            <a:off x="3332136" y="1401789"/>
            <a:ext cx="296091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Prognosis</a:t>
            </a:r>
          </a:p>
          <a:p>
            <a:r>
              <a:rPr lang="en-US" dirty="0"/>
              <a:t>Survival (absolute risk)</a:t>
            </a:r>
          </a:p>
          <a:p>
            <a:r>
              <a:rPr lang="en-US" dirty="0"/>
              <a:t>Unfavorable observation to covariate ratios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What is Survival Analysis?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14363" y="1752806"/>
            <a:ext cx="5629275" cy="1190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/>
              <a:t>Any dataset concerning time to an event.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death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graduation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getting a disease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614363" y="2796206"/>
            <a:ext cx="5522850" cy="151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85750">
              <a:lnSpc>
                <a:spcPct val="115000"/>
              </a:lnSpc>
              <a:buClr>
                <a:schemeClr val="dk2"/>
              </a:buClr>
              <a:buSzPts val="24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consists of individuals who were tracked for a fixed period of time.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event is not necessarily experienced until the study is over.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participant may drop out early for any reason.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These individuals are </a:t>
            </a: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censored</a:t>
            </a:r>
            <a:endParaRPr sz="13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14363" y="1914806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 sz="2700" b="1"/>
              <a:t>Now lets gets some data!</a:t>
            </a:r>
            <a:endParaRPr sz="2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94" y="1350563"/>
            <a:ext cx="294041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3476785" y="2702185"/>
            <a:ext cx="278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r="26873"/>
          <a:stretch/>
        </p:blipFill>
        <p:spPr>
          <a:xfrm>
            <a:off x="3857476" y="2010948"/>
            <a:ext cx="2281013" cy="13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4" y="1474125"/>
            <a:ext cx="299894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228850" y="2069475"/>
            <a:ext cx="278100" cy="16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228850" y="1969650"/>
            <a:ext cx="278100" cy="1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(t)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DEA7-0C64-0C4B-BD11-C6CED09F694B}"/>
              </a:ext>
            </a:extLst>
          </p:cNvPr>
          <p:cNvSpPr txBox="1"/>
          <p:nvPr/>
        </p:nvSpPr>
        <p:spPr>
          <a:xfrm>
            <a:off x="3857476" y="3595607"/>
            <a:ext cx="222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censoring ????????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Definitions/Notations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614363" y="1685494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 dirty="0"/>
              <a:t>Survival: To persist without experiencing the event</a:t>
            </a:r>
            <a:endParaRPr dirty="0"/>
          </a:p>
          <a:p>
            <a:pPr>
              <a:buChar char="-"/>
            </a:pPr>
            <a:r>
              <a:rPr lang="en" dirty="0"/>
              <a:t>T = Survival time  (T &gt; 0), Random variable</a:t>
            </a:r>
            <a:endParaRPr dirty="0"/>
          </a:p>
          <a:p>
            <a:pPr>
              <a:buChar char="-"/>
            </a:pPr>
            <a:r>
              <a:rPr lang="en" dirty="0"/>
              <a:t>t = Current survival time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Survivor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14363" y="2104031"/>
            <a:ext cx="4227300" cy="1263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Survivor function: probability of surviving past Survival time t.</a:t>
            </a:r>
            <a:endParaRPr/>
          </a:p>
          <a:p>
            <a:pPr>
              <a:spcBef>
                <a:spcPts val="1200"/>
              </a:spcBef>
              <a:buChar char="-"/>
            </a:pPr>
            <a:r>
              <a:rPr lang="en"/>
              <a:t>Two things we care about: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past t.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at least t.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1" y="1833281"/>
            <a:ext cx="1971750" cy="1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998438" y="4005019"/>
            <a:ext cx="5245200" cy="29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Kleinbaum, David G., and Mitchel Klein. </a:t>
            </a:r>
            <a:r>
              <a:rPr lang="en" sz="750" i="1">
                <a:solidFill>
                  <a:srgbClr val="222222"/>
                </a:solidFill>
                <a:highlight>
                  <a:srgbClr val="FFFFFF"/>
                </a:highlight>
              </a:rPr>
              <a:t>Survival analysis</a:t>
            </a:r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. Vol. 3. New York: Springer, 2010.  Pg. 9, 59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44" y="1833281"/>
            <a:ext cx="1810342" cy="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14363" y="2135981"/>
            <a:ext cx="5629275" cy="1836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00" y="1277138"/>
            <a:ext cx="6424389" cy="30297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107913" y="17106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248625" y="2169394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368656" y="2614369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5902013" y="33141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Step=0.4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254819" y="2896744"/>
            <a:ext cx="175950" cy="217575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23074-EF37-6445-9D4C-B71A0B6B886B}"/>
              </a:ext>
            </a:extLst>
          </p:cNvPr>
          <p:cNvSpPr txBox="1"/>
          <p:nvPr/>
        </p:nvSpPr>
        <p:spPr>
          <a:xfrm>
            <a:off x="2789888" y="4417017"/>
            <a:ext cx="151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Censored Event ???????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7516-BBDF-4431-A02B-FDF8BF2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94" y="854034"/>
            <a:ext cx="6090213" cy="954600"/>
          </a:xfrm>
        </p:spPr>
        <p:txBody>
          <a:bodyPr/>
          <a:lstStyle/>
          <a:p>
            <a:r>
              <a:rPr lang="en-US" dirty="0"/>
              <a:t>Hazard function 	  Cox Hazard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1B7F-1918-43D4-AFA0-5F509B71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2948363"/>
            <a:ext cx="5629275" cy="1836000"/>
          </a:xfrm>
        </p:spPr>
        <p:txBody>
          <a:bodyPr/>
          <a:lstStyle/>
          <a:p>
            <a:r>
              <a:rPr lang="en-US" i="1" dirty="0"/>
              <a:t>h(</a:t>
            </a:r>
            <a:r>
              <a:rPr lang="en-US" i="1" dirty="0" err="1"/>
              <a:t>x,t</a:t>
            </a:r>
            <a:r>
              <a:rPr lang="en-US" i="1" dirty="0"/>
              <a:t>) </a:t>
            </a:r>
            <a:r>
              <a:rPr lang="en-US" dirty="0"/>
              <a:t>: hazard function.</a:t>
            </a:r>
            <a:br>
              <a:rPr lang="en-US" dirty="0"/>
            </a:br>
            <a:r>
              <a:rPr lang="en-US" dirty="0"/>
              <a:t>- Probability of experiencing the event over time.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: baseline hazard</a:t>
            </a:r>
          </a:p>
          <a:p>
            <a:r>
              <a:rPr lang="el-GR" dirty="0"/>
              <a:t>β</a:t>
            </a:r>
            <a:r>
              <a:rPr lang="en-US" i="1" dirty="0"/>
              <a:t>X </a:t>
            </a:r>
            <a:r>
              <a:rPr lang="en-US" dirty="0"/>
              <a:t>: linear predictor =</a:t>
            </a:r>
            <a:r>
              <a:rPr lang="en-US" i="1" dirty="0"/>
              <a:t>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E198-6BE7-4A7C-9E60-FFD39CA1F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 descr="A picture containing stool, drawing, table&#10;&#10;Description automatically generated">
            <a:extLst>
              <a:ext uri="{FF2B5EF4-FFF2-40B4-BE49-F238E27FC236}">
                <a16:creationId xmlns:a16="http://schemas.microsoft.com/office/drawing/2014/main" id="{D1C24A23-5E36-49DA-A377-06B02A2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462190"/>
            <a:ext cx="1975457" cy="324038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A0929688-1284-984E-ACD7-A9A5D0F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462190"/>
            <a:ext cx="2700337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336</Words>
  <Application>Microsoft Macintosh PowerPoint</Application>
  <PresentationFormat>Custom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Intro To Survival Analysis</vt:lpstr>
      <vt:lpstr>What is Survival Analysis?</vt:lpstr>
      <vt:lpstr>PowerPoint Presentation</vt:lpstr>
      <vt:lpstr>Data: Time to assignment completion</vt:lpstr>
      <vt:lpstr>Data: Time to assignment completion</vt:lpstr>
      <vt:lpstr>Definitions/Notations</vt:lpstr>
      <vt:lpstr>Survivor Function</vt:lpstr>
      <vt:lpstr>PowerPoint Presentation</vt:lpstr>
      <vt:lpstr>Hazard function    Cox Hazard ratio</vt:lpstr>
      <vt:lpstr>Cox Overview  AFT (parametric)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Survival Analysis</dc:title>
  <cp:lastModifiedBy>Microsoft Office User</cp:lastModifiedBy>
  <cp:revision>16</cp:revision>
  <dcterms:modified xsi:type="dcterms:W3CDTF">2020-02-27T02:15:42Z</dcterms:modified>
</cp:coreProperties>
</file>