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76" r:id="rId8"/>
    <p:sldId id="277" r:id="rId9"/>
    <p:sldId id="283" r:id="rId10"/>
    <p:sldId id="284" r:id="rId11"/>
    <p:sldId id="285" r:id="rId12"/>
    <p:sldId id="262" r:id="rId13"/>
    <p:sldId id="263" r:id="rId14"/>
    <p:sldId id="264" r:id="rId15"/>
    <p:sldId id="265" r:id="rId16"/>
    <p:sldId id="278" r:id="rId17"/>
    <p:sldId id="279" r:id="rId18"/>
    <p:sldId id="266" r:id="rId19"/>
    <p:sldId id="267" r:id="rId20"/>
    <p:sldId id="280" r:id="rId21"/>
    <p:sldId id="268" r:id="rId22"/>
    <p:sldId id="269" r:id="rId23"/>
    <p:sldId id="281" r:id="rId24"/>
    <p:sldId id="270" r:id="rId25"/>
    <p:sldId id="271" r:id="rId26"/>
    <p:sldId id="282" r:id="rId27"/>
    <p:sldId id="272" r:id="rId28"/>
    <p:sldId id="275" r:id="rId29"/>
    <p:sldId id="274" r:id="rId30"/>
  </p:sldIdLst>
  <p:sldSz cx="9144000" cy="5143500" type="screen16x9"/>
  <p:notesSz cx="6858000" cy="9144000"/>
  <p:embeddedFontLs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741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c719ba7970f711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c719ba7970f711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Sklearn</a:t>
            </a:r>
            <a:r>
              <a:rPr lang="en-US" dirty="0"/>
              <a:t> – </a:t>
            </a:r>
            <a:r>
              <a:rPr lang="en-US" dirty="0" err="1"/>
              <a:t>sckit</a:t>
            </a:r>
            <a:r>
              <a:rPr lang="en-US" dirty="0"/>
              <a:t> learn is a python library in Python that provides many supervised and unsupervised learning algorithms</a:t>
            </a:r>
          </a:p>
        </p:txBody>
      </p:sp>
    </p:spTree>
    <p:extLst>
      <p:ext uri="{BB962C8B-B14F-4D97-AF65-F5344CB8AC3E}">
        <p14:creationId xmlns:p14="http://schemas.microsoft.com/office/powerpoint/2010/main" val="21609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1"/>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8" name="Google Shape;28;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31" name="Google Shape;31;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2"/>
        <p:cNvGrpSpPr/>
        <p:nvPr/>
      </p:nvGrpSpPr>
      <p:grpSpPr>
        <a:xfrm>
          <a:off x="0" y="0"/>
          <a:ext cx="0" cy="0"/>
          <a:chOff x="0" y="0"/>
          <a:chExt cx="0" cy="0"/>
        </a:xfrm>
      </p:grpSpPr>
      <p:grpSp>
        <p:nvGrpSpPr>
          <p:cNvPr id="33" name="Google Shape;33;p5"/>
          <p:cNvGrpSpPr/>
          <p:nvPr/>
        </p:nvGrpSpPr>
        <p:grpSpPr>
          <a:xfrm>
            <a:off x="6098378" y="5"/>
            <a:ext cx="3045625" cy="2030570"/>
            <a:chOff x="6098378" y="5"/>
            <a:chExt cx="3045625" cy="2030570"/>
          </a:xfrm>
        </p:grpSpPr>
        <p:sp>
          <p:nvSpPr>
            <p:cNvPr id="34" name="Google Shape;34;p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0" name="Google Shape;40;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3" name="Google Shape;43;p6"/>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4" name="Google Shape;44;p6"/>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5" name="Google Shape;45;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8" name="Google Shape;48;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1" name="Google Shape;51;p8"/>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2" name="Google Shape;52;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3"/>
        <p:cNvGrpSpPr/>
        <p:nvPr/>
      </p:nvGrpSpPr>
      <p:grpSpPr>
        <a:xfrm>
          <a:off x="0" y="0"/>
          <a:ext cx="0" cy="0"/>
          <a:chOff x="0" y="0"/>
          <a:chExt cx="0" cy="0"/>
        </a:xfrm>
      </p:grpSpPr>
      <p:grpSp>
        <p:nvGrpSpPr>
          <p:cNvPr id="54" name="Google Shape;54;p9"/>
          <p:cNvGrpSpPr/>
          <p:nvPr/>
        </p:nvGrpSpPr>
        <p:grpSpPr>
          <a:xfrm>
            <a:off x="6098378" y="5"/>
            <a:ext cx="3045625" cy="2030570"/>
            <a:chOff x="6098378" y="5"/>
            <a:chExt cx="3045625" cy="2030570"/>
          </a:xfrm>
        </p:grpSpPr>
        <p:sp>
          <p:nvSpPr>
            <p:cNvPr id="55" name="Google Shape;55;p9"/>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9"/>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9"/>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9"/>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9"/>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9"/>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1" name="Google Shape;61;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1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4" name="Google Shape;64;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5" name="Google Shape;65;p1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1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8" name="Google Shape;68;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a:t>MALWARE DETECTION </a:t>
            </a:r>
            <a:endParaRPr/>
          </a:p>
        </p:txBody>
      </p:sp>
      <p:sp>
        <p:nvSpPr>
          <p:cNvPr id="86" name="Google Shape;86;p13"/>
          <p:cNvSpPr txBox="1">
            <a:spLocks noGrp="1"/>
          </p:cNvSpPr>
          <p:nvPr>
            <p:ph type="subTitle" idx="1"/>
          </p:nvPr>
        </p:nvSpPr>
        <p:spPr>
          <a:xfrm>
            <a:off x="598088" y="2715913"/>
            <a:ext cx="8222100" cy="1197409"/>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08108"/>
              <a:buNone/>
            </a:pPr>
            <a:r>
              <a:rPr lang="en" dirty="0"/>
              <a:t>Group 16</a:t>
            </a:r>
          </a:p>
          <a:p>
            <a:pPr marL="0" lvl="0" indent="0" algn="l" rtl="0">
              <a:lnSpc>
                <a:spcPct val="100000"/>
              </a:lnSpc>
              <a:spcBef>
                <a:spcPts val="0"/>
              </a:spcBef>
              <a:spcAft>
                <a:spcPts val="0"/>
              </a:spcAft>
              <a:buSzPct val="108108"/>
              <a:buNone/>
            </a:pPr>
            <a:endParaRPr lang="en-US" dirty="0"/>
          </a:p>
          <a:p>
            <a:pPr marL="0" lvl="0" indent="0" algn="l" rtl="0">
              <a:lnSpc>
                <a:spcPct val="100000"/>
              </a:lnSpc>
              <a:spcBef>
                <a:spcPts val="0"/>
              </a:spcBef>
              <a:spcAft>
                <a:spcPts val="0"/>
              </a:spcAft>
              <a:buSzPct val="108108"/>
              <a:buNone/>
            </a:pPr>
            <a:r>
              <a:rPr lang="en-US" sz="1600" dirty="0"/>
              <a:t>Using </a:t>
            </a:r>
            <a:r>
              <a:rPr lang="en-US" sz="1600" dirty="0" err="1"/>
              <a:t>Vscode</a:t>
            </a:r>
            <a:r>
              <a:rPr lang="en-US" sz="1600" dirty="0"/>
              <a:t> and Python</a:t>
            </a:r>
            <a:endParaRPr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4D99-93EF-DD54-0D12-82A8725E8F59}"/>
              </a:ext>
            </a:extLst>
          </p:cNvPr>
          <p:cNvSpPr>
            <a:spLocks noGrp="1"/>
          </p:cNvSpPr>
          <p:nvPr>
            <p:ph type="title"/>
          </p:nvPr>
        </p:nvSpPr>
        <p:spPr/>
        <p:txBody>
          <a:bodyPr>
            <a:normAutofit fontScale="90000"/>
          </a:bodyPr>
          <a:lstStyle/>
          <a:p>
            <a:r>
              <a:rPr lang="en-US" dirty="0"/>
              <a:t>TEST AND TRAIN CONTD</a:t>
            </a:r>
          </a:p>
        </p:txBody>
      </p:sp>
      <p:sp>
        <p:nvSpPr>
          <p:cNvPr id="3" name="Text Placeholder 2">
            <a:extLst>
              <a:ext uri="{FF2B5EF4-FFF2-40B4-BE49-F238E27FC236}">
                <a16:creationId xmlns:a16="http://schemas.microsoft.com/office/drawing/2014/main" id="{2F357BBB-3456-F33F-F80E-426C966D2147}"/>
              </a:ext>
            </a:extLst>
          </p:cNvPr>
          <p:cNvSpPr>
            <a:spLocks noGrp="1"/>
          </p:cNvSpPr>
          <p:nvPr>
            <p:ph type="body" idx="1"/>
          </p:nvPr>
        </p:nvSpPr>
        <p:spPr/>
        <p:txBody>
          <a:bodyPr/>
          <a:lstStyle/>
          <a:p>
            <a:pPr>
              <a:buFont typeface="+mj-lt"/>
              <a:buAutoNum type="arabicPeriod"/>
            </a:pPr>
            <a:r>
              <a:rPr lang="en-US" b="1" dirty="0"/>
              <a:t>Training Set:</a:t>
            </a:r>
            <a:endParaRPr lang="en-US" dirty="0"/>
          </a:p>
          <a:p>
            <a:pPr marL="457200" lvl="1" indent="0">
              <a:buNone/>
            </a:pPr>
            <a:r>
              <a:rPr lang="en-US" dirty="0"/>
              <a:t>	The training set is the portion of your dataset used to train, fit, or teach the machine-learning model. The model learns patterns, relationships, and features from this labeled data. It's like providing the algorithm with examples to learn from.</a:t>
            </a:r>
          </a:p>
          <a:p>
            <a:pPr marL="457200" lvl="1" indent="0">
              <a:buNone/>
            </a:pPr>
            <a:endParaRPr lang="en-US" dirty="0"/>
          </a:p>
          <a:p>
            <a:pPr marL="457200" lvl="1" indent="0">
              <a:buNone/>
            </a:pPr>
            <a:endParaRPr lang="en-US" dirty="0"/>
          </a:p>
          <a:p>
            <a:pPr>
              <a:buFont typeface="+mj-lt"/>
              <a:buAutoNum type="arabicPeriod"/>
            </a:pPr>
            <a:r>
              <a:rPr lang="en-US" b="1" dirty="0"/>
              <a:t>Test Set:</a:t>
            </a:r>
            <a:endParaRPr lang="en-US" dirty="0"/>
          </a:p>
          <a:p>
            <a:pPr marL="457200" lvl="1" indent="0">
              <a:buNone/>
            </a:pPr>
            <a:r>
              <a:rPr lang="en-US" dirty="0"/>
              <a:t>	The test set, on the other hand, is a separate subset of the data that the model hasn't seen during training. After the model is trained, it is evaluated on the test set to assess its performance on new, unseen instances. This evaluation helps estimate how well the model is likely to perform on real-world data.</a:t>
            </a:r>
          </a:p>
          <a:p>
            <a:pPr marL="114300" indent="0">
              <a:buNone/>
            </a:pPr>
            <a:endParaRPr lang="en-US" dirty="0"/>
          </a:p>
        </p:txBody>
      </p:sp>
    </p:spTree>
    <p:extLst>
      <p:ext uri="{BB962C8B-B14F-4D97-AF65-F5344CB8AC3E}">
        <p14:creationId xmlns:p14="http://schemas.microsoft.com/office/powerpoint/2010/main" val="341704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209A-A30C-EC89-0A85-574ED65F256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7F198B6-8060-57BF-128F-94E1EDBB52E5}"/>
              </a:ext>
            </a:extLst>
          </p:cNvPr>
          <p:cNvPicPr>
            <a:picLocks noChangeAspect="1"/>
          </p:cNvPicPr>
          <p:nvPr/>
        </p:nvPicPr>
        <p:blipFill>
          <a:blip r:embed="rId3"/>
          <a:stretch>
            <a:fillRect/>
          </a:stretch>
        </p:blipFill>
        <p:spPr>
          <a:xfrm>
            <a:off x="0" y="-7749"/>
            <a:ext cx="9144000" cy="4829175"/>
          </a:xfrm>
          <a:prstGeom prst="rect">
            <a:avLst/>
          </a:prstGeom>
        </p:spPr>
      </p:pic>
    </p:spTree>
    <p:extLst>
      <p:ext uri="{BB962C8B-B14F-4D97-AF65-F5344CB8AC3E}">
        <p14:creationId xmlns:p14="http://schemas.microsoft.com/office/powerpoint/2010/main" val="119280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OUR CODE</a:t>
            </a:r>
            <a:endParaRPr/>
          </a:p>
          <a:p>
            <a:pPr marL="0" lvl="0" indent="0" algn="l" rtl="0">
              <a:lnSpc>
                <a:spcPct val="100000"/>
              </a:lnSpc>
              <a:spcBef>
                <a:spcPts val="0"/>
              </a:spcBef>
              <a:spcAft>
                <a:spcPts val="0"/>
              </a:spcAft>
              <a:buSzPct val="111111"/>
              <a:buNone/>
            </a:pPr>
            <a:endParaRPr/>
          </a:p>
        </p:txBody>
      </p:sp>
      <p:sp>
        <p:nvSpPr>
          <p:cNvPr id="123" name="Google Shape;123;p1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342900" lvl="0" indent="-306000" algn="l" rtl="0">
              <a:lnSpc>
                <a:spcPct val="100000"/>
              </a:lnSpc>
              <a:spcBef>
                <a:spcPts val="0"/>
              </a:spcBef>
              <a:spcAft>
                <a:spcPts val="0"/>
              </a:spcAft>
              <a:buClr>
                <a:srgbClr val="000000"/>
              </a:buClr>
              <a:buSzPts val="1400"/>
              <a:buFont typeface="Times New Roman"/>
              <a:buChar char="◈"/>
            </a:pPr>
            <a:r>
              <a:rPr lang="en" sz="2000" dirty="0">
                <a:solidFill>
                  <a:srgbClr val="000000"/>
                </a:solidFill>
                <a:latin typeface="Times New Roman"/>
                <a:ea typeface="Times New Roman"/>
                <a:cs typeface="Times New Roman"/>
                <a:sym typeface="Times New Roman"/>
              </a:rPr>
              <a:t>Our code is a malware detection code that makes use of 4 main algorithms namely:</a:t>
            </a:r>
            <a:endParaRPr sz="2000" dirty="0">
              <a:solidFill>
                <a:srgbClr val="000000"/>
              </a:solidFill>
              <a:latin typeface="Times New Roman"/>
              <a:ea typeface="Times New Roman"/>
              <a:cs typeface="Times New Roman"/>
              <a:sym typeface="Times New Roman"/>
            </a:endParaRPr>
          </a:p>
          <a:p>
            <a:pPr marL="342900" lvl="0" indent="-306000" algn="l" rtl="0">
              <a:lnSpc>
                <a:spcPct val="100000"/>
              </a:lnSpc>
              <a:spcBef>
                <a:spcPts val="1000"/>
              </a:spcBef>
              <a:spcAft>
                <a:spcPts val="0"/>
              </a:spcAft>
              <a:buClr>
                <a:srgbClr val="000000"/>
              </a:buClr>
              <a:buSzPts val="1400"/>
              <a:buFont typeface="Times New Roman"/>
              <a:buChar char="◈"/>
            </a:pPr>
            <a:r>
              <a:rPr lang="en" sz="2000" b="1" dirty="0">
                <a:solidFill>
                  <a:srgbClr val="000000"/>
                </a:solidFill>
                <a:latin typeface="Times New Roman"/>
                <a:ea typeface="Times New Roman"/>
                <a:cs typeface="Times New Roman"/>
                <a:sym typeface="Times New Roman"/>
              </a:rPr>
              <a:t>Random forest </a:t>
            </a:r>
            <a:r>
              <a:rPr lang="en" sz="2000" dirty="0">
                <a:solidFill>
                  <a:srgbClr val="000000"/>
                </a:solidFill>
                <a:latin typeface="Times New Roman"/>
                <a:ea typeface="Times New Roman"/>
                <a:cs typeface="Times New Roman"/>
                <a:sym typeface="Times New Roman"/>
              </a:rPr>
              <a:t>– which is used to detect various kinds of phishing attacks in the cyberspace</a:t>
            </a:r>
            <a:endParaRPr sz="2000" dirty="0">
              <a:solidFill>
                <a:srgbClr val="000000"/>
              </a:solidFill>
              <a:latin typeface="Times New Roman"/>
              <a:ea typeface="Times New Roman"/>
              <a:cs typeface="Times New Roman"/>
              <a:sym typeface="Times New Roman"/>
            </a:endParaRPr>
          </a:p>
          <a:p>
            <a:pPr marL="342900" lvl="0" indent="-306000" algn="l" rtl="0">
              <a:lnSpc>
                <a:spcPct val="100000"/>
              </a:lnSpc>
              <a:spcBef>
                <a:spcPts val="1000"/>
              </a:spcBef>
              <a:spcAft>
                <a:spcPts val="0"/>
              </a:spcAft>
              <a:buClr>
                <a:srgbClr val="000000"/>
              </a:buClr>
              <a:buSzPts val="1400"/>
              <a:buFont typeface="Times New Roman"/>
              <a:buChar char="◈"/>
            </a:pPr>
            <a:r>
              <a:rPr lang="en" sz="2000" b="1" dirty="0">
                <a:solidFill>
                  <a:srgbClr val="000000"/>
                </a:solidFill>
                <a:latin typeface="Times New Roman"/>
                <a:ea typeface="Times New Roman"/>
                <a:cs typeface="Times New Roman"/>
                <a:sym typeface="Times New Roman"/>
              </a:rPr>
              <a:t>Logistic regression </a:t>
            </a:r>
            <a:r>
              <a:rPr lang="en" sz="2000" dirty="0">
                <a:solidFill>
                  <a:srgbClr val="000000"/>
                </a:solidFill>
                <a:latin typeface="Times New Roman"/>
                <a:ea typeface="Times New Roman"/>
                <a:cs typeface="Times New Roman"/>
                <a:sym typeface="Times New Roman"/>
              </a:rPr>
              <a:t>– which is used in fraud detection</a:t>
            </a:r>
            <a:endParaRPr sz="2000" dirty="0">
              <a:solidFill>
                <a:srgbClr val="000000"/>
              </a:solidFill>
              <a:latin typeface="Times New Roman"/>
              <a:ea typeface="Times New Roman"/>
              <a:cs typeface="Times New Roman"/>
              <a:sym typeface="Times New Roman"/>
            </a:endParaRPr>
          </a:p>
          <a:p>
            <a:pPr marL="342900" lvl="0" indent="-306000" algn="l" rtl="0">
              <a:lnSpc>
                <a:spcPct val="100000"/>
              </a:lnSpc>
              <a:spcBef>
                <a:spcPts val="1000"/>
              </a:spcBef>
              <a:spcAft>
                <a:spcPts val="0"/>
              </a:spcAft>
              <a:buClr>
                <a:srgbClr val="000000"/>
              </a:buClr>
              <a:buSzPts val="1400"/>
              <a:buFont typeface="Times New Roman"/>
              <a:buChar char="◈"/>
            </a:pPr>
            <a:r>
              <a:rPr lang="en" sz="2000" b="1" dirty="0">
                <a:solidFill>
                  <a:srgbClr val="000000"/>
                </a:solidFill>
                <a:latin typeface="Times New Roman"/>
                <a:ea typeface="Times New Roman"/>
                <a:cs typeface="Times New Roman"/>
                <a:sym typeface="Times New Roman"/>
              </a:rPr>
              <a:t>Neural network</a:t>
            </a:r>
            <a:r>
              <a:rPr lang="en" sz="2000" dirty="0">
                <a:solidFill>
                  <a:srgbClr val="000000"/>
                </a:solidFill>
                <a:latin typeface="Times New Roman"/>
                <a:ea typeface="Times New Roman"/>
                <a:cs typeface="Times New Roman"/>
                <a:sym typeface="Times New Roman"/>
              </a:rPr>
              <a:t> – This is a deep learning algorithm that is used for threat detection and intrusion in computer systems and networks. </a:t>
            </a:r>
            <a:endParaRPr sz="2000" dirty="0">
              <a:solidFill>
                <a:srgbClr val="000000"/>
              </a:solidFill>
              <a:latin typeface="Times New Roman"/>
              <a:ea typeface="Times New Roman"/>
              <a:cs typeface="Times New Roman"/>
              <a:sym typeface="Times New Roman"/>
            </a:endParaRPr>
          </a:p>
          <a:p>
            <a:pPr marL="342900" lvl="0" indent="-306000" algn="l" rtl="0">
              <a:lnSpc>
                <a:spcPct val="100000"/>
              </a:lnSpc>
              <a:spcBef>
                <a:spcPts val="1000"/>
              </a:spcBef>
              <a:spcAft>
                <a:spcPts val="0"/>
              </a:spcAft>
              <a:buClr>
                <a:srgbClr val="000000"/>
              </a:buClr>
              <a:buSzPts val="1400"/>
              <a:buFont typeface="Times New Roman"/>
              <a:buChar char="◈"/>
            </a:pPr>
            <a:r>
              <a:rPr lang="en" sz="2000" b="1" dirty="0">
                <a:solidFill>
                  <a:srgbClr val="000000"/>
                </a:solidFill>
                <a:latin typeface="Times New Roman"/>
                <a:ea typeface="Times New Roman"/>
                <a:cs typeface="Times New Roman"/>
                <a:sym typeface="Times New Roman"/>
              </a:rPr>
              <a:t>K – Nearest Neighbour</a:t>
            </a:r>
            <a:r>
              <a:rPr lang="en" sz="2000" dirty="0">
                <a:solidFill>
                  <a:srgbClr val="000000"/>
                </a:solidFill>
                <a:latin typeface="Times New Roman"/>
                <a:ea typeface="Times New Roman"/>
                <a:cs typeface="Times New Roman"/>
                <a:sym typeface="Times New Roman"/>
              </a:rPr>
              <a:t> – This is mostly used for malware detection</a:t>
            </a:r>
            <a:endParaRPr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Random Forest Overview</a:t>
            </a:r>
            <a:endParaRPr b="1"/>
          </a:p>
        </p:txBody>
      </p:sp>
      <p:sp>
        <p:nvSpPr>
          <p:cNvPr id="129" name="Google Shape;129;p20"/>
          <p:cNvSpPr txBox="1">
            <a:spLocks noGrp="1"/>
          </p:cNvSpPr>
          <p:nvPr>
            <p:ph type="body" idx="1"/>
          </p:nvPr>
        </p:nvSpPr>
        <p:spPr>
          <a:xfrm>
            <a:off x="311700" y="1017800"/>
            <a:ext cx="8520600" cy="355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solidFill>
                  <a:srgbClr val="000000"/>
                </a:solidFill>
                <a:latin typeface="Times New Roman"/>
                <a:ea typeface="Times New Roman"/>
                <a:cs typeface="Times New Roman"/>
                <a:sym typeface="Times New Roman"/>
              </a:rPr>
              <a:t>Random Forest is an ensemble learning method that constructs a multitude of decision trees during training. Each tree "votes" on the classification, and the final prediction is based on the majority vote</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pic>
        <p:nvPicPr>
          <p:cNvPr id="130" name="Google Shape;130;p20"/>
          <p:cNvPicPr preferRelativeResize="0"/>
          <p:nvPr/>
        </p:nvPicPr>
        <p:blipFill rotWithShape="1">
          <a:blip r:embed="rId3">
            <a:alphaModFix/>
          </a:blip>
          <a:srcRect/>
          <a:stretch/>
        </p:blipFill>
        <p:spPr>
          <a:xfrm>
            <a:off x="896082" y="2189149"/>
            <a:ext cx="6843349" cy="2659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Application in Malware Detection</a:t>
            </a:r>
            <a:endParaRPr b="1"/>
          </a:p>
        </p:txBody>
      </p:sp>
      <p:sp>
        <p:nvSpPr>
          <p:cNvPr id="136" name="Google Shape;136;p21"/>
          <p:cNvSpPr txBox="1">
            <a:spLocks noGrp="1"/>
          </p:cNvSpPr>
          <p:nvPr>
            <p:ph type="body" idx="1"/>
          </p:nvPr>
        </p:nvSpPr>
        <p:spPr>
          <a:xfrm>
            <a:off x="311700" y="1017800"/>
            <a:ext cx="8520600" cy="355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b="1"/>
              <a:t>Feature Importance</a:t>
            </a:r>
            <a:r>
              <a:rPr lang="en"/>
              <a:t>: Random Forest assesses the importance of various features, aiding in identifying key indicators of malware.</a:t>
            </a:r>
            <a:endParaRPr/>
          </a:p>
          <a:p>
            <a:pPr marL="0" lvl="0" indent="0" algn="l" rtl="0">
              <a:lnSpc>
                <a:spcPct val="115000"/>
              </a:lnSpc>
              <a:spcBef>
                <a:spcPts val="1200"/>
              </a:spcBef>
              <a:spcAft>
                <a:spcPts val="0"/>
              </a:spcAft>
              <a:buSzPts val="1800"/>
              <a:buNone/>
            </a:pPr>
            <a:r>
              <a:rPr lang="en" b="1"/>
              <a:t>Reducing Overfitting</a:t>
            </a:r>
            <a:r>
              <a:rPr lang="en"/>
              <a:t>: Ensemble learning helps mitigate overfitting, enhancing the model's generalization capabilities.</a:t>
            </a:r>
            <a:endParaRPr/>
          </a:p>
          <a:p>
            <a:pPr marL="0" lvl="0" indent="0" algn="l" rtl="0">
              <a:lnSpc>
                <a:spcPct val="115000"/>
              </a:lnSpc>
              <a:spcBef>
                <a:spcPts val="1200"/>
              </a:spcBef>
              <a:spcAft>
                <a:spcPts val="120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2"/>
          <p:cNvPicPr preferRelativeResize="0"/>
          <p:nvPr/>
        </p:nvPicPr>
        <p:blipFill>
          <a:blip r:embed="rId3"/>
          <a:srcRect/>
          <a:stretch/>
        </p:blipFill>
        <p:spPr>
          <a:xfrm>
            <a:off x="0" y="0"/>
            <a:ext cx="9144000" cy="4572000"/>
          </a:xfrm>
          <a:prstGeom prst="rect">
            <a:avLst/>
          </a:prstGeom>
          <a:noFill/>
          <a:ln>
            <a:noFill/>
          </a:ln>
        </p:spPr>
      </p:pic>
      <p:sp>
        <p:nvSpPr>
          <p:cNvPr id="142" name="Google Shape;142;p22"/>
          <p:cNvSpPr txBox="1">
            <a:spLocks noGrp="1"/>
          </p:cNvSpPr>
          <p:nvPr>
            <p:ph type="body" idx="1"/>
          </p:nvPr>
        </p:nvSpPr>
        <p:spPr>
          <a:xfrm>
            <a:off x="319500" y="4417975"/>
            <a:ext cx="6100800" cy="7254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 sz="1900" b="1"/>
              <a:t>RANDOM FOREST APPLICATION IN THE CODE</a:t>
            </a:r>
            <a:endParaRPr sz="1900"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C7CC-2BB6-F778-6DE7-6E431500E9A8}"/>
              </a:ext>
            </a:extLst>
          </p:cNvPr>
          <p:cNvSpPr>
            <a:spLocks noGrp="1"/>
          </p:cNvSpPr>
          <p:nvPr>
            <p:ph type="title"/>
          </p:nvPr>
        </p:nvSpPr>
        <p:spPr/>
        <p:txBody>
          <a:bodyPr>
            <a:normAutofit fontScale="90000"/>
          </a:bodyPr>
          <a:lstStyle/>
          <a:p>
            <a:r>
              <a:rPr lang="en-US" dirty="0"/>
              <a:t>Confusion Matrix</a:t>
            </a:r>
          </a:p>
        </p:txBody>
      </p:sp>
      <p:sp>
        <p:nvSpPr>
          <p:cNvPr id="3" name="Text Placeholder 2">
            <a:extLst>
              <a:ext uri="{FF2B5EF4-FFF2-40B4-BE49-F238E27FC236}">
                <a16:creationId xmlns:a16="http://schemas.microsoft.com/office/drawing/2014/main" id="{A36542A8-E38F-3769-DAFC-7F6FF1F5EA13}"/>
              </a:ext>
            </a:extLst>
          </p:cNvPr>
          <p:cNvSpPr>
            <a:spLocks noGrp="1"/>
          </p:cNvSpPr>
          <p:nvPr>
            <p:ph type="body" idx="1"/>
          </p:nvPr>
        </p:nvSpPr>
        <p:spPr/>
        <p:txBody>
          <a:bodyPr/>
          <a:lstStyle/>
          <a:p>
            <a:r>
              <a:rPr lang="en-US" dirty="0"/>
              <a:t>After each model we made sure to run a confusion matrix</a:t>
            </a:r>
          </a:p>
          <a:p>
            <a:r>
              <a:rPr lang="en-US" dirty="0"/>
              <a:t>Now what is a confusion matrix?</a:t>
            </a:r>
          </a:p>
          <a:p>
            <a:r>
              <a:rPr lang="en-US" dirty="0"/>
              <a:t>A confusion matrix is a table used in classification to evaluate the performance of a machine learning model. It provides a clear overview of the model's predictions compared to the actual outcomes. The matrix is particularly useful for understanding how well the model is performing in terms of true positives, true negatives, false positives, and false negatives.</a:t>
            </a:r>
          </a:p>
        </p:txBody>
      </p:sp>
    </p:spTree>
    <p:extLst>
      <p:ext uri="{BB962C8B-B14F-4D97-AF65-F5344CB8AC3E}">
        <p14:creationId xmlns:p14="http://schemas.microsoft.com/office/powerpoint/2010/main" val="342223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75BFCB-886D-F141-6FFD-8297A0E94618}"/>
              </a:ext>
            </a:extLst>
          </p:cNvPr>
          <p:cNvSpPr>
            <a:spLocks noGrp="1"/>
          </p:cNvSpPr>
          <p:nvPr>
            <p:ph type="body" idx="1"/>
          </p:nvPr>
        </p:nvSpPr>
        <p:spPr/>
        <p:txBody>
          <a:bodyPr/>
          <a:lstStyle/>
          <a:p>
            <a:r>
              <a:rPr lang="en-US" dirty="0"/>
              <a:t>Confusion Matrix </a:t>
            </a:r>
          </a:p>
        </p:txBody>
      </p:sp>
      <p:pic>
        <p:nvPicPr>
          <p:cNvPr id="4" name="Picture 3">
            <a:extLst>
              <a:ext uri="{FF2B5EF4-FFF2-40B4-BE49-F238E27FC236}">
                <a16:creationId xmlns:a16="http://schemas.microsoft.com/office/drawing/2014/main" id="{F4687638-DDC6-E889-E158-8680BBCB1E90}"/>
              </a:ext>
            </a:extLst>
          </p:cNvPr>
          <p:cNvPicPr>
            <a:picLocks noChangeAspect="1"/>
          </p:cNvPicPr>
          <p:nvPr/>
        </p:nvPicPr>
        <p:blipFill>
          <a:blip r:embed="rId2"/>
          <a:stretch>
            <a:fillRect/>
          </a:stretch>
        </p:blipFill>
        <p:spPr>
          <a:xfrm>
            <a:off x="0" y="-1577"/>
            <a:ext cx="9144000" cy="5152825"/>
          </a:xfrm>
          <a:prstGeom prst="rect">
            <a:avLst/>
          </a:prstGeom>
        </p:spPr>
      </p:pic>
    </p:spTree>
    <p:extLst>
      <p:ext uri="{BB962C8B-B14F-4D97-AF65-F5344CB8AC3E}">
        <p14:creationId xmlns:p14="http://schemas.microsoft.com/office/powerpoint/2010/main" val="29382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Logistic Regression for Malware Detection</a:t>
            </a:r>
            <a:endParaRPr b="1"/>
          </a:p>
        </p:txBody>
      </p:sp>
      <p:sp>
        <p:nvSpPr>
          <p:cNvPr id="148" name="Google Shape;148;p2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solidFill>
                  <a:srgbClr val="000000"/>
                </a:solidFill>
              </a:rPr>
              <a:t> </a:t>
            </a:r>
            <a:r>
              <a:rPr lang="en" b="1">
                <a:solidFill>
                  <a:srgbClr val="000000"/>
                </a:solidFill>
              </a:rPr>
              <a:t>Logistic Regression</a:t>
            </a:r>
            <a:r>
              <a:rPr lang="en">
                <a:solidFill>
                  <a:srgbClr val="000000"/>
                </a:solidFill>
              </a:rPr>
              <a:t> is a statistical method suitable for binary classification tasks, where the goal is to predict one of two possible outcomes. In the context of malware detection, this often involves categorizing instances as either malicious or non-malicious.</a:t>
            </a:r>
            <a:endParaRPr>
              <a:solidFill>
                <a:srgbClr val="000000"/>
              </a:solidFill>
            </a:endParaRPr>
          </a:p>
          <a:p>
            <a:pPr marL="0" lvl="0" indent="0" algn="l" rtl="0">
              <a:lnSpc>
                <a:spcPct val="115000"/>
              </a:lnSpc>
              <a:spcBef>
                <a:spcPts val="1200"/>
              </a:spcBef>
              <a:spcAft>
                <a:spcPts val="0"/>
              </a:spcAft>
              <a:buSzPts val="1800"/>
              <a:buNone/>
            </a:pPr>
            <a:r>
              <a:rPr lang="en" b="1">
                <a:solidFill>
                  <a:srgbClr val="000000"/>
                </a:solidFill>
              </a:rPr>
              <a:t>Suitability for Malware Detection:</a:t>
            </a:r>
            <a:endParaRPr b="1">
              <a:solidFill>
                <a:srgbClr val="000000"/>
              </a:solidFill>
            </a:endParaRPr>
          </a:p>
          <a:p>
            <a:pPr marL="457200" lvl="0" indent="-342900" algn="l" rtl="0">
              <a:lnSpc>
                <a:spcPct val="115000"/>
              </a:lnSpc>
              <a:spcBef>
                <a:spcPts val="1200"/>
              </a:spcBef>
              <a:spcAft>
                <a:spcPts val="0"/>
              </a:spcAft>
              <a:buClr>
                <a:srgbClr val="000000"/>
              </a:buClr>
              <a:buSzPts val="1800"/>
              <a:buChar char="●"/>
            </a:pPr>
            <a:r>
              <a:rPr lang="en" b="1">
                <a:solidFill>
                  <a:srgbClr val="000000"/>
                </a:solidFill>
              </a:rPr>
              <a:t>Probabilistic Output: </a:t>
            </a:r>
            <a:r>
              <a:rPr lang="en">
                <a:solidFill>
                  <a:srgbClr val="000000"/>
                </a:solidFill>
              </a:rPr>
              <a:t>Logistic Regression provides a probability score, helping assess the likelihood of an instance being malicious.</a:t>
            </a:r>
            <a:endParaRPr>
              <a:solidFill>
                <a:srgbClr val="000000"/>
              </a:solidFill>
            </a:endParaRPr>
          </a:p>
          <a:p>
            <a:pPr marL="457200" lvl="0" indent="-342900" algn="l" rtl="0">
              <a:lnSpc>
                <a:spcPct val="115000"/>
              </a:lnSpc>
              <a:spcBef>
                <a:spcPts val="0"/>
              </a:spcBef>
              <a:spcAft>
                <a:spcPts val="0"/>
              </a:spcAft>
              <a:buSzPts val="1800"/>
              <a:buChar char="●"/>
            </a:pPr>
            <a:r>
              <a:rPr lang="en" b="1">
                <a:solidFill>
                  <a:srgbClr val="000000"/>
                </a:solidFill>
              </a:rPr>
              <a:t>Interpretability</a:t>
            </a:r>
            <a:r>
              <a:rPr lang="en">
                <a:solidFill>
                  <a:srgbClr val="000000"/>
                </a:solidFill>
              </a:rPr>
              <a:t>: Coefficients offer insights into the importance of different features in identifying malware</a:t>
            </a:r>
            <a:r>
              <a:rPr lang="en"/>
              <a:t>.</a:t>
            </a: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lnSpcReduction="10000"/>
          </a:bodyPr>
          <a:lstStyle/>
          <a:p>
            <a:pPr marL="0" lvl="0" indent="0" algn="l" rtl="0">
              <a:lnSpc>
                <a:spcPct val="100000"/>
              </a:lnSpc>
              <a:spcBef>
                <a:spcPts val="0"/>
              </a:spcBef>
              <a:spcAft>
                <a:spcPts val="0"/>
              </a:spcAft>
              <a:buSzPts val="1800"/>
              <a:buNone/>
            </a:pPr>
            <a:r>
              <a:rPr lang="en" sz="3000" b="1">
                <a:solidFill>
                  <a:srgbClr val="000000"/>
                </a:solidFill>
                <a:latin typeface="Times New Roman"/>
                <a:ea typeface="Times New Roman"/>
                <a:cs typeface="Times New Roman"/>
                <a:sym typeface="Times New Roman"/>
              </a:rPr>
              <a:t>Logistic Regression</a:t>
            </a:r>
            <a:endParaRPr>
              <a:solidFill>
                <a:srgbClr val="000000"/>
              </a:solidFill>
              <a:latin typeface="Times New Roman"/>
              <a:ea typeface="Times New Roman"/>
              <a:cs typeface="Times New Roman"/>
              <a:sym typeface="Times New Roman"/>
            </a:endParaRPr>
          </a:p>
        </p:txBody>
      </p:sp>
      <p:pic>
        <p:nvPicPr>
          <p:cNvPr id="154" name="Google Shape;154;p24"/>
          <p:cNvPicPr preferRelativeResize="0"/>
          <p:nvPr/>
        </p:nvPicPr>
        <p:blipFill rotWithShape="1">
          <a:blip r:embed="rId3">
            <a:alphaModFix/>
          </a:blip>
          <a:srcRect/>
          <a:stretch/>
        </p:blipFill>
        <p:spPr>
          <a:xfrm>
            <a:off x="152400" y="152400"/>
            <a:ext cx="4956776" cy="3064925"/>
          </a:xfrm>
          <a:prstGeom prst="rect">
            <a:avLst/>
          </a:prstGeom>
          <a:noFill/>
          <a:ln>
            <a:noFill/>
          </a:ln>
        </p:spPr>
      </p:pic>
      <p:sp>
        <p:nvSpPr>
          <p:cNvPr id="155" name="Google Shape;155;p24"/>
          <p:cNvSpPr txBox="1"/>
          <p:nvPr/>
        </p:nvSpPr>
        <p:spPr>
          <a:xfrm>
            <a:off x="4382038" y="2843811"/>
            <a:ext cx="4232100" cy="1743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a:solidFill>
                  <a:srgbClr val="000000"/>
                </a:solidFill>
                <a:latin typeface="Times New Roman"/>
                <a:ea typeface="Times New Roman"/>
                <a:cs typeface="Times New Roman"/>
                <a:sym typeface="Times New Roman"/>
              </a:rPr>
              <a:t>Logistic Regression, with its simplicity and interpretability, proves valuable in binary classification tasks, making it a useful tool for identifying and classifying malicious activities in the realm of malware detection.</a:t>
            </a:r>
            <a:endParaRPr sz="17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WHAT IS A MALWARE? </a:t>
            </a:r>
            <a:endParaRPr/>
          </a:p>
        </p:txBody>
      </p:sp>
      <p:sp>
        <p:nvSpPr>
          <p:cNvPr id="92" name="Google Shape;92;p1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8"/>
              <a:buNone/>
            </a:pPr>
            <a:r>
              <a:rPr lang="en"/>
              <a:t>Malware, short for malicious software, refers to any software specifically designed to harm, exploit, or compromise computer systems, networks, or user devices. It is a broad term that encompasses various types of harmful software, including viruses, worms, trojan horses, ransomware, spyware, and other malicious programs.</a:t>
            </a:r>
            <a:endParaRPr/>
          </a:p>
          <a:p>
            <a:pPr marL="0" lvl="0" indent="0" algn="l" rtl="0">
              <a:lnSpc>
                <a:spcPct val="115000"/>
              </a:lnSpc>
              <a:spcBef>
                <a:spcPts val="1200"/>
              </a:spcBef>
              <a:spcAft>
                <a:spcPts val="0"/>
              </a:spcAft>
              <a:buSzPct val="108108"/>
              <a:buNone/>
            </a:pPr>
            <a:endParaRPr/>
          </a:p>
          <a:p>
            <a:pPr marL="0" lvl="0" indent="0" algn="l" rtl="0">
              <a:lnSpc>
                <a:spcPct val="115000"/>
              </a:lnSpc>
              <a:spcBef>
                <a:spcPts val="1200"/>
              </a:spcBef>
              <a:spcAft>
                <a:spcPts val="1200"/>
              </a:spcAft>
              <a:buSzPct val="108108"/>
              <a:buNone/>
            </a:pPr>
            <a:r>
              <a:rPr lang="en"/>
              <a:t>Malware can be distributed through various means, such as infected websites, email attachments, removable storage devices, or exploiting vulnerabilities in software. Once inside a system, malware can carry out a range of malicious activities, such as stealing sensitive information, disrupting system operations, damaging files, or giving unauthorized access to the attacker.</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103E-7A95-E1EC-39F8-607333A00C4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8A76861-85DA-ED80-6CBD-C8AC429A65A6}"/>
              </a:ext>
            </a:extLst>
          </p:cNvPr>
          <p:cNvPicPr>
            <a:picLocks noChangeAspect="1"/>
          </p:cNvPicPr>
          <p:nvPr/>
        </p:nvPicPr>
        <p:blipFill>
          <a:blip r:embed="rId2"/>
          <a:stretch>
            <a:fillRect/>
          </a:stretch>
        </p:blipFill>
        <p:spPr>
          <a:xfrm>
            <a:off x="0" y="0"/>
            <a:ext cx="9144000" cy="4814887"/>
          </a:xfrm>
          <a:prstGeom prst="rect">
            <a:avLst/>
          </a:prstGeom>
        </p:spPr>
      </p:pic>
    </p:spTree>
    <p:extLst>
      <p:ext uri="{BB962C8B-B14F-4D97-AF65-F5344CB8AC3E}">
        <p14:creationId xmlns:p14="http://schemas.microsoft.com/office/powerpoint/2010/main" val="211615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Neural Networks Overview</a:t>
            </a:r>
            <a:endParaRPr b="1"/>
          </a:p>
        </p:txBody>
      </p:sp>
      <p:sp>
        <p:nvSpPr>
          <p:cNvPr id="161" name="Google Shape;161;p2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ct val="108108"/>
              <a:buNone/>
            </a:pPr>
            <a:r>
              <a:rPr lang="en" b="1"/>
              <a:t>Neural networks</a:t>
            </a:r>
            <a:r>
              <a:rPr lang="en"/>
              <a:t> emulate the human brain's structure, comprising layers of interconnected nodes. In malware detection, they excel at learning intricate patterns and relationships within data.</a:t>
            </a:r>
            <a:endParaRPr/>
          </a:p>
          <a:p>
            <a:pPr marL="0" lvl="0" indent="0" algn="l" rtl="0">
              <a:lnSpc>
                <a:spcPct val="115000"/>
              </a:lnSpc>
              <a:spcBef>
                <a:spcPts val="1200"/>
              </a:spcBef>
              <a:spcAft>
                <a:spcPts val="0"/>
              </a:spcAft>
              <a:buSzPct val="108108"/>
              <a:buNone/>
            </a:pPr>
            <a:r>
              <a:rPr lang="en" b="1"/>
              <a:t>Learning Complex Patterns</a:t>
            </a:r>
            <a:r>
              <a:rPr lang="en"/>
              <a:t>:</a:t>
            </a:r>
            <a:endParaRPr/>
          </a:p>
          <a:p>
            <a:pPr marL="0" lvl="0" indent="0" algn="l" rtl="0">
              <a:lnSpc>
                <a:spcPct val="115000"/>
              </a:lnSpc>
              <a:spcBef>
                <a:spcPts val="1200"/>
              </a:spcBef>
              <a:spcAft>
                <a:spcPts val="0"/>
              </a:spcAft>
              <a:buSzPct val="108108"/>
              <a:buNone/>
            </a:pPr>
            <a:r>
              <a:rPr lang="en" b="1"/>
              <a:t>Deep Learning Capability</a:t>
            </a:r>
            <a:r>
              <a:rPr lang="en"/>
              <a:t>: Neural networks, especially deep architectures, can capture and understand complex, non-linear patterns in data.</a:t>
            </a:r>
            <a:endParaRPr/>
          </a:p>
          <a:p>
            <a:pPr marL="0" lvl="0" indent="0" algn="l" rtl="0">
              <a:lnSpc>
                <a:spcPct val="115000"/>
              </a:lnSpc>
              <a:spcBef>
                <a:spcPts val="1200"/>
              </a:spcBef>
              <a:spcAft>
                <a:spcPts val="1200"/>
              </a:spcAft>
              <a:buSzPct val="108108"/>
              <a:buNone/>
            </a:pPr>
            <a:r>
              <a:rPr lang="en" b="1"/>
              <a:t>Feature Extraction</a:t>
            </a:r>
            <a:r>
              <a:rPr lang="en"/>
              <a:t>: Hierarchical layers enable automatic extraction of relevant features for identifying nuanced malicious behaviors.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600" b="1">
                <a:solidFill>
                  <a:srgbClr val="000000"/>
                </a:solidFill>
              </a:rPr>
              <a:t>Neural Networks</a:t>
            </a:r>
            <a:endParaRPr sz="3600" b="1">
              <a:solidFill>
                <a:srgbClr val="000000"/>
              </a:solidFill>
            </a:endParaRPr>
          </a:p>
        </p:txBody>
      </p:sp>
      <p:pic>
        <p:nvPicPr>
          <p:cNvPr id="167" name="Google Shape;167;p26"/>
          <p:cNvPicPr preferRelativeResize="0"/>
          <p:nvPr/>
        </p:nvPicPr>
        <p:blipFill rotWithShape="1">
          <a:blip r:embed="rId3">
            <a:alphaModFix/>
          </a:blip>
          <a:srcRect/>
          <a:stretch/>
        </p:blipFill>
        <p:spPr>
          <a:xfrm>
            <a:off x="152400" y="152400"/>
            <a:ext cx="7110725" cy="3727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C9EF-D02F-4E5D-33C1-31E468866E03}"/>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C815632C-3685-FF52-38E1-F1D5B8DB628B}"/>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F1322968-6065-706E-33CB-710A100D6B86}"/>
              </a:ext>
            </a:extLst>
          </p:cNvPr>
          <p:cNvPicPr>
            <a:picLocks noChangeAspect="1"/>
          </p:cNvPicPr>
          <p:nvPr/>
        </p:nvPicPr>
        <p:blipFill>
          <a:blip r:embed="rId3"/>
          <a:stretch>
            <a:fillRect/>
          </a:stretch>
        </p:blipFill>
        <p:spPr>
          <a:xfrm>
            <a:off x="0" y="0"/>
            <a:ext cx="9144000" cy="4920712"/>
          </a:xfrm>
          <a:prstGeom prst="rect">
            <a:avLst/>
          </a:prstGeom>
        </p:spPr>
      </p:pic>
    </p:spTree>
    <p:extLst>
      <p:ext uri="{BB962C8B-B14F-4D97-AF65-F5344CB8AC3E}">
        <p14:creationId xmlns:p14="http://schemas.microsoft.com/office/powerpoint/2010/main" val="406077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K-Nearest Neighbor (KNN)</a:t>
            </a:r>
            <a:endParaRPr b="1"/>
          </a:p>
        </p:txBody>
      </p:sp>
      <p:sp>
        <p:nvSpPr>
          <p:cNvPr id="173" name="Google Shape;173;p2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b="1"/>
              <a:t>KNN</a:t>
            </a:r>
            <a:r>
              <a:rPr lang="en"/>
              <a:t> is a simple and effective algorithm based on proximity, classifying instances by the majority class of their k nearest neighbors.</a:t>
            </a:r>
            <a:endParaRPr/>
          </a:p>
          <a:p>
            <a:pPr marL="0" lvl="0" indent="0" algn="l" rtl="0">
              <a:lnSpc>
                <a:spcPct val="115000"/>
              </a:lnSpc>
              <a:spcBef>
                <a:spcPts val="1200"/>
              </a:spcBef>
              <a:spcAft>
                <a:spcPts val="0"/>
              </a:spcAft>
              <a:buSzPts val="1800"/>
              <a:buNone/>
            </a:pPr>
            <a:r>
              <a:rPr lang="en" b="1"/>
              <a:t>Anomaly Detection</a:t>
            </a:r>
            <a:r>
              <a:rPr lang="en"/>
              <a:t>:</a:t>
            </a:r>
            <a:endParaRPr/>
          </a:p>
          <a:p>
            <a:pPr marL="457200" lvl="0" indent="-342900" algn="l" rtl="0">
              <a:lnSpc>
                <a:spcPct val="115000"/>
              </a:lnSpc>
              <a:spcBef>
                <a:spcPts val="1200"/>
              </a:spcBef>
              <a:spcAft>
                <a:spcPts val="0"/>
              </a:spcAft>
              <a:buSzPts val="1800"/>
              <a:buChar char="●"/>
            </a:pPr>
            <a:r>
              <a:rPr lang="en" b="1"/>
              <a:t>Identifying Outliers</a:t>
            </a:r>
            <a:r>
              <a:rPr lang="en"/>
              <a:t>: KNN can be applied for anomaly detection, flagging instances that deviate significantly from the norm.</a:t>
            </a:r>
            <a:endParaRPr/>
          </a:p>
          <a:p>
            <a:pPr marL="457200" lvl="0" indent="-342900" algn="l" rtl="0">
              <a:lnSpc>
                <a:spcPct val="115000"/>
              </a:lnSpc>
              <a:spcBef>
                <a:spcPts val="0"/>
              </a:spcBef>
              <a:spcAft>
                <a:spcPts val="0"/>
              </a:spcAft>
              <a:buSzPts val="1800"/>
              <a:buChar char="●"/>
            </a:pPr>
            <a:r>
              <a:rPr lang="en" b="1"/>
              <a:t>Adaptability</a:t>
            </a:r>
            <a:r>
              <a:rPr lang="en"/>
              <a:t>: KNN adjusts well to changing malware patterns, making it suitable for dynamic threat landscapes.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600" b="1">
                <a:solidFill>
                  <a:srgbClr val="000000"/>
                </a:solidFill>
              </a:rPr>
              <a:t>K-Nearest Neighbor(KNN)</a:t>
            </a:r>
            <a:endParaRPr sz="3600" b="1">
              <a:solidFill>
                <a:srgbClr val="000000"/>
              </a:solidFill>
            </a:endParaRPr>
          </a:p>
        </p:txBody>
      </p:sp>
      <p:pic>
        <p:nvPicPr>
          <p:cNvPr id="179" name="Google Shape;179;p28"/>
          <p:cNvPicPr preferRelativeResize="0"/>
          <p:nvPr/>
        </p:nvPicPr>
        <p:blipFill rotWithShape="1">
          <a:blip r:embed="rId3">
            <a:alphaModFix/>
          </a:blip>
          <a:srcRect/>
          <a:stretch/>
        </p:blipFill>
        <p:spPr>
          <a:xfrm>
            <a:off x="152400" y="152400"/>
            <a:ext cx="4762500" cy="3810000"/>
          </a:xfrm>
          <a:prstGeom prst="rect">
            <a:avLst/>
          </a:prstGeom>
          <a:noFill/>
          <a:ln>
            <a:noFill/>
          </a:ln>
        </p:spPr>
      </p:pic>
      <p:sp>
        <p:nvSpPr>
          <p:cNvPr id="180" name="Google Shape;180;p28"/>
          <p:cNvSpPr txBox="1"/>
          <p:nvPr/>
        </p:nvSpPr>
        <p:spPr>
          <a:xfrm>
            <a:off x="4801100" y="2672474"/>
            <a:ext cx="4342800" cy="130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KNN, with its simplicity and adaptability, serves as a robust tool for anomaly detection in malware, relying on the proximity of instances</a:t>
            </a:r>
            <a:r>
              <a:rPr lang="en"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B272-8AEE-C84E-9667-7A8B90374961}"/>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0A6427B2-A0A4-F7F2-7B87-26EA07F7D1A6}"/>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A34B0746-4820-9F4F-5003-C9AE1F8A29FF}"/>
              </a:ext>
            </a:extLst>
          </p:cNvPr>
          <p:cNvPicPr>
            <a:picLocks noChangeAspect="1"/>
          </p:cNvPicPr>
          <p:nvPr/>
        </p:nvPicPr>
        <p:blipFill>
          <a:blip r:embed="rId2"/>
          <a:srcRect/>
          <a:stretch/>
        </p:blipFill>
        <p:spPr>
          <a:xfrm>
            <a:off x="0" y="0"/>
            <a:ext cx="9144000" cy="4928461"/>
          </a:xfrm>
          <a:prstGeom prst="rect">
            <a:avLst/>
          </a:prstGeom>
        </p:spPr>
      </p:pic>
    </p:spTree>
    <p:extLst>
      <p:ext uri="{BB962C8B-B14F-4D97-AF65-F5344CB8AC3E}">
        <p14:creationId xmlns:p14="http://schemas.microsoft.com/office/powerpoint/2010/main" val="173086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000000"/>
                </a:solidFill>
              </a:rPr>
              <a:t>Challenges in Implementation</a:t>
            </a:r>
            <a:endParaRPr b="1">
              <a:solidFill>
                <a:srgbClr val="000000"/>
              </a:solidFill>
            </a:endParaRPr>
          </a:p>
        </p:txBody>
      </p:sp>
      <p:sp>
        <p:nvSpPr>
          <p:cNvPr id="186" name="Google Shape;186;p2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457200" lvl="0" indent="-412750" algn="l" rtl="0">
              <a:lnSpc>
                <a:spcPct val="115000"/>
              </a:lnSpc>
              <a:spcBef>
                <a:spcPts val="0"/>
              </a:spcBef>
              <a:spcAft>
                <a:spcPts val="0"/>
              </a:spcAft>
              <a:buSzPts val="2900"/>
              <a:buChar char="●"/>
            </a:pPr>
            <a:r>
              <a:rPr lang="en" sz="2900" b="1"/>
              <a:t>Data Quality</a:t>
            </a:r>
            <a:r>
              <a:rPr lang="en" sz="2900"/>
              <a:t>: Dependence on high-quality, diverse datasets for effective training.</a:t>
            </a:r>
            <a:endParaRPr sz="2900"/>
          </a:p>
          <a:p>
            <a:pPr marL="457200" lvl="0" indent="-342900" algn="l" rtl="0">
              <a:lnSpc>
                <a:spcPct val="115000"/>
              </a:lnSpc>
              <a:spcBef>
                <a:spcPts val="0"/>
              </a:spcBef>
              <a:spcAft>
                <a:spcPts val="0"/>
              </a:spcAft>
              <a:buSzPts val="1800"/>
              <a:buChar char="●"/>
            </a:pPr>
            <a:r>
              <a:rPr lang="en" sz="2900" b="1"/>
              <a:t>Adversarial Attacks</a:t>
            </a:r>
            <a:r>
              <a:rPr lang="en" sz="2900"/>
              <a:t>: Malicious attempts to manipulate the algorithm's behavior</a:t>
            </a:r>
            <a:r>
              <a:rPr lang="en"/>
              <a: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1010"/>
              <a:buNone/>
            </a:pPr>
            <a:r>
              <a:rPr lang="en" b="1"/>
              <a:t>CONCLUSION </a:t>
            </a:r>
            <a:endParaRPr sz="3300" b="1"/>
          </a:p>
        </p:txBody>
      </p:sp>
      <p:sp>
        <p:nvSpPr>
          <p:cNvPr id="203" name="Google Shape;203;p32"/>
          <p:cNvSpPr txBox="1">
            <a:spLocks noGrp="1"/>
          </p:cNvSpPr>
          <p:nvPr>
            <p:ph type="body" idx="1"/>
          </p:nvPr>
        </p:nvSpPr>
        <p:spPr>
          <a:xfrm>
            <a:off x="0" y="1190032"/>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solidFill>
                  <a:srgbClr val="000000"/>
                </a:solidFill>
                <a:latin typeface="Times New Roman"/>
                <a:ea typeface="Times New Roman"/>
                <a:cs typeface="Times New Roman"/>
                <a:sym typeface="Times New Roman"/>
              </a:rPr>
              <a:t>In conclusion, leveraging machine learning algorithms is paramount for achieving robust malware detection. The adaptability, efficiency, and ability to learn complex patterns make these algorithms indispensable in addressing the dynamic and evolving nature of malware threats. Successful implementation requires overcoming challenges and thoughtful consideration of contextual factors, emphasizing the importance of a strategic and well-informed approach to cybersecurity.</a:t>
            </a:r>
            <a:endParaRPr>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b="1"/>
              <a:t>THANK YOU </a:t>
            </a:r>
            <a:endParaRPr sz="9600"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Common types of malware</a:t>
            </a:r>
            <a:endParaRPr/>
          </a:p>
          <a:p>
            <a:pPr marL="0" lvl="0" indent="0" algn="l" rtl="0">
              <a:lnSpc>
                <a:spcPct val="100000"/>
              </a:lnSpc>
              <a:spcBef>
                <a:spcPts val="0"/>
              </a:spcBef>
              <a:spcAft>
                <a:spcPts val="0"/>
              </a:spcAft>
              <a:buSzPct val="111111"/>
              <a:buNone/>
            </a:pPr>
            <a:endParaRPr/>
          </a:p>
        </p:txBody>
      </p:sp>
      <p:sp>
        <p:nvSpPr>
          <p:cNvPr id="98" name="Google Shape;98;p1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99" name="Google Shape;99;p15"/>
          <p:cNvPicPr preferRelativeResize="0"/>
          <p:nvPr/>
        </p:nvPicPr>
        <p:blipFill rotWithShape="1">
          <a:blip r:embed="rId3">
            <a:alphaModFix/>
          </a:blip>
          <a:srcRect/>
          <a:stretch/>
        </p:blipFill>
        <p:spPr>
          <a:xfrm>
            <a:off x="222525" y="1017800"/>
            <a:ext cx="8520600" cy="3637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7526"/>
              <a:buNone/>
            </a:pPr>
            <a:r>
              <a:rPr lang="en" sz="3100" b="1">
                <a:latin typeface="Times New Roman"/>
                <a:ea typeface="Times New Roman"/>
                <a:cs typeface="Times New Roman"/>
                <a:sym typeface="Times New Roman"/>
              </a:rPr>
              <a:t>OBJECTIVES</a:t>
            </a:r>
            <a:r>
              <a:rPr lang="en"/>
              <a:t> </a:t>
            </a:r>
            <a:endParaRPr/>
          </a:p>
        </p:txBody>
      </p:sp>
      <p:sp>
        <p:nvSpPr>
          <p:cNvPr id="105" name="Google Shape;105;p16"/>
          <p:cNvSpPr txBox="1">
            <a:spLocks noGrp="1"/>
          </p:cNvSpPr>
          <p:nvPr>
            <p:ph type="body" idx="1"/>
          </p:nvPr>
        </p:nvSpPr>
        <p:spPr>
          <a:xfrm>
            <a:off x="92828" y="1165024"/>
            <a:ext cx="8520600" cy="3339000"/>
          </a:xfrm>
          <a:prstGeom prst="rect">
            <a:avLst/>
          </a:prstGeom>
          <a:noFill/>
          <a:ln>
            <a:noFill/>
          </a:ln>
        </p:spPr>
        <p:txBody>
          <a:bodyPr spcFirstLastPara="1" wrap="square" lIns="91425" tIns="91425" rIns="91425" bIns="91425" anchor="t" anchorCtr="0">
            <a:normAutofit/>
          </a:bodyPr>
          <a:lstStyle/>
          <a:p>
            <a:pPr marL="342900" lvl="0" indent="-306000" algn="l" rtl="0">
              <a:lnSpc>
                <a:spcPct val="100000"/>
              </a:lnSpc>
              <a:spcBef>
                <a:spcPts val="0"/>
              </a:spcBef>
              <a:spcAft>
                <a:spcPts val="0"/>
              </a:spcAft>
              <a:buClr>
                <a:srgbClr val="000000"/>
              </a:buClr>
              <a:buSzPts val="1400"/>
              <a:buFont typeface="Times New Roman"/>
              <a:buChar char="◈"/>
            </a:pPr>
            <a:r>
              <a:rPr lang="en" sz="2000">
                <a:solidFill>
                  <a:srgbClr val="000000"/>
                </a:solidFill>
                <a:latin typeface="Times New Roman"/>
                <a:ea typeface="Times New Roman"/>
                <a:cs typeface="Times New Roman"/>
                <a:sym typeface="Times New Roman"/>
              </a:rPr>
              <a:t>Our cutting-edge code provides a vivid demonstration of how machine learning algorithms can be leveraged to effectively detect and counteract malicious attacks by malware.</a:t>
            </a:r>
            <a:endParaRPr sz="2000">
              <a:solidFill>
                <a:srgbClr val="000000"/>
              </a:solidFill>
              <a:latin typeface="Times New Roman"/>
              <a:ea typeface="Times New Roman"/>
              <a:cs typeface="Times New Roman"/>
              <a:sym typeface="Times New Roman"/>
            </a:endParaRPr>
          </a:p>
          <a:p>
            <a:pPr marL="342900" lvl="0" indent="-306000" algn="l" rtl="0">
              <a:lnSpc>
                <a:spcPct val="100000"/>
              </a:lnSpc>
              <a:spcBef>
                <a:spcPts val="1000"/>
              </a:spcBef>
              <a:spcAft>
                <a:spcPts val="0"/>
              </a:spcAft>
              <a:buClr>
                <a:srgbClr val="000000"/>
              </a:buClr>
              <a:buSzPts val="1400"/>
              <a:buFont typeface="Times New Roman"/>
              <a:buChar char="◈"/>
            </a:pPr>
            <a:r>
              <a:rPr lang="en" sz="2000">
                <a:solidFill>
                  <a:srgbClr val="000000"/>
                </a:solidFill>
                <a:latin typeface="Times New Roman"/>
                <a:ea typeface="Times New Roman"/>
                <a:cs typeface="Times New Roman"/>
                <a:sym typeface="Times New Roman"/>
              </a:rPr>
              <a:t> Our code represents a breakthrough in the field of cybersecurity, as we demonstrate with utmost clarity and precision how machine learning can be utilized to combat the ever-increasing threat of malware attacks.</a:t>
            </a:r>
            <a:endParaRPr sz="2000">
              <a:solidFill>
                <a:srgbClr val="000000"/>
              </a:solidFill>
              <a:latin typeface="Times New Roman"/>
              <a:ea typeface="Times New Roman"/>
              <a:cs typeface="Times New Roman"/>
              <a:sym typeface="Times New Roman"/>
            </a:endParaRPr>
          </a:p>
          <a:p>
            <a:pPr marL="342900" lvl="0" indent="-306000" algn="l" rtl="0">
              <a:lnSpc>
                <a:spcPct val="100000"/>
              </a:lnSpc>
              <a:spcBef>
                <a:spcPts val="1000"/>
              </a:spcBef>
              <a:spcAft>
                <a:spcPts val="0"/>
              </a:spcAft>
              <a:buClr>
                <a:srgbClr val="000000"/>
              </a:buClr>
              <a:buSzPts val="1400"/>
              <a:buFont typeface="Times New Roman"/>
              <a:buChar char="◈"/>
            </a:pPr>
            <a:r>
              <a:rPr lang="en" sz="2000">
                <a:solidFill>
                  <a:srgbClr val="000000"/>
                </a:solidFill>
                <a:latin typeface="Times New Roman"/>
                <a:ea typeface="Times New Roman"/>
                <a:cs typeface="Times New Roman"/>
                <a:sym typeface="Times New Roman"/>
              </a:rPr>
              <a:t>By connecting AI and cyber security, we can create a powerful force that can keep us safe in the digital world</a:t>
            </a:r>
            <a:endParaRPr>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28051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Machine Learning in Malware Detection</a:t>
            </a:r>
            <a:endParaRPr/>
          </a:p>
        </p:txBody>
      </p:sp>
      <p:sp>
        <p:nvSpPr>
          <p:cNvPr id="111" name="Google Shape;111;p1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50" b="1">
                <a:solidFill>
                  <a:srgbClr val="000000"/>
                </a:solidFill>
                <a:latin typeface="Times New Roman"/>
                <a:ea typeface="Times New Roman"/>
                <a:cs typeface="Times New Roman"/>
                <a:sym typeface="Times New Roman"/>
              </a:rPr>
              <a:t>Introduction</a:t>
            </a:r>
            <a:r>
              <a:rPr lang="en" sz="2050">
                <a:solidFill>
                  <a:srgbClr val="000000"/>
                </a:solidFill>
                <a:latin typeface="Times New Roman"/>
                <a:ea typeface="Times New Roman"/>
                <a:cs typeface="Times New Roman"/>
                <a:sym typeface="Times New Roman"/>
              </a:rPr>
              <a:t>: Machine learning revolutionizes malware detection by leveraging algorithms to analyze patterns and behaviors</a:t>
            </a:r>
            <a:endParaRPr sz="205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r>
              <a:rPr lang="en" sz="2050" b="1">
                <a:solidFill>
                  <a:srgbClr val="000000"/>
                </a:solidFill>
                <a:latin typeface="Times New Roman"/>
                <a:ea typeface="Times New Roman"/>
                <a:cs typeface="Times New Roman"/>
                <a:sym typeface="Times New Roman"/>
              </a:rPr>
              <a:t>Key Advantages</a:t>
            </a:r>
            <a:endParaRPr sz="2050" b="1">
              <a:solidFill>
                <a:srgbClr val="000000"/>
              </a:solidFill>
              <a:latin typeface="Times New Roman"/>
              <a:ea typeface="Times New Roman"/>
              <a:cs typeface="Times New Roman"/>
              <a:sym typeface="Times New Roman"/>
            </a:endParaRPr>
          </a:p>
          <a:p>
            <a:pPr marL="457200" lvl="0" indent="-358775" algn="l" rtl="0">
              <a:lnSpc>
                <a:spcPct val="115000"/>
              </a:lnSpc>
              <a:spcBef>
                <a:spcPts val="1200"/>
              </a:spcBef>
              <a:spcAft>
                <a:spcPts val="0"/>
              </a:spcAft>
              <a:buClr>
                <a:srgbClr val="000000"/>
              </a:buClr>
              <a:buSzPts val="2050"/>
              <a:buFont typeface="Times New Roman"/>
              <a:buChar char="●"/>
            </a:pPr>
            <a:r>
              <a:rPr lang="en" sz="2050">
                <a:solidFill>
                  <a:srgbClr val="000000"/>
                </a:solidFill>
                <a:latin typeface="Times New Roman"/>
                <a:ea typeface="Times New Roman"/>
                <a:cs typeface="Times New Roman"/>
                <a:sym typeface="Times New Roman"/>
              </a:rPr>
              <a:t>Adaptability: ML models evolve to recognize new threats without explicit programming.</a:t>
            </a:r>
            <a:endParaRPr sz="2050">
              <a:solidFill>
                <a:srgbClr val="000000"/>
              </a:solidFill>
              <a:latin typeface="Times New Roman"/>
              <a:ea typeface="Times New Roman"/>
              <a:cs typeface="Times New Roman"/>
              <a:sym typeface="Times New Roman"/>
            </a:endParaRPr>
          </a:p>
          <a:p>
            <a:pPr marL="457200" lvl="0" indent="-358775" algn="l" rtl="0">
              <a:lnSpc>
                <a:spcPct val="115000"/>
              </a:lnSpc>
              <a:spcBef>
                <a:spcPts val="0"/>
              </a:spcBef>
              <a:spcAft>
                <a:spcPts val="0"/>
              </a:spcAft>
              <a:buClr>
                <a:srgbClr val="000000"/>
              </a:buClr>
              <a:buSzPts val="2050"/>
              <a:buFont typeface="Times New Roman"/>
              <a:buChar char="●"/>
            </a:pPr>
            <a:r>
              <a:rPr lang="en" sz="2050">
                <a:solidFill>
                  <a:srgbClr val="000000"/>
                </a:solidFill>
                <a:latin typeface="Times New Roman"/>
                <a:ea typeface="Times New Roman"/>
                <a:cs typeface="Times New Roman"/>
                <a:sym typeface="Times New Roman"/>
              </a:rPr>
              <a:t>Efficiency: Automated detection enhances response time and accuracy.</a:t>
            </a:r>
            <a:endParaRPr sz="205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ROLES OF THE ALGORITHMS </a:t>
            </a:r>
            <a:endParaRPr/>
          </a:p>
        </p:txBody>
      </p:sp>
      <p:sp>
        <p:nvSpPr>
          <p:cNvPr id="117" name="Google Shape;117;p1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b="1"/>
              <a:t>Pattern Recognition</a:t>
            </a:r>
            <a:r>
              <a:rPr lang="en"/>
              <a:t>: Algorithms identify subtle patterns indicative of malware behavior.</a:t>
            </a:r>
            <a:endParaRPr/>
          </a:p>
          <a:p>
            <a:pPr marL="457200" lvl="0" indent="-342900" algn="l" rtl="0">
              <a:lnSpc>
                <a:spcPct val="115000"/>
              </a:lnSpc>
              <a:spcBef>
                <a:spcPts val="0"/>
              </a:spcBef>
              <a:spcAft>
                <a:spcPts val="0"/>
              </a:spcAft>
              <a:buSzPts val="1800"/>
              <a:buAutoNum type="arabicPeriod"/>
            </a:pPr>
            <a:r>
              <a:rPr lang="en" b="1"/>
              <a:t>Anomaly Detection</a:t>
            </a:r>
            <a:r>
              <a:rPr lang="en"/>
              <a:t>: Recognizing deviations from normal system behavior.</a:t>
            </a:r>
            <a:endParaRPr/>
          </a:p>
          <a:p>
            <a:pPr marL="457200" lvl="0" indent="-342900" algn="l" rtl="0">
              <a:lnSpc>
                <a:spcPct val="115000"/>
              </a:lnSpc>
              <a:spcBef>
                <a:spcPts val="0"/>
              </a:spcBef>
              <a:spcAft>
                <a:spcPts val="0"/>
              </a:spcAft>
              <a:buSzPts val="1800"/>
              <a:buAutoNum type="arabicPeriod"/>
            </a:pPr>
            <a:r>
              <a:rPr lang="en" b="1"/>
              <a:t>Continuous Learning</a:t>
            </a:r>
            <a:r>
              <a:rPr lang="en"/>
              <a:t>: Algorithms adapt to emerging threats for proactive defense.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7374-0876-966E-80DB-693C0FF36CF4}"/>
              </a:ext>
            </a:extLst>
          </p:cNvPr>
          <p:cNvSpPr>
            <a:spLocks noGrp="1"/>
          </p:cNvSpPr>
          <p:nvPr>
            <p:ph type="title"/>
          </p:nvPr>
        </p:nvSpPr>
        <p:spPr/>
        <p:txBody>
          <a:bodyPr>
            <a:normAutofit fontScale="90000"/>
          </a:bodyPr>
          <a:lstStyle/>
          <a:p>
            <a:r>
              <a:rPr lang="en-US" dirty="0"/>
              <a:t>The Libraries we made use of </a:t>
            </a:r>
          </a:p>
        </p:txBody>
      </p:sp>
      <p:sp>
        <p:nvSpPr>
          <p:cNvPr id="3" name="Text Placeholder 2">
            <a:extLst>
              <a:ext uri="{FF2B5EF4-FFF2-40B4-BE49-F238E27FC236}">
                <a16:creationId xmlns:a16="http://schemas.microsoft.com/office/drawing/2014/main" id="{900BBCE6-BBF6-275A-C9AB-EE176BE45EF5}"/>
              </a:ext>
            </a:extLst>
          </p:cNvPr>
          <p:cNvSpPr>
            <a:spLocks noGrp="1"/>
          </p:cNvSpPr>
          <p:nvPr>
            <p:ph type="body" idx="1"/>
          </p:nvPr>
        </p:nvSpPr>
        <p:spPr/>
        <p:txBody>
          <a:bodyPr/>
          <a:lstStyle/>
          <a:p>
            <a:r>
              <a:rPr lang="en-US" dirty="0"/>
              <a:t>In this code we made use of 5 main libraries namely:</a:t>
            </a:r>
          </a:p>
          <a:p>
            <a:r>
              <a:rPr lang="en-US" dirty="0"/>
              <a:t>Pandas – this is used in the reading and manipulating of data</a:t>
            </a:r>
          </a:p>
          <a:p>
            <a:r>
              <a:rPr lang="en-US" dirty="0" err="1"/>
              <a:t>Numpy</a:t>
            </a:r>
            <a:r>
              <a:rPr lang="en-US" dirty="0"/>
              <a:t> – this </a:t>
            </a:r>
            <a:r>
              <a:rPr lang="en-US" b="0" dirty="0">
                <a:solidFill>
                  <a:schemeClr val="bg2">
                    <a:lumMod val="50000"/>
                  </a:schemeClr>
                </a:solidFill>
                <a:effectLst/>
                <a:latin typeface="Roboto" panose="020F0502020204030204" pitchFamily="2" charset="0"/>
                <a:ea typeface="Roboto" panose="020F0502020204030204" pitchFamily="2" charset="0"/>
                <a:cs typeface="Roboto" panose="020F0502020204030204" pitchFamily="2" charset="0"/>
              </a:rPr>
              <a:t>is a powerful numerical computing library in Python, and it provides support for large, multi-dimensional arrays and matrices, along with a collection of mathematical functions to operate on these elements efficiently.</a:t>
            </a:r>
          </a:p>
          <a:p>
            <a:r>
              <a:rPr lang="en-US" dirty="0"/>
              <a:t> Seaborn – this is a Python library that is commonly associated with the representation of Data</a:t>
            </a:r>
          </a:p>
          <a:p>
            <a:r>
              <a:rPr lang="en-US" dirty="0" err="1"/>
              <a:t>Matplotib</a:t>
            </a:r>
            <a:r>
              <a:rPr lang="en-US" dirty="0"/>
              <a:t> – is a Python library that is used to represent data in decimal form </a:t>
            </a:r>
          </a:p>
        </p:txBody>
      </p:sp>
    </p:spTree>
    <p:extLst>
      <p:ext uri="{BB962C8B-B14F-4D97-AF65-F5344CB8AC3E}">
        <p14:creationId xmlns:p14="http://schemas.microsoft.com/office/powerpoint/2010/main" val="84603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E475-176A-7506-F4D8-8C4C9A8D7441}"/>
              </a:ext>
            </a:extLst>
          </p:cNvPr>
          <p:cNvSpPr>
            <a:spLocks noGrp="1"/>
          </p:cNvSpPr>
          <p:nvPr>
            <p:ph type="title"/>
          </p:nvPr>
        </p:nvSpPr>
        <p:spPr/>
        <p:txBody>
          <a:bodyPr>
            <a:normAutofit fontScale="90000"/>
          </a:bodyPr>
          <a:lstStyle/>
          <a:p>
            <a:r>
              <a:rPr lang="en-US" dirty="0"/>
              <a:t>Python Libraries</a:t>
            </a:r>
          </a:p>
        </p:txBody>
      </p:sp>
      <p:sp>
        <p:nvSpPr>
          <p:cNvPr id="3" name="Text Placeholder 2">
            <a:extLst>
              <a:ext uri="{FF2B5EF4-FFF2-40B4-BE49-F238E27FC236}">
                <a16:creationId xmlns:a16="http://schemas.microsoft.com/office/drawing/2014/main" id="{A478FD70-5092-D8A9-3AB5-8FB33DE76ED1}"/>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7FA78153-8C03-DD8F-6C1F-27CB968825C2}"/>
              </a:ext>
            </a:extLst>
          </p:cNvPr>
          <p:cNvPicPr>
            <a:picLocks noChangeAspect="1"/>
          </p:cNvPicPr>
          <p:nvPr/>
        </p:nvPicPr>
        <p:blipFill>
          <a:blip r:embed="rId2"/>
          <a:stretch>
            <a:fillRect/>
          </a:stretch>
        </p:blipFill>
        <p:spPr>
          <a:xfrm>
            <a:off x="0" y="0"/>
            <a:ext cx="9144000" cy="4912963"/>
          </a:xfrm>
          <a:prstGeom prst="rect">
            <a:avLst/>
          </a:prstGeom>
        </p:spPr>
      </p:pic>
    </p:spTree>
    <p:extLst>
      <p:ext uri="{BB962C8B-B14F-4D97-AF65-F5344CB8AC3E}">
        <p14:creationId xmlns:p14="http://schemas.microsoft.com/office/powerpoint/2010/main" val="218327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47BA-C0A3-38EB-66AD-0D6FF1A824D0}"/>
              </a:ext>
            </a:extLst>
          </p:cNvPr>
          <p:cNvSpPr>
            <a:spLocks noGrp="1"/>
          </p:cNvSpPr>
          <p:nvPr>
            <p:ph type="title"/>
          </p:nvPr>
        </p:nvSpPr>
        <p:spPr/>
        <p:txBody>
          <a:bodyPr>
            <a:normAutofit fontScale="90000"/>
          </a:bodyPr>
          <a:lstStyle/>
          <a:p>
            <a:r>
              <a:rPr lang="en-US" b="1" dirty="0"/>
              <a:t>TEST AND TRAIN</a:t>
            </a:r>
          </a:p>
        </p:txBody>
      </p:sp>
      <p:sp>
        <p:nvSpPr>
          <p:cNvPr id="3" name="Text Placeholder 2">
            <a:extLst>
              <a:ext uri="{FF2B5EF4-FFF2-40B4-BE49-F238E27FC236}">
                <a16:creationId xmlns:a16="http://schemas.microsoft.com/office/drawing/2014/main" id="{CB08EDB5-79A3-F314-85C8-E62B6694886B}"/>
              </a:ext>
            </a:extLst>
          </p:cNvPr>
          <p:cNvSpPr>
            <a:spLocks noGrp="1"/>
          </p:cNvSpPr>
          <p:nvPr>
            <p:ph type="body" idx="1"/>
          </p:nvPr>
        </p:nvSpPr>
        <p:spPr/>
        <p:txBody>
          <a:bodyPr/>
          <a:lstStyle/>
          <a:p>
            <a:pPr marL="114300" indent="0">
              <a:buNone/>
            </a:pPr>
            <a:r>
              <a:rPr lang="en-US" dirty="0"/>
              <a:t>In machine learning, especially when working on predictive modeling tasks, it's common to split your dataset into two main subsets: the training set and the test set. This division allows you to train your machine learning model on one portion of the data and evaluate its performance on another, unseen portion. The primary purpose of this split is to assess how well the model generalizes to new, unseen data.</a:t>
            </a:r>
          </a:p>
          <a:p>
            <a:pPr marL="114300" indent="0">
              <a:buNone/>
            </a:pPr>
            <a:endParaRPr lang="en-US" dirty="0"/>
          </a:p>
        </p:txBody>
      </p:sp>
    </p:spTree>
    <p:extLst>
      <p:ext uri="{BB962C8B-B14F-4D97-AF65-F5344CB8AC3E}">
        <p14:creationId xmlns:p14="http://schemas.microsoft.com/office/powerpoint/2010/main" val="125890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1091</TotalTime>
  <Words>1269</Words>
  <Application>Microsoft Office PowerPoint</Application>
  <PresentationFormat>On-screen Show (16:9)</PresentationFormat>
  <Paragraphs>82</Paragraphs>
  <Slides>29</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Times New Roman</vt:lpstr>
      <vt:lpstr>Roboto</vt:lpstr>
      <vt:lpstr>Arial</vt:lpstr>
      <vt:lpstr>Geometric</vt:lpstr>
      <vt:lpstr>MALWARE DETECTION </vt:lpstr>
      <vt:lpstr>WHAT IS A MALWARE? </vt:lpstr>
      <vt:lpstr>Common types of malware </vt:lpstr>
      <vt:lpstr>OBJECTIVES </vt:lpstr>
      <vt:lpstr>Machine Learning in Malware Detection</vt:lpstr>
      <vt:lpstr>ROLES OF THE ALGORITHMS </vt:lpstr>
      <vt:lpstr>The Libraries we made use of </vt:lpstr>
      <vt:lpstr>Python Libraries</vt:lpstr>
      <vt:lpstr>TEST AND TRAIN</vt:lpstr>
      <vt:lpstr>TEST AND TRAIN CONTD</vt:lpstr>
      <vt:lpstr>PowerPoint Presentation</vt:lpstr>
      <vt:lpstr>OUR CODE </vt:lpstr>
      <vt:lpstr>Random Forest Overview</vt:lpstr>
      <vt:lpstr>Application in Malware Detection</vt:lpstr>
      <vt:lpstr>PowerPoint Presentation</vt:lpstr>
      <vt:lpstr>Confusion Matrix</vt:lpstr>
      <vt:lpstr>PowerPoint Presentation</vt:lpstr>
      <vt:lpstr>Logistic Regression for Malware Detection</vt:lpstr>
      <vt:lpstr>PowerPoint Presentation</vt:lpstr>
      <vt:lpstr>PowerPoint Presentation</vt:lpstr>
      <vt:lpstr>Neural Networks Overview</vt:lpstr>
      <vt:lpstr>PowerPoint Presentation</vt:lpstr>
      <vt:lpstr>PowerPoint Presentation</vt:lpstr>
      <vt:lpstr>K-Nearest Neighbor (KNN)</vt:lpstr>
      <vt:lpstr>PowerPoint Presentation</vt:lpstr>
      <vt:lpstr>PowerPoint Presentation</vt:lpstr>
      <vt:lpstr>Challenges in Implementation</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dc:title>
  <cp:lastModifiedBy>Jesse Nasamu</cp:lastModifiedBy>
  <cp:revision>6</cp:revision>
  <dcterms:modified xsi:type="dcterms:W3CDTF">2024-02-02T13:24:34Z</dcterms:modified>
</cp:coreProperties>
</file>