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76" r:id="rId7"/>
    <p:sldId id="277" r:id="rId8"/>
    <p:sldId id="268" r:id="rId9"/>
    <p:sldId id="267" r:id="rId10"/>
    <p:sldId id="270" r:id="rId11"/>
    <p:sldId id="275" r:id="rId12"/>
    <p:sldId id="271" r:id="rId13"/>
    <p:sldId id="27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768"/>
    <a:srgbClr val="3E7B93"/>
    <a:srgbClr val="20E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10/22/2017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44768"/>
                </a:solidFill>
              </a:rPr>
              <a:t>Bare Essentials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398842"/>
            <a:ext cx="5389240" cy="1397000"/>
          </a:xfrm>
        </p:spPr>
        <p:txBody>
          <a:bodyPr/>
          <a:lstStyle/>
          <a:p>
            <a:r>
              <a:rPr lang="en-US" dirty="0"/>
              <a:t>Connecting people to homes</a:t>
            </a:r>
          </a:p>
          <a:p>
            <a:endParaRPr lang="en-US" dirty="0"/>
          </a:p>
        </p:txBody>
      </p:sp>
      <p:pic>
        <p:nvPicPr>
          <p:cNvPr id="1026" name="Picture 2" descr="Image result for Barrie">
            <a:extLst>
              <a:ext uri="{FF2B5EF4-FFF2-40B4-BE49-F238E27FC236}">
                <a16:creationId xmlns:a16="http://schemas.microsoft.com/office/drawing/2014/main" id="{3AEF0A8B-83ED-4B74-91A7-B90852E5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5694446"/>
            <a:ext cx="2448272" cy="117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0DA3E8CA-91FD-4F2C-8C01-3714871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5581735"/>
            <a:ext cx="3355973" cy="12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E3013-1E40-4F9A-BAD5-1038F4371891}"/>
              </a:ext>
            </a:extLst>
          </p:cNvPr>
          <p:cNvSpPr txBox="1"/>
          <p:nvPr/>
        </p:nvSpPr>
        <p:spPr>
          <a:xfrm>
            <a:off x="1065214" y="4293096"/>
            <a:ext cx="64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Jesse Belleau-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Karaskewich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Ethan Davis, Brian Vaughan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F9BF-EC8C-4EAE-BA8B-1DED1DD7F51C}"/>
              </a:ext>
            </a:extLst>
          </p:cNvPr>
          <p:cNvSpPr txBox="1">
            <a:spLocks/>
          </p:cNvSpPr>
          <p:nvPr/>
        </p:nvSpPr>
        <p:spPr>
          <a:xfrm>
            <a:off x="1125860" y="1124744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44768"/>
                </a:solidFill>
              </a:rPr>
              <a:t>What’s Next?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761D922-677F-47BD-A24E-A21F0F1C7CD7}"/>
              </a:ext>
            </a:extLst>
          </p:cNvPr>
          <p:cNvSpPr txBox="1">
            <a:spLocks/>
          </p:cNvSpPr>
          <p:nvPr/>
        </p:nvSpPr>
        <p:spPr>
          <a:xfrm>
            <a:off x="1065212" y="1828800"/>
            <a:ext cx="6469360" cy="3688432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r>
              <a:rPr lang="en-US" dirty="0"/>
              <a:t>Integrate BDAR real estate data streams into Bare Essentials for access to up to date listings</a:t>
            </a:r>
          </a:p>
          <a:p>
            <a:r>
              <a:rPr lang="en-US" dirty="0"/>
              <a:t>In collaboration with BDAR, develop a pairing system to match home buyers and tenants; beginning with a pairing application and following with an interview stage  </a:t>
            </a:r>
          </a:p>
          <a:p>
            <a:r>
              <a:rPr lang="en-US" dirty="0"/>
              <a:t>With the influx of solar technology transition Barrie to a Smart Grid, have Barrie lead Canada in cost efficient  green energy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144768"/>
                </a:solidFill>
              </a:rPr>
              <a:t>At a Glance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19E7-E6C5-4813-A335-9A2BA981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Our Goal</a:t>
            </a:r>
          </a:p>
          <a:p>
            <a:r>
              <a:rPr lang="en-CA" sz="2800" dirty="0"/>
              <a:t>What is Bare Essentials? </a:t>
            </a:r>
          </a:p>
          <a:p>
            <a:r>
              <a:rPr lang="en-CA" sz="2800" dirty="0"/>
              <a:t>How does it work?</a:t>
            </a:r>
          </a:p>
          <a:p>
            <a:r>
              <a:rPr lang="en-CA" sz="2800" dirty="0"/>
              <a:t>Who does it help?</a:t>
            </a:r>
          </a:p>
          <a:p>
            <a:r>
              <a:rPr lang="en-CA" sz="2800" dirty="0"/>
              <a:t>Government proposals </a:t>
            </a:r>
          </a:p>
          <a:p>
            <a:r>
              <a:rPr lang="en-CA" sz="2800" dirty="0"/>
              <a:t>What's next?</a:t>
            </a: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3F61-2096-4ED3-A3AF-D025FCBA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44768"/>
                </a:solidFill>
              </a:rPr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ABDA-D62A-4101-ACEC-B60374B4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2400" dirty="0"/>
              <a:t>The Bare Essentials team seeks to answer two questions </a:t>
            </a:r>
          </a:p>
          <a:p>
            <a:pPr marL="45720" indent="0">
              <a:buNone/>
            </a:pPr>
            <a:endParaRPr lang="en-CA" sz="2400" dirty="0"/>
          </a:p>
          <a:p>
            <a:r>
              <a:rPr lang="en-CA" sz="2400" dirty="0"/>
              <a:t>In Barrie’s current real estate market, how can we increase the rate of first time home buyers? </a:t>
            </a:r>
          </a:p>
          <a:p>
            <a:pPr marL="45720" indent="0">
              <a:buNone/>
            </a:pPr>
            <a:endParaRPr lang="en-CA" sz="2400" dirty="0"/>
          </a:p>
          <a:p>
            <a:r>
              <a:rPr lang="en-CA" sz="2400" dirty="0"/>
              <a:t>And how can we provide stable, affordable housing for lower income individuals?</a:t>
            </a:r>
          </a:p>
        </p:txBody>
      </p:sp>
    </p:spTree>
    <p:extLst>
      <p:ext uri="{BB962C8B-B14F-4D97-AF65-F5344CB8AC3E}">
        <p14:creationId xmlns:p14="http://schemas.microsoft.com/office/powerpoint/2010/main" val="3896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FCFF-BC6D-42B2-BF2E-A70E83E7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44768"/>
                </a:solidFill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BD3B-587A-400D-BBC4-595A436D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a couple Jack and Diane </a:t>
            </a:r>
          </a:p>
          <a:p>
            <a:r>
              <a:rPr lang="en-CA" dirty="0"/>
              <a:t>They have one child</a:t>
            </a:r>
          </a:p>
          <a:p>
            <a:r>
              <a:rPr lang="en-CA" dirty="0"/>
              <a:t>The family are Barrie residents and have a an annual income of $50k</a:t>
            </a:r>
          </a:p>
          <a:p>
            <a:r>
              <a:rPr lang="en-CA" dirty="0"/>
              <a:t>At the 5% down payment the only affordable mortgage they qualify for is $274 000 </a:t>
            </a:r>
          </a:p>
          <a:p>
            <a:r>
              <a:rPr lang="en-CA" dirty="0"/>
              <a:t>The lowest priced house they can find is $350 000 and it has one extra bedroom</a:t>
            </a:r>
          </a:p>
          <a:p>
            <a:r>
              <a:rPr lang="en-CA" dirty="0"/>
              <a:t>Buy using the Bare Essentials program they can now qualify for a $390 000 home with a 5% down payment 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0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4768"/>
                </a:solidFill>
              </a:rPr>
              <a:t>What is Bare Essentials?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5821288" cy="2896344"/>
          </a:xfrm>
        </p:spPr>
        <p:txBody>
          <a:bodyPr>
            <a:normAutofit/>
          </a:bodyPr>
          <a:lstStyle/>
          <a:p>
            <a:r>
              <a:rPr lang="en-US" sz="2400" dirty="0"/>
              <a:t>Barrie Affordable Real Estate Application </a:t>
            </a:r>
          </a:p>
          <a:p>
            <a:r>
              <a:rPr lang="en-US" sz="2400" dirty="0"/>
              <a:t>Seeks to secure mortgages for first time home buyers by considering supplemental revenue streams </a:t>
            </a:r>
          </a:p>
          <a:p>
            <a:r>
              <a:rPr lang="en-US" sz="2400" dirty="0"/>
              <a:t>While synergistically securing housing for lower income individuals  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6B9082E-FBB3-4A45-BC00-68693ADE2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6500" y="1337226"/>
            <a:ext cx="3922853" cy="33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4768"/>
                </a:solidFill>
              </a:rPr>
              <a:t>How It Works                                      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6469360" cy="4191000"/>
          </a:xfrm>
        </p:spPr>
        <p:txBody>
          <a:bodyPr/>
          <a:lstStyle/>
          <a:p>
            <a:r>
              <a:rPr lang="en-US" dirty="0"/>
              <a:t>Bare Essentials is a mortgage calculator that includes a contractual agreement to utilize the residence as a revenue source </a:t>
            </a:r>
          </a:p>
          <a:p>
            <a:r>
              <a:rPr lang="en-US" dirty="0"/>
              <a:t>Primarily by renting out one of their rooms on a monthly bases or booking it out as a bed and breakfast for 10 nights a month </a:t>
            </a:r>
          </a:p>
          <a:p>
            <a:r>
              <a:rPr lang="en-US" dirty="0"/>
              <a:t>Additionally by using government incentives to install renewable energy resources and putting energy revenue towards mortgage payments </a:t>
            </a:r>
          </a:p>
        </p:txBody>
      </p:sp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4768"/>
                </a:solidFill>
              </a:rPr>
              <a:t>How It Works: Required Annual Income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97DD055-AFE8-4C2C-8F26-94FB1A8EE4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8154322"/>
              </p:ext>
            </p:extLst>
          </p:nvPr>
        </p:nvGraphicFramePr>
        <p:xfrm>
          <a:off x="6022404" y="2060848"/>
          <a:ext cx="46691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94">
                  <a:extLst>
                    <a:ext uri="{9D8B030D-6E8A-4147-A177-3AD203B41FA5}">
                      <a16:colId xmlns:a16="http://schemas.microsoft.com/office/drawing/2014/main" val="10206379"/>
                    </a:ext>
                  </a:extLst>
                </a:gridCol>
                <a:gridCol w="2396966">
                  <a:extLst>
                    <a:ext uri="{9D8B030D-6E8A-4147-A177-3AD203B41FA5}">
                      <a16:colId xmlns:a16="http://schemas.microsoft.com/office/drawing/2014/main" val="271026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Sources </a:t>
                      </a:r>
                      <a:endParaRPr lang="en-CA" dirty="0">
                        <a:solidFill>
                          <a:srgbClr val="144768"/>
                        </a:solidFill>
                      </a:endParaRPr>
                    </a:p>
                  </a:txBody>
                  <a:tcPr>
                    <a:solidFill>
                      <a:srgbClr val="1447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 Income</a:t>
                      </a:r>
                    </a:p>
                  </a:txBody>
                  <a:tcPr>
                    <a:solidFill>
                      <a:srgbClr val="1447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No additional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$93 600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12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Solar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$75 000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3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Room Rental/Bed and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$72 000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$52 800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44503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C894CB-D814-4150-BEE3-7CDA554FF658}"/>
              </a:ext>
            </a:extLst>
          </p:cNvPr>
          <p:cNvSpPr txBox="1">
            <a:spLocks/>
          </p:cNvSpPr>
          <p:nvPr/>
        </p:nvSpPr>
        <p:spPr>
          <a:xfrm>
            <a:off x="1065212" y="1828800"/>
            <a:ext cx="4453136" cy="41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average selling price of home</a:t>
            </a:r>
          </a:p>
          <a:p>
            <a:r>
              <a:rPr lang="en-US" dirty="0"/>
              <a:t>     inside the city of Barrie $507 000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a 5% down payment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average Barrie household income is $77 904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1E5C049-8C13-477F-904C-212FB4D8DD9C}"/>
              </a:ext>
            </a:extLst>
          </p:cNvPr>
          <p:cNvSpPr txBox="1">
            <a:spLocks/>
          </p:cNvSpPr>
          <p:nvPr/>
        </p:nvSpPr>
        <p:spPr>
          <a:xfrm>
            <a:off x="6575193" y="4437112"/>
            <a:ext cx="315319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*Monthly average room rental $550/month</a:t>
            </a:r>
          </a:p>
          <a:p>
            <a:r>
              <a:rPr lang="en-US" sz="1200" dirty="0">
                <a:solidFill>
                  <a:schemeClr val="tx1"/>
                </a:solidFill>
              </a:rPr>
              <a:t>*Bed and breakfast $60/night</a:t>
            </a:r>
          </a:p>
          <a:p>
            <a:r>
              <a:rPr lang="en-US" sz="1200" dirty="0">
                <a:solidFill>
                  <a:schemeClr val="tx1"/>
                </a:solidFill>
              </a:rPr>
              <a:t>*Solar power revenue $5694/annum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8CD-06BB-4084-A5EB-AA1ED045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144768"/>
                </a:solidFill>
              </a:rPr>
              <a:t>Who Are We Helping?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0C3F4-3D73-42D0-BB50-91F8B6FD1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213" y="2060848"/>
            <a:ext cx="5677271" cy="3429000"/>
          </a:xfrm>
        </p:spPr>
        <p:txBody>
          <a:bodyPr/>
          <a:lstStyle/>
          <a:p>
            <a:r>
              <a:rPr lang="en-CA" dirty="0"/>
              <a:t>This project targets first time home buyers, providing buyers with means to purchase a house in the current market</a:t>
            </a:r>
          </a:p>
          <a:p>
            <a:r>
              <a:rPr lang="en-CA" dirty="0"/>
              <a:t> Synergistically provides housing for lower income individuals in a sustainable, affordable environment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6A078D-F0B8-4FF3-A538-7033925B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600200"/>
            <a:ext cx="3549774" cy="28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44768"/>
                </a:solidFill>
              </a:rPr>
              <a:t>Proposals for Change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7A05640-3370-4821-BF7B-C6DF0A1618F9}"/>
              </a:ext>
            </a:extLst>
          </p:cNvPr>
          <p:cNvSpPr txBox="1">
            <a:spLocks/>
          </p:cNvSpPr>
          <p:nvPr/>
        </p:nvSpPr>
        <p:spPr>
          <a:xfrm>
            <a:off x="1065212" y="1828800"/>
            <a:ext cx="6469360" cy="354441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Amendment to CMHC or lending agency to allow potential home revenue as source of income, a contractual obligation would result in a guarantee</a:t>
            </a:r>
          </a:p>
          <a:p>
            <a:r>
              <a:rPr lang="en-US" dirty="0"/>
              <a:t>For first time home buyers, all residential revenue would be going towards mortgage payments, incentivize buying by making this revenue tax free similar to an RRSP </a:t>
            </a:r>
          </a:p>
          <a:p>
            <a:r>
              <a:rPr lang="en-US" dirty="0"/>
              <a:t>Provide better renewable energy installation incentives, the current Bruce Power and Darlington rebuild budget could fund the most expensive solar technology installations for 70% of the houses in the province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E24F9-F8CE-418D-A034-27CADA3D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48" y="1461291"/>
            <a:ext cx="3185914" cy="21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755</TotalTime>
  <Words>550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Business Contrast 16x9</vt:lpstr>
      <vt:lpstr>Bare Essentials </vt:lpstr>
      <vt:lpstr>At a Glance </vt:lpstr>
      <vt:lpstr>Our Goal</vt:lpstr>
      <vt:lpstr>Case Study</vt:lpstr>
      <vt:lpstr>What is Bare Essentials?</vt:lpstr>
      <vt:lpstr>How It Works                                        </vt:lpstr>
      <vt:lpstr>How It Works: Required Annual Income</vt:lpstr>
      <vt:lpstr>Who Are We Helping?</vt:lpstr>
      <vt:lpstr>Proposals for Change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 Essentials</dc:title>
  <dc:creator>Ethan Davis</dc:creator>
  <cp:lastModifiedBy>Ethan Davis</cp:lastModifiedBy>
  <cp:revision>47</cp:revision>
  <dcterms:created xsi:type="dcterms:W3CDTF">2017-10-21T16:37:17Z</dcterms:created>
  <dcterms:modified xsi:type="dcterms:W3CDTF">2017-10-22T16:24:13Z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