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46" r:id="rId2"/>
    <p:sldId id="374" r:id="rId3"/>
    <p:sldId id="386" r:id="rId4"/>
    <p:sldId id="387" r:id="rId5"/>
    <p:sldId id="388" r:id="rId6"/>
    <p:sldId id="398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3">
          <p15:clr>
            <a:srgbClr val="A4A3A4"/>
          </p15:clr>
        </p15:guide>
        <p15:guide id="2" pos="38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17">
          <p15:clr>
            <a:srgbClr val="A4A3A4"/>
          </p15:clr>
        </p15:guide>
        <p15:guide id="2" pos="216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500E"/>
    <a:srgbClr val="30B9BF"/>
    <a:srgbClr val="63656A"/>
    <a:srgbClr val="0000FF"/>
    <a:srgbClr val="3399FF"/>
    <a:srgbClr val="66CCFF"/>
    <a:srgbClr val="00CCFF"/>
    <a:srgbClr val="33CCFF"/>
    <a:srgbClr val="0099FF"/>
    <a:srgbClr val="FD7A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48"/>
      </p:cViewPr>
      <p:guideLst>
        <p:guide orient="horz" pos="2113"/>
        <p:guide pos="384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-2946" y="-90"/>
      </p:cViewPr>
      <p:guideLst>
        <p:guide orient="horz" pos="2817"/>
        <p:guide pos="216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534892-2594-4348-9B59-391C3F1BE7C4}" type="datetimeFigureOut">
              <a:rPr lang="zh-CN" altLang="en-US" smtClean="0"/>
              <a:pPr/>
              <a:t>2016/7/13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031C7-A97A-4B3D-B11F-B8701A7D07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734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4"/>
          <p:cNvSpPr txBox="1"/>
          <p:nvPr userDrawn="1"/>
        </p:nvSpPr>
        <p:spPr>
          <a:xfrm>
            <a:off x="10127399" y="44627"/>
            <a:ext cx="1624697" cy="1177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400"/>
              </a:spcBef>
              <a:spcAft>
                <a:spcPts val="300"/>
              </a:spcAft>
              <a:defRPr/>
            </a:pPr>
            <a:r>
              <a:rPr lang="zh-CN" altLang="en-US" sz="16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第三章  </a:t>
            </a:r>
            <a:endParaRPr lang="en-US" altLang="zh-CN" sz="1600" b="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>
              <a:spcBef>
                <a:spcPts val="0"/>
              </a:spcBef>
              <a:spcAft>
                <a:spcPts val="300"/>
              </a:spcAft>
              <a:defRPr/>
            </a:pPr>
            <a:r>
              <a:rPr lang="zh-CN" altLang="en-US" sz="2600" b="0" dirty="0" smtClean="0">
                <a:solidFill>
                  <a:schemeClr val="bg1"/>
                </a:solidFill>
                <a:latin typeface="华康俪金黑W8(P)" pitchFamily="34" charset="-122"/>
                <a:ea typeface="华康俪金黑W8(P)" pitchFamily="34" charset="-122"/>
              </a:rPr>
              <a:t>如何建立培训体系</a:t>
            </a:r>
            <a:endParaRPr lang="en-US" altLang="zh-CN" sz="2600" b="0" dirty="0" smtClean="0">
              <a:solidFill>
                <a:schemeClr val="bg1"/>
              </a:solidFill>
              <a:latin typeface="华康俪金黑W8(P)" pitchFamily="34" charset="-122"/>
              <a:ea typeface="华康俪金黑W8(P)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6845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4"/>
          <p:cNvSpPr txBox="1"/>
          <p:nvPr userDrawn="1"/>
        </p:nvSpPr>
        <p:spPr>
          <a:xfrm>
            <a:off x="10127399" y="44627"/>
            <a:ext cx="1624697" cy="1177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400"/>
              </a:spcBef>
              <a:spcAft>
                <a:spcPts val="300"/>
              </a:spcAft>
              <a:defRPr/>
            </a:pPr>
            <a:r>
              <a:rPr lang="zh-CN" altLang="en-US" sz="16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第四章  </a:t>
            </a:r>
            <a:endParaRPr lang="en-US" altLang="zh-CN" sz="1600" b="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>
              <a:spcBef>
                <a:spcPts val="0"/>
              </a:spcBef>
              <a:spcAft>
                <a:spcPts val="300"/>
              </a:spcAft>
              <a:defRPr/>
            </a:pPr>
            <a:r>
              <a:rPr lang="zh-CN" altLang="en-US" sz="2600" b="0" dirty="0" smtClean="0">
                <a:solidFill>
                  <a:schemeClr val="bg1"/>
                </a:solidFill>
                <a:latin typeface="华康俪金黑W8(P)" pitchFamily="34" charset="-122"/>
                <a:ea typeface="华康俪金黑W8(P)" pitchFamily="34" charset="-122"/>
              </a:rPr>
              <a:t>年度培训实施流程</a:t>
            </a:r>
            <a:endParaRPr lang="en-US" altLang="zh-CN" sz="2600" b="0" dirty="0" smtClean="0">
              <a:solidFill>
                <a:schemeClr val="bg1"/>
              </a:solidFill>
              <a:latin typeface="华康俪金黑W8(P)" pitchFamily="34" charset="-122"/>
              <a:ea typeface="华康俪金黑W8(P)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/>
          <p:cNvSpPr txBox="1"/>
          <p:nvPr userDrawn="1"/>
        </p:nvSpPr>
        <p:spPr>
          <a:xfrm>
            <a:off x="10127399" y="44627"/>
            <a:ext cx="1624697" cy="1177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400"/>
              </a:spcBef>
              <a:spcAft>
                <a:spcPts val="300"/>
              </a:spcAft>
              <a:defRPr/>
            </a:pPr>
            <a:r>
              <a:rPr lang="zh-CN" altLang="en-US" sz="16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第二章  </a:t>
            </a:r>
            <a:endParaRPr lang="en-US" altLang="zh-CN" sz="1600" b="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>
              <a:spcBef>
                <a:spcPts val="0"/>
              </a:spcBef>
              <a:spcAft>
                <a:spcPts val="300"/>
              </a:spcAft>
              <a:defRPr/>
            </a:pPr>
            <a:r>
              <a:rPr lang="zh-CN" altLang="en-US" sz="2600" b="0" dirty="0" smtClean="0">
                <a:solidFill>
                  <a:schemeClr val="bg1"/>
                </a:solidFill>
                <a:latin typeface="华康俪金黑W8(P)" pitchFamily="34" charset="-122"/>
                <a:ea typeface="华康俪金黑W8(P)" pitchFamily="34" charset="-122"/>
              </a:rPr>
              <a:t>培训六大要素分析</a:t>
            </a:r>
            <a:endParaRPr lang="en-US" altLang="zh-CN" sz="2600" b="0" dirty="0" smtClean="0">
              <a:solidFill>
                <a:schemeClr val="bg1"/>
              </a:solidFill>
              <a:latin typeface="华康俪金黑W8(P)" pitchFamily="34" charset="-122"/>
              <a:ea typeface="华康俪金黑W8(P)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4"/>
          <p:cNvSpPr txBox="1"/>
          <p:nvPr userDrawn="1"/>
        </p:nvSpPr>
        <p:spPr>
          <a:xfrm>
            <a:off x="10127399" y="44627"/>
            <a:ext cx="1624697" cy="1177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400"/>
              </a:spcBef>
              <a:spcAft>
                <a:spcPts val="300"/>
              </a:spcAft>
              <a:defRPr/>
            </a:pPr>
            <a:r>
              <a:rPr lang="zh-CN" altLang="en-US" sz="16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第三章  </a:t>
            </a:r>
            <a:endParaRPr lang="en-US" altLang="zh-CN" sz="1600" b="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>
              <a:spcBef>
                <a:spcPts val="0"/>
              </a:spcBef>
              <a:spcAft>
                <a:spcPts val="300"/>
              </a:spcAft>
              <a:defRPr/>
            </a:pPr>
            <a:r>
              <a:rPr lang="zh-CN" altLang="en-US" sz="2600" b="0" dirty="0" smtClean="0">
                <a:solidFill>
                  <a:schemeClr val="bg1"/>
                </a:solidFill>
                <a:latin typeface="华康俪金黑W8(P)" pitchFamily="34" charset="-122"/>
                <a:ea typeface="华康俪金黑W8(P)" pitchFamily="34" charset="-122"/>
              </a:rPr>
              <a:t>如何建立培训体系</a:t>
            </a:r>
            <a:endParaRPr lang="en-US" altLang="zh-CN" sz="2600" b="0" dirty="0" smtClean="0">
              <a:solidFill>
                <a:schemeClr val="bg1"/>
              </a:solidFill>
              <a:latin typeface="华康俪金黑W8(P)" pitchFamily="34" charset="-122"/>
              <a:ea typeface="华康俪金黑W8(P)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4"/>
          <p:cNvSpPr txBox="1"/>
          <p:nvPr userDrawn="1"/>
        </p:nvSpPr>
        <p:spPr>
          <a:xfrm>
            <a:off x="10127399" y="44627"/>
            <a:ext cx="1624697" cy="1177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400"/>
              </a:spcBef>
              <a:spcAft>
                <a:spcPts val="300"/>
              </a:spcAft>
              <a:defRPr/>
            </a:pPr>
            <a:r>
              <a:rPr lang="zh-CN" altLang="en-US" sz="16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第三章  </a:t>
            </a:r>
            <a:endParaRPr lang="en-US" altLang="zh-CN" sz="1600" b="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>
              <a:spcBef>
                <a:spcPts val="0"/>
              </a:spcBef>
              <a:spcAft>
                <a:spcPts val="300"/>
              </a:spcAft>
              <a:defRPr/>
            </a:pPr>
            <a:r>
              <a:rPr lang="zh-CN" altLang="en-US" sz="2600" b="0" dirty="0" smtClean="0">
                <a:solidFill>
                  <a:schemeClr val="bg1"/>
                </a:solidFill>
                <a:latin typeface="华康俪金黑W8(P)" pitchFamily="34" charset="-122"/>
                <a:ea typeface="华康俪金黑W8(P)" pitchFamily="34" charset="-122"/>
              </a:rPr>
              <a:t>如何建立培训体系</a:t>
            </a:r>
            <a:endParaRPr lang="en-US" altLang="zh-CN" sz="2600" b="0" dirty="0" smtClean="0">
              <a:solidFill>
                <a:schemeClr val="bg1"/>
              </a:solidFill>
              <a:latin typeface="华康俪金黑W8(P)" pitchFamily="34" charset="-122"/>
              <a:ea typeface="华康俪金黑W8(P)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114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4"/>
          <p:cNvSpPr txBox="1"/>
          <p:nvPr userDrawn="1"/>
        </p:nvSpPr>
        <p:spPr>
          <a:xfrm>
            <a:off x="10127399" y="44627"/>
            <a:ext cx="1624697" cy="1177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400"/>
              </a:spcBef>
              <a:spcAft>
                <a:spcPts val="300"/>
              </a:spcAft>
              <a:defRPr/>
            </a:pPr>
            <a:r>
              <a:rPr lang="zh-CN" altLang="en-US" sz="16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第三章  </a:t>
            </a:r>
            <a:endParaRPr lang="en-US" altLang="zh-CN" sz="1600" b="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>
              <a:spcBef>
                <a:spcPts val="0"/>
              </a:spcBef>
              <a:spcAft>
                <a:spcPts val="300"/>
              </a:spcAft>
              <a:defRPr/>
            </a:pPr>
            <a:r>
              <a:rPr lang="zh-CN" altLang="en-US" sz="2600" b="0" dirty="0" smtClean="0">
                <a:solidFill>
                  <a:schemeClr val="bg1"/>
                </a:solidFill>
                <a:latin typeface="华康俪金黑W8(P)" pitchFamily="34" charset="-122"/>
                <a:ea typeface="华康俪金黑W8(P)" pitchFamily="34" charset="-122"/>
              </a:rPr>
              <a:t>如何建立培训体系</a:t>
            </a:r>
            <a:endParaRPr lang="en-US" altLang="zh-CN" sz="2600" b="0" dirty="0" smtClean="0">
              <a:solidFill>
                <a:schemeClr val="bg1"/>
              </a:solidFill>
              <a:latin typeface="华康俪金黑W8(P)" pitchFamily="34" charset="-122"/>
              <a:ea typeface="华康俪金黑W8(P)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0455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4"/>
          <p:cNvSpPr txBox="1"/>
          <p:nvPr userDrawn="1"/>
        </p:nvSpPr>
        <p:spPr>
          <a:xfrm>
            <a:off x="10127399" y="44627"/>
            <a:ext cx="1624697" cy="1177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400"/>
              </a:spcBef>
              <a:spcAft>
                <a:spcPts val="300"/>
              </a:spcAft>
              <a:defRPr/>
            </a:pPr>
            <a:r>
              <a:rPr lang="zh-CN" altLang="en-US" sz="16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第三章  </a:t>
            </a:r>
            <a:endParaRPr lang="en-US" altLang="zh-CN" sz="1600" b="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>
              <a:spcBef>
                <a:spcPts val="0"/>
              </a:spcBef>
              <a:spcAft>
                <a:spcPts val="300"/>
              </a:spcAft>
              <a:defRPr/>
            </a:pPr>
            <a:r>
              <a:rPr lang="zh-CN" altLang="en-US" sz="2600" b="0" dirty="0" smtClean="0">
                <a:solidFill>
                  <a:schemeClr val="bg1"/>
                </a:solidFill>
                <a:latin typeface="华康俪金黑W8(P)" pitchFamily="34" charset="-122"/>
                <a:ea typeface="华康俪金黑W8(P)" pitchFamily="34" charset="-122"/>
              </a:rPr>
              <a:t>如何建立培训体系</a:t>
            </a:r>
            <a:endParaRPr lang="en-US" altLang="zh-CN" sz="2600" b="0" dirty="0" smtClean="0">
              <a:solidFill>
                <a:schemeClr val="bg1"/>
              </a:solidFill>
              <a:latin typeface="华康俪金黑W8(P)" pitchFamily="34" charset="-122"/>
              <a:ea typeface="华康俪金黑W8(P)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6177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4"/>
          <p:cNvSpPr txBox="1"/>
          <p:nvPr userDrawn="1"/>
        </p:nvSpPr>
        <p:spPr>
          <a:xfrm>
            <a:off x="10127399" y="44627"/>
            <a:ext cx="1624697" cy="1177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400"/>
              </a:spcBef>
              <a:spcAft>
                <a:spcPts val="300"/>
              </a:spcAft>
              <a:defRPr/>
            </a:pPr>
            <a:r>
              <a:rPr lang="zh-CN" altLang="en-US" sz="16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第三章  </a:t>
            </a:r>
            <a:endParaRPr lang="en-US" altLang="zh-CN" sz="1600" b="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>
              <a:spcBef>
                <a:spcPts val="0"/>
              </a:spcBef>
              <a:spcAft>
                <a:spcPts val="300"/>
              </a:spcAft>
              <a:defRPr/>
            </a:pPr>
            <a:r>
              <a:rPr lang="zh-CN" altLang="en-US" sz="2600" b="0" dirty="0" smtClean="0">
                <a:solidFill>
                  <a:schemeClr val="bg1"/>
                </a:solidFill>
                <a:latin typeface="华康俪金黑W8(P)" pitchFamily="34" charset="-122"/>
                <a:ea typeface="华康俪金黑W8(P)" pitchFamily="34" charset="-122"/>
              </a:rPr>
              <a:t>如何建立培训体系</a:t>
            </a:r>
            <a:endParaRPr lang="en-US" altLang="zh-CN" sz="2600" b="0" dirty="0" smtClean="0">
              <a:solidFill>
                <a:schemeClr val="bg1"/>
              </a:solidFill>
              <a:latin typeface="华康俪金黑W8(P)" pitchFamily="34" charset="-122"/>
              <a:ea typeface="华康俪金黑W8(P)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3098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4"/>
          <p:cNvSpPr txBox="1"/>
          <p:nvPr userDrawn="1"/>
        </p:nvSpPr>
        <p:spPr>
          <a:xfrm>
            <a:off x="10127399" y="44627"/>
            <a:ext cx="1624697" cy="1177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400"/>
              </a:spcBef>
              <a:spcAft>
                <a:spcPts val="300"/>
              </a:spcAft>
              <a:defRPr/>
            </a:pPr>
            <a:r>
              <a:rPr lang="zh-CN" altLang="en-US" sz="16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第三章  </a:t>
            </a:r>
            <a:endParaRPr lang="en-US" altLang="zh-CN" sz="1600" b="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>
              <a:spcBef>
                <a:spcPts val="0"/>
              </a:spcBef>
              <a:spcAft>
                <a:spcPts val="300"/>
              </a:spcAft>
              <a:defRPr/>
            </a:pPr>
            <a:r>
              <a:rPr lang="zh-CN" altLang="en-US" sz="2600" b="0" dirty="0" smtClean="0">
                <a:solidFill>
                  <a:schemeClr val="bg1"/>
                </a:solidFill>
                <a:latin typeface="华康俪金黑W8(P)" pitchFamily="34" charset="-122"/>
                <a:ea typeface="华康俪金黑W8(P)" pitchFamily="34" charset="-122"/>
              </a:rPr>
              <a:t>如何建立培训体系</a:t>
            </a:r>
            <a:endParaRPr lang="en-US" altLang="zh-CN" sz="2600" b="0" dirty="0" smtClean="0">
              <a:solidFill>
                <a:schemeClr val="bg1"/>
              </a:solidFill>
              <a:latin typeface="华康俪金黑W8(P)" pitchFamily="34" charset="-122"/>
              <a:ea typeface="华康俪金黑W8(P)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4228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4"/>
          <p:cNvSpPr txBox="1"/>
          <p:nvPr userDrawn="1"/>
        </p:nvSpPr>
        <p:spPr>
          <a:xfrm>
            <a:off x="10127399" y="44627"/>
            <a:ext cx="1624697" cy="1177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400"/>
              </a:spcBef>
              <a:spcAft>
                <a:spcPts val="300"/>
              </a:spcAft>
              <a:defRPr/>
            </a:pPr>
            <a:r>
              <a:rPr lang="zh-CN" altLang="en-US" sz="16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第三章  </a:t>
            </a:r>
            <a:endParaRPr lang="en-US" altLang="zh-CN" sz="1600" b="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>
              <a:spcBef>
                <a:spcPts val="0"/>
              </a:spcBef>
              <a:spcAft>
                <a:spcPts val="300"/>
              </a:spcAft>
              <a:defRPr/>
            </a:pPr>
            <a:r>
              <a:rPr lang="zh-CN" altLang="en-US" sz="2600" b="0" dirty="0" smtClean="0">
                <a:solidFill>
                  <a:schemeClr val="bg1"/>
                </a:solidFill>
                <a:latin typeface="华康俪金黑W8(P)" pitchFamily="34" charset="-122"/>
                <a:ea typeface="华康俪金黑W8(P)" pitchFamily="34" charset="-122"/>
              </a:rPr>
              <a:t>如何建立培训体系</a:t>
            </a:r>
            <a:endParaRPr lang="en-US" altLang="zh-CN" sz="2600" b="0" dirty="0" smtClean="0">
              <a:solidFill>
                <a:schemeClr val="bg1"/>
              </a:solidFill>
              <a:latin typeface="华康俪金黑W8(P)" pitchFamily="34" charset="-122"/>
              <a:ea typeface="华康俪金黑W8(P)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3103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 userDrawn="1"/>
        </p:nvCxnSpPr>
        <p:spPr>
          <a:xfrm>
            <a:off x="0" y="6770233"/>
            <a:ext cx="5691142" cy="0"/>
          </a:xfrm>
          <a:prstGeom prst="line">
            <a:avLst/>
          </a:prstGeom>
          <a:ln w="19050">
            <a:solidFill>
              <a:srgbClr val="DA50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弦形 16"/>
          <p:cNvSpPr/>
          <p:nvPr userDrawn="1"/>
        </p:nvSpPr>
        <p:spPr>
          <a:xfrm rot="7808884">
            <a:off x="5803201" y="6537536"/>
            <a:ext cx="621893" cy="621893"/>
          </a:xfrm>
          <a:prstGeom prst="chord">
            <a:avLst>
              <a:gd name="adj1" fmla="val 2700000"/>
              <a:gd name="adj2" fmla="val 14080080"/>
            </a:avLst>
          </a:prstGeom>
          <a:solidFill>
            <a:srgbClr val="DA500E"/>
          </a:solidFill>
          <a:ln>
            <a:solidFill>
              <a:srgbClr val="DA50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6527883" y="6775569"/>
            <a:ext cx="5664117" cy="0"/>
          </a:xfrm>
          <a:prstGeom prst="line">
            <a:avLst/>
          </a:prstGeom>
          <a:ln w="19050">
            <a:solidFill>
              <a:srgbClr val="DA50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弧形 23"/>
          <p:cNvSpPr/>
          <p:nvPr userDrawn="1"/>
        </p:nvSpPr>
        <p:spPr>
          <a:xfrm>
            <a:off x="5683725" y="6418379"/>
            <a:ext cx="854526" cy="854526"/>
          </a:xfrm>
          <a:prstGeom prst="arc">
            <a:avLst>
              <a:gd name="adj1" fmla="val 11454208"/>
              <a:gd name="adj2" fmla="val 21031583"/>
            </a:avLst>
          </a:prstGeom>
          <a:ln w="19050">
            <a:solidFill>
              <a:srgbClr val="DA50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5"/>
          <p:cNvSpPr txBox="1"/>
          <p:nvPr userDrawn="1"/>
        </p:nvSpPr>
        <p:spPr>
          <a:xfrm>
            <a:off x="5718858" y="6519446"/>
            <a:ext cx="7916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pPr algn="ctr"/>
              <a:t>‹#›</a:t>
            </a:fld>
            <a:r>
              <a:rPr lang="zh-CN" altLang="en-US" sz="16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endParaRPr lang="zh-CN" altLang="en-US" sz="1600" b="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116632"/>
            <a:ext cx="2596918" cy="6480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7" r:id="rId2"/>
    <p:sldLayoutId id="2147483668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6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 flipV="1">
            <a:off x="-812" y="2591148"/>
            <a:ext cx="12193624" cy="1629940"/>
          </a:xfrm>
          <a:custGeom>
            <a:avLst/>
            <a:gdLst>
              <a:gd name="connsiteX0" fmla="*/ 0 w 10087428"/>
              <a:gd name="connsiteY0" fmla="*/ 0 h 1828800"/>
              <a:gd name="connsiteX1" fmla="*/ 4296228 w 10087428"/>
              <a:gd name="connsiteY1" fmla="*/ 0 h 1828800"/>
              <a:gd name="connsiteX2" fmla="*/ 4978400 w 10087428"/>
              <a:gd name="connsiteY2" fmla="*/ 1828800 h 1828800"/>
              <a:gd name="connsiteX3" fmla="*/ 10087428 w 10087428"/>
              <a:gd name="connsiteY3" fmla="*/ 1828800 h 1828800"/>
              <a:gd name="connsiteX0-1" fmla="*/ 0 w 10087428"/>
              <a:gd name="connsiteY0-2" fmla="*/ 0 h 1828800"/>
              <a:gd name="connsiteX1-3" fmla="*/ 4486301 w 10087428"/>
              <a:gd name="connsiteY1-4" fmla="*/ 0 h 1828800"/>
              <a:gd name="connsiteX2-5" fmla="*/ 4978400 w 10087428"/>
              <a:gd name="connsiteY2-6" fmla="*/ 1828800 h 1828800"/>
              <a:gd name="connsiteX3-7" fmla="*/ 10087428 w 10087428"/>
              <a:gd name="connsiteY3-8" fmla="*/ 1828800 h 1828800"/>
              <a:gd name="connsiteX0-9" fmla="*/ 0 w 10521680"/>
              <a:gd name="connsiteY0-10" fmla="*/ 0 h 1828800"/>
              <a:gd name="connsiteX1-11" fmla="*/ 4920553 w 10521680"/>
              <a:gd name="connsiteY1-12" fmla="*/ 0 h 1828800"/>
              <a:gd name="connsiteX2-13" fmla="*/ 5412652 w 10521680"/>
              <a:gd name="connsiteY2-14" fmla="*/ 1828800 h 1828800"/>
              <a:gd name="connsiteX3-15" fmla="*/ 10521680 w 10521680"/>
              <a:gd name="connsiteY3-16" fmla="*/ 1828800 h 1828800"/>
            </a:gdLst>
            <a:ahLst/>
            <a:cxnLst>
              <a:cxn ang="0">
                <a:pos x="connsiteX0-9" y="connsiteY0-10"/>
              </a:cxn>
              <a:cxn ang="0">
                <a:pos x="connsiteX1-11" y="connsiteY1-12"/>
              </a:cxn>
              <a:cxn ang="0">
                <a:pos x="connsiteX2-13" y="connsiteY2-14"/>
              </a:cxn>
              <a:cxn ang="0">
                <a:pos x="connsiteX3-15" y="connsiteY3-16"/>
              </a:cxn>
            </a:cxnLst>
            <a:rect l="l" t="t" r="r" b="b"/>
            <a:pathLst>
              <a:path w="10521680" h="1828800">
                <a:moveTo>
                  <a:pt x="0" y="0"/>
                </a:moveTo>
                <a:lnTo>
                  <a:pt x="4920553" y="0"/>
                </a:lnTo>
                <a:lnTo>
                  <a:pt x="5412652" y="1828800"/>
                </a:lnTo>
                <a:lnTo>
                  <a:pt x="10521680" y="1828800"/>
                </a:lnTo>
              </a:path>
            </a:pathLst>
          </a:custGeom>
          <a:noFill/>
          <a:ln w="57150">
            <a:solidFill>
              <a:srgbClr val="DA50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25" name="TextBox 4"/>
          <p:cNvSpPr txBox="1"/>
          <p:nvPr/>
        </p:nvSpPr>
        <p:spPr>
          <a:xfrm>
            <a:off x="10447967" y="101392"/>
            <a:ext cx="1624697" cy="8386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400"/>
              </a:spcBef>
              <a:spcAft>
                <a:spcPts val="300"/>
              </a:spcAft>
              <a:defRPr/>
            </a:pPr>
            <a:r>
              <a:rPr lang="zh-CN" altLang="en-US" sz="18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1800" b="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>
              <a:spcBef>
                <a:spcPts val="0"/>
              </a:spcBef>
              <a:spcAft>
                <a:spcPts val="300"/>
              </a:spcAft>
              <a:defRPr/>
            </a:pPr>
            <a:r>
              <a:rPr lang="zh-CN" altLang="en-US" sz="2800" dirty="0" smtClean="0">
                <a:solidFill>
                  <a:schemeClr val="bg1"/>
                </a:solidFill>
                <a:latin typeface="华康俪金黑W8(P)" pitchFamily="34" charset="-122"/>
                <a:ea typeface="华康俪金黑W8(P)" pitchFamily="34" charset="-122"/>
              </a:rPr>
              <a:t>目录</a:t>
            </a:r>
            <a:endParaRPr lang="en-US" altLang="zh-CN" sz="2800" b="0" dirty="0" smtClean="0">
              <a:solidFill>
                <a:schemeClr val="bg1"/>
              </a:solidFill>
              <a:latin typeface="华康俪金黑W8(P)" pitchFamily="34" charset="-122"/>
              <a:ea typeface="华康俪金黑W8(P)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767408" y="2591148"/>
            <a:ext cx="4752528" cy="115212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dirty="0" smtClean="0">
                <a:solidFill>
                  <a:srgbClr val="89898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新员工述职报告</a:t>
            </a: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6960096" y="2887256"/>
            <a:ext cx="3992563" cy="2846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buNone/>
            </a:pPr>
            <a:r>
              <a:rPr lang="zh-CN" altLang="en-US" sz="2600" dirty="0" smtClean="0">
                <a:solidFill>
                  <a:srgbClr val="89898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报  告  人：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zh-CN" altLang="en-US" sz="2600" dirty="0" smtClean="0">
                <a:solidFill>
                  <a:srgbClr val="89898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指  导  人：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zh-CN" altLang="en-US" sz="2600" dirty="0" smtClean="0">
                <a:solidFill>
                  <a:srgbClr val="89898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部        门：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zh-CN" altLang="en-US" sz="2600" dirty="0" smtClean="0">
                <a:solidFill>
                  <a:srgbClr val="89898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入职时间：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zh-CN" altLang="en-US" sz="2600" dirty="0" smtClean="0">
                <a:solidFill>
                  <a:srgbClr val="89898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报告时间：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9336" y="2852936"/>
            <a:ext cx="3046675" cy="762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 smtClean="0">
                <a:solidFill>
                  <a:srgbClr val="89898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述职报告大纲</a:t>
            </a: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3166011" y="836712"/>
            <a:ext cx="8570913" cy="51125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lnSpc>
                <a:spcPct val="80000"/>
              </a:lnSpc>
              <a:buFont typeface="Arial" pitchFamily="34" charset="0"/>
              <a:buChar char="•"/>
            </a:pPr>
            <a:r>
              <a:rPr lang="zh-CN" altLang="en-US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第一部分 自我介绍（</a:t>
            </a:r>
            <a:r>
              <a:rPr lang="zh-CN" altLang="en-US" sz="1500" dirty="0" smtClean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占用</a:t>
            </a:r>
            <a:r>
              <a:rPr lang="zh-CN" altLang="en-US" sz="15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篇幅</a:t>
            </a:r>
            <a:r>
              <a:rPr lang="en-US" altLang="zh-CN" sz="15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r>
              <a:rPr lang="zh-CN" altLang="en-US" sz="1500" dirty="0" smtClean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篇</a:t>
            </a:r>
            <a:r>
              <a:rPr lang="zh-CN" altLang="en-US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）</a:t>
            </a:r>
          </a:p>
          <a:p>
            <a:pPr lvl="1">
              <a:lnSpc>
                <a:spcPct val="80000"/>
              </a:lnSpc>
            </a:pPr>
            <a:r>
              <a:rPr lang="zh-CN" altLang="en-US" sz="15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职位</a:t>
            </a:r>
            <a:r>
              <a:rPr lang="en-US" altLang="zh-CN" sz="1500" dirty="0">
                <a:latin typeface="华文细黑" panose="02010600040101010101" pitchFamily="2" charset="-122"/>
                <a:ea typeface="华文细黑" panose="02010600040101010101" pitchFamily="2" charset="-122"/>
              </a:rPr>
              <a:t>/</a:t>
            </a:r>
            <a:r>
              <a:rPr lang="zh-CN" altLang="en-US" sz="15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部门</a:t>
            </a:r>
            <a:endParaRPr lang="en-US" altLang="zh-CN" sz="15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15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个人的兴趣、爱好</a:t>
            </a:r>
            <a:endParaRPr lang="en-US" altLang="zh-CN" sz="15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80000"/>
              </a:lnSpc>
            </a:pPr>
            <a:endParaRPr lang="zh-CN" altLang="en-US" sz="14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342900" lvl="1" indent="-342900">
              <a:lnSpc>
                <a:spcPct val="80000"/>
              </a:lnSpc>
              <a:buFont typeface="Arial" pitchFamily="34" charset="0"/>
              <a:buChar char="•"/>
            </a:pPr>
            <a:r>
              <a:rPr lang="zh-CN" altLang="en-US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第二部分 用自己的角度阐述对公司的</a:t>
            </a:r>
            <a:r>
              <a:rPr lang="zh-CN" altLang="en-US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了解（</a:t>
            </a:r>
            <a:r>
              <a:rPr lang="zh-CN" altLang="en-US" sz="15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占用</a:t>
            </a:r>
            <a:r>
              <a:rPr lang="zh-CN" altLang="en-US" sz="1500" dirty="0" smtClean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篇幅不超过</a:t>
            </a:r>
            <a:r>
              <a:rPr lang="en-US" altLang="zh-CN" sz="1500" dirty="0" smtClean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r>
              <a:rPr lang="zh-CN" altLang="en-US" sz="1500" dirty="0" smtClean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篇</a:t>
            </a:r>
            <a:r>
              <a:rPr lang="zh-CN" altLang="en-US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）</a:t>
            </a:r>
          </a:p>
          <a:p>
            <a:pPr lvl="1">
              <a:lnSpc>
                <a:spcPct val="80000"/>
              </a:lnSpc>
            </a:pPr>
            <a:r>
              <a:rPr lang="zh-CN" altLang="en-US" sz="15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对公司产品、业务、经营、组织架构等自己的理解</a:t>
            </a:r>
            <a:endParaRPr lang="en-US" altLang="zh-CN" sz="15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15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团队</a:t>
            </a:r>
            <a:r>
              <a:rPr lang="zh-CN" altLang="en-US" sz="15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及团队的氛围、工作流程的</a:t>
            </a:r>
            <a:r>
              <a:rPr lang="zh-CN" altLang="en-US" sz="15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运转（团队指：所在团队和整个公司）</a:t>
            </a:r>
            <a:endParaRPr lang="en-US" altLang="zh-CN" sz="15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15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系统工具应用（邮箱、分享销客、</a:t>
            </a:r>
            <a:r>
              <a:rPr lang="en-US" altLang="zh-CN" sz="15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QQ</a:t>
            </a:r>
            <a:r>
              <a:rPr lang="zh-CN" altLang="en-US" sz="15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等）</a:t>
            </a:r>
            <a:endParaRPr lang="en-US" altLang="zh-CN" sz="15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80000"/>
              </a:lnSpc>
            </a:pPr>
            <a:endParaRPr lang="zh-CN" altLang="en-US" sz="14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第三部分 对自己工作岗位的认识，工作内容的了解（</a:t>
            </a:r>
            <a:r>
              <a:rPr lang="zh-CN" altLang="en-US" sz="1400" dirty="0" smtClean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重点</a:t>
            </a:r>
            <a:r>
              <a:rPr lang="zh-CN" altLang="en-US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）</a:t>
            </a:r>
          </a:p>
          <a:p>
            <a:pPr lvl="1">
              <a:lnSpc>
                <a:spcPct val="80000"/>
              </a:lnSpc>
            </a:pPr>
            <a:r>
              <a:rPr lang="zh-CN" altLang="en-US" sz="15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自己工作岗位的认知</a:t>
            </a:r>
            <a:endParaRPr lang="en-US" altLang="zh-CN" sz="15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15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试用期内已完成的工作，完成情况（尽量数据化）</a:t>
            </a:r>
            <a:endParaRPr lang="en-US" altLang="zh-CN" sz="15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15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工作完成好的地方、待改进的地方</a:t>
            </a:r>
            <a:endParaRPr lang="en-US" altLang="zh-CN" sz="15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1500" dirty="0">
                <a:latin typeface="华文细黑" panose="02010600040101010101" pitchFamily="2" charset="-122"/>
                <a:ea typeface="华文细黑" panose="02010600040101010101" pitchFamily="2" charset="-122"/>
              </a:rPr>
              <a:t>下</a:t>
            </a:r>
            <a:r>
              <a:rPr lang="zh-CN" altLang="en-US" sz="15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一阶段工作须完成的目标</a:t>
            </a:r>
            <a:endParaRPr lang="en-US" altLang="zh-CN" sz="15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457200" lvl="1" indent="0">
              <a:lnSpc>
                <a:spcPct val="80000"/>
              </a:lnSpc>
              <a:buNone/>
            </a:pPr>
            <a:endParaRPr lang="en-US" altLang="zh-CN" sz="15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第四部分 自己的期望（</a:t>
            </a:r>
            <a:r>
              <a:rPr lang="zh-CN" altLang="en-US" sz="1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重点</a:t>
            </a:r>
            <a:r>
              <a:rPr lang="zh-CN" altLang="en-US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）</a:t>
            </a:r>
          </a:p>
          <a:p>
            <a:pPr lvl="1">
              <a:lnSpc>
                <a:spcPct val="80000"/>
              </a:lnSpc>
            </a:pPr>
            <a:r>
              <a:rPr lang="zh-CN" altLang="en-US" sz="15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自己期望成长、期望得到指导和提升的地方</a:t>
            </a:r>
            <a:endParaRPr lang="en-US" altLang="zh-CN" sz="15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1500" dirty="0">
                <a:latin typeface="华文细黑" panose="02010600040101010101" pitchFamily="2" charset="-122"/>
                <a:ea typeface="华文细黑" panose="02010600040101010101" pitchFamily="2" charset="-122"/>
              </a:rPr>
              <a:t>认为</a:t>
            </a:r>
            <a:r>
              <a:rPr lang="zh-CN" altLang="en-US" sz="15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公司需要改善的地方，对公司的期望</a:t>
            </a:r>
            <a:endParaRPr lang="en-US" altLang="zh-CN" sz="15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altLang="zh-CN" sz="15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5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涉及数据的地方，建议运用数据对比、</a:t>
            </a:r>
            <a:r>
              <a:rPr lang="en-US" altLang="zh-CN" sz="15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SWOT</a:t>
            </a:r>
            <a:r>
              <a:rPr lang="zh-CN" altLang="en-US" sz="15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、</a:t>
            </a:r>
            <a:r>
              <a:rPr lang="en-US" altLang="zh-CN" sz="15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5W2H</a:t>
            </a:r>
            <a:r>
              <a:rPr lang="zh-CN" altLang="en-US" sz="15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等分析方法</a:t>
            </a:r>
            <a:endParaRPr lang="en-US" altLang="zh-CN" sz="15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reeform 8"/>
          <p:cNvSpPr/>
          <p:nvPr/>
        </p:nvSpPr>
        <p:spPr bwMode="auto">
          <a:xfrm>
            <a:off x="6244830" y="3700485"/>
            <a:ext cx="2036003" cy="2034813"/>
          </a:xfrm>
          <a:custGeom>
            <a:avLst/>
            <a:gdLst>
              <a:gd name="T0" fmla="*/ 1710 w 1710"/>
              <a:gd name="T1" fmla="*/ 986 h 1709"/>
              <a:gd name="T2" fmla="*/ 1710 w 1710"/>
              <a:gd name="T3" fmla="*/ 0 h 1709"/>
              <a:gd name="T4" fmla="*/ 722 w 1710"/>
              <a:gd name="T5" fmla="*/ 0 h 1709"/>
              <a:gd name="T6" fmla="*/ 0 w 1710"/>
              <a:gd name="T7" fmla="*/ 722 h 1709"/>
              <a:gd name="T8" fmla="*/ 988 w 1710"/>
              <a:gd name="T9" fmla="*/ 1709 h 1709"/>
              <a:gd name="T10" fmla="*/ 1710 w 1710"/>
              <a:gd name="T11" fmla="*/ 986 h 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0" h="1709">
                <a:moveTo>
                  <a:pt x="1710" y="986"/>
                </a:moveTo>
                <a:lnTo>
                  <a:pt x="1710" y="0"/>
                </a:lnTo>
                <a:lnTo>
                  <a:pt x="722" y="0"/>
                </a:lnTo>
                <a:lnTo>
                  <a:pt x="0" y="722"/>
                </a:lnTo>
                <a:lnTo>
                  <a:pt x="988" y="1709"/>
                </a:lnTo>
                <a:lnTo>
                  <a:pt x="1710" y="98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reeform 8"/>
          <p:cNvSpPr/>
          <p:nvPr/>
        </p:nvSpPr>
        <p:spPr bwMode="auto">
          <a:xfrm>
            <a:off x="6244830" y="3700485"/>
            <a:ext cx="2036003" cy="2034813"/>
          </a:xfrm>
          <a:custGeom>
            <a:avLst/>
            <a:gdLst>
              <a:gd name="T0" fmla="*/ 1710 w 1710"/>
              <a:gd name="T1" fmla="*/ 986 h 1709"/>
              <a:gd name="T2" fmla="*/ 1710 w 1710"/>
              <a:gd name="T3" fmla="*/ 0 h 1709"/>
              <a:gd name="T4" fmla="*/ 722 w 1710"/>
              <a:gd name="T5" fmla="*/ 0 h 1709"/>
              <a:gd name="T6" fmla="*/ 0 w 1710"/>
              <a:gd name="T7" fmla="*/ 722 h 1709"/>
              <a:gd name="T8" fmla="*/ 988 w 1710"/>
              <a:gd name="T9" fmla="*/ 1709 h 1709"/>
              <a:gd name="T10" fmla="*/ 1710 w 1710"/>
              <a:gd name="T11" fmla="*/ 986 h 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0" h="1709">
                <a:moveTo>
                  <a:pt x="1710" y="986"/>
                </a:moveTo>
                <a:lnTo>
                  <a:pt x="1710" y="0"/>
                </a:lnTo>
                <a:lnTo>
                  <a:pt x="722" y="0"/>
                </a:lnTo>
                <a:lnTo>
                  <a:pt x="0" y="722"/>
                </a:lnTo>
                <a:lnTo>
                  <a:pt x="988" y="1709"/>
                </a:lnTo>
                <a:lnTo>
                  <a:pt x="1710" y="98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" name="Freeform 10"/>
          <p:cNvSpPr/>
          <p:nvPr/>
        </p:nvSpPr>
        <p:spPr bwMode="auto">
          <a:xfrm>
            <a:off x="8361796" y="3700485"/>
            <a:ext cx="2034813" cy="2034813"/>
          </a:xfrm>
          <a:custGeom>
            <a:avLst/>
            <a:gdLst>
              <a:gd name="T0" fmla="*/ 0 w 1709"/>
              <a:gd name="T1" fmla="*/ 986 h 1709"/>
              <a:gd name="T2" fmla="*/ 0 w 1709"/>
              <a:gd name="T3" fmla="*/ 0 h 1709"/>
              <a:gd name="T4" fmla="*/ 987 w 1709"/>
              <a:gd name="T5" fmla="*/ 0 h 1709"/>
              <a:gd name="T6" fmla="*/ 1709 w 1709"/>
              <a:gd name="T7" fmla="*/ 722 h 1709"/>
              <a:gd name="T8" fmla="*/ 721 w 1709"/>
              <a:gd name="T9" fmla="*/ 1709 h 1709"/>
              <a:gd name="T10" fmla="*/ 0 w 1709"/>
              <a:gd name="T11" fmla="*/ 986 h 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9" h="1709">
                <a:moveTo>
                  <a:pt x="0" y="986"/>
                </a:moveTo>
                <a:lnTo>
                  <a:pt x="0" y="0"/>
                </a:lnTo>
                <a:lnTo>
                  <a:pt x="987" y="0"/>
                </a:lnTo>
                <a:lnTo>
                  <a:pt x="1709" y="722"/>
                </a:lnTo>
                <a:lnTo>
                  <a:pt x="721" y="1709"/>
                </a:lnTo>
                <a:lnTo>
                  <a:pt x="0" y="98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872" y="2204864"/>
            <a:ext cx="1583905" cy="15839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208</Words>
  <Application>Microsoft Office PowerPoint</Application>
  <PresentationFormat>宽屏</PresentationFormat>
  <Paragraphs>29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 Unicode MS</vt:lpstr>
      <vt:lpstr>华康俪金黑W8(P)</vt:lpstr>
      <vt:lpstr>华文细黑</vt:lpstr>
      <vt:lpstr>宋体</vt:lpstr>
      <vt:lpstr>微软雅黑</vt:lpstr>
      <vt:lpstr>Arial</vt:lpstr>
      <vt:lpstr>Calibri</vt:lpstr>
      <vt:lpstr>Wingdings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Windows User</cp:lastModifiedBy>
  <cp:revision>593</cp:revision>
  <dcterms:created xsi:type="dcterms:W3CDTF">2015-12-15T21:49:00Z</dcterms:created>
  <dcterms:modified xsi:type="dcterms:W3CDTF">2016-07-13T09:46:25Z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2052-10.1.0.5399</vt:lpwstr>
  </property>
</Properties>
</file>