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  <p:sldMasterId id="2147483947" r:id="rId4"/>
  </p:sldMasterIdLst>
  <p:notesMasterIdLst>
    <p:notesMasterId r:id="rId20"/>
  </p:notesMasterIdLst>
  <p:handoutMasterIdLst>
    <p:handoutMasterId r:id="rId21"/>
  </p:handoutMasterIdLst>
  <p:sldIdLst>
    <p:sldId id="895" r:id="rId5"/>
    <p:sldId id="870" r:id="rId6"/>
    <p:sldId id="811" r:id="rId7"/>
    <p:sldId id="897" r:id="rId8"/>
    <p:sldId id="877" r:id="rId9"/>
    <p:sldId id="907" r:id="rId10"/>
    <p:sldId id="902" r:id="rId11"/>
    <p:sldId id="898" r:id="rId12"/>
    <p:sldId id="904" r:id="rId13"/>
    <p:sldId id="903" r:id="rId14"/>
    <p:sldId id="900" r:id="rId15"/>
    <p:sldId id="901" r:id="rId16"/>
    <p:sldId id="906" r:id="rId17"/>
    <p:sldId id="882" r:id="rId18"/>
    <p:sldId id="905" r:id="rId1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5"/>
            <p14:sldId id="870"/>
            <p14:sldId id="811"/>
            <p14:sldId id="897"/>
            <p14:sldId id="877"/>
            <p14:sldId id="907"/>
            <p14:sldId id="902"/>
            <p14:sldId id="898"/>
            <p14:sldId id="904"/>
            <p14:sldId id="903"/>
            <p14:sldId id="900"/>
            <p14:sldId id="901"/>
            <p14:sldId id="906"/>
            <p14:sldId id="882"/>
            <p14:sldId id="905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ED7D31"/>
    <a:srgbClr val="3D4149"/>
    <a:srgbClr val="D4A36E"/>
    <a:srgbClr val="D0343C"/>
    <a:srgbClr val="8DB1C4"/>
    <a:srgbClr val="615474"/>
    <a:srgbClr val="F9BE75"/>
    <a:srgbClr val="E4625C"/>
    <a:srgbClr val="403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68" d="100"/>
          <a:sy n="68" d="100"/>
        </p:scale>
        <p:origin x="510" y="6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75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0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0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2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4EDB-B3FF-4760-9712-1C5143BBC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2FE24-F0B8-453A-8F0B-5F7B0B748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09F05-68CC-4E23-9D09-335FC8CE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BED6-FCDB-441E-AF20-466632D7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37E7-6E78-4561-BBD4-A840B1A1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2004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6EB-5B4E-4D50-AAF3-8DAAB487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E082-3525-4C72-B970-DF931EB3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F42C-07BD-46DA-A7FA-3F00DCCB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52B9-DD47-4C32-9221-E8B0A25C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9BC7-0570-4390-9A79-F8AD44D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2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213C-2B87-4FB5-8F61-8CE0B555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6BD0-121F-40AB-877A-12F27ABC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86B9-E2ED-40A2-9423-6403126E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70F6-216A-4D39-9F75-C8CFA2F2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4D86-E9A4-4695-B0FF-DCD6B875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830F4A-0741-4038-A070-6D35CB824613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EF1FB4-E1F5-4CF8-8D6B-310881C79812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52A778-86FC-482D-AF53-6D299940B4CC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AD47F8-4EC9-4679-99D2-1E8A88AABE2C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FDB6BD40-52CC-4F17-909E-756700E7D593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FD179DA-C86D-4771-A025-B265706D03D0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16286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C39F-4595-44BB-8C31-2C5B3A83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5D08-20E3-4BB3-867D-3E5ADB90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1AE08-28A2-4197-B68D-EB2428B5C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1AC45-A3B7-48BB-AA0C-1733DF8E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D57C-F50E-42BD-B70D-3054D139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44A9-A6E0-4B30-9B4F-3B5156F7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2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CC50-4116-4AF1-89DE-62134C62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991D-2D88-43E7-979A-F14C7A56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632F-C54E-4EFA-813B-A03173A5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29029-8DCA-4308-AFC5-67E4E1FD8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8FA8B-4C7A-4614-8102-2CEA7ACB2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5819A-C821-413A-8C20-47E1B3E9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D2563-9E5E-43C2-8113-85EC8A7A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B6405-F7E9-45B1-BD14-00608E2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95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97D2-AE02-41D1-A891-CEADD60E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6E555-8E86-4C23-ABEE-3585AD86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15E93-D75D-4E0B-8496-7B510F2F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C046-62A5-42AA-B157-204577CD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07140-BDEC-40AD-8537-129FCD09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ADD08-B311-4496-9C41-A5B45EB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B54A0-5B75-481A-8EE5-6A1CF57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08685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004F-F36A-4EB9-BC86-C0948383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E8D3-E33C-4A14-8376-D2A4D086F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A6B30-1303-4BB3-8729-C2E54A6C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90F29-D366-44CA-BB1B-D80F733B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0DDF7-C441-4E87-A37F-D60A17F7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1EF05-F581-443E-A994-7D4CEA3A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4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6FB6-90FD-4E9B-ABAF-8EF95091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253D0-E142-4F51-909F-E2ACF3B0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AE54-E4BE-4EC0-B565-FD42892E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E8268-1E5C-4454-9D8C-CBF77B27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9D3B9-59E8-4AA1-8F19-3E869EE7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81E49-52EC-4131-A765-8F7E2144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3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BE4A-170D-409D-9588-771F3DFE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C9F56-64BF-482E-A3E4-510A6648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7B51-9ED5-4F68-9450-EA6C0C7A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12BD-70A2-4EFE-9C6C-1C590F78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6996-30A2-4122-A026-24B73815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98F94-545D-4AF1-8A73-B3D2E09B1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E3FB4-BBF9-4EE5-BFF4-D02473112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AA117-4D9F-43B6-9A0C-0342AC8E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FF11-8F62-4D6B-91F1-57305DEA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E7E62-64AD-432C-B9F4-E55CE8EC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7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45732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49931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71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6B34D-6CED-42E2-A2CF-8162C5D4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E7F3-77E1-41B9-8D92-DABDF081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F849-8BC2-46CE-9013-AED7E0B9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BE085-F7CF-4C7E-8ABE-4BC0A139C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0CEC-798A-44C2-B2ED-CB45BD919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62" r:id="rId12"/>
    <p:sldLayoutId id="2147483963" r:id="rId13"/>
    <p:sldLayoutId id="214748396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cuupschool.live/" TargetMode="External"/><Relationship Id="rId5" Type="http://schemas.openxmlformats.org/officeDocument/2006/relationships/image" Target="../media/image1.em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FEE152-E664-444A-96E1-7F50E6826512}"/>
              </a:ext>
            </a:extLst>
          </p:cNvPr>
          <p:cNvGrpSpPr/>
          <p:nvPr/>
        </p:nvGrpSpPr>
        <p:grpSpPr>
          <a:xfrm>
            <a:off x="2207568" y="308374"/>
            <a:ext cx="7272808" cy="6241251"/>
            <a:chOff x="1921112" y="114053"/>
            <a:chExt cx="8110307" cy="6629895"/>
          </a:xfrm>
        </p:grpSpPr>
        <p:sp>
          <p:nvSpPr>
            <p:cNvPr id="7" name="Figure">
              <a:extLst>
                <a:ext uri="{FF2B5EF4-FFF2-40B4-BE49-F238E27FC236}">
                  <a16:creationId xmlns:a16="http://schemas.microsoft.com/office/drawing/2014/main" id="{78B25746-4E20-486A-8125-7282AA887575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" name="Figure">
              <a:extLst>
                <a:ext uri="{FF2B5EF4-FFF2-40B4-BE49-F238E27FC236}">
                  <a16:creationId xmlns:a16="http://schemas.microsoft.com/office/drawing/2014/main" id="{0FB4A283-57DE-4DCF-8B68-94E42ACA7D27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" name="Figure">
              <a:extLst>
                <a:ext uri="{FF2B5EF4-FFF2-40B4-BE49-F238E27FC236}">
                  <a16:creationId xmlns:a16="http://schemas.microsoft.com/office/drawing/2014/main" id="{E3119973-10FF-4F88-894F-D9B744ACE9FC}"/>
                </a:ext>
              </a:extLst>
            </p:cNvPr>
            <p:cNvSpPr/>
            <p:nvPr/>
          </p:nvSpPr>
          <p:spPr>
            <a:xfrm>
              <a:off x="2371267" y="1311328"/>
              <a:ext cx="7419251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rgbClr val="222A35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+mj-lt"/>
                  <a:sym typeface="Gill Sans"/>
                </a:rPr>
                <a:t>DESIGN AND IMPLEMENTATION OF A WEB-BASED RADIO AUDIENCE MEASUREMENT SYSTEM</a:t>
              </a:r>
              <a:endPara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sym typeface="Gill Sans"/>
              </a:endParaRPr>
            </a:p>
          </p:txBody>
        </p:sp>
        <p:sp>
          <p:nvSpPr>
            <p:cNvPr id="10" name="Figure">
              <a:extLst>
                <a:ext uri="{FF2B5EF4-FFF2-40B4-BE49-F238E27FC236}">
                  <a16:creationId xmlns:a16="http://schemas.microsoft.com/office/drawing/2014/main" id="{EB1431D5-B301-47D4-B52C-0E48BC6EC92E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9695D591-F23B-4B02-8EB7-A4BB2E889D01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405F35DA-CAEB-48DB-BE37-5AFF92590AE0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FDD159-A7E0-4972-A50F-DC8967D2F07A}"/>
              </a:ext>
            </a:extLst>
          </p:cNvPr>
          <p:cNvSpPr txBox="1"/>
          <p:nvPr/>
        </p:nvSpPr>
        <p:spPr>
          <a:xfrm>
            <a:off x="9336360" y="5085184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Jesse Ayegba</a:t>
            </a:r>
          </a:p>
          <a:p>
            <a:r>
              <a:rPr lang="en-US" sz="2000" dirty="0">
                <a:solidFill>
                  <a:schemeClr val="bg1"/>
                </a:solidFill>
              </a:rPr>
              <a:t>16ck020793</a:t>
            </a:r>
          </a:p>
        </p:txBody>
      </p:sp>
    </p:spTree>
    <p:extLst>
      <p:ext uri="{BB962C8B-B14F-4D97-AF65-F5344CB8AC3E}">
        <p14:creationId xmlns:p14="http://schemas.microsoft.com/office/powerpoint/2010/main" val="312298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RESULTS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222A35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4E29B8-F4CC-466B-B285-0BE459C73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5" y="1628800"/>
            <a:ext cx="5255011" cy="4660900"/>
          </a:xfr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94A8B0EE-AD68-42B8-A392-A1BE1FAC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1916832"/>
            <a:ext cx="6312024" cy="4032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AA95DD-891A-44FA-B1E1-FBD6D0AB2310}"/>
              </a:ext>
            </a:extLst>
          </p:cNvPr>
          <p:cNvSpPr txBox="1"/>
          <p:nvPr/>
        </p:nvSpPr>
        <p:spPr>
          <a:xfrm>
            <a:off x="1460076" y="6289700"/>
            <a:ext cx="326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 Modal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248F6-4AC9-458D-8AB2-20AD1100EEDE}"/>
              </a:ext>
            </a:extLst>
          </p:cNvPr>
          <p:cNvSpPr txBox="1"/>
          <p:nvPr/>
        </p:nvSpPr>
        <p:spPr>
          <a:xfrm>
            <a:off x="7683924" y="6289700"/>
            <a:ext cx="2156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Listenership charts</a:t>
            </a:r>
          </a:p>
        </p:txBody>
      </p:sp>
    </p:spTree>
    <p:extLst>
      <p:ext uri="{BB962C8B-B14F-4D97-AF65-F5344CB8AC3E}">
        <p14:creationId xmlns:p14="http://schemas.microsoft.com/office/powerpoint/2010/main" val="18141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39616" y="136525"/>
            <a:ext cx="8428529" cy="113223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CHALLENGES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060848"/>
            <a:ext cx="8210128" cy="4116115"/>
          </a:xfrm>
        </p:spPr>
        <p:txBody>
          <a:bodyPr>
            <a:normAutofit fontScale="92500" lnSpcReduction="10000"/>
          </a:bodyPr>
          <a:lstStyle/>
          <a:p>
            <a:pPr marL="511175" indent="-511175"/>
            <a:r>
              <a:rPr lang="en-US" dirty="0">
                <a:solidFill>
                  <a:schemeClr val="bg1"/>
                </a:solidFill>
              </a:rPr>
              <a:t>Eliminating background noise.</a:t>
            </a:r>
          </a:p>
          <a:p>
            <a:pPr marL="511175" indent="-511175"/>
            <a:r>
              <a:rPr lang="en-US" dirty="0">
                <a:solidFill>
                  <a:schemeClr val="bg1"/>
                </a:solidFill>
              </a:rPr>
              <a:t>Getting the web application to make real-time updates on the client.</a:t>
            </a:r>
          </a:p>
          <a:p>
            <a:pPr marL="511175" indent="-511175" algn="just"/>
            <a:r>
              <a:rPr lang="en-US" dirty="0">
                <a:solidFill>
                  <a:schemeClr val="bg1"/>
                </a:solidFill>
              </a:rPr>
              <a:t>Firebase security.</a:t>
            </a:r>
          </a:p>
          <a:p>
            <a:pPr marL="511175" indent="-511175" algn="just"/>
            <a:r>
              <a:rPr lang="en-US" dirty="0">
                <a:solidFill>
                  <a:schemeClr val="bg1"/>
                </a:solidFill>
              </a:rPr>
              <a:t>Testing the mobile application on a real-time device.</a:t>
            </a:r>
          </a:p>
          <a:p>
            <a:pPr marL="511175" indent="-511175" algn="just"/>
            <a:r>
              <a:rPr lang="en-US" dirty="0">
                <a:solidFill>
                  <a:schemeClr val="bg1"/>
                </a:solidFill>
              </a:rPr>
              <a:t>Working with a NoSQL database.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6E9779-5059-4C5A-A10E-A924E6ADE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1288"/>
            <a:ext cx="1163046" cy="1127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07416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39616" y="136525"/>
            <a:ext cx="8428529" cy="113223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RECOMMENDATIONS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060848"/>
            <a:ext cx="8210128" cy="4116115"/>
          </a:xfrm>
        </p:spPr>
        <p:txBody>
          <a:bodyPr>
            <a:normAutofit/>
          </a:bodyPr>
          <a:lstStyle/>
          <a:p>
            <a:pPr marL="511175" indent="-511175"/>
            <a:r>
              <a:rPr lang="en-US" dirty="0">
                <a:solidFill>
                  <a:schemeClr val="bg1"/>
                </a:solidFill>
              </a:rPr>
              <a:t>This project can modified to include extra functionality to enhance radio audience measurement.</a:t>
            </a:r>
          </a:p>
          <a:p>
            <a:pPr marL="511175" indent="-511175" algn="just"/>
            <a:r>
              <a:rPr lang="en-US" dirty="0">
                <a:solidFill>
                  <a:schemeClr val="bg1"/>
                </a:solidFill>
              </a:rPr>
              <a:t>More readily available datasets for Nigerian radio stations should be made available.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6E9779-5059-4C5A-A10E-A924E6ADE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1288"/>
            <a:ext cx="1163046" cy="1127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85936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39616" y="136525"/>
            <a:ext cx="8428529" cy="113223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CONCLUSION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060848"/>
            <a:ext cx="8210128" cy="4116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project has provided a software-based solution to the problem of radio audience measurement. Also, the audio data gathered from this project could be made open-source to serve other applications that may need the data-set of Nigerian radio stations.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6E9779-5059-4C5A-A10E-A924E6ADE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59"/>
            <a:ext cx="1163046" cy="1127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22042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E93FA-186F-4273-9A19-15CEEA76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140968"/>
            <a:ext cx="5552182" cy="2861667"/>
          </a:xfrm>
        </p:spPr>
        <p:txBody>
          <a:bodyPr/>
          <a:lstStyle/>
          <a:p>
            <a:r>
              <a:rPr lang="en-US" sz="9600" b="1" dirty="0"/>
              <a:t>Thank</a:t>
            </a:r>
            <a:br>
              <a:rPr lang="en-US" sz="9600" b="1" dirty="0"/>
            </a:br>
            <a:r>
              <a:rPr lang="en-US" sz="96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2646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APPENDIX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222A3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5F23D-3782-4A8B-BEC5-2476F9872A98}"/>
              </a:ext>
            </a:extLst>
          </p:cNvPr>
          <p:cNvSpPr txBox="1"/>
          <p:nvPr/>
        </p:nvSpPr>
        <p:spPr>
          <a:xfrm>
            <a:off x="7871928" y="60564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System’s Class Diagram</a:t>
            </a:r>
          </a:p>
        </p:txBody>
      </p:sp>
      <p:pic>
        <p:nvPicPr>
          <p:cNvPr id="11" name="Content Placeholder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336BEC6-001F-417B-AD52-E60486690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866695"/>
            <a:ext cx="6636088" cy="5389858"/>
          </a:xfrm>
        </p:spPr>
      </p:pic>
    </p:spTree>
    <p:extLst>
      <p:ext uri="{BB962C8B-B14F-4D97-AF65-F5344CB8AC3E}">
        <p14:creationId xmlns:p14="http://schemas.microsoft.com/office/powerpoint/2010/main" val="103144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634830" y="1351484"/>
            <a:ext cx="1010036" cy="866775"/>
            <a:chOff x="1921112" y="114053"/>
            <a:chExt cx="8110307" cy="6629895"/>
          </a:xfrm>
          <a:solidFill>
            <a:srgbClr val="222A35"/>
          </a:solidFill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222A35"/>
                </a:solidFill>
                <a:latin typeface="+mn-lt"/>
              </a:rPr>
              <a:t>OUTLINE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C622461-4704-41D9-A52C-03B8AD9FE67F}"/>
              </a:ext>
            </a:extLst>
          </p:cNvPr>
          <p:cNvSpPr txBox="1"/>
          <p:nvPr/>
        </p:nvSpPr>
        <p:spPr>
          <a:xfrm>
            <a:off x="1667703" y="3280729"/>
            <a:ext cx="3560926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dirty="0">
                <a:solidFill>
                  <a:srgbClr val="222A35"/>
                </a:solidFill>
              </a:rPr>
              <a:t>SIGNIFICANCE OF PROJECT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54C26-7EAD-4125-8020-09477227C387}"/>
              </a:ext>
            </a:extLst>
          </p:cNvPr>
          <p:cNvSpPr txBox="1"/>
          <p:nvPr/>
        </p:nvSpPr>
        <p:spPr>
          <a:xfrm>
            <a:off x="1699294" y="1451794"/>
            <a:ext cx="3160284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dirty="0">
                <a:solidFill>
                  <a:srgbClr val="222A35"/>
                </a:solidFill>
              </a:rPr>
              <a:t>PROBLEM STATEMENT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4ABD8B-5F93-4DCC-B65E-5B288C653D1B}"/>
              </a:ext>
            </a:extLst>
          </p:cNvPr>
          <p:cNvSpPr txBox="1"/>
          <p:nvPr/>
        </p:nvSpPr>
        <p:spPr>
          <a:xfrm>
            <a:off x="1681205" y="4048101"/>
            <a:ext cx="3160284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dirty="0">
                <a:solidFill>
                  <a:srgbClr val="222A35"/>
                </a:solidFill>
              </a:rPr>
              <a:t>DESIGN AND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C952FA-0265-412C-908E-87F17928035B}"/>
              </a:ext>
            </a:extLst>
          </p:cNvPr>
          <p:cNvSpPr txBox="1"/>
          <p:nvPr/>
        </p:nvSpPr>
        <p:spPr>
          <a:xfrm>
            <a:off x="1700038" y="5060201"/>
            <a:ext cx="3160284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dirty="0">
                <a:solidFill>
                  <a:srgbClr val="222A35"/>
                </a:solidFill>
              </a:rPr>
              <a:t>RESULTS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5B06C5-30E9-4DD8-B19E-48C27D6C471D}"/>
              </a:ext>
            </a:extLst>
          </p:cNvPr>
          <p:cNvSpPr txBox="1"/>
          <p:nvPr/>
        </p:nvSpPr>
        <p:spPr>
          <a:xfrm>
            <a:off x="1687010" y="6061687"/>
            <a:ext cx="3160284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dirty="0">
                <a:solidFill>
                  <a:srgbClr val="222A35"/>
                </a:solidFill>
              </a:rPr>
              <a:t>CHALLENGES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4C8663-EA21-40A1-9A2C-2AC6F35B24B3}"/>
              </a:ext>
            </a:extLst>
          </p:cNvPr>
          <p:cNvSpPr txBox="1"/>
          <p:nvPr/>
        </p:nvSpPr>
        <p:spPr>
          <a:xfrm>
            <a:off x="6535729" y="1515242"/>
            <a:ext cx="5449907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dirty="0">
                <a:solidFill>
                  <a:srgbClr val="222A35"/>
                </a:solidFill>
              </a:rPr>
              <a:t>RECOMMENDATIONS AND CONCLUSION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C1A614-E69B-482F-B5A8-827D8F22149A}"/>
              </a:ext>
            </a:extLst>
          </p:cNvPr>
          <p:cNvGrpSpPr/>
          <p:nvPr/>
        </p:nvGrpSpPr>
        <p:grpSpPr>
          <a:xfrm>
            <a:off x="629530" y="2249478"/>
            <a:ext cx="1010036" cy="866775"/>
            <a:chOff x="1921112" y="114053"/>
            <a:chExt cx="8110307" cy="6629895"/>
          </a:xfrm>
          <a:solidFill>
            <a:srgbClr val="222A35"/>
          </a:solidFill>
        </p:grpSpPr>
        <p:sp>
          <p:nvSpPr>
            <p:cNvPr id="73" name="Figure">
              <a:extLst>
                <a:ext uri="{FF2B5EF4-FFF2-40B4-BE49-F238E27FC236}">
                  <a16:creationId xmlns:a16="http://schemas.microsoft.com/office/drawing/2014/main" id="{70510D83-3235-4753-A9BA-224BDA50F164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4" name="Figure">
              <a:extLst>
                <a:ext uri="{FF2B5EF4-FFF2-40B4-BE49-F238E27FC236}">
                  <a16:creationId xmlns:a16="http://schemas.microsoft.com/office/drawing/2014/main" id="{A57E3145-466F-4C3F-ABA0-1E3BF89DA91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5" name="Figure">
              <a:extLst>
                <a:ext uri="{FF2B5EF4-FFF2-40B4-BE49-F238E27FC236}">
                  <a16:creationId xmlns:a16="http://schemas.microsoft.com/office/drawing/2014/main" id="{08472D8C-BA16-4037-B5B7-7EAF3FC166A2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6" name="Figure">
              <a:extLst>
                <a:ext uri="{FF2B5EF4-FFF2-40B4-BE49-F238E27FC236}">
                  <a16:creationId xmlns:a16="http://schemas.microsoft.com/office/drawing/2014/main" id="{900EA60E-73C8-4DE8-97D1-8D58546CE82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7" name="Figure">
              <a:extLst>
                <a:ext uri="{FF2B5EF4-FFF2-40B4-BE49-F238E27FC236}">
                  <a16:creationId xmlns:a16="http://schemas.microsoft.com/office/drawing/2014/main" id="{AC7D692A-C69A-49F9-ACF7-8A7676E0862A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78" name="Figure">
              <a:extLst>
                <a:ext uri="{FF2B5EF4-FFF2-40B4-BE49-F238E27FC236}">
                  <a16:creationId xmlns:a16="http://schemas.microsoft.com/office/drawing/2014/main" id="{9E3ABF62-8969-45B0-9301-A54F205E7CA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D39E635-5765-44D7-BEB9-197CB92ED35C}"/>
              </a:ext>
            </a:extLst>
          </p:cNvPr>
          <p:cNvGrpSpPr/>
          <p:nvPr/>
        </p:nvGrpSpPr>
        <p:grpSpPr>
          <a:xfrm>
            <a:off x="654997" y="4014352"/>
            <a:ext cx="1010036" cy="866775"/>
            <a:chOff x="1921112" y="114053"/>
            <a:chExt cx="8110307" cy="6629895"/>
          </a:xfrm>
          <a:solidFill>
            <a:srgbClr val="222A35"/>
          </a:solidFill>
        </p:grpSpPr>
        <p:sp>
          <p:nvSpPr>
            <p:cNvPr id="80" name="Figure">
              <a:extLst>
                <a:ext uri="{FF2B5EF4-FFF2-40B4-BE49-F238E27FC236}">
                  <a16:creationId xmlns:a16="http://schemas.microsoft.com/office/drawing/2014/main" id="{715F0C63-3618-454A-8A11-BB841ADF6174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1" name="Figure">
              <a:extLst>
                <a:ext uri="{FF2B5EF4-FFF2-40B4-BE49-F238E27FC236}">
                  <a16:creationId xmlns:a16="http://schemas.microsoft.com/office/drawing/2014/main" id="{E7B899FA-E2C7-4541-A517-0CA5E6039CB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2" name="Figure">
              <a:extLst>
                <a:ext uri="{FF2B5EF4-FFF2-40B4-BE49-F238E27FC236}">
                  <a16:creationId xmlns:a16="http://schemas.microsoft.com/office/drawing/2014/main" id="{B77EEF23-5043-4897-927E-6E10B81A3E27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3" name="Figure">
              <a:extLst>
                <a:ext uri="{FF2B5EF4-FFF2-40B4-BE49-F238E27FC236}">
                  <a16:creationId xmlns:a16="http://schemas.microsoft.com/office/drawing/2014/main" id="{2093205D-9EB5-4620-94B3-6116458DE1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4" name="Figure">
              <a:extLst>
                <a:ext uri="{FF2B5EF4-FFF2-40B4-BE49-F238E27FC236}">
                  <a16:creationId xmlns:a16="http://schemas.microsoft.com/office/drawing/2014/main" id="{EE1166E9-37E1-4631-9987-863080EA9A44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5" name="Figure">
              <a:extLst>
                <a:ext uri="{FF2B5EF4-FFF2-40B4-BE49-F238E27FC236}">
                  <a16:creationId xmlns:a16="http://schemas.microsoft.com/office/drawing/2014/main" id="{53FE1F61-467E-4ED4-9307-F12501FC5F64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FE76BFB-C868-4929-BC3E-A7907D077086}"/>
              </a:ext>
            </a:extLst>
          </p:cNvPr>
          <p:cNvGrpSpPr/>
          <p:nvPr/>
        </p:nvGrpSpPr>
        <p:grpSpPr>
          <a:xfrm>
            <a:off x="654997" y="4962422"/>
            <a:ext cx="1010036" cy="866775"/>
            <a:chOff x="1921112" y="114053"/>
            <a:chExt cx="8110307" cy="6629895"/>
          </a:xfrm>
          <a:solidFill>
            <a:srgbClr val="222A35"/>
          </a:solidFill>
        </p:grpSpPr>
        <p:sp>
          <p:nvSpPr>
            <p:cNvPr id="107" name="Figure">
              <a:extLst>
                <a:ext uri="{FF2B5EF4-FFF2-40B4-BE49-F238E27FC236}">
                  <a16:creationId xmlns:a16="http://schemas.microsoft.com/office/drawing/2014/main" id="{ACFDB7AD-6E67-4C9C-8776-44BF79E2DD1F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8" name="Figure">
              <a:extLst>
                <a:ext uri="{FF2B5EF4-FFF2-40B4-BE49-F238E27FC236}">
                  <a16:creationId xmlns:a16="http://schemas.microsoft.com/office/drawing/2014/main" id="{FD45F147-08C7-444D-A6AF-6E05AF924F14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9" name="Figure">
              <a:extLst>
                <a:ext uri="{FF2B5EF4-FFF2-40B4-BE49-F238E27FC236}">
                  <a16:creationId xmlns:a16="http://schemas.microsoft.com/office/drawing/2014/main" id="{D1CB8604-F34D-4220-8F44-9400FD4F30C3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0" name="Figure">
              <a:extLst>
                <a:ext uri="{FF2B5EF4-FFF2-40B4-BE49-F238E27FC236}">
                  <a16:creationId xmlns:a16="http://schemas.microsoft.com/office/drawing/2014/main" id="{FD0AC3D6-A030-4DDE-BE0B-D3847FD87ADA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1" name="Figure">
              <a:extLst>
                <a:ext uri="{FF2B5EF4-FFF2-40B4-BE49-F238E27FC236}">
                  <a16:creationId xmlns:a16="http://schemas.microsoft.com/office/drawing/2014/main" id="{9DBE7E75-71A5-4BC9-8BCE-63B41BA4CF9D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2" name="Figure">
              <a:extLst>
                <a:ext uri="{FF2B5EF4-FFF2-40B4-BE49-F238E27FC236}">
                  <a16:creationId xmlns:a16="http://schemas.microsoft.com/office/drawing/2014/main" id="{DEC27B4E-0774-4471-B671-5D47B6959EB5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ABC93FE-2923-45DE-8871-8659548A3F7E}"/>
              </a:ext>
            </a:extLst>
          </p:cNvPr>
          <p:cNvGrpSpPr/>
          <p:nvPr/>
        </p:nvGrpSpPr>
        <p:grpSpPr>
          <a:xfrm>
            <a:off x="643032" y="5906606"/>
            <a:ext cx="1010036" cy="866775"/>
            <a:chOff x="1921112" y="114053"/>
            <a:chExt cx="8110307" cy="6629895"/>
          </a:xfrm>
          <a:solidFill>
            <a:srgbClr val="222A35"/>
          </a:solidFill>
        </p:grpSpPr>
        <p:sp>
          <p:nvSpPr>
            <p:cNvPr id="114" name="Figure">
              <a:extLst>
                <a:ext uri="{FF2B5EF4-FFF2-40B4-BE49-F238E27FC236}">
                  <a16:creationId xmlns:a16="http://schemas.microsoft.com/office/drawing/2014/main" id="{C8EFE8F5-C405-4B2A-A91E-2695AE5D61F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5" name="Figure">
              <a:extLst>
                <a:ext uri="{FF2B5EF4-FFF2-40B4-BE49-F238E27FC236}">
                  <a16:creationId xmlns:a16="http://schemas.microsoft.com/office/drawing/2014/main" id="{F8D4A89E-5E66-450B-B90F-9AA1C9E1B7B2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6" name="Figure">
              <a:extLst>
                <a:ext uri="{FF2B5EF4-FFF2-40B4-BE49-F238E27FC236}">
                  <a16:creationId xmlns:a16="http://schemas.microsoft.com/office/drawing/2014/main" id="{605E54CC-04EF-4A46-8BFB-A91464D3B12E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06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7" name="Figure">
              <a:extLst>
                <a:ext uri="{FF2B5EF4-FFF2-40B4-BE49-F238E27FC236}">
                  <a16:creationId xmlns:a16="http://schemas.microsoft.com/office/drawing/2014/main" id="{DE90D43E-CA8D-40AA-8032-3C800F2B45E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8" name="Figure">
              <a:extLst>
                <a:ext uri="{FF2B5EF4-FFF2-40B4-BE49-F238E27FC236}">
                  <a16:creationId xmlns:a16="http://schemas.microsoft.com/office/drawing/2014/main" id="{7EA1EE48-CE38-4631-B6D5-A81A420D8C6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9" name="Figure">
              <a:extLst>
                <a:ext uri="{FF2B5EF4-FFF2-40B4-BE49-F238E27FC236}">
                  <a16:creationId xmlns:a16="http://schemas.microsoft.com/office/drawing/2014/main" id="{DC5AFFCA-B3A0-4A87-B1D0-7B58CFF16D2A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02DB460-A08C-442F-8589-CAA11F07458F}"/>
              </a:ext>
            </a:extLst>
          </p:cNvPr>
          <p:cNvGrpSpPr/>
          <p:nvPr/>
        </p:nvGrpSpPr>
        <p:grpSpPr>
          <a:xfrm>
            <a:off x="5491415" y="1395347"/>
            <a:ext cx="1010036" cy="866775"/>
            <a:chOff x="1921112" y="114053"/>
            <a:chExt cx="8110307" cy="6629895"/>
          </a:xfrm>
          <a:solidFill>
            <a:srgbClr val="222A35"/>
          </a:solidFill>
        </p:grpSpPr>
        <p:sp>
          <p:nvSpPr>
            <p:cNvPr id="121" name="Figure">
              <a:extLst>
                <a:ext uri="{FF2B5EF4-FFF2-40B4-BE49-F238E27FC236}">
                  <a16:creationId xmlns:a16="http://schemas.microsoft.com/office/drawing/2014/main" id="{CEB06590-76EC-4D06-B435-EB091BDCD7ED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2" name="Figure">
              <a:extLst>
                <a:ext uri="{FF2B5EF4-FFF2-40B4-BE49-F238E27FC236}">
                  <a16:creationId xmlns:a16="http://schemas.microsoft.com/office/drawing/2014/main" id="{F7E9B988-61BC-464E-B9B8-2798C8A52BC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3" name="Figure">
              <a:extLst>
                <a:ext uri="{FF2B5EF4-FFF2-40B4-BE49-F238E27FC236}">
                  <a16:creationId xmlns:a16="http://schemas.microsoft.com/office/drawing/2014/main" id="{ACBF27CB-FE2A-4F21-88EC-2A66A66980F6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07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4" name="Figure">
              <a:extLst>
                <a:ext uri="{FF2B5EF4-FFF2-40B4-BE49-F238E27FC236}">
                  <a16:creationId xmlns:a16="http://schemas.microsoft.com/office/drawing/2014/main" id="{12BC1517-8C4B-499F-A910-59F4AD18B43E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5" name="Figure">
              <a:extLst>
                <a:ext uri="{FF2B5EF4-FFF2-40B4-BE49-F238E27FC236}">
                  <a16:creationId xmlns:a16="http://schemas.microsoft.com/office/drawing/2014/main" id="{4A57EC46-D559-436A-B5E9-9DF08690462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6" name="Figure">
              <a:extLst>
                <a:ext uri="{FF2B5EF4-FFF2-40B4-BE49-F238E27FC236}">
                  <a16:creationId xmlns:a16="http://schemas.microsoft.com/office/drawing/2014/main" id="{DB5F8397-BE63-4916-9FC2-0FADA8E38C0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02892F2-F19A-4A20-91EE-B71774397476}"/>
              </a:ext>
            </a:extLst>
          </p:cNvPr>
          <p:cNvSpPr txBox="1"/>
          <p:nvPr/>
        </p:nvSpPr>
        <p:spPr>
          <a:xfrm>
            <a:off x="1681205" y="2411627"/>
            <a:ext cx="3160284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dirty="0">
                <a:solidFill>
                  <a:srgbClr val="222A35"/>
                </a:solidFill>
              </a:rPr>
              <a:t>AIMS AND OBJECTIVES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D77D0-E2E9-4BA3-8C63-232F712CC7F0}"/>
              </a:ext>
            </a:extLst>
          </p:cNvPr>
          <p:cNvGrpSpPr/>
          <p:nvPr/>
        </p:nvGrpSpPr>
        <p:grpSpPr>
          <a:xfrm>
            <a:off x="657667" y="3147577"/>
            <a:ext cx="1010036" cy="866775"/>
            <a:chOff x="1921112" y="114053"/>
            <a:chExt cx="8110307" cy="6629895"/>
          </a:xfrm>
          <a:solidFill>
            <a:srgbClr val="222A35"/>
          </a:solidFill>
        </p:grpSpPr>
        <p:sp>
          <p:nvSpPr>
            <p:cNvPr id="53" name="Figure">
              <a:extLst>
                <a:ext uri="{FF2B5EF4-FFF2-40B4-BE49-F238E27FC236}">
                  <a16:creationId xmlns:a16="http://schemas.microsoft.com/office/drawing/2014/main" id="{A0EED528-146E-4012-A5D7-6CE26CE0A878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54" name="Figure">
              <a:extLst>
                <a:ext uri="{FF2B5EF4-FFF2-40B4-BE49-F238E27FC236}">
                  <a16:creationId xmlns:a16="http://schemas.microsoft.com/office/drawing/2014/main" id="{5AC7C560-EC83-4325-A532-FFC9D34640B1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55" name="Figure">
              <a:extLst>
                <a:ext uri="{FF2B5EF4-FFF2-40B4-BE49-F238E27FC236}">
                  <a16:creationId xmlns:a16="http://schemas.microsoft.com/office/drawing/2014/main" id="{869A13EF-FB36-406E-A8CC-44FDFF266AA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56" name="Figure">
              <a:extLst>
                <a:ext uri="{FF2B5EF4-FFF2-40B4-BE49-F238E27FC236}">
                  <a16:creationId xmlns:a16="http://schemas.microsoft.com/office/drawing/2014/main" id="{B343DEB1-846A-4EEB-9678-29E8226BF76F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57" name="Figure">
              <a:extLst>
                <a:ext uri="{FF2B5EF4-FFF2-40B4-BE49-F238E27FC236}">
                  <a16:creationId xmlns:a16="http://schemas.microsoft.com/office/drawing/2014/main" id="{4EF9B1C4-62E8-489C-91EA-FB86B5A56437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58" name="Figure">
              <a:extLst>
                <a:ext uri="{FF2B5EF4-FFF2-40B4-BE49-F238E27FC236}">
                  <a16:creationId xmlns:a16="http://schemas.microsoft.com/office/drawing/2014/main" id="{92A09417-0F02-4C6E-918A-E9975338EA6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39616" y="136525"/>
            <a:ext cx="8428529" cy="113223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INTRODUCTION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060848"/>
            <a:ext cx="5617840" cy="4116115"/>
          </a:xfrm>
        </p:spPr>
        <p:txBody>
          <a:bodyPr>
            <a:normAutofit fontScale="77500" lnSpcReduction="20000"/>
          </a:bodyPr>
          <a:lstStyle/>
          <a:p>
            <a:pPr marL="511175" indent="-511175"/>
            <a:r>
              <a:rPr lang="en-US" i="0" dirty="0">
                <a:solidFill>
                  <a:srgbClr val="ED7D31"/>
                </a:solidFill>
                <a:effectLst/>
              </a:rPr>
              <a:t>Audience  measurement </a:t>
            </a:r>
            <a:r>
              <a:rPr lang="en-US" b="0" i="0" dirty="0">
                <a:solidFill>
                  <a:schemeClr val="bg1"/>
                </a:solidFill>
                <a:effectLst/>
              </a:rPr>
              <a:t>refers to the determination of the number of people that are in an audience within a given market. </a:t>
            </a:r>
          </a:p>
          <a:p>
            <a:pPr marL="511175" indent="-511175"/>
            <a:r>
              <a:rPr lang="en-US" dirty="0">
                <a:solidFill>
                  <a:srgbClr val="ED7D31"/>
                </a:solidFill>
              </a:rPr>
              <a:t>Radio audience measurement </a:t>
            </a:r>
            <a:r>
              <a:rPr lang="en-US" b="0" i="0" dirty="0">
                <a:solidFill>
                  <a:schemeClr val="bg1"/>
                </a:solidFill>
                <a:effectLst/>
              </a:rPr>
              <a:t>specifically relates to radio listenership.</a:t>
            </a:r>
          </a:p>
          <a:p>
            <a:pPr marL="511175" indent="-511175" algn="just"/>
            <a:r>
              <a:rPr lang="en-US" b="0" i="0" dirty="0">
                <a:solidFill>
                  <a:schemeClr val="bg1"/>
                </a:solidFill>
                <a:effectLst/>
              </a:rPr>
              <a:t> It measures how many people are tuned </a:t>
            </a:r>
            <a:r>
              <a:rPr lang="en-US" dirty="0">
                <a:solidFill>
                  <a:schemeClr val="bg1"/>
                </a:solidFill>
              </a:rPr>
              <a:t>to</a:t>
            </a:r>
            <a:r>
              <a:rPr lang="en-US" b="0" i="0" dirty="0">
                <a:solidFill>
                  <a:schemeClr val="bg1"/>
                </a:solidFill>
                <a:effectLst/>
              </a:rPr>
              <a:t> and listening to a radio broadcast over a period of time.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6E9779-5059-4C5A-A10E-A924E6ADE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1288"/>
            <a:ext cx="1163046" cy="1127472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A51E5-B63B-4E53-ADA3-50DAB05AA9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276872"/>
            <a:ext cx="463988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39616" y="136525"/>
            <a:ext cx="8428529" cy="113223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PROBLEM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STATEMENT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2060848"/>
            <a:ext cx="8210128" cy="4116115"/>
          </a:xfrm>
        </p:spPr>
        <p:txBody>
          <a:bodyPr>
            <a:normAutofit fontScale="92500" lnSpcReduction="10000"/>
          </a:bodyPr>
          <a:lstStyle/>
          <a:p>
            <a:pPr marL="511175" indent="-511175"/>
            <a:r>
              <a:rPr lang="en-US" dirty="0">
                <a:solidFill>
                  <a:schemeClr val="bg1"/>
                </a:solidFill>
              </a:rPr>
              <a:t>Very few web-based audience measurement technologies a currently in use.</a:t>
            </a:r>
          </a:p>
          <a:p>
            <a:pPr marL="511175" indent="-511175" algn="just"/>
            <a:r>
              <a:rPr lang="en-US" dirty="0">
                <a:solidFill>
                  <a:schemeClr val="bg1"/>
                </a:solidFill>
              </a:rPr>
              <a:t>Currently, the methods used in carrying out radio audience measurement require a lot of human input.</a:t>
            </a:r>
          </a:p>
          <a:p>
            <a:pPr marL="511175" indent="-511175" algn="just"/>
            <a:r>
              <a:rPr lang="en-US" dirty="0">
                <a:solidFill>
                  <a:schemeClr val="bg1"/>
                </a:solidFill>
              </a:rPr>
              <a:t>More accurate data relating to audience listenership needs to be readily available.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6E9779-5059-4C5A-A10E-A924E6ADE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1288"/>
            <a:ext cx="1163046" cy="11274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4630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AIM AND </a:t>
            </a:r>
            <a:r>
              <a:rPr lang="en-US" b="1" dirty="0">
                <a:solidFill>
                  <a:srgbClr val="ED7D31"/>
                </a:solidFill>
                <a:latin typeface="+mn-lt"/>
              </a:rPr>
              <a:t>OBJECTIVES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>
              <a:lnSpc>
                <a:spcPct val="100000"/>
              </a:lnSpc>
            </a:pPr>
            <a:r>
              <a:rPr lang="en-US" dirty="0"/>
              <a:t>To design an audience measurement system for FM radio.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To implement the design using a mobile and web application.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To evaluate the performance of the system.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225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SIGNIFICANCE OF PROJECT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69913" indent="-569913">
              <a:lnSpc>
                <a:spcPct val="100000"/>
              </a:lnSpc>
            </a:pPr>
            <a:r>
              <a:rPr lang="en-US" dirty="0"/>
              <a:t>This project will be useful to advertisers because they are always in need of audience data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This project is also in line with the sustainable develop goal (SDG) 9.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To build resilient infrastructure, promote inclusive and sustainable </a:t>
            </a:r>
            <a:r>
              <a:rPr lang="en-US" dirty="0" err="1"/>
              <a:t>industrilization</a:t>
            </a:r>
            <a:r>
              <a:rPr lang="en-US" dirty="0"/>
              <a:t> and foster innovation.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6018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DESIGN </a:t>
            </a:r>
            <a:r>
              <a:rPr lang="en-US" b="1" dirty="0">
                <a:latin typeface="+mn-lt"/>
              </a:rPr>
              <a:t>AND ANALYSIS</a:t>
            </a:r>
            <a:endParaRPr lang="en-US" b="1" dirty="0">
              <a:solidFill>
                <a:srgbClr val="ED7D31"/>
              </a:solidFill>
              <a:latin typeface="+mn-lt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2060848"/>
            <a:ext cx="5519936" cy="4116115"/>
          </a:xfrm>
        </p:spPr>
        <p:txBody>
          <a:bodyPr>
            <a:normAutofit fontScale="77500" lnSpcReduction="20000"/>
          </a:bodyPr>
          <a:lstStyle/>
          <a:p>
            <a:pPr marL="569913" indent="-569913">
              <a:lnSpc>
                <a:spcPct val="100000"/>
              </a:lnSpc>
            </a:pPr>
            <a:r>
              <a:rPr lang="en-US" dirty="0"/>
              <a:t>Client-Server architectural pattern.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Two access points, a mobile application and a web application.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Mobile application for participants.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Web application for administrators.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04</a:t>
            </a:r>
          </a:p>
        </p:txBody>
      </p:sp>
      <p:pic>
        <p:nvPicPr>
          <p:cNvPr id="8" name="Picture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D8FA2F3-CABD-4843-BC36-C47A8CE0C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2210693"/>
            <a:ext cx="6214120" cy="3816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D5F23D-3782-4A8B-BEC5-2476F9872A98}"/>
              </a:ext>
            </a:extLst>
          </p:cNvPr>
          <p:cNvSpPr txBox="1"/>
          <p:nvPr/>
        </p:nvSpPr>
        <p:spPr>
          <a:xfrm>
            <a:off x="7366856" y="60564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3244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RESULTS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05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3ADA2B0-FD42-4343-AA8B-4F7AE22ED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1484784"/>
            <a:ext cx="3096344" cy="4866506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73815B-E1E7-4BB8-8848-DED7358F3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484784"/>
            <a:ext cx="3244681" cy="48665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E3EA0C-B0A4-4B22-98D5-CC66FDFEC5C6}"/>
              </a:ext>
            </a:extLst>
          </p:cNvPr>
          <p:cNvSpPr txBox="1"/>
          <p:nvPr/>
        </p:nvSpPr>
        <p:spPr>
          <a:xfrm>
            <a:off x="7752184" y="2420888"/>
            <a:ext cx="3748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9913" indent="-569913">
              <a:lnSpc>
                <a:spcPct val="100000"/>
              </a:lnSpc>
            </a:pPr>
            <a:r>
              <a:rPr lang="en-US" sz="3200" b="1" dirty="0"/>
              <a:t>Technology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172991-145F-4F6F-8C61-E6C45AD3AC05}"/>
              </a:ext>
            </a:extLst>
          </p:cNvPr>
          <p:cNvSpPr txBox="1"/>
          <p:nvPr/>
        </p:nvSpPr>
        <p:spPr>
          <a:xfrm>
            <a:off x="7752184" y="3059668"/>
            <a:ext cx="291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React Native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B7F74-9DF1-43A6-A85D-9154DC519371}"/>
              </a:ext>
            </a:extLst>
          </p:cNvPr>
          <p:cNvSpPr txBox="1"/>
          <p:nvPr/>
        </p:nvSpPr>
        <p:spPr>
          <a:xfrm>
            <a:off x="1559496" y="6420458"/>
            <a:ext cx="174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 Screen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E429B1-4DD3-4163-826C-5209090FE996}"/>
              </a:ext>
            </a:extLst>
          </p:cNvPr>
          <p:cNvSpPr txBox="1"/>
          <p:nvPr/>
        </p:nvSpPr>
        <p:spPr>
          <a:xfrm>
            <a:off x="4799856" y="6420458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Record Screen</a:t>
            </a:r>
          </a:p>
        </p:txBody>
      </p:sp>
    </p:spTree>
    <p:extLst>
      <p:ext uri="{BB962C8B-B14F-4D97-AF65-F5344CB8AC3E}">
        <p14:creationId xmlns:p14="http://schemas.microsoft.com/office/powerpoint/2010/main" val="366192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ED7D31"/>
                </a:solidFill>
                <a:latin typeface="+mn-lt"/>
              </a:rPr>
              <a:t>RESULTS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rgbClr val="222A35"/>
              </a:solidFill>
            </a:endParaRPr>
          </a:p>
        </p:txBody>
      </p:sp>
      <p:pic>
        <p:nvPicPr>
          <p:cNvPr id="8" name="Picture 7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902F7552-ED4E-41B9-AD63-FE717A019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908720"/>
            <a:ext cx="6369575" cy="2961500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D0B93D-05F0-4435-B37D-7DEBA566D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885171"/>
            <a:ext cx="6202857" cy="2831540"/>
          </a:xfrm>
          <a:prstGeom prst="rect">
            <a:avLst/>
          </a:prstGeom>
        </p:spPr>
      </p:pic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BBEC9B3D-A17A-4939-B159-00941091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695" y="4437112"/>
            <a:ext cx="5401816" cy="2114429"/>
          </a:xfrm>
        </p:spPr>
        <p:txBody>
          <a:bodyPr>
            <a:normAutofit fontScale="62500" lnSpcReduction="20000"/>
          </a:bodyPr>
          <a:lstStyle/>
          <a:p>
            <a:pPr marL="569913" indent="-569913">
              <a:lnSpc>
                <a:spcPct val="100000"/>
              </a:lnSpc>
            </a:pPr>
            <a:r>
              <a:rPr lang="en-US" dirty="0"/>
              <a:t>Client Side: React JS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Server Side: Firebase</a:t>
            </a:r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Database: Cloud </a:t>
            </a:r>
            <a:r>
              <a:rPr lang="en-US" dirty="0" err="1"/>
              <a:t>Firestore</a:t>
            </a:r>
            <a:endParaRPr lang="en-US" dirty="0"/>
          </a:p>
          <a:p>
            <a:pPr marL="569913" indent="-569913">
              <a:lnSpc>
                <a:spcPct val="100000"/>
              </a:lnSpc>
            </a:pPr>
            <a:r>
              <a:rPr lang="en-US" dirty="0"/>
              <a:t>Deployment Server: Firebase</a:t>
            </a:r>
          </a:p>
        </p:txBody>
      </p:sp>
      <p:sp>
        <p:nvSpPr>
          <p:cNvPr id="14" name="Google Shape;714;p9">
            <a:extLst>
              <a:ext uri="{FF2B5EF4-FFF2-40B4-BE49-F238E27FC236}">
                <a16:creationId xmlns:a16="http://schemas.microsoft.com/office/drawing/2014/main" id="{AC16F844-27C5-40CA-B1AD-CBCF1EEC8530}"/>
              </a:ext>
            </a:extLst>
          </p:cNvPr>
          <p:cNvSpPr txBox="1">
            <a:spLocks/>
          </p:cNvSpPr>
          <p:nvPr/>
        </p:nvSpPr>
        <p:spPr>
          <a:xfrm>
            <a:off x="767408" y="1772816"/>
            <a:ext cx="4608512" cy="1127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5"/>
              </a:buBlip>
              <a:tabLst>
                <a:tab pos="914400" algn="l"/>
              </a:tabLst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5"/>
              </a:buBlip>
              <a:tabLst>
                <a:tab pos="914400" algn="l"/>
              </a:tabLst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5"/>
              </a:buBlip>
              <a:tabLst>
                <a:tab pos="914400" algn="l"/>
              </a:tabLst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5"/>
              </a:buBlip>
              <a:tabLst>
                <a:tab pos="914400" algn="l"/>
              </a:tabLs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5"/>
              </a:buBlip>
              <a:tabLst>
                <a:tab pos="914400" algn="l"/>
              </a:tabLs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Tx/>
              <a:buNone/>
            </a:pPr>
            <a:r>
              <a:rPr lang="en-US" sz="2800" b="1" dirty="0"/>
              <a:t>ADMIN PLATFORM</a:t>
            </a:r>
            <a:br>
              <a:rPr lang="en-US" sz="2800" b="1" dirty="0"/>
            </a:br>
            <a:r>
              <a:rPr lang="en-US" sz="2800" u="sng" dirty="0">
                <a:solidFill>
                  <a:schemeClr val="hlink"/>
                </a:solidFill>
                <a:hlinkClick r:id="rId6"/>
              </a:rPr>
              <a:t>https://</a:t>
            </a:r>
            <a:r>
              <a:rPr lang="en-US" sz="2800" u="sng" dirty="0">
                <a:solidFill>
                  <a:schemeClr val="hlink"/>
                </a:solidFill>
              </a:rPr>
              <a:t>metering-app.web.app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18EB62-8FE5-4463-A25A-14D06390980C}"/>
              </a:ext>
            </a:extLst>
          </p:cNvPr>
          <p:cNvSpPr txBox="1"/>
          <p:nvPr/>
        </p:nvSpPr>
        <p:spPr>
          <a:xfrm>
            <a:off x="6960096" y="391389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8216636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75434</TotalTime>
  <Words>522</Words>
  <Application>Microsoft Office PowerPoint</Application>
  <PresentationFormat>Widescreen</PresentationFormat>
  <Paragraphs>100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showeet</vt:lpstr>
      <vt:lpstr>Office Theme</vt:lpstr>
      <vt:lpstr>PowerPoint Presentation</vt:lpstr>
      <vt:lpstr>OUTLINE</vt:lpstr>
      <vt:lpstr>INTRODUCTION</vt:lpstr>
      <vt:lpstr>PROBLEM STATEMENT</vt:lpstr>
      <vt:lpstr>AIM AND OBJECTIVES</vt:lpstr>
      <vt:lpstr>SIGNIFICANCE OF PROJECT</vt:lpstr>
      <vt:lpstr>DESIGN AND ANALYSIS</vt:lpstr>
      <vt:lpstr>RESULTS</vt:lpstr>
      <vt:lpstr>RESULTS</vt:lpstr>
      <vt:lpstr>RESULTS</vt:lpstr>
      <vt:lpstr>CHALLENGES</vt:lpstr>
      <vt:lpstr>RECOMMENDATIONS</vt:lpstr>
      <vt:lpstr>CONCLUSION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JesseNeon</cp:lastModifiedBy>
  <cp:revision>62</cp:revision>
  <dcterms:created xsi:type="dcterms:W3CDTF">2011-05-09T14:18:21Z</dcterms:created>
  <dcterms:modified xsi:type="dcterms:W3CDTF">2021-08-05T14:32:02Z</dcterms:modified>
  <cp:category>Templates</cp:category>
</cp:coreProperties>
</file>