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60" r:id="rId3"/>
    <p:sldId id="258" r:id="rId4"/>
    <p:sldId id="259" r:id="rId5"/>
    <p:sldId id="262" r:id="rId6"/>
    <p:sldId id="261" r:id="rId7"/>
    <p:sldId id="263" r:id="rId8"/>
    <p:sldId id="264" r:id="rId9"/>
    <p:sldId id="269" r:id="rId10"/>
    <p:sldId id="270" r:id="rId11"/>
    <p:sldId id="271" r:id="rId12"/>
    <p:sldId id="272" r:id="rId13"/>
    <p:sldId id="273" r:id="rId14"/>
    <p:sldId id="274" r:id="rId15"/>
    <p:sldId id="265" r:id="rId16"/>
    <p:sldId id="275" r:id="rId17"/>
    <p:sldId id="268" r:id="rId18"/>
    <p:sldId id="280" r:id="rId19"/>
    <p:sldId id="276" r:id="rId20"/>
    <p:sldId id="279" r:id="rId21"/>
    <p:sldId id="277" r:id="rId22"/>
    <p:sldId id="278" r:id="rId23"/>
    <p:sldId id="267"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65"/>
  </p:normalViewPr>
  <p:slideViewPr>
    <p:cSldViewPr snapToGrid="0" snapToObjects="1" showGuides="1">
      <p:cViewPr varScale="1">
        <p:scale>
          <a:sx n="101" d="100"/>
          <a:sy n="101" d="100"/>
        </p:scale>
        <p:origin x="51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contains 4 types of objects</a:t>
            </a:r>
          </a:p>
        </p:txBody>
      </p:sp>
      <p:sp>
        <p:nvSpPr>
          <p:cNvPr id="4" name="Slide Number Placeholder 3"/>
          <p:cNvSpPr>
            <a:spLocks noGrp="1"/>
          </p:cNvSpPr>
          <p:nvPr>
            <p:ph type="sldNum" sz="quarter" idx="5"/>
          </p:nvPr>
        </p:nvSpPr>
        <p:spPr/>
        <p:txBody>
          <a:bodyPr/>
          <a:lstStyle/>
          <a:p>
            <a:fld id="{14095E27-DAA3-A24E-9E10-C501E7BDFB6A}" type="slidenum">
              <a:rPr lang="en-US" smtClean="0"/>
              <a:t>11</a:t>
            </a:fld>
            <a:endParaRPr lang="en-US"/>
          </a:p>
        </p:txBody>
      </p:sp>
    </p:spTree>
    <p:extLst>
      <p:ext uri="{BB962C8B-B14F-4D97-AF65-F5344CB8AC3E}">
        <p14:creationId xmlns:p14="http://schemas.microsoft.com/office/powerpoint/2010/main" val="65712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 </a:t>
            </a:r>
            <a:r>
              <a:rPr lang="en-US" sz="1200" b="1" i="0" u="none" strike="noStrike" kern="1200" dirty="0">
                <a:solidFill>
                  <a:schemeClr val="tx1"/>
                </a:solidFill>
                <a:effectLst/>
                <a:latin typeface="+mn-lt"/>
                <a:ea typeface="+mn-ea"/>
                <a:cs typeface="+mn-cs"/>
              </a:rPr>
              <a:t>git repository</a:t>
            </a:r>
            <a:r>
              <a:rPr lang="en-US" sz="1200" b="0" i="0" u="none" strike="noStrike" kern="1200" dirty="0">
                <a:solidFill>
                  <a:schemeClr val="tx1"/>
                </a:solidFill>
                <a:effectLst/>
                <a:latin typeface="+mn-lt"/>
                <a:ea typeface="+mn-ea"/>
                <a:cs typeface="+mn-cs"/>
              </a:rPr>
              <a:t> is the commit (and corresponding tree) that you last checked out.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Any changes you make to files on your disk are reflected in the “</a:t>
            </a:r>
            <a:r>
              <a:rPr lang="en-US" sz="1200" b="1" i="0" u="none" strike="noStrike" kern="1200" dirty="0">
                <a:solidFill>
                  <a:schemeClr val="tx1"/>
                </a:solidFill>
                <a:effectLst/>
                <a:latin typeface="+mn-lt"/>
                <a:ea typeface="+mn-ea"/>
                <a:cs typeface="+mn-cs"/>
              </a:rPr>
              <a:t>working directory</a:t>
            </a:r>
            <a:r>
              <a:rPr lang="en-US" sz="1200" b="0" i="0" u="none" strike="noStrike"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You can promote these local changes into the </a:t>
            </a:r>
            <a:r>
              <a:rPr lang="en-US" sz="1200" b="1" i="0" u="none" strike="noStrike" kern="1200" dirty="0">
                <a:solidFill>
                  <a:schemeClr val="tx1"/>
                </a:solidFill>
                <a:effectLst/>
                <a:latin typeface="+mn-lt"/>
                <a:ea typeface="+mn-ea"/>
                <a:cs typeface="+mn-cs"/>
              </a:rPr>
              <a:t>staging area</a:t>
            </a:r>
            <a:r>
              <a:rPr lang="en-US" sz="1200" b="0" i="0" u="none" strike="noStrike" kern="1200" dirty="0">
                <a:solidFill>
                  <a:schemeClr val="tx1"/>
                </a:solidFill>
                <a:effectLst/>
                <a:latin typeface="+mn-lt"/>
                <a:ea typeface="+mn-ea"/>
                <a:cs typeface="+mn-cs"/>
              </a:rPr>
              <a:t> (using “git add”) as often as you like.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Then you commit all of your staged files to the repository.  </a:t>
            </a:r>
            <a:endParaRPr lang="en-US" dirty="0">
              <a:effectLst/>
            </a:endParaRPr>
          </a:p>
        </p:txBody>
      </p:sp>
      <p:sp>
        <p:nvSpPr>
          <p:cNvPr id="4" name="Slide Number Placeholder 3"/>
          <p:cNvSpPr>
            <a:spLocks noGrp="1"/>
          </p:cNvSpPr>
          <p:nvPr>
            <p:ph type="sldNum" sz="quarter" idx="5"/>
          </p:nvPr>
        </p:nvSpPr>
        <p:spPr/>
        <p:txBody>
          <a:bodyPr/>
          <a:lstStyle/>
          <a:p>
            <a:fld id="{14095E27-DAA3-A24E-9E10-C501E7BDFB6A}" type="slidenum">
              <a:rPr lang="en-US" smtClean="0"/>
              <a:t>13</a:t>
            </a:fld>
            <a:endParaRPr lang="en-US"/>
          </a:p>
        </p:txBody>
      </p:sp>
    </p:spTree>
    <p:extLst>
      <p:ext uri="{BB962C8B-B14F-4D97-AF65-F5344CB8AC3E}">
        <p14:creationId xmlns:p14="http://schemas.microsoft.com/office/powerpoint/2010/main" val="3684533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is an example of a Git DAG</a:t>
            </a:r>
          </a:p>
        </p:txBody>
      </p:sp>
      <p:sp>
        <p:nvSpPr>
          <p:cNvPr id="4" name="Slide Number Placeholder 3"/>
          <p:cNvSpPr>
            <a:spLocks noGrp="1"/>
          </p:cNvSpPr>
          <p:nvPr>
            <p:ph type="sldNum" sz="quarter" idx="5"/>
          </p:nvPr>
        </p:nvSpPr>
        <p:spPr/>
        <p:txBody>
          <a:bodyPr/>
          <a:lstStyle/>
          <a:p>
            <a:fld id="{14095E27-DAA3-A24E-9E10-C501E7BDFB6A}" type="slidenum">
              <a:rPr lang="en-US" smtClean="0"/>
              <a:t>14</a:t>
            </a:fld>
            <a:endParaRPr lang="en-US"/>
          </a:p>
        </p:txBody>
      </p:sp>
    </p:spTree>
    <p:extLst>
      <p:ext uri="{BB962C8B-B14F-4D97-AF65-F5344CB8AC3E}">
        <p14:creationId xmlns:p14="http://schemas.microsoft.com/office/powerpoint/2010/main" val="3757983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5/18/20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TAMUSA-ACM/Git-GitHub-Worksho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E7WtGODyOb4" TargetMode="External"/><Relationship Id="rId13" Type="http://schemas.openxmlformats.org/officeDocument/2006/relationships/hyperlink" Target="https://www.youtube.com/watch?v=7sinNdn49Uk" TargetMode="External"/><Relationship Id="rId3" Type="http://schemas.openxmlformats.org/officeDocument/2006/relationships/hyperlink" Target="https://www.youtube.com/watch?v=ghL-KlAhBnc" TargetMode="External"/><Relationship Id="rId7" Type="http://schemas.openxmlformats.org/officeDocument/2006/relationships/hyperlink" Target="https://www.youtube.com/watch?v=Huwf0TgWrOw" TargetMode="External"/><Relationship Id="rId12" Type="http://schemas.openxmlformats.org/officeDocument/2006/relationships/hyperlink" Target="https://www.youtube.com/watch?v=jFnYQbUZQlA" TargetMode="External"/><Relationship Id="rId17" Type="http://schemas.openxmlformats.org/officeDocument/2006/relationships/hyperlink" Target="https://www.youtube.com/watch?v=mUeNQCGnalw" TargetMode="External"/><Relationship Id="rId2" Type="http://schemas.openxmlformats.org/officeDocument/2006/relationships/hyperlink" Target="https://www.youtube.com/watch?v=AKNYgP0yEOY" TargetMode="External"/><Relationship Id="rId16" Type="http://schemas.openxmlformats.org/officeDocument/2006/relationships/hyperlink" Target="https://www.youtube.com/watch?v=9jeQQ7xNb4U" TargetMode="External"/><Relationship Id="rId1" Type="http://schemas.openxmlformats.org/officeDocument/2006/relationships/slideLayout" Target="../slideLayouts/slideLayout2.xml"/><Relationship Id="rId6" Type="http://schemas.openxmlformats.org/officeDocument/2006/relationships/hyperlink" Target="https://www.youtube.com/watch?v=XoUvOTiVaDc" TargetMode="External"/><Relationship Id="rId11" Type="http://schemas.openxmlformats.org/officeDocument/2006/relationships/hyperlink" Target="https://www.youtube.com/watch?v=xFur268Bbzo" TargetMode="External"/><Relationship Id="rId5" Type="http://schemas.openxmlformats.org/officeDocument/2006/relationships/hyperlink" Target="https://www.youtube.com/watch?v=6HsZMl-qV5k" TargetMode="External"/><Relationship Id="rId15" Type="http://schemas.openxmlformats.org/officeDocument/2006/relationships/hyperlink" Target="https://www.youtube.com/watch?v=cccoDlq3EC0" TargetMode="External"/><Relationship Id="rId10" Type="http://schemas.openxmlformats.org/officeDocument/2006/relationships/hyperlink" Target="https://www.youtube.com/watch?v=H0nVBpoTBGc" TargetMode="External"/><Relationship Id="rId4" Type="http://schemas.openxmlformats.org/officeDocument/2006/relationships/hyperlink" Target="https://www.youtube.com/watch?v=yfIlseNIlgY" TargetMode="External"/><Relationship Id="rId9" Type="http://schemas.openxmlformats.org/officeDocument/2006/relationships/hyperlink" Target="https://www.youtube.com/watch?v=SZPdFC9fKZU" TargetMode="External"/><Relationship Id="rId14" Type="http://schemas.openxmlformats.org/officeDocument/2006/relationships/hyperlink" Target="https://www.youtube.com/watch?v=F8Z-sSXklO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C8330-ED01-CF48-85C5-BB1855154A65}"/>
              </a:ext>
            </a:extLst>
          </p:cNvPr>
          <p:cNvPicPr>
            <a:picLocks noChangeAspect="1"/>
          </p:cNvPicPr>
          <p:nvPr/>
        </p:nvPicPr>
        <p:blipFill>
          <a:blip r:embed="rId2"/>
          <a:stretch>
            <a:fillRect/>
          </a:stretch>
        </p:blipFill>
        <p:spPr>
          <a:xfrm>
            <a:off x="423337" y="533400"/>
            <a:ext cx="11582400" cy="5791200"/>
          </a:xfrm>
          <a:prstGeom prst="rect">
            <a:avLst/>
          </a:prstGeom>
        </p:spPr>
      </p:pic>
    </p:spTree>
    <p:extLst>
      <p:ext uri="{BB962C8B-B14F-4D97-AF65-F5344CB8AC3E}">
        <p14:creationId xmlns:p14="http://schemas.microsoft.com/office/powerpoint/2010/main" val="393979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6BEF-BC29-FE42-A3BB-C8E6DE139E35}"/>
              </a:ext>
            </a:extLst>
          </p:cNvPr>
          <p:cNvSpPr>
            <a:spLocks noGrp="1"/>
          </p:cNvSpPr>
          <p:nvPr>
            <p:ph type="title"/>
          </p:nvPr>
        </p:nvSpPr>
        <p:spPr/>
        <p:txBody>
          <a:bodyPr/>
          <a:lstStyle/>
          <a:p>
            <a:r>
              <a:rPr lang="en-US" dirty="0"/>
              <a:t>How git works</a:t>
            </a:r>
          </a:p>
        </p:txBody>
      </p:sp>
      <p:sp>
        <p:nvSpPr>
          <p:cNvPr id="3" name="Content Placeholder 2">
            <a:extLst>
              <a:ext uri="{FF2B5EF4-FFF2-40B4-BE49-F238E27FC236}">
                <a16:creationId xmlns:a16="http://schemas.microsoft.com/office/drawing/2014/main" id="{274635D1-E617-784E-AEFE-251F387864D4}"/>
              </a:ext>
            </a:extLst>
          </p:cNvPr>
          <p:cNvSpPr>
            <a:spLocks noGrp="1"/>
          </p:cNvSpPr>
          <p:nvPr>
            <p:ph idx="1"/>
          </p:nvPr>
        </p:nvSpPr>
        <p:spPr/>
        <p:txBody>
          <a:bodyPr/>
          <a:lstStyle/>
          <a:p>
            <a:pPr marL="0" indent="0">
              <a:buNone/>
            </a:pPr>
            <a:r>
              <a:rPr lang="en-US" dirty="0"/>
              <a:t>At a high level, git can be thought of as a database/filesystem/backing store that remembers a truckload of details about your code base.  This information is called the git repository, and contains three types of content: blobs, trees and commits. </a:t>
            </a:r>
          </a:p>
        </p:txBody>
      </p:sp>
    </p:spTree>
    <p:extLst>
      <p:ext uri="{BB962C8B-B14F-4D97-AF65-F5344CB8AC3E}">
        <p14:creationId xmlns:p14="http://schemas.microsoft.com/office/powerpoint/2010/main" val="120948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031C-FCCE-284C-9C36-91D23A8DD64E}"/>
              </a:ext>
            </a:extLst>
          </p:cNvPr>
          <p:cNvSpPr>
            <a:spLocks noGrp="1"/>
          </p:cNvSpPr>
          <p:nvPr>
            <p:ph type="title"/>
          </p:nvPr>
        </p:nvSpPr>
        <p:spPr/>
        <p:txBody>
          <a:bodyPr/>
          <a:lstStyle/>
          <a:p>
            <a:r>
              <a:rPr lang="en-US" dirty="0"/>
              <a:t>Git internals</a:t>
            </a:r>
          </a:p>
        </p:txBody>
      </p:sp>
      <p:sp>
        <p:nvSpPr>
          <p:cNvPr id="3" name="Text Placeholder 2">
            <a:extLst>
              <a:ext uri="{FF2B5EF4-FFF2-40B4-BE49-F238E27FC236}">
                <a16:creationId xmlns:a16="http://schemas.microsoft.com/office/drawing/2014/main" id="{3555BB7C-2FC6-B941-A4EA-CD89604D47AC}"/>
              </a:ext>
            </a:extLst>
          </p:cNvPr>
          <p:cNvSpPr>
            <a:spLocks noGrp="1"/>
          </p:cNvSpPr>
          <p:nvPr>
            <p:ph type="body" idx="1"/>
          </p:nvPr>
        </p:nvSpPr>
        <p:spPr>
          <a:xfrm>
            <a:off x="1141413" y="2233045"/>
            <a:ext cx="3195240" cy="576262"/>
          </a:xfrm>
        </p:spPr>
        <p:txBody>
          <a:bodyPr/>
          <a:lstStyle/>
          <a:p>
            <a:r>
              <a:rPr lang="en-US" dirty="0"/>
              <a:t>Blob</a:t>
            </a:r>
          </a:p>
        </p:txBody>
      </p:sp>
      <p:sp>
        <p:nvSpPr>
          <p:cNvPr id="5" name="Text Placeholder 4">
            <a:extLst>
              <a:ext uri="{FF2B5EF4-FFF2-40B4-BE49-F238E27FC236}">
                <a16:creationId xmlns:a16="http://schemas.microsoft.com/office/drawing/2014/main" id="{8512612D-8108-9B41-A1DF-027D5892DC94}"/>
              </a:ext>
            </a:extLst>
          </p:cNvPr>
          <p:cNvSpPr>
            <a:spLocks noGrp="1"/>
          </p:cNvSpPr>
          <p:nvPr>
            <p:ph type="body" sz="half" idx="18"/>
          </p:nvPr>
        </p:nvSpPr>
        <p:spPr>
          <a:xfrm>
            <a:off x="1141413" y="2840304"/>
            <a:ext cx="3195240" cy="2555441"/>
          </a:xfrm>
        </p:spPr>
        <p:txBody>
          <a:bodyPr>
            <a:normAutofit/>
          </a:bodyPr>
          <a:lstStyle/>
          <a:p>
            <a:r>
              <a:rPr lang="en-US" dirty="0"/>
              <a:t>It is essentially a “file” in git. Each blob is indexed by a SHA1 hash or checksum, so if the same file appears twice in your directory, it will resolve to the same blob in git. And for the record, git assumes that there will never be a hash collision.   </a:t>
            </a:r>
          </a:p>
          <a:p>
            <a:r>
              <a:rPr lang="en-US" dirty="0"/>
              <a:t>Blobs are normally referenced by their hash, although you will rarely need to type these hashes in. </a:t>
            </a:r>
          </a:p>
          <a:p>
            <a:endParaRPr lang="en-US" dirty="0"/>
          </a:p>
        </p:txBody>
      </p:sp>
      <p:sp>
        <p:nvSpPr>
          <p:cNvPr id="6" name="Text Placeholder 5">
            <a:extLst>
              <a:ext uri="{FF2B5EF4-FFF2-40B4-BE49-F238E27FC236}">
                <a16:creationId xmlns:a16="http://schemas.microsoft.com/office/drawing/2014/main" id="{6870130A-3233-4C49-82F0-027201D5AB79}"/>
              </a:ext>
            </a:extLst>
          </p:cNvPr>
          <p:cNvSpPr>
            <a:spLocks noGrp="1"/>
          </p:cNvSpPr>
          <p:nvPr>
            <p:ph type="body" sz="quarter" idx="3"/>
          </p:nvPr>
        </p:nvSpPr>
        <p:spPr>
          <a:xfrm>
            <a:off x="4496461" y="2233045"/>
            <a:ext cx="3200400" cy="576262"/>
          </a:xfrm>
        </p:spPr>
        <p:txBody>
          <a:bodyPr/>
          <a:lstStyle/>
          <a:p>
            <a:r>
              <a:rPr lang="en-US" dirty="0"/>
              <a:t>tree</a:t>
            </a:r>
          </a:p>
        </p:txBody>
      </p:sp>
      <p:sp>
        <p:nvSpPr>
          <p:cNvPr id="8" name="Text Placeholder 7">
            <a:extLst>
              <a:ext uri="{FF2B5EF4-FFF2-40B4-BE49-F238E27FC236}">
                <a16:creationId xmlns:a16="http://schemas.microsoft.com/office/drawing/2014/main" id="{659EB191-1728-9F4B-8BE3-7ADF4936A0C1}"/>
              </a:ext>
            </a:extLst>
          </p:cNvPr>
          <p:cNvSpPr>
            <a:spLocks noGrp="1"/>
          </p:cNvSpPr>
          <p:nvPr>
            <p:ph type="body" sz="half" idx="19"/>
          </p:nvPr>
        </p:nvSpPr>
        <p:spPr>
          <a:xfrm>
            <a:off x="4494348" y="2840304"/>
            <a:ext cx="3200400" cy="2547939"/>
          </a:xfrm>
        </p:spPr>
        <p:txBody>
          <a:bodyPr>
            <a:noAutofit/>
          </a:bodyPr>
          <a:lstStyle/>
          <a:p>
            <a:r>
              <a:rPr lang="en-US" sz="1200" dirty="0"/>
              <a:t>Git uses </a:t>
            </a:r>
            <a:r>
              <a:rPr lang="en-US" sz="1200" b="1" dirty="0"/>
              <a:t>trees</a:t>
            </a:r>
            <a:r>
              <a:rPr lang="en-US" sz="1200" dirty="0"/>
              <a:t> to store directories. Each tree contains a list of entries, which are either blobs (files) or other trees (sub-directories). Like blobs, trees are stored by their hashes. This is a significant detail.... because a single change to a single file (say in root/sub/</a:t>
            </a:r>
            <a:r>
              <a:rPr lang="en-US" sz="1200" dirty="0" err="1"/>
              <a:t>myfile.txt</a:t>
            </a:r>
            <a:r>
              <a:rPr lang="en-US" sz="1200" dirty="0"/>
              <a:t>) will cause </a:t>
            </a:r>
            <a:r>
              <a:rPr lang="en-US" sz="1200" dirty="0" err="1"/>
              <a:t>myfile.txt’s</a:t>
            </a:r>
            <a:r>
              <a:rPr lang="en-US" sz="1200" dirty="0"/>
              <a:t> hash to change, which will cause sub’s content list to change, which will cause root’s content list to change, which will cause root’s hash to change. Thus, the hash of a tree represents the entire state of every single file in that tree.</a:t>
            </a:r>
          </a:p>
        </p:txBody>
      </p:sp>
      <p:sp>
        <p:nvSpPr>
          <p:cNvPr id="9" name="Text Placeholder 8">
            <a:extLst>
              <a:ext uri="{FF2B5EF4-FFF2-40B4-BE49-F238E27FC236}">
                <a16:creationId xmlns:a16="http://schemas.microsoft.com/office/drawing/2014/main" id="{A00D88CE-C001-5D4A-94A9-70448ED01BCB}"/>
              </a:ext>
            </a:extLst>
          </p:cNvPr>
          <p:cNvSpPr>
            <a:spLocks noGrp="1"/>
          </p:cNvSpPr>
          <p:nvPr>
            <p:ph type="body" sz="quarter" idx="13"/>
          </p:nvPr>
        </p:nvSpPr>
        <p:spPr>
          <a:xfrm>
            <a:off x="7856669" y="2233045"/>
            <a:ext cx="3190741" cy="576262"/>
          </a:xfrm>
        </p:spPr>
        <p:txBody>
          <a:bodyPr/>
          <a:lstStyle/>
          <a:p>
            <a:r>
              <a:rPr lang="en-US" dirty="0"/>
              <a:t>commit</a:t>
            </a:r>
          </a:p>
        </p:txBody>
      </p:sp>
      <p:sp>
        <p:nvSpPr>
          <p:cNvPr id="11" name="Text Placeholder 10">
            <a:extLst>
              <a:ext uri="{FF2B5EF4-FFF2-40B4-BE49-F238E27FC236}">
                <a16:creationId xmlns:a16="http://schemas.microsoft.com/office/drawing/2014/main" id="{1278FCBA-745A-594E-B958-F824F08637AA}"/>
              </a:ext>
            </a:extLst>
          </p:cNvPr>
          <p:cNvSpPr>
            <a:spLocks noGrp="1"/>
          </p:cNvSpPr>
          <p:nvPr>
            <p:ph type="body" sz="half" idx="20"/>
          </p:nvPr>
        </p:nvSpPr>
        <p:spPr>
          <a:xfrm>
            <a:off x="7852442" y="2840304"/>
            <a:ext cx="3194968" cy="2522541"/>
          </a:xfrm>
        </p:spPr>
        <p:txBody>
          <a:bodyPr>
            <a:normAutofit lnSpcReduction="10000"/>
          </a:bodyPr>
          <a:lstStyle/>
          <a:p>
            <a:r>
              <a:rPr lang="en-US" dirty="0"/>
              <a:t>The next object is the </a:t>
            </a:r>
            <a:r>
              <a:rPr lang="en-US" b="1" dirty="0"/>
              <a:t>commit</a:t>
            </a:r>
            <a:r>
              <a:rPr lang="en-US" dirty="0"/>
              <a:t>, which is a snapshot of a tree along with some additional metadata. As discussed above, the tree reference represents the entire state of every single file in the tree. The metadata provides more context for the commit, including the author, comments, and one or more parents of the commit. Like everything else we’ve seen, commits are referenced by their hashes. </a:t>
            </a:r>
          </a:p>
        </p:txBody>
      </p:sp>
      <p:sp>
        <p:nvSpPr>
          <p:cNvPr id="12" name="Text Placeholder 4">
            <a:extLst>
              <a:ext uri="{FF2B5EF4-FFF2-40B4-BE49-F238E27FC236}">
                <a16:creationId xmlns:a16="http://schemas.microsoft.com/office/drawing/2014/main" id="{4C84490E-9483-B848-8C53-B7B24F59A027}"/>
              </a:ext>
            </a:extLst>
          </p:cNvPr>
          <p:cNvSpPr txBox="1">
            <a:spLocks/>
          </p:cNvSpPr>
          <p:nvPr/>
        </p:nvSpPr>
        <p:spPr>
          <a:xfrm>
            <a:off x="2154264" y="5514563"/>
            <a:ext cx="8877647" cy="1213823"/>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sz="1500" dirty="0"/>
              <a:t>Git supports two types of tags: </a:t>
            </a:r>
            <a:r>
              <a:rPr lang="en-US" sz="1500" i="1" dirty="0"/>
              <a:t>lightweight</a:t>
            </a:r>
            <a:r>
              <a:rPr lang="en-US" sz="1500" dirty="0"/>
              <a:t> and </a:t>
            </a:r>
            <a:r>
              <a:rPr lang="en-US" sz="1500" i="1" dirty="0"/>
              <a:t>annotated</a:t>
            </a:r>
            <a:r>
              <a:rPr lang="en-US" sz="1500" dirty="0"/>
              <a:t>. A lightweight tag is very much like a branch that doesn’t change — it’s just a pointer to a specific commit.</a:t>
            </a:r>
          </a:p>
          <a:p>
            <a:r>
              <a:rPr lang="en-US" sz="1500" dirty="0"/>
              <a:t>Annotated tags, however, are stored as full objects in the Git database. They’re </a:t>
            </a:r>
            <a:r>
              <a:rPr lang="en-US" sz="1500" dirty="0" err="1"/>
              <a:t>checksummed</a:t>
            </a:r>
            <a:r>
              <a:rPr lang="en-US" sz="1500" dirty="0"/>
              <a:t>; contain the tagger name, email, and date; have a tagging message; and can be signed and verified with GNU Privacy Guard (GPG). It’s generally recommended that you create annotated tags so you can have all this information; but if you want a temporary tag or for some reason don’t want to keep the other information, lightweight tags are available too.</a:t>
            </a:r>
          </a:p>
          <a:p>
            <a:endParaRPr lang="en-US" dirty="0"/>
          </a:p>
        </p:txBody>
      </p:sp>
      <p:sp>
        <p:nvSpPr>
          <p:cNvPr id="13" name="Text Placeholder 2">
            <a:extLst>
              <a:ext uri="{FF2B5EF4-FFF2-40B4-BE49-F238E27FC236}">
                <a16:creationId xmlns:a16="http://schemas.microsoft.com/office/drawing/2014/main" id="{0270BE19-4C0D-4844-8204-7DB62488A72C}"/>
              </a:ext>
            </a:extLst>
          </p:cNvPr>
          <p:cNvSpPr txBox="1">
            <a:spLocks/>
          </p:cNvSpPr>
          <p:nvPr/>
        </p:nvSpPr>
        <p:spPr>
          <a:xfrm>
            <a:off x="1141411" y="5700782"/>
            <a:ext cx="3195240" cy="57626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SzPct val="125000"/>
              <a:buFont typeface="Arial" panose="020B060402020202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600" b="1" kern="1200">
                <a:solidFill>
                  <a:schemeClr val="tx1"/>
                </a:solidFill>
                <a:latin typeface="+mn-lt"/>
                <a:ea typeface="+mn-ea"/>
                <a:cs typeface="+mn-cs"/>
              </a:defRPr>
            </a:lvl9pPr>
          </a:lstStyle>
          <a:p>
            <a:r>
              <a:rPr lang="en-US" dirty="0"/>
              <a:t>Tag</a:t>
            </a:r>
          </a:p>
        </p:txBody>
      </p:sp>
    </p:spTree>
    <p:extLst>
      <p:ext uri="{BB962C8B-B14F-4D97-AF65-F5344CB8AC3E}">
        <p14:creationId xmlns:p14="http://schemas.microsoft.com/office/powerpoint/2010/main" val="212099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67B8-E84D-1445-942D-EEB8953EC0D0}"/>
              </a:ext>
            </a:extLst>
          </p:cNvPr>
          <p:cNvSpPr>
            <a:spLocks noGrp="1"/>
          </p:cNvSpPr>
          <p:nvPr>
            <p:ph type="title"/>
          </p:nvPr>
        </p:nvSpPr>
        <p:spPr/>
        <p:txBody>
          <a:bodyPr/>
          <a:lstStyle/>
          <a:p>
            <a:r>
              <a:rPr lang="en-US" dirty="0"/>
              <a:t>Git internals</a:t>
            </a:r>
          </a:p>
        </p:txBody>
      </p:sp>
      <p:sp>
        <p:nvSpPr>
          <p:cNvPr id="3" name="Content Placeholder 2">
            <a:extLst>
              <a:ext uri="{FF2B5EF4-FFF2-40B4-BE49-F238E27FC236}">
                <a16:creationId xmlns:a16="http://schemas.microsoft.com/office/drawing/2014/main" id="{737AB7C0-33F6-F54E-A0FD-3CD6B37BEFDE}"/>
              </a:ext>
            </a:extLst>
          </p:cNvPr>
          <p:cNvSpPr>
            <a:spLocks noGrp="1"/>
          </p:cNvSpPr>
          <p:nvPr>
            <p:ph idx="1"/>
          </p:nvPr>
        </p:nvSpPr>
        <p:spPr/>
        <p:txBody>
          <a:bodyPr>
            <a:normAutofit fontScale="92500" lnSpcReduction="10000"/>
          </a:bodyPr>
          <a:lstStyle/>
          <a:p>
            <a:pPr marL="0" indent="0">
              <a:buNone/>
            </a:pPr>
            <a:r>
              <a:rPr lang="en-US" dirty="0"/>
              <a:t>Git maintains a set of </a:t>
            </a:r>
            <a:r>
              <a:rPr lang="en-US" b="1" dirty="0"/>
              <a:t>refs</a:t>
            </a:r>
            <a:r>
              <a:rPr lang="en-US" dirty="0"/>
              <a:t>, which are human readable names that resolve to specific commits. For example, the HEAD ref points to the most recent commit in your currently checked out branch. When you check in another commit, the HEAD ref gets “auto-promoted” to point to your new commit. Most git operations use the HEAD as their default target. Refs are also used to identify your own branches, and the current branch is updated to the latest commit each time you commit, too. As you work, git maintains three different “views” of your filesystem. </a:t>
            </a:r>
            <a:r>
              <a:rPr lang="en-US"/>
              <a:t>Simultaneously. </a:t>
            </a:r>
            <a:r>
              <a:rPr lang="en-US" dirty="0"/>
              <a:t>For some, this is a source of confusion ;)  As you work, a single file (</a:t>
            </a:r>
            <a:r>
              <a:rPr lang="en-US" dirty="0" err="1"/>
              <a:t>readme.txt</a:t>
            </a:r>
            <a:r>
              <a:rPr lang="en-US" dirty="0"/>
              <a:t>) might be in all three locations, and might be different in each location.</a:t>
            </a:r>
          </a:p>
          <a:p>
            <a:pPr marL="0" indent="0">
              <a:buNone/>
            </a:pPr>
            <a:endParaRPr lang="en-US" dirty="0"/>
          </a:p>
        </p:txBody>
      </p:sp>
    </p:spTree>
    <p:extLst>
      <p:ext uri="{BB962C8B-B14F-4D97-AF65-F5344CB8AC3E}">
        <p14:creationId xmlns:p14="http://schemas.microsoft.com/office/powerpoint/2010/main" val="279260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9371-B3D1-4142-8C53-1E0EA7743595}"/>
              </a:ext>
            </a:extLst>
          </p:cNvPr>
          <p:cNvSpPr>
            <a:spLocks noGrp="1"/>
          </p:cNvSpPr>
          <p:nvPr>
            <p:ph type="title"/>
          </p:nvPr>
        </p:nvSpPr>
        <p:spPr/>
        <p:txBody>
          <a:bodyPr/>
          <a:lstStyle/>
          <a:p>
            <a:r>
              <a:rPr lang="en-US" dirty="0"/>
              <a:t>Local git operations</a:t>
            </a:r>
          </a:p>
        </p:txBody>
      </p:sp>
      <p:sp>
        <p:nvSpPr>
          <p:cNvPr id="4" name="Rounded Rectangle 3">
            <a:extLst>
              <a:ext uri="{FF2B5EF4-FFF2-40B4-BE49-F238E27FC236}">
                <a16:creationId xmlns:a16="http://schemas.microsoft.com/office/drawing/2014/main" id="{028AF135-388F-834C-9EB6-E79FCB28D4E1}"/>
              </a:ext>
            </a:extLst>
          </p:cNvPr>
          <p:cNvSpPr/>
          <p:nvPr/>
        </p:nvSpPr>
        <p:spPr>
          <a:xfrm>
            <a:off x="3149600" y="2472265"/>
            <a:ext cx="1275644" cy="77893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Directory</a:t>
            </a:r>
          </a:p>
        </p:txBody>
      </p:sp>
      <p:sp>
        <p:nvSpPr>
          <p:cNvPr id="5" name="Rounded Rectangle 4">
            <a:extLst>
              <a:ext uri="{FF2B5EF4-FFF2-40B4-BE49-F238E27FC236}">
                <a16:creationId xmlns:a16="http://schemas.microsoft.com/office/drawing/2014/main" id="{A31E15AF-026F-CE44-B75D-1E76AC430902}"/>
              </a:ext>
            </a:extLst>
          </p:cNvPr>
          <p:cNvSpPr/>
          <p:nvPr/>
        </p:nvSpPr>
        <p:spPr>
          <a:xfrm>
            <a:off x="5456589" y="2472266"/>
            <a:ext cx="1275644" cy="77893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Staging Area</a:t>
            </a:r>
          </a:p>
        </p:txBody>
      </p:sp>
      <p:sp>
        <p:nvSpPr>
          <p:cNvPr id="6" name="Rounded Rectangle 5">
            <a:extLst>
              <a:ext uri="{FF2B5EF4-FFF2-40B4-BE49-F238E27FC236}">
                <a16:creationId xmlns:a16="http://schemas.microsoft.com/office/drawing/2014/main" id="{753BD4F5-FD77-3849-AFF9-54AF79A5605F}"/>
              </a:ext>
            </a:extLst>
          </p:cNvPr>
          <p:cNvSpPr/>
          <p:nvPr/>
        </p:nvSpPr>
        <p:spPr>
          <a:xfrm>
            <a:off x="7763578" y="2472265"/>
            <a:ext cx="1275644" cy="7789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Git Directory</a:t>
            </a:r>
          </a:p>
          <a:p>
            <a:pPr algn="ctr"/>
            <a:r>
              <a:rPr lang="en-US" sz="1400" dirty="0"/>
              <a:t>(Project)</a:t>
            </a:r>
          </a:p>
        </p:txBody>
      </p:sp>
      <p:cxnSp>
        <p:nvCxnSpPr>
          <p:cNvPr id="8" name="Straight Connector 7">
            <a:extLst>
              <a:ext uri="{FF2B5EF4-FFF2-40B4-BE49-F238E27FC236}">
                <a16:creationId xmlns:a16="http://schemas.microsoft.com/office/drawing/2014/main" id="{B23D649A-451E-B542-B853-70E99C25626B}"/>
              </a:ext>
            </a:extLst>
          </p:cNvPr>
          <p:cNvCxnSpPr>
            <a:cxnSpLocks/>
          </p:cNvCxnSpPr>
          <p:nvPr/>
        </p:nvCxnSpPr>
        <p:spPr>
          <a:xfrm>
            <a:off x="3787422" y="3203219"/>
            <a:ext cx="0" cy="29351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35A9581-5D49-4445-9C44-AE18756B088F}"/>
              </a:ext>
            </a:extLst>
          </p:cNvPr>
          <p:cNvCxnSpPr>
            <a:cxnSpLocks/>
          </p:cNvCxnSpPr>
          <p:nvPr/>
        </p:nvCxnSpPr>
        <p:spPr>
          <a:xfrm flipH="1">
            <a:off x="6091946" y="3251198"/>
            <a:ext cx="4054" cy="29351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B9D062-B500-1B48-990A-5C3CBE60346E}"/>
              </a:ext>
            </a:extLst>
          </p:cNvPr>
          <p:cNvCxnSpPr>
            <a:cxnSpLocks/>
          </p:cNvCxnSpPr>
          <p:nvPr/>
        </p:nvCxnSpPr>
        <p:spPr>
          <a:xfrm>
            <a:off x="8398934" y="3251197"/>
            <a:ext cx="0" cy="29351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ight Arrow 10">
            <a:extLst>
              <a:ext uri="{FF2B5EF4-FFF2-40B4-BE49-F238E27FC236}">
                <a16:creationId xmlns:a16="http://schemas.microsoft.com/office/drawing/2014/main" id="{C1A9C164-6123-814A-A826-BDDA4EFD8A79}"/>
              </a:ext>
            </a:extLst>
          </p:cNvPr>
          <p:cNvSpPr/>
          <p:nvPr/>
        </p:nvSpPr>
        <p:spPr>
          <a:xfrm>
            <a:off x="3793067" y="4332112"/>
            <a:ext cx="2309454" cy="874888"/>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Stage Files</a:t>
            </a:r>
          </a:p>
        </p:txBody>
      </p:sp>
      <p:sp>
        <p:nvSpPr>
          <p:cNvPr id="14" name="Right Arrow 13">
            <a:extLst>
              <a:ext uri="{FF2B5EF4-FFF2-40B4-BE49-F238E27FC236}">
                <a16:creationId xmlns:a16="http://schemas.microsoft.com/office/drawing/2014/main" id="{EBECBCB8-3135-2E4B-A687-CFA3C78F8D03}"/>
              </a:ext>
            </a:extLst>
          </p:cNvPr>
          <p:cNvSpPr/>
          <p:nvPr/>
        </p:nvSpPr>
        <p:spPr>
          <a:xfrm>
            <a:off x="6091946" y="5207000"/>
            <a:ext cx="2309454" cy="874888"/>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Commit</a:t>
            </a:r>
          </a:p>
        </p:txBody>
      </p:sp>
      <p:sp>
        <p:nvSpPr>
          <p:cNvPr id="15" name="Right Arrow 14">
            <a:extLst>
              <a:ext uri="{FF2B5EF4-FFF2-40B4-BE49-F238E27FC236}">
                <a16:creationId xmlns:a16="http://schemas.microsoft.com/office/drawing/2014/main" id="{721F9280-A5FE-7544-84DF-FCC2333EEFBA}"/>
              </a:ext>
            </a:extLst>
          </p:cNvPr>
          <p:cNvSpPr/>
          <p:nvPr/>
        </p:nvSpPr>
        <p:spPr>
          <a:xfrm flipH="1">
            <a:off x="3787422" y="3445934"/>
            <a:ext cx="4611512" cy="874888"/>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Checkout the Project</a:t>
            </a:r>
          </a:p>
        </p:txBody>
      </p:sp>
    </p:spTree>
    <p:extLst>
      <p:ext uri="{BB962C8B-B14F-4D97-AF65-F5344CB8AC3E}">
        <p14:creationId xmlns:p14="http://schemas.microsoft.com/office/powerpoint/2010/main" val="18015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67B8-E84D-1445-942D-EEB8953EC0D0}"/>
              </a:ext>
            </a:extLst>
          </p:cNvPr>
          <p:cNvSpPr>
            <a:spLocks noGrp="1"/>
          </p:cNvSpPr>
          <p:nvPr>
            <p:ph type="title"/>
          </p:nvPr>
        </p:nvSpPr>
        <p:spPr/>
        <p:txBody>
          <a:bodyPr/>
          <a:lstStyle/>
          <a:p>
            <a:r>
              <a:rPr lang="en-US" dirty="0"/>
              <a:t>Git internals</a:t>
            </a:r>
          </a:p>
        </p:txBody>
      </p:sp>
      <p:sp>
        <p:nvSpPr>
          <p:cNvPr id="3" name="Content Placeholder 2">
            <a:extLst>
              <a:ext uri="{FF2B5EF4-FFF2-40B4-BE49-F238E27FC236}">
                <a16:creationId xmlns:a16="http://schemas.microsoft.com/office/drawing/2014/main" id="{737AB7C0-33F6-F54E-A0FD-3CD6B37BEFDE}"/>
              </a:ext>
            </a:extLst>
          </p:cNvPr>
          <p:cNvSpPr>
            <a:spLocks noGrp="1"/>
          </p:cNvSpPr>
          <p:nvPr>
            <p:ph sz="half" idx="1"/>
          </p:nvPr>
        </p:nvSpPr>
        <p:spPr/>
        <p:txBody>
          <a:bodyPr>
            <a:normAutofit fontScale="85000" lnSpcReduction="10000"/>
          </a:bodyPr>
          <a:lstStyle/>
          <a:p>
            <a:pPr marL="0" indent="0">
              <a:buNone/>
            </a:pPr>
            <a:r>
              <a:rPr lang="en-US" dirty="0"/>
              <a:t>When you’re using git, you don’t normally think of blobs or trees.  Instead, user-facing commands deal with commits and refs, and most of the work you do in git involves traversing the Directed Acyclic Graph (DAG) of commits in your repository, or adding new nodes into that DAG.  The DAG always starts with the “empty” tree, so if you want to think of this in terms of pointers, that would be the null pointer.</a:t>
            </a:r>
          </a:p>
        </p:txBody>
      </p:sp>
      <p:pic>
        <p:nvPicPr>
          <p:cNvPr id="6" name="Content Placeholder 5">
            <a:extLst>
              <a:ext uri="{FF2B5EF4-FFF2-40B4-BE49-F238E27FC236}">
                <a16:creationId xmlns:a16="http://schemas.microsoft.com/office/drawing/2014/main" id="{39161225-36ED-1E4F-A669-2110C0CD4B6B}"/>
              </a:ext>
            </a:extLst>
          </p:cNvPr>
          <p:cNvPicPr>
            <a:picLocks noGrp="1" noChangeAspect="1"/>
          </p:cNvPicPr>
          <p:nvPr>
            <p:ph sz="half" idx="2"/>
          </p:nvPr>
        </p:nvPicPr>
        <p:blipFill>
          <a:blip r:embed="rId3"/>
          <a:stretch>
            <a:fillRect/>
          </a:stretch>
        </p:blipFill>
        <p:spPr>
          <a:xfrm>
            <a:off x="6242722" y="2097088"/>
            <a:ext cx="4652586" cy="3780226"/>
          </a:xfrm>
        </p:spPr>
      </p:pic>
    </p:spTree>
    <p:extLst>
      <p:ext uri="{BB962C8B-B14F-4D97-AF65-F5344CB8AC3E}">
        <p14:creationId xmlns:p14="http://schemas.microsoft.com/office/powerpoint/2010/main" val="382302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AA27-F04F-114D-91C4-FFBE19F2809A}"/>
              </a:ext>
            </a:extLst>
          </p:cNvPr>
          <p:cNvSpPr>
            <a:spLocks noGrp="1"/>
          </p:cNvSpPr>
          <p:nvPr>
            <p:ph type="title"/>
          </p:nvPr>
        </p:nvSpPr>
        <p:spPr/>
        <p:txBody>
          <a:bodyPr/>
          <a:lstStyle/>
          <a:p>
            <a:r>
              <a:rPr lang="en-US" dirty="0"/>
              <a:t>What is a git project / repository?</a:t>
            </a:r>
          </a:p>
        </p:txBody>
      </p:sp>
      <p:sp>
        <p:nvSpPr>
          <p:cNvPr id="3" name="Content Placeholder 2">
            <a:extLst>
              <a:ext uri="{FF2B5EF4-FFF2-40B4-BE49-F238E27FC236}">
                <a16:creationId xmlns:a16="http://schemas.microsoft.com/office/drawing/2014/main" id="{C81AAAD5-4614-A94C-8477-5160D9D1CF68}"/>
              </a:ext>
            </a:extLst>
          </p:cNvPr>
          <p:cNvSpPr>
            <a:spLocks noGrp="1"/>
          </p:cNvSpPr>
          <p:nvPr>
            <p:ph idx="1"/>
          </p:nvPr>
        </p:nvSpPr>
        <p:spPr/>
        <p:txBody>
          <a:bodyPr>
            <a:normAutofit fontScale="70000" lnSpcReduction="20000"/>
          </a:bodyPr>
          <a:lstStyle/>
          <a:p>
            <a:r>
              <a:rPr lang="en-US" dirty="0"/>
              <a:t>A </a:t>
            </a:r>
            <a:r>
              <a:rPr lang="en-US" i="1" dirty="0"/>
              <a:t>repository</a:t>
            </a:r>
            <a:r>
              <a:rPr lang="en-US" dirty="0"/>
              <a:t>, or </a:t>
            </a:r>
            <a:r>
              <a:rPr lang="en-US" dirty="0">
                <a:hlinkClick r:id="rId2"/>
              </a:rPr>
              <a:t>Git project</a:t>
            </a:r>
            <a:r>
              <a:rPr lang="en-US" dirty="0"/>
              <a:t>, encompasses the entire collection of files and folders associated with a project, along with each file’s revision history. The file history appears as snapshots in time called </a:t>
            </a:r>
            <a:r>
              <a:rPr lang="en-US" i="1" dirty="0"/>
              <a:t>commits</a:t>
            </a:r>
            <a:r>
              <a:rPr lang="en-US" dirty="0"/>
              <a:t>, and the commits exist as a linked-list relationship, and can be organized into multiple lines of development called </a:t>
            </a:r>
            <a:r>
              <a:rPr lang="en-US" i="1" dirty="0"/>
              <a:t>branches</a:t>
            </a:r>
            <a:r>
              <a:rPr lang="en-US" dirty="0"/>
              <a:t>. Because Git is a DVCS, repositories are self-contained units and anyone who owns a copy of the repository can access the entire codebase and its history. Using the command line or other ease-of-use interfaces, a git repository also allows for: interaction with the history, cloning, creating branches, committing, merging, comparing changes across versions of code, and more.</a:t>
            </a:r>
          </a:p>
          <a:p>
            <a:r>
              <a:rPr lang="en-US" dirty="0"/>
              <a:t>Working in repositories keeps development projects organized and protected. Developers are encouraged to fix bugs, or create fresh features, without fear of derailing mainline development efforts. </a:t>
            </a:r>
            <a:r>
              <a:rPr lang="en-US"/>
              <a:t>Git facilitates this through the use of topic branches: lightweight pointers to commits in history that can be easily created and deprecated when no longer needed.</a:t>
            </a:r>
          </a:p>
        </p:txBody>
      </p:sp>
    </p:spTree>
    <p:extLst>
      <p:ext uri="{BB962C8B-B14F-4D97-AF65-F5344CB8AC3E}">
        <p14:creationId xmlns:p14="http://schemas.microsoft.com/office/powerpoint/2010/main" val="3852660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F529-DB3D-F044-8C59-FC8ABC4155F0}"/>
              </a:ext>
            </a:extLst>
          </p:cNvPr>
          <p:cNvSpPr>
            <a:spLocks noGrp="1"/>
          </p:cNvSpPr>
          <p:nvPr>
            <p:ph type="title"/>
          </p:nvPr>
        </p:nvSpPr>
        <p:spPr/>
        <p:txBody>
          <a:bodyPr/>
          <a:lstStyle/>
          <a:p>
            <a:r>
              <a:rPr lang="en-US" dirty="0"/>
              <a:t>Git terminal commands</a:t>
            </a:r>
          </a:p>
        </p:txBody>
      </p:sp>
      <p:graphicFrame>
        <p:nvGraphicFramePr>
          <p:cNvPr id="5" name="Content Placeholder 4">
            <a:extLst>
              <a:ext uri="{FF2B5EF4-FFF2-40B4-BE49-F238E27FC236}">
                <a16:creationId xmlns:a16="http://schemas.microsoft.com/office/drawing/2014/main" id="{EC5618CA-DC25-7F45-BF0A-3C0A5840F911}"/>
              </a:ext>
            </a:extLst>
          </p:cNvPr>
          <p:cNvGraphicFramePr>
            <a:graphicFrameLocks noGrp="1"/>
          </p:cNvGraphicFramePr>
          <p:nvPr>
            <p:ph idx="1"/>
            <p:extLst>
              <p:ext uri="{D42A27DB-BD31-4B8C-83A1-F6EECF244321}">
                <p14:modId xmlns:p14="http://schemas.microsoft.com/office/powerpoint/2010/main" val="3382410400"/>
              </p:ext>
            </p:extLst>
          </p:nvPr>
        </p:nvGraphicFramePr>
        <p:xfrm>
          <a:off x="1141413" y="2249488"/>
          <a:ext cx="9906002" cy="3855720"/>
        </p:xfrm>
        <a:graphic>
          <a:graphicData uri="http://schemas.openxmlformats.org/drawingml/2006/table">
            <a:tbl>
              <a:tblPr firstRow="1" bandRow="1">
                <a:tableStyleId>{74C1A8A3-306A-4EB7-A6B1-4F7E0EB9C5D6}</a:tableStyleId>
              </a:tblPr>
              <a:tblGrid>
                <a:gridCol w="3114064">
                  <a:extLst>
                    <a:ext uri="{9D8B030D-6E8A-4147-A177-3AD203B41FA5}">
                      <a16:colId xmlns:a16="http://schemas.microsoft.com/office/drawing/2014/main" val="396866307"/>
                    </a:ext>
                  </a:extLst>
                </a:gridCol>
                <a:gridCol w="6791938">
                  <a:extLst>
                    <a:ext uri="{9D8B030D-6E8A-4147-A177-3AD203B41FA5}">
                      <a16:colId xmlns:a16="http://schemas.microsoft.com/office/drawing/2014/main" val="2296100253"/>
                    </a:ext>
                  </a:extLst>
                </a:gridCol>
              </a:tblGrid>
              <a:tr h="370840">
                <a:tc gridSpan="2">
                  <a:txBody>
                    <a:bodyPr/>
                    <a:lstStyle/>
                    <a:p>
                      <a:r>
                        <a:rPr lang="en-US" sz="1200" dirty="0">
                          <a:solidFill>
                            <a:schemeClr val="bg1"/>
                          </a:solidFill>
                        </a:rPr>
                        <a:t>Git Basics</a:t>
                      </a:r>
                    </a:p>
                  </a:txBody>
                  <a:tcPr marL="185677" marR="185677">
                    <a:solidFill>
                      <a:schemeClr val="tx1"/>
                    </a:solidFill>
                  </a:tcPr>
                </a:tc>
                <a:tc hMerge="1">
                  <a:txBody>
                    <a:bodyPr/>
                    <a:lstStyle/>
                    <a:p>
                      <a:endParaRPr lang="en-US" dirty="0"/>
                    </a:p>
                  </a:txBody>
                  <a:tcPr>
                    <a:solidFill>
                      <a:schemeClr val="tx1"/>
                    </a:solidFill>
                  </a:tcPr>
                </a:tc>
                <a:extLst>
                  <a:ext uri="{0D108BD9-81ED-4DB2-BD59-A6C34878D82A}">
                    <a16:rowId xmlns:a16="http://schemas.microsoft.com/office/drawing/2014/main" val="1593011264"/>
                  </a:ext>
                </a:extLst>
              </a:tr>
              <a:tr h="370840">
                <a:tc>
                  <a:txBody>
                    <a:bodyPr/>
                    <a:lstStyle/>
                    <a:p>
                      <a:r>
                        <a:rPr lang="en-US" sz="1200" dirty="0"/>
                        <a:t>git </a:t>
                      </a:r>
                      <a:r>
                        <a:rPr lang="en-US" sz="1200" dirty="0" err="1"/>
                        <a:t>init</a:t>
                      </a:r>
                      <a:r>
                        <a:rPr lang="en-US" sz="1200" dirty="0"/>
                        <a:t> &lt;directory&gt;</a:t>
                      </a:r>
                    </a:p>
                  </a:txBody>
                  <a:tcPr marL="185677" marR="185677"/>
                </a:tc>
                <a:tc>
                  <a:txBody>
                    <a:bodyPr/>
                    <a:lstStyle/>
                    <a:p>
                      <a:r>
                        <a:rPr lang="en-US" sz="1200" kern="1200" dirty="0">
                          <a:solidFill>
                            <a:schemeClr val="dk1"/>
                          </a:solidFill>
                          <a:effectLst/>
                          <a:latin typeface="+mn-lt"/>
                          <a:ea typeface="+mn-ea"/>
                          <a:cs typeface="+mn-cs"/>
                        </a:rPr>
                        <a:t>Create empty Git repo in specified directory. Run with no arguments to initialize the current directory as a git repository.</a:t>
                      </a:r>
                    </a:p>
                  </a:txBody>
                  <a:tcPr marL="185677" marR="185677"/>
                </a:tc>
                <a:extLst>
                  <a:ext uri="{0D108BD9-81ED-4DB2-BD59-A6C34878D82A}">
                    <a16:rowId xmlns:a16="http://schemas.microsoft.com/office/drawing/2014/main" val="3275723331"/>
                  </a:ext>
                </a:extLst>
              </a:tr>
              <a:tr h="370840">
                <a:tc>
                  <a:txBody>
                    <a:bodyPr/>
                    <a:lstStyle/>
                    <a:p>
                      <a:r>
                        <a:rPr lang="en-US" sz="1200" dirty="0"/>
                        <a:t>git clone &lt;repo&gt;</a:t>
                      </a:r>
                    </a:p>
                  </a:txBody>
                  <a:tcPr marL="185677" marR="185677"/>
                </a:tc>
                <a:tc>
                  <a:txBody>
                    <a:bodyPr/>
                    <a:lstStyle/>
                    <a:p>
                      <a:r>
                        <a:rPr lang="en-US" sz="1200" kern="1200" dirty="0">
                          <a:solidFill>
                            <a:schemeClr val="dk1"/>
                          </a:solidFill>
                          <a:effectLst/>
                          <a:latin typeface="+mn-lt"/>
                          <a:ea typeface="+mn-ea"/>
                          <a:cs typeface="+mn-cs"/>
                        </a:rPr>
                        <a:t>Clone repo located at </a:t>
                      </a:r>
                      <a:r>
                        <a:rPr lang="en-US" sz="1200" i="1" kern="1200" dirty="0">
                          <a:solidFill>
                            <a:schemeClr val="dk1"/>
                          </a:solidFill>
                          <a:effectLst/>
                          <a:latin typeface="+mn-lt"/>
                          <a:ea typeface="+mn-ea"/>
                          <a:cs typeface="+mn-cs"/>
                        </a:rPr>
                        <a:t>&lt;repo&gt; </a:t>
                      </a:r>
                      <a:r>
                        <a:rPr lang="en-US" sz="1200" kern="1200" dirty="0">
                          <a:solidFill>
                            <a:schemeClr val="dk1"/>
                          </a:solidFill>
                          <a:effectLst/>
                          <a:latin typeface="+mn-lt"/>
                          <a:ea typeface="+mn-ea"/>
                          <a:cs typeface="+mn-cs"/>
                        </a:rPr>
                        <a:t>onto local machine. Original repo can be located on the local filesystem or on a remote machine via </a:t>
                      </a:r>
                      <a:r>
                        <a:rPr lang="en-US" sz="1200" i="1" kern="1200" dirty="0">
                          <a:solidFill>
                            <a:schemeClr val="dk1"/>
                          </a:solidFill>
                          <a:effectLst/>
                          <a:latin typeface="+mn-lt"/>
                          <a:ea typeface="+mn-ea"/>
                          <a:cs typeface="+mn-cs"/>
                        </a:rPr>
                        <a:t>HTTP </a:t>
                      </a:r>
                      <a:r>
                        <a:rPr lang="en-US" sz="1200" kern="1200" dirty="0">
                          <a:solidFill>
                            <a:schemeClr val="dk1"/>
                          </a:solidFill>
                          <a:effectLst/>
                          <a:latin typeface="+mn-lt"/>
                          <a:ea typeface="+mn-ea"/>
                          <a:cs typeface="+mn-cs"/>
                        </a:rPr>
                        <a:t>or </a:t>
                      </a:r>
                      <a:r>
                        <a:rPr lang="en-US" sz="1200" i="1" kern="1200" dirty="0">
                          <a:solidFill>
                            <a:schemeClr val="dk1"/>
                          </a:solidFill>
                          <a:effectLst/>
                          <a:latin typeface="+mn-lt"/>
                          <a:ea typeface="+mn-ea"/>
                          <a:cs typeface="+mn-cs"/>
                        </a:rPr>
                        <a:t>SSH</a:t>
                      </a:r>
                      <a:r>
                        <a:rPr lang="en-US" sz="1200" kern="1200" dirty="0">
                          <a:solidFill>
                            <a:schemeClr val="dk1"/>
                          </a:solidFill>
                          <a:effectLst/>
                          <a:latin typeface="+mn-lt"/>
                          <a:ea typeface="+mn-ea"/>
                          <a:cs typeface="+mn-cs"/>
                        </a:rPr>
                        <a:t>.</a:t>
                      </a:r>
                    </a:p>
                  </a:txBody>
                  <a:tcPr marL="185677" marR="185677"/>
                </a:tc>
                <a:extLst>
                  <a:ext uri="{0D108BD9-81ED-4DB2-BD59-A6C34878D82A}">
                    <a16:rowId xmlns:a16="http://schemas.microsoft.com/office/drawing/2014/main" val="4073186724"/>
                  </a:ext>
                </a:extLst>
              </a:tr>
              <a:tr h="370840">
                <a:tc>
                  <a:txBody>
                    <a:bodyPr/>
                    <a:lstStyle/>
                    <a:p>
                      <a:r>
                        <a:rPr lang="en-US" sz="1200" dirty="0"/>
                        <a:t>git config </a:t>
                      </a:r>
                      <a:r>
                        <a:rPr lang="en-US" sz="1200" dirty="0" err="1"/>
                        <a:t>user.name</a:t>
                      </a:r>
                      <a:r>
                        <a:rPr lang="en-US" sz="1200" dirty="0"/>
                        <a:t> &lt;name&gt;</a:t>
                      </a:r>
                    </a:p>
                  </a:txBody>
                  <a:tcPr marL="185677" marR="185677"/>
                </a:tc>
                <a:tc>
                  <a:txBody>
                    <a:bodyPr/>
                    <a:lstStyle/>
                    <a:p>
                      <a:r>
                        <a:rPr lang="en-US" sz="1200" kern="1200" dirty="0">
                          <a:solidFill>
                            <a:schemeClr val="dk1"/>
                          </a:solidFill>
                          <a:effectLst/>
                          <a:latin typeface="+mn-lt"/>
                          <a:ea typeface="+mn-ea"/>
                          <a:cs typeface="+mn-cs"/>
                        </a:rPr>
                        <a:t>Define author name to be used for all commits in current repo. </a:t>
                      </a:r>
                      <a:r>
                        <a:rPr lang="en-US" sz="1200" kern="1200" dirty="0" err="1">
                          <a:solidFill>
                            <a:schemeClr val="dk1"/>
                          </a:solidFill>
                          <a:effectLst/>
                          <a:latin typeface="+mn-lt"/>
                          <a:ea typeface="+mn-ea"/>
                          <a:cs typeface="+mn-cs"/>
                        </a:rPr>
                        <a:t>Devs</a:t>
                      </a:r>
                      <a:r>
                        <a:rPr lang="en-US" sz="1200" kern="1200" dirty="0">
                          <a:solidFill>
                            <a:schemeClr val="dk1"/>
                          </a:solidFill>
                          <a:effectLst/>
                          <a:latin typeface="+mn-lt"/>
                          <a:ea typeface="+mn-ea"/>
                          <a:cs typeface="+mn-cs"/>
                        </a:rPr>
                        <a:t> commonly use </a:t>
                      </a:r>
                      <a:r>
                        <a:rPr lang="en-US" sz="1200" i="1" kern="1200" dirty="0">
                          <a:solidFill>
                            <a:schemeClr val="dk1"/>
                          </a:solidFill>
                          <a:effectLst/>
                          <a:latin typeface="+mn-lt"/>
                          <a:ea typeface="+mn-ea"/>
                          <a:cs typeface="+mn-cs"/>
                        </a:rPr>
                        <a:t>--global </a:t>
                      </a:r>
                      <a:r>
                        <a:rPr lang="en-US" sz="1200" kern="1200" dirty="0">
                          <a:solidFill>
                            <a:schemeClr val="dk1"/>
                          </a:solidFill>
                          <a:effectLst/>
                          <a:latin typeface="+mn-lt"/>
                          <a:ea typeface="+mn-ea"/>
                          <a:cs typeface="+mn-cs"/>
                        </a:rPr>
                        <a:t>flag to set config options for current user.</a:t>
                      </a:r>
                    </a:p>
                  </a:txBody>
                  <a:tcPr marL="185677" marR="185677"/>
                </a:tc>
                <a:extLst>
                  <a:ext uri="{0D108BD9-81ED-4DB2-BD59-A6C34878D82A}">
                    <a16:rowId xmlns:a16="http://schemas.microsoft.com/office/drawing/2014/main" val="162259389"/>
                  </a:ext>
                </a:extLst>
              </a:tr>
              <a:tr h="370840">
                <a:tc>
                  <a:txBody>
                    <a:bodyPr/>
                    <a:lstStyle/>
                    <a:p>
                      <a:r>
                        <a:rPr lang="en-US" sz="1200" i="1" kern="1200" dirty="0">
                          <a:solidFill>
                            <a:schemeClr val="dk1"/>
                          </a:solidFill>
                          <a:effectLst/>
                          <a:latin typeface="+mn-lt"/>
                          <a:ea typeface="+mn-ea"/>
                          <a:cs typeface="+mn-cs"/>
                        </a:rPr>
                        <a:t>git add &lt;directory&gt;</a:t>
                      </a:r>
                      <a:endParaRPr lang="en-US" sz="1200" kern="1200" dirty="0">
                        <a:solidFill>
                          <a:schemeClr val="dk1"/>
                        </a:solidFill>
                        <a:effectLst/>
                        <a:latin typeface="+mn-lt"/>
                        <a:ea typeface="+mn-ea"/>
                        <a:cs typeface="+mn-cs"/>
                      </a:endParaRPr>
                    </a:p>
                  </a:txBody>
                  <a:tcPr marL="185677" marR="185677"/>
                </a:tc>
                <a:tc>
                  <a:txBody>
                    <a:bodyPr/>
                    <a:lstStyle/>
                    <a:p>
                      <a:r>
                        <a:rPr lang="en-US" sz="1200" kern="1200" dirty="0">
                          <a:solidFill>
                            <a:schemeClr val="dk1"/>
                          </a:solidFill>
                          <a:effectLst/>
                          <a:latin typeface="+mn-lt"/>
                          <a:ea typeface="+mn-ea"/>
                          <a:cs typeface="+mn-cs"/>
                        </a:rPr>
                        <a:t>Stage all changes in </a:t>
                      </a:r>
                      <a:r>
                        <a:rPr lang="en-US" sz="1200" i="1" kern="1200" dirty="0">
                          <a:solidFill>
                            <a:schemeClr val="dk1"/>
                          </a:solidFill>
                          <a:effectLst/>
                          <a:latin typeface="+mn-lt"/>
                          <a:ea typeface="+mn-ea"/>
                          <a:cs typeface="+mn-cs"/>
                        </a:rPr>
                        <a:t>&lt;directory&gt; </a:t>
                      </a:r>
                      <a:r>
                        <a:rPr lang="en-US" sz="1200" kern="1200" dirty="0">
                          <a:solidFill>
                            <a:schemeClr val="dk1"/>
                          </a:solidFill>
                          <a:effectLst/>
                          <a:latin typeface="+mn-lt"/>
                          <a:ea typeface="+mn-ea"/>
                          <a:cs typeface="+mn-cs"/>
                        </a:rPr>
                        <a:t>for the next commit. </a:t>
                      </a:r>
                    </a:p>
                    <a:p>
                      <a:r>
                        <a:rPr lang="en-US" sz="1200" kern="1200" dirty="0">
                          <a:solidFill>
                            <a:schemeClr val="dk1"/>
                          </a:solidFill>
                          <a:effectLst/>
                          <a:latin typeface="+mn-lt"/>
                          <a:ea typeface="+mn-ea"/>
                          <a:cs typeface="+mn-cs"/>
                        </a:rPr>
                        <a:t>Replace </a:t>
                      </a:r>
                      <a:r>
                        <a:rPr lang="en-US" sz="1200" i="1" kern="1200" dirty="0">
                          <a:solidFill>
                            <a:schemeClr val="dk1"/>
                          </a:solidFill>
                          <a:effectLst/>
                          <a:latin typeface="+mn-lt"/>
                          <a:ea typeface="+mn-ea"/>
                          <a:cs typeface="+mn-cs"/>
                        </a:rPr>
                        <a:t>&lt;directory&gt; </a:t>
                      </a:r>
                      <a:r>
                        <a:rPr lang="en-US" sz="1200" kern="1200" dirty="0">
                          <a:solidFill>
                            <a:schemeClr val="dk1"/>
                          </a:solidFill>
                          <a:effectLst/>
                          <a:latin typeface="+mn-lt"/>
                          <a:ea typeface="+mn-ea"/>
                          <a:cs typeface="+mn-cs"/>
                        </a:rPr>
                        <a:t>with a </a:t>
                      </a:r>
                      <a:r>
                        <a:rPr lang="en-US" sz="1200" i="1" kern="1200" dirty="0">
                          <a:solidFill>
                            <a:schemeClr val="dk1"/>
                          </a:solidFill>
                          <a:effectLst/>
                          <a:latin typeface="+mn-lt"/>
                          <a:ea typeface="+mn-ea"/>
                          <a:cs typeface="+mn-cs"/>
                        </a:rPr>
                        <a:t>&lt;file&gt; </a:t>
                      </a:r>
                      <a:r>
                        <a:rPr lang="en-US" sz="1200" kern="1200" dirty="0">
                          <a:solidFill>
                            <a:schemeClr val="dk1"/>
                          </a:solidFill>
                          <a:effectLst/>
                          <a:latin typeface="+mn-lt"/>
                          <a:ea typeface="+mn-ea"/>
                          <a:cs typeface="+mn-cs"/>
                        </a:rPr>
                        <a:t>to change a specific file.</a:t>
                      </a:r>
                    </a:p>
                  </a:txBody>
                  <a:tcPr marL="185677" marR="185677"/>
                </a:tc>
                <a:extLst>
                  <a:ext uri="{0D108BD9-81ED-4DB2-BD59-A6C34878D82A}">
                    <a16:rowId xmlns:a16="http://schemas.microsoft.com/office/drawing/2014/main" val="540328614"/>
                  </a:ext>
                </a:extLst>
              </a:tr>
              <a:tr h="370840">
                <a:tc>
                  <a:txBody>
                    <a:bodyPr/>
                    <a:lstStyle/>
                    <a:p>
                      <a:r>
                        <a:rPr lang="en-US" sz="1200" i="1" kern="1200" dirty="0">
                          <a:solidFill>
                            <a:schemeClr val="dk1"/>
                          </a:solidFill>
                          <a:effectLst/>
                          <a:latin typeface="+mn-lt"/>
                          <a:ea typeface="+mn-ea"/>
                          <a:cs typeface="+mn-cs"/>
                        </a:rPr>
                        <a:t>git commit -m "&lt;message&gt;"</a:t>
                      </a:r>
                      <a:endParaRPr lang="en-US" sz="1200" kern="1200" dirty="0">
                        <a:solidFill>
                          <a:schemeClr val="dk1"/>
                        </a:solidFill>
                        <a:effectLst/>
                        <a:latin typeface="+mn-lt"/>
                        <a:ea typeface="+mn-ea"/>
                        <a:cs typeface="+mn-cs"/>
                      </a:endParaRPr>
                    </a:p>
                  </a:txBody>
                  <a:tcPr marL="185677" marR="185677"/>
                </a:tc>
                <a:tc>
                  <a:txBody>
                    <a:bodyPr/>
                    <a:lstStyle/>
                    <a:p>
                      <a:r>
                        <a:rPr lang="en-US" sz="1200" kern="1200" dirty="0">
                          <a:solidFill>
                            <a:schemeClr val="dk1"/>
                          </a:solidFill>
                          <a:effectLst/>
                          <a:latin typeface="+mn-lt"/>
                          <a:ea typeface="+mn-ea"/>
                          <a:cs typeface="+mn-cs"/>
                        </a:rPr>
                        <a:t>Commit the staged snapshot, but instead of launching a text editor, use </a:t>
                      </a:r>
                      <a:r>
                        <a:rPr lang="en-US" sz="1200" i="1" kern="1200" dirty="0">
                          <a:solidFill>
                            <a:schemeClr val="dk1"/>
                          </a:solidFill>
                          <a:effectLst/>
                          <a:latin typeface="+mn-lt"/>
                          <a:ea typeface="+mn-ea"/>
                          <a:cs typeface="+mn-cs"/>
                        </a:rPr>
                        <a:t>&lt;message&gt; </a:t>
                      </a:r>
                      <a:r>
                        <a:rPr lang="en-US" sz="1200" kern="1200" dirty="0">
                          <a:solidFill>
                            <a:schemeClr val="dk1"/>
                          </a:solidFill>
                          <a:effectLst/>
                          <a:latin typeface="+mn-lt"/>
                          <a:ea typeface="+mn-ea"/>
                          <a:cs typeface="+mn-cs"/>
                        </a:rPr>
                        <a:t>as the commit message.</a:t>
                      </a:r>
                    </a:p>
                  </a:txBody>
                  <a:tcPr marL="185677" marR="185677"/>
                </a:tc>
                <a:extLst>
                  <a:ext uri="{0D108BD9-81ED-4DB2-BD59-A6C34878D82A}">
                    <a16:rowId xmlns:a16="http://schemas.microsoft.com/office/drawing/2014/main" val="10608035"/>
                  </a:ext>
                </a:extLst>
              </a:tr>
              <a:tr h="370840">
                <a:tc>
                  <a:txBody>
                    <a:bodyPr/>
                    <a:lstStyle/>
                    <a:p>
                      <a:r>
                        <a:rPr lang="en-US" sz="1200" dirty="0"/>
                        <a:t>git status</a:t>
                      </a:r>
                    </a:p>
                  </a:txBody>
                  <a:tcPr marL="185677" marR="1856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List which files are staged, </a:t>
                      </a:r>
                      <a:r>
                        <a:rPr lang="en-US" sz="1200" kern="1200" dirty="0" err="1">
                          <a:solidFill>
                            <a:schemeClr val="dk1"/>
                          </a:solidFill>
                          <a:effectLst/>
                          <a:latin typeface="+mn-lt"/>
                          <a:ea typeface="+mn-ea"/>
                          <a:cs typeface="+mn-cs"/>
                        </a:rPr>
                        <a:t>unstaged</a:t>
                      </a:r>
                      <a:r>
                        <a:rPr lang="en-US" sz="1200" kern="1200" dirty="0">
                          <a:solidFill>
                            <a:schemeClr val="dk1"/>
                          </a:solidFill>
                          <a:effectLst/>
                          <a:latin typeface="+mn-lt"/>
                          <a:ea typeface="+mn-ea"/>
                          <a:cs typeface="+mn-cs"/>
                        </a:rPr>
                        <a:t>, and untracked.</a:t>
                      </a:r>
                    </a:p>
                  </a:txBody>
                  <a:tcPr marL="185677" marR="185677"/>
                </a:tc>
                <a:extLst>
                  <a:ext uri="{0D108BD9-81ED-4DB2-BD59-A6C34878D82A}">
                    <a16:rowId xmlns:a16="http://schemas.microsoft.com/office/drawing/2014/main" val="1586496457"/>
                  </a:ext>
                </a:extLst>
              </a:tr>
              <a:tr h="370840">
                <a:tc>
                  <a:txBody>
                    <a:bodyPr/>
                    <a:lstStyle/>
                    <a:p>
                      <a:r>
                        <a:rPr lang="en-US" sz="1200" dirty="0"/>
                        <a:t>git log</a:t>
                      </a:r>
                    </a:p>
                  </a:txBody>
                  <a:tcPr marL="185677" marR="185677"/>
                </a:tc>
                <a:tc>
                  <a:txBody>
                    <a:bodyPr/>
                    <a:lstStyle/>
                    <a:p>
                      <a:r>
                        <a:rPr lang="en-US" sz="1200" kern="1200" dirty="0">
                          <a:solidFill>
                            <a:schemeClr val="dk1"/>
                          </a:solidFill>
                          <a:effectLst/>
                          <a:latin typeface="+mn-lt"/>
                          <a:ea typeface="+mn-ea"/>
                          <a:cs typeface="+mn-cs"/>
                        </a:rPr>
                        <a:t>Display the entire commit history using the default format. </a:t>
                      </a:r>
                    </a:p>
                    <a:p>
                      <a:r>
                        <a:rPr lang="en-US" sz="1200" kern="1200" dirty="0">
                          <a:solidFill>
                            <a:schemeClr val="dk1"/>
                          </a:solidFill>
                          <a:effectLst/>
                          <a:latin typeface="+mn-lt"/>
                          <a:ea typeface="+mn-ea"/>
                          <a:cs typeface="+mn-cs"/>
                        </a:rPr>
                        <a:t>For customization see additional options.</a:t>
                      </a:r>
                    </a:p>
                  </a:txBody>
                  <a:tcPr marL="185677" marR="185677"/>
                </a:tc>
                <a:extLst>
                  <a:ext uri="{0D108BD9-81ED-4DB2-BD59-A6C34878D82A}">
                    <a16:rowId xmlns:a16="http://schemas.microsoft.com/office/drawing/2014/main" val="3161748983"/>
                  </a:ext>
                </a:extLst>
              </a:tr>
              <a:tr h="370840">
                <a:tc>
                  <a:txBody>
                    <a:bodyPr/>
                    <a:lstStyle/>
                    <a:p>
                      <a:r>
                        <a:rPr lang="en-US" sz="1200" dirty="0"/>
                        <a:t>git diff</a:t>
                      </a:r>
                    </a:p>
                  </a:txBody>
                  <a:tcPr marL="185677" marR="185677"/>
                </a:tc>
                <a:tc>
                  <a:txBody>
                    <a:bodyPr/>
                    <a:lstStyle/>
                    <a:p>
                      <a:r>
                        <a:rPr lang="en-US" sz="1200" kern="1200" dirty="0">
                          <a:solidFill>
                            <a:schemeClr val="dk1"/>
                          </a:solidFill>
                          <a:effectLst/>
                          <a:latin typeface="+mn-lt"/>
                          <a:ea typeface="+mn-ea"/>
                          <a:cs typeface="+mn-cs"/>
                        </a:rPr>
                        <a:t>Show </a:t>
                      </a:r>
                      <a:r>
                        <a:rPr lang="en-US" sz="1200" kern="1200" dirty="0" err="1">
                          <a:solidFill>
                            <a:schemeClr val="dk1"/>
                          </a:solidFill>
                          <a:effectLst/>
                          <a:latin typeface="+mn-lt"/>
                          <a:ea typeface="+mn-ea"/>
                          <a:cs typeface="+mn-cs"/>
                        </a:rPr>
                        <a:t>unstaged</a:t>
                      </a:r>
                      <a:r>
                        <a:rPr lang="en-US" sz="1200" kern="1200" dirty="0">
                          <a:solidFill>
                            <a:schemeClr val="dk1"/>
                          </a:solidFill>
                          <a:effectLst/>
                          <a:latin typeface="+mn-lt"/>
                          <a:ea typeface="+mn-ea"/>
                          <a:cs typeface="+mn-cs"/>
                        </a:rPr>
                        <a:t> changes between your index and working directory.</a:t>
                      </a:r>
                    </a:p>
                  </a:txBody>
                  <a:tcPr marL="185677" marR="185677"/>
                </a:tc>
                <a:extLst>
                  <a:ext uri="{0D108BD9-81ED-4DB2-BD59-A6C34878D82A}">
                    <a16:rowId xmlns:a16="http://schemas.microsoft.com/office/drawing/2014/main" val="3854946911"/>
                  </a:ext>
                </a:extLst>
              </a:tr>
            </a:tbl>
          </a:graphicData>
        </a:graphic>
      </p:graphicFrame>
    </p:spTree>
    <p:extLst>
      <p:ext uri="{BB962C8B-B14F-4D97-AF65-F5344CB8AC3E}">
        <p14:creationId xmlns:p14="http://schemas.microsoft.com/office/powerpoint/2010/main" val="1156123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D494-98F3-E54B-927D-DBAD051BEB7B}"/>
              </a:ext>
            </a:extLst>
          </p:cNvPr>
          <p:cNvSpPr>
            <a:spLocks noGrp="1"/>
          </p:cNvSpPr>
          <p:nvPr>
            <p:ph type="title"/>
          </p:nvPr>
        </p:nvSpPr>
        <p:spPr/>
        <p:txBody>
          <a:bodyPr/>
          <a:lstStyle/>
          <a:p>
            <a:r>
              <a:rPr lang="en-US" dirty="0"/>
              <a:t>Let’s move to </a:t>
            </a:r>
            <a:r>
              <a:rPr lang="en-US" dirty="0" err="1"/>
              <a:t>github</a:t>
            </a:r>
            <a:r>
              <a:rPr lang="en-US" dirty="0"/>
              <a:t> for some hands-on!</a:t>
            </a:r>
          </a:p>
        </p:txBody>
      </p:sp>
      <p:sp>
        <p:nvSpPr>
          <p:cNvPr id="3" name="Content Placeholder 2">
            <a:extLst>
              <a:ext uri="{FF2B5EF4-FFF2-40B4-BE49-F238E27FC236}">
                <a16:creationId xmlns:a16="http://schemas.microsoft.com/office/drawing/2014/main" id="{1A8E8AC1-2A97-E044-A276-762BF3063B38}"/>
              </a:ext>
            </a:extLst>
          </p:cNvPr>
          <p:cNvSpPr>
            <a:spLocks noGrp="1"/>
          </p:cNvSpPr>
          <p:nvPr>
            <p:ph idx="1"/>
          </p:nvPr>
        </p:nvSpPr>
        <p:spPr/>
        <p:txBody>
          <a:bodyPr/>
          <a:lstStyle/>
          <a:p>
            <a:pPr marL="0" indent="0" algn="ctr">
              <a:buNone/>
            </a:pPr>
            <a:r>
              <a:rPr lang="en-US" dirty="0">
                <a:hlinkClick r:id="rId2"/>
              </a:rPr>
              <a:t>https://</a:t>
            </a:r>
            <a:r>
              <a:rPr lang="en-US" dirty="0" err="1">
                <a:hlinkClick r:id="rId2"/>
              </a:rPr>
              <a:t>github.com</a:t>
            </a:r>
            <a:r>
              <a:rPr lang="en-US" dirty="0">
                <a:hlinkClick r:id="rId2"/>
              </a:rPr>
              <a:t>/TAMUSA-ACM/Git-GitHub-Workshop</a:t>
            </a:r>
            <a:endParaRPr lang="en-US" dirty="0"/>
          </a:p>
        </p:txBody>
      </p:sp>
    </p:spTree>
    <p:extLst>
      <p:ext uri="{BB962C8B-B14F-4D97-AF65-F5344CB8AC3E}">
        <p14:creationId xmlns:p14="http://schemas.microsoft.com/office/powerpoint/2010/main" val="174951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7E3-EFE5-0349-82C6-519E86EAD944}"/>
              </a:ext>
            </a:extLst>
          </p:cNvPr>
          <p:cNvSpPr>
            <a:spLocks noGrp="1"/>
          </p:cNvSpPr>
          <p:nvPr>
            <p:ph type="title"/>
          </p:nvPr>
        </p:nvSpPr>
        <p:spPr/>
        <p:txBody>
          <a:bodyPr/>
          <a:lstStyle/>
          <a:p>
            <a:r>
              <a:rPr lang="en-US" dirty="0"/>
              <a:t>Does it work with my ide?</a:t>
            </a:r>
          </a:p>
        </p:txBody>
      </p:sp>
      <p:sp>
        <p:nvSpPr>
          <p:cNvPr id="3" name="Text Placeholder 2">
            <a:extLst>
              <a:ext uri="{FF2B5EF4-FFF2-40B4-BE49-F238E27FC236}">
                <a16:creationId xmlns:a16="http://schemas.microsoft.com/office/drawing/2014/main" id="{2C0A0BB9-7630-054F-A10E-FE38CAA0B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3059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3E6B-BCB9-6A49-B4D3-0D325B187433}"/>
              </a:ext>
            </a:extLst>
          </p:cNvPr>
          <p:cNvSpPr>
            <a:spLocks noGrp="1"/>
          </p:cNvSpPr>
          <p:nvPr>
            <p:ph type="title"/>
          </p:nvPr>
        </p:nvSpPr>
        <p:spPr/>
        <p:txBody>
          <a:bodyPr/>
          <a:lstStyle/>
          <a:p>
            <a:r>
              <a:rPr lang="en-US" dirty="0"/>
              <a:t>How to use git + </a:t>
            </a:r>
            <a:r>
              <a:rPr lang="en-US" dirty="0" err="1"/>
              <a:t>github</a:t>
            </a:r>
            <a:r>
              <a:rPr lang="en-US" dirty="0"/>
              <a:t> with your ide</a:t>
            </a:r>
          </a:p>
        </p:txBody>
      </p:sp>
      <p:graphicFrame>
        <p:nvGraphicFramePr>
          <p:cNvPr id="4" name="Content Placeholder 3">
            <a:extLst>
              <a:ext uri="{FF2B5EF4-FFF2-40B4-BE49-F238E27FC236}">
                <a16:creationId xmlns:a16="http://schemas.microsoft.com/office/drawing/2014/main" id="{1915426A-9EFA-D245-99D8-B68E0D0E3F98}"/>
              </a:ext>
            </a:extLst>
          </p:cNvPr>
          <p:cNvGraphicFramePr>
            <a:graphicFrameLocks noGrp="1"/>
          </p:cNvGraphicFramePr>
          <p:nvPr>
            <p:ph idx="1"/>
            <p:extLst>
              <p:ext uri="{D42A27DB-BD31-4B8C-83A1-F6EECF244321}">
                <p14:modId xmlns:p14="http://schemas.microsoft.com/office/powerpoint/2010/main" val="1865163478"/>
              </p:ext>
            </p:extLst>
          </p:nvPr>
        </p:nvGraphicFramePr>
        <p:xfrm>
          <a:off x="1141413" y="2249488"/>
          <a:ext cx="9905998" cy="3337560"/>
        </p:xfrm>
        <a:graphic>
          <a:graphicData uri="http://schemas.openxmlformats.org/drawingml/2006/table">
            <a:tbl>
              <a:tblPr firstRow="1" bandRow="1">
                <a:tableStyleId>{8FD4443E-F989-4FC4-A0C8-D5A2AF1F390B}</a:tableStyleId>
              </a:tblPr>
              <a:tblGrid>
                <a:gridCol w="5653087">
                  <a:extLst>
                    <a:ext uri="{9D8B030D-6E8A-4147-A177-3AD203B41FA5}">
                      <a16:colId xmlns:a16="http://schemas.microsoft.com/office/drawing/2014/main" val="2129271494"/>
                    </a:ext>
                  </a:extLst>
                </a:gridCol>
                <a:gridCol w="2243940">
                  <a:extLst>
                    <a:ext uri="{9D8B030D-6E8A-4147-A177-3AD203B41FA5}">
                      <a16:colId xmlns:a16="http://schemas.microsoft.com/office/drawing/2014/main" val="3800761559"/>
                    </a:ext>
                  </a:extLst>
                </a:gridCol>
                <a:gridCol w="2008971">
                  <a:extLst>
                    <a:ext uri="{9D8B030D-6E8A-4147-A177-3AD203B41FA5}">
                      <a16:colId xmlns:a16="http://schemas.microsoft.com/office/drawing/2014/main" val="1664184417"/>
                    </a:ext>
                  </a:extLst>
                </a:gridCol>
              </a:tblGrid>
              <a:tr h="370840">
                <a:tc>
                  <a:txBody>
                    <a:bodyPr/>
                    <a:lstStyle/>
                    <a:p>
                      <a:r>
                        <a:rPr lang="en-US" dirty="0"/>
                        <a:t>IDE</a:t>
                      </a:r>
                    </a:p>
                  </a:txBody>
                  <a:tcPr/>
                </a:tc>
                <a:tc>
                  <a:txBody>
                    <a:bodyPr/>
                    <a:lstStyle/>
                    <a:p>
                      <a:pPr algn="ctr"/>
                      <a:r>
                        <a:rPr lang="en-US" dirty="0"/>
                        <a:t>Git</a:t>
                      </a:r>
                    </a:p>
                  </a:txBody>
                  <a:tcPr/>
                </a:tc>
                <a:tc>
                  <a:txBody>
                    <a:bodyPr/>
                    <a:lstStyle/>
                    <a:p>
                      <a:pPr algn="ctr"/>
                      <a:r>
                        <a:rPr lang="en-US" dirty="0"/>
                        <a:t>GitHub</a:t>
                      </a:r>
                    </a:p>
                  </a:txBody>
                  <a:tcPr/>
                </a:tc>
                <a:extLst>
                  <a:ext uri="{0D108BD9-81ED-4DB2-BD59-A6C34878D82A}">
                    <a16:rowId xmlns:a16="http://schemas.microsoft.com/office/drawing/2014/main" val="2068598227"/>
                  </a:ext>
                </a:extLst>
              </a:tr>
              <a:tr h="370840">
                <a:tc>
                  <a:txBody>
                    <a:bodyPr/>
                    <a:lstStyle/>
                    <a:p>
                      <a:r>
                        <a:rPr lang="en-US" dirty="0"/>
                        <a:t>Visual Studio Code</a:t>
                      </a:r>
                    </a:p>
                  </a:txBody>
                  <a:tcPr/>
                </a:tc>
                <a:tc>
                  <a:txBody>
                    <a:bodyPr/>
                    <a:lstStyle/>
                    <a:p>
                      <a:pPr algn="ctr"/>
                      <a:r>
                        <a:rPr lang="en-US" dirty="0">
                          <a:hlinkClick r:id="rId2"/>
                        </a:rPr>
                        <a:t>X</a:t>
                      </a:r>
                      <a:endParaRPr lang="en-US" dirty="0"/>
                    </a:p>
                  </a:txBody>
                  <a:tcPr/>
                </a:tc>
                <a:tc>
                  <a:txBody>
                    <a:bodyPr/>
                    <a:lstStyle/>
                    <a:p>
                      <a:pPr algn="ctr"/>
                      <a:r>
                        <a:rPr lang="en-US" dirty="0">
                          <a:hlinkClick r:id="rId3"/>
                        </a:rPr>
                        <a:t>X</a:t>
                      </a:r>
                      <a:endParaRPr lang="en-US" dirty="0"/>
                    </a:p>
                  </a:txBody>
                  <a:tcPr/>
                </a:tc>
                <a:extLst>
                  <a:ext uri="{0D108BD9-81ED-4DB2-BD59-A6C34878D82A}">
                    <a16:rowId xmlns:a16="http://schemas.microsoft.com/office/drawing/2014/main" val="4072366389"/>
                  </a:ext>
                </a:extLst>
              </a:tr>
              <a:tr h="370840">
                <a:tc>
                  <a:txBody>
                    <a:bodyPr/>
                    <a:lstStyle/>
                    <a:p>
                      <a:r>
                        <a:rPr lang="en-US" dirty="0"/>
                        <a:t>Atom</a:t>
                      </a:r>
                    </a:p>
                  </a:txBody>
                  <a:tcPr/>
                </a:tc>
                <a:tc>
                  <a:txBody>
                    <a:bodyPr/>
                    <a:lstStyle/>
                    <a:p>
                      <a:pPr algn="ctr"/>
                      <a:r>
                        <a:rPr lang="en-US" dirty="0">
                          <a:hlinkClick r:id="rId4"/>
                        </a:rPr>
                        <a:t>X</a:t>
                      </a:r>
                      <a:endParaRPr lang="en-US" dirty="0"/>
                    </a:p>
                  </a:txBody>
                  <a:tcPr/>
                </a:tc>
                <a:tc>
                  <a:txBody>
                    <a:bodyPr/>
                    <a:lstStyle/>
                    <a:p>
                      <a:pPr algn="ctr"/>
                      <a:r>
                        <a:rPr lang="en-US" dirty="0">
                          <a:hlinkClick r:id="rId5"/>
                        </a:rPr>
                        <a:t>X</a:t>
                      </a:r>
                      <a:endParaRPr lang="en-US" dirty="0"/>
                    </a:p>
                  </a:txBody>
                  <a:tcPr/>
                </a:tc>
                <a:extLst>
                  <a:ext uri="{0D108BD9-81ED-4DB2-BD59-A6C34878D82A}">
                    <a16:rowId xmlns:a16="http://schemas.microsoft.com/office/drawing/2014/main" val="2626327499"/>
                  </a:ext>
                </a:extLst>
              </a:tr>
              <a:tr h="370840">
                <a:tc>
                  <a:txBody>
                    <a:bodyPr/>
                    <a:lstStyle/>
                    <a:p>
                      <a:r>
                        <a:rPr lang="en-US" dirty="0"/>
                        <a:t>Eclipse</a:t>
                      </a:r>
                    </a:p>
                  </a:txBody>
                  <a:tcPr/>
                </a:tc>
                <a:tc>
                  <a:txBody>
                    <a:bodyPr/>
                    <a:lstStyle/>
                    <a:p>
                      <a:pPr algn="ctr"/>
                      <a:r>
                        <a:rPr lang="en-US" dirty="0">
                          <a:hlinkClick r:id="rId6"/>
                        </a:rPr>
                        <a:t>X</a:t>
                      </a:r>
                      <a:endParaRPr lang="en-US" dirty="0"/>
                    </a:p>
                  </a:txBody>
                  <a:tcPr/>
                </a:tc>
                <a:tc>
                  <a:txBody>
                    <a:bodyPr/>
                    <a:lstStyle/>
                    <a:p>
                      <a:pPr algn="ctr"/>
                      <a:r>
                        <a:rPr lang="en-US" dirty="0">
                          <a:hlinkClick r:id="rId7"/>
                        </a:rPr>
                        <a:t>X</a:t>
                      </a:r>
                      <a:endParaRPr lang="en-US" dirty="0"/>
                    </a:p>
                  </a:txBody>
                  <a:tcPr/>
                </a:tc>
                <a:extLst>
                  <a:ext uri="{0D108BD9-81ED-4DB2-BD59-A6C34878D82A}">
                    <a16:rowId xmlns:a16="http://schemas.microsoft.com/office/drawing/2014/main" val="3530843506"/>
                  </a:ext>
                </a:extLst>
              </a:tr>
              <a:tr h="370840">
                <a:tc>
                  <a:txBody>
                    <a:bodyPr/>
                    <a:lstStyle/>
                    <a:p>
                      <a:r>
                        <a:rPr lang="en-US" dirty="0"/>
                        <a:t>NetBeans</a:t>
                      </a:r>
                    </a:p>
                  </a:txBody>
                  <a:tcPr/>
                </a:tc>
                <a:tc>
                  <a:txBody>
                    <a:bodyPr/>
                    <a:lstStyle/>
                    <a:p>
                      <a:pPr algn="ctr"/>
                      <a:r>
                        <a:rPr lang="en-US" dirty="0">
                          <a:hlinkClick r:id="rId8"/>
                        </a:rPr>
                        <a:t>X</a:t>
                      </a:r>
                      <a:endParaRPr lang="en-US" dirty="0"/>
                    </a:p>
                  </a:txBody>
                  <a:tcPr/>
                </a:tc>
                <a:tc>
                  <a:txBody>
                    <a:bodyPr/>
                    <a:lstStyle/>
                    <a:p>
                      <a:pPr algn="ctr"/>
                      <a:r>
                        <a:rPr lang="en-US" dirty="0">
                          <a:hlinkClick r:id="rId9"/>
                        </a:rPr>
                        <a:t>X</a:t>
                      </a:r>
                      <a:endParaRPr lang="en-US" dirty="0"/>
                    </a:p>
                  </a:txBody>
                  <a:tcPr/>
                </a:tc>
                <a:extLst>
                  <a:ext uri="{0D108BD9-81ED-4DB2-BD59-A6C34878D82A}">
                    <a16:rowId xmlns:a16="http://schemas.microsoft.com/office/drawing/2014/main" val="2262463481"/>
                  </a:ext>
                </a:extLst>
              </a:tr>
              <a:tr h="370840">
                <a:tc>
                  <a:txBody>
                    <a:bodyPr/>
                    <a:lstStyle/>
                    <a:p>
                      <a:r>
                        <a:rPr lang="en-US" dirty="0"/>
                        <a:t>IntelliJ</a:t>
                      </a:r>
                    </a:p>
                  </a:txBody>
                  <a:tcPr/>
                </a:tc>
                <a:tc>
                  <a:txBody>
                    <a:bodyPr/>
                    <a:lstStyle/>
                    <a:p>
                      <a:pPr algn="ctr"/>
                      <a:r>
                        <a:rPr lang="en-US" dirty="0">
                          <a:hlinkClick r:id="rId10"/>
                        </a:rPr>
                        <a:t>X</a:t>
                      </a:r>
                      <a:endParaRPr lang="en-US" dirty="0"/>
                    </a:p>
                  </a:txBody>
                  <a:tcPr/>
                </a:tc>
                <a:tc>
                  <a:txBody>
                    <a:bodyPr/>
                    <a:lstStyle/>
                    <a:p>
                      <a:pPr algn="ctr"/>
                      <a:r>
                        <a:rPr lang="en-US" dirty="0">
                          <a:hlinkClick r:id="rId11"/>
                        </a:rPr>
                        <a:t>X</a:t>
                      </a:r>
                      <a:endParaRPr lang="en-US" dirty="0"/>
                    </a:p>
                  </a:txBody>
                  <a:tcPr/>
                </a:tc>
                <a:extLst>
                  <a:ext uri="{0D108BD9-81ED-4DB2-BD59-A6C34878D82A}">
                    <a16:rowId xmlns:a16="http://schemas.microsoft.com/office/drawing/2014/main" val="178619402"/>
                  </a:ext>
                </a:extLst>
              </a:tr>
              <a:tr h="370840">
                <a:tc>
                  <a:txBody>
                    <a:bodyPr/>
                    <a:lstStyle/>
                    <a:p>
                      <a:r>
                        <a:rPr lang="en-US" dirty="0"/>
                        <a:t>PyCharm</a:t>
                      </a:r>
                    </a:p>
                  </a:txBody>
                  <a:tcPr/>
                </a:tc>
                <a:tc>
                  <a:txBody>
                    <a:bodyPr/>
                    <a:lstStyle/>
                    <a:p>
                      <a:pPr algn="ctr"/>
                      <a:r>
                        <a:rPr lang="en-US" dirty="0">
                          <a:hlinkClick r:id="rId12"/>
                        </a:rPr>
                        <a:t>X</a:t>
                      </a:r>
                      <a:endParaRPr lang="en-US" dirty="0"/>
                    </a:p>
                  </a:txBody>
                  <a:tcPr/>
                </a:tc>
                <a:tc>
                  <a:txBody>
                    <a:bodyPr/>
                    <a:lstStyle/>
                    <a:p>
                      <a:pPr algn="ctr"/>
                      <a:r>
                        <a:rPr lang="en-US" dirty="0">
                          <a:hlinkClick r:id="rId13"/>
                        </a:rPr>
                        <a:t>X</a:t>
                      </a:r>
                      <a:endParaRPr lang="en-US" dirty="0"/>
                    </a:p>
                  </a:txBody>
                  <a:tcPr/>
                </a:tc>
                <a:extLst>
                  <a:ext uri="{0D108BD9-81ED-4DB2-BD59-A6C34878D82A}">
                    <a16:rowId xmlns:a16="http://schemas.microsoft.com/office/drawing/2014/main" val="2550926727"/>
                  </a:ext>
                </a:extLst>
              </a:tr>
              <a:tr h="370840">
                <a:tc>
                  <a:txBody>
                    <a:bodyPr/>
                    <a:lstStyle/>
                    <a:p>
                      <a:r>
                        <a:rPr lang="en-US" dirty="0"/>
                        <a:t>Android Studio</a:t>
                      </a:r>
                    </a:p>
                  </a:txBody>
                  <a:tcPr/>
                </a:tc>
                <a:tc>
                  <a:txBody>
                    <a:bodyPr/>
                    <a:lstStyle/>
                    <a:p>
                      <a:pPr algn="ctr"/>
                      <a:r>
                        <a:rPr lang="en-US" dirty="0">
                          <a:hlinkClick r:id="rId14"/>
                        </a:rPr>
                        <a:t>X</a:t>
                      </a:r>
                      <a:endParaRPr lang="en-US" dirty="0"/>
                    </a:p>
                  </a:txBody>
                  <a:tcPr/>
                </a:tc>
                <a:tc>
                  <a:txBody>
                    <a:bodyPr/>
                    <a:lstStyle/>
                    <a:p>
                      <a:pPr algn="ctr"/>
                      <a:r>
                        <a:rPr lang="en-US" dirty="0">
                          <a:hlinkClick r:id="rId15"/>
                        </a:rPr>
                        <a:t>X</a:t>
                      </a:r>
                      <a:endParaRPr lang="en-US" dirty="0"/>
                    </a:p>
                  </a:txBody>
                  <a:tcPr/>
                </a:tc>
                <a:extLst>
                  <a:ext uri="{0D108BD9-81ED-4DB2-BD59-A6C34878D82A}">
                    <a16:rowId xmlns:a16="http://schemas.microsoft.com/office/drawing/2014/main" val="1439606423"/>
                  </a:ext>
                </a:extLst>
              </a:tr>
              <a:tr h="370840">
                <a:tc>
                  <a:txBody>
                    <a:bodyPr/>
                    <a:lstStyle/>
                    <a:p>
                      <a:r>
                        <a:rPr lang="en-US" dirty="0" err="1"/>
                        <a:t>Xcode</a:t>
                      </a:r>
                      <a:endParaRPr lang="en-US" dirty="0"/>
                    </a:p>
                  </a:txBody>
                  <a:tcPr/>
                </a:tc>
                <a:tc>
                  <a:txBody>
                    <a:bodyPr/>
                    <a:lstStyle/>
                    <a:p>
                      <a:pPr algn="ctr"/>
                      <a:r>
                        <a:rPr lang="en-US" dirty="0">
                          <a:hlinkClick r:id="rId16"/>
                        </a:rPr>
                        <a:t>X</a:t>
                      </a:r>
                      <a:endParaRPr lang="en-US" dirty="0"/>
                    </a:p>
                  </a:txBody>
                  <a:tcPr/>
                </a:tc>
                <a:tc>
                  <a:txBody>
                    <a:bodyPr/>
                    <a:lstStyle/>
                    <a:p>
                      <a:pPr algn="ctr"/>
                      <a:r>
                        <a:rPr lang="en-US" dirty="0">
                          <a:hlinkClick r:id="rId17"/>
                        </a:rPr>
                        <a:t>X</a:t>
                      </a:r>
                      <a:endParaRPr lang="en-US" dirty="0"/>
                    </a:p>
                  </a:txBody>
                  <a:tcPr/>
                </a:tc>
                <a:extLst>
                  <a:ext uri="{0D108BD9-81ED-4DB2-BD59-A6C34878D82A}">
                    <a16:rowId xmlns:a16="http://schemas.microsoft.com/office/drawing/2014/main" val="999711714"/>
                  </a:ext>
                </a:extLst>
              </a:tr>
            </a:tbl>
          </a:graphicData>
        </a:graphic>
      </p:graphicFrame>
    </p:spTree>
    <p:extLst>
      <p:ext uri="{BB962C8B-B14F-4D97-AF65-F5344CB8AC3E}">
        <p14:creationId xmlns:p14="http://schemas.microsoft.com/office/powerpoint/2010/main" val="2910108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9B99-E557-4C46-8929-C82A2BA16947}"/>
              </a:ext>
            </a:extLst>
          </p:cNvPr>
          <p:cNvSpPr>
            <a:spLocks noGrp="1"/>
          </p:cNvSpPr>
          <p:nvPr>
            <p:ph type="title"/>
          </p:nvPr>
        </p:nvSpPr>
        <p:spPr/>
        <p:txBody>
          <a:bodyPr/>
          <a:lstStyle/>
          <a:p>
            <a:r>
              <a:rPr lang="en-US" dirty="0"/>
              <a:t>What is </a:t>
            </a:r>
            <a:r>
              <a:rPr lang="en-US" dirty="0" err="1"/>
              <a:t>github</a:t>
            </a:r>
            <a:r>
              <a:rPr lang="en-US" dirty="0"/>
              <a:t>?</a:t>
            </a:r>
          </a:p>
        </p:txBody>
      </p:sp>
      <p:sp>
        <p:nvSpPr>
          <p:cNvPr id="3" name="Content Placeholder 2">
            <a:extLst>
              <a:ext uri="{FF2B5EF4-FFF2-40B4-BE49-F238E27FC236}">
                <a16:creationId xmlns:a16="http://schemas.microsoft.com/office/drawing/2014/main" id="{450A3C7A-7D13-2D48-AAA2-AE95691CD2DE}"/>
              </a:ext>
            </a:extLst>
          </p:cNvPr>
          <p:cNvSpPr>
            <a:spLocks noGrp="1"/>
          </p:cNvSpPr>
          <p:nvPr>
            <p:ph idx="1"/>
          </p:nvPr>
        </p:nvSpPr>
        <p:spPr/>
        <p:txBody>
          <a:bodyPr>
            <a:normAutofit/>
          </a:bodyPr>
          <a:lstStyle/>
          <a:p>
            <a:pPr marL="0" indent="0">
              <a:buNone/>
            </a:pPr>
            <a:r>
              <a:rPr lang="en-US" dirty="0"/>
              <a:t>At a high level, GitHub is a website and cloud-based service that helps developers store and manage their code, as well as track and control changes to their code. To understand exactly what GitHub is, you need to know two connected principles:</a:t>
            </a:r>
          </a:p>
          <a:p>
            <a:r>
              <a:rPr lang="en-US" dirty="0"/>
              <a:t>Version control</a:t>
            </a:r>
          </a:p>
          <a:p>
            <a:r>
              <a:rPr lang="en-US" dirty="0"/>
              <a:t>Git</a:t>
            </a:r>
          </a:p>
        </p:txBody>
      </p:sp>
    </p:spTree>
    <p:extLst>
      <p:ext uri="{BB962C8B-B14F-4D97-AF65-F5344CB8AC3E}">
        <p14:creationId xmlns:p14="http://schemas.microsoft.com/office/powerpoint/2010/main" val="1299616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7E3-EFE5-0349-82C6-519E86EAD944}"/>
              </a:ext>
            </a:extLst>
          </p:cNvPr>
          <p:cNvSpPr>
            <a:spLocks noGrp="1"/>
          </p:cNvSpPr>
          <p:nvPr>
            <p:ph type="title"/>
          </p:nvPr>
        </p:nvSpPr>
        <p:spPr/>
        <p:txBody>
          <a:bodyPr/>
          <a:lstStyle/>
          <a:p>
            <a:r>
              <a:rPr lang="en-US" dirty="0"/>
              <a:t>README Files</a:t>
            </a:r>
          </a:p>
        </p:txBody>
      </p:sp>
      <p:sp>
        <p:nvSpPr>
          <p:cNvPr id="3" name="Text Placeholder 2">
            <a:extLst>
              <a:ext uri="{FF2B5EF4-FFF2-40B4-BE49-F238E27FC236}">
                <a16:creationId xmlns:a16="http://schemas.microsoft.com/office/drawing/2014/main" id="{2C0A0BB9-7630-054F-A10E-FE38CAA0B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986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AF15-C3F3-4940-866D-2914EAD1F6BA}"/>
              </a:ext>
            </a:extLst>
          </p:cNvPr>
          <p:cNvSpPr>
            <a:spLocks noGrp="1"/>
          </p:cNvSpPr>
          <p:nvPr>
            <p:ph type="title"/>
          </p:nvPr>
        </p:nvSpPr>
        <p:spPr/>
        <p:txBody>
          <a:bodyPr/>
          <a:lstStyle/>
          <a:p>
            <a:r>
              <a:rPr lang="en-US" dirty="0"/>
              <a:t>What is a readme file?</a:t>
            </a:r>
          </a:p>
        </p:txBody>
      </p:sp>
      <p:sp>
        <p:nvSpPr>
          <p:cNvPr id="3" name="Content Placeholder 2">
            <a:extLst>
              <a:ext uri="{FF2B5EF4-FFF2-40B4-BE49-F238E27FC236}">
                <a16:creationId xmlns:a16="http://schemas.microsoft.com/office/drawing/2014/main" id="{21AC0F27-814F-3E4F-A695-0E7F29A757A0}"/>
              </a:ext>
            </a:extLst>
          </p:cNvPr>
          <p:cNvSpPr>
            <a:spLocks noGrp="1"/>
          </p:cNvSpPr>
          <p:nvPr>
            <p:ph idx="1"/>
          </p:nvPr>
        </p:nvSpPr>
        <p:spPr/>
        <p:txBody>
          <a:bodyPr>
            <a:normAutofit fontScale="92500"/>
          </a:bodyPr>
          <a:lstStyle/>
          <a:p>
            <a:r>
              <a:rPr lang="en-US" dirty="0"/>
              <a:t>A README is a text file that introduces and explains a project</a:t>
            </a:r>
          </a:p>
          <a:p>
            <a:r>
              <a:rPr lang="en-US" dirty="0"/>
              <a:t>It contains information that is commonly required to understand what the project is about</a:t>
            </a:r>
          </a:p>
          <a:p>
            <a:r>
              <a:rPr lang="en-US" dirty="0"/>
              <a:t>It is an easy way to answer questions that your audience will likely have regarding how to install and use your project and also how to collaborate with you</a:t>
            </a:r>
          </a:p>
          <a:p>
            <a:r>
              <a:rPr lang="en-US" dirty="0"/>
              <a:t>You might want to get into the habit of making it the first file you create in a new project</a:t>
            </a:r>
          </a:p>
        </p:txBody>
      </p:sp>
    </p:spTree>
    <p:extLst>
      <p:ext uri="{BB962C8B-B14F-4D97-AF65-F5344CB8AC3E}">
        <p14:creationId xmlns:p14="http://schemas.microsoft.com/office/powerpoint/2010/main" val="1881553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8036E1-9754-384F-AA3D-6D2A0F99C75D}"/>
              </a:ext>
            </a:extLst>
          </p:cNvPr>
          <p:cNvSpPr>
            <a:spLocks noGrp="1"/>
          </p:cNvSpPr>
          <p:nvPr>
            <p:ph type="ctrTitle"/>
          </p:nvPr>
        </p:nvSpPr>
        <p:spPr>
          <a:xfrm>
            <a:off x="1876424" y="1122363"/>
            <a:ext cx="9083676" cy="2387600"/>
          </a:xfrm>
        </p:spPr>
        <p:txBody>
          <a:bodyPr>
            <a:noAutofit/>
          </a:bodyPr>
          <a:lstStyle/>
          <a:p>
            <a:pPr marL="0" indent="0"/>
            <a:r>
              <a:rPr lang="en-US" sz="3600" dirty="0"/>
              <a:t>“[README files] can almost be more valuable than a resume, since the developer is describing the problem they’re trying to solve with their code.”</a:t>
            </a:r>
          </a:p>
        </p:txBody>
      </p:sp>
      <p:sp>
        <p:nvSpPr>
          <p:cNvPr id="3" name="Content Placeholder 2">
            <a:extLst>
              <a:ext uri="{FF2B5EF4-FFF2-40B4-BE49-F238E27FC236}">
                <a16:creationId xmlns:a16="http://schemas.microsoft.com/office/drawing/2014/main" id="{34FC4F3A-2B96-0245-9806-C769F2CD4A97}"/>
              </a:ext>
            </a:extLst>
          </p:cNvPr>
          <p:cNvSpPr>
            <a:spLocks noGrp="1"/>
          </p:cNvSpPr>
          <p:nvPr>
            <p:ph type="subTitle" idx="1"/>
          </p:nvPr>
        </p:nvSpPr>
        <p:spPr/>
        <p:txBody>
          <a:bodyPr/>
          <a:lstStyle/>
          <a:p>
            <a:pPr marL="0" indent="0">
              <a:buNone/>
            </a:pPr>
            <a:r>
              <a:rPr lang="en-US" sz="1600" dirty="0"/>
              <a:t>- Robert </a:t>
            </a:r>
            <a:r>
              <a:rPr lang="en-US" sz="1600" dirty="0" err="1"/>
              <a:t>Fleischhauer</a:t>
            </a:r>
            <a:r>
              <a:rPr lang="en-US" sz="1600" dirty="0"/>
              <a:t>, senior technology recruiter with the </a:t>
            </a:r>
            <a:r>
              <a:rPr lang="en-US" sz="1600" dirty="0" err="1"/>
              <a:t>InSource</a:t>
            </a:r>
            <a:r>
              <a:rPr lang="en-US" sz="1600" dirty="0"/>
              <a:t> Group in Dallas</a:t>
            </a:r>
          </a:p>
        </p:txBody>
      </p:sp>
    </p:spTree>
    <p:extLst>
      <p:ext uri="{BB962C8B-B14F-4D97-AF65-F5344CB8AC3E}">
        <p14:creationId xmlns:p14="http://schemas.microsoft.com/office/powerpoint/2010/main" val="3029044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A67A12-D738-494B-B797-8512C861E3B4}"/>
              </a:ext>
            </a:extLst>
          </p:cNvPr>
          <p:cNvSpPr>
            <a:spLocks noGrp="1"/>
          </p:cNvSpPr>
          <p:nvPr>
            <p:ph type="title"/>
          </p:nvPr>
        </p:nvSpPr>
        <p:spPr/>
        <p:txBody>
          <a:bodyPr/>
          <a:lstStyle/>
          <a:p>
            <a:r>
              <a:rPr lang="en-US" dirty="0"/>
              <a:t>Questions to answer</a:t>
            </a:r>
          </a:p>
        </p:txBody>
      </p:sp>
      <p:sp>
        <p:nvSpPr>
          <p:cNvPr id="6" name="Content Placeholder 5">
            <a:extLst>
              <a:ext uri="{FF2B5EF4-FFF2-40B4-BE49-F238E27FC236}">
                <a16:creationId xmlns:a16="http://schemas.microsoft.com/office/drawing/2014/main" id="{FF73F2B9-F0C8-A44C-B49B-7C2B809237E3}"/>
              </a:ext>
            </a:extLst>
          </p:cNvPr>
          <p:cNvSpPr>
            <a:spLocks noGrp="1"/>
          </p:cNvSpPr>
          <p:nvPr>
            <p:ph idx="1"/>
          </p:nvPr>
        </p:nvSpPr>
        <p:spPr/>
        <p:txBody>
          <a:bodyPr>
            <a:normAutofit/>
          </a:bodyPr>
          <a:lstStyle/>
          <a:p>
            <a:r>
              <a:rPr lang="en-US" dirty="0"/>
              <a:t>What does your project do?</a:t>
            </a:r>
          </a:p>
          <a:p>
            <a:r>
              <a:rPr lang="en-US" dirty="0"/>
              <a:t>How is it set up?</a:t>
            </a:r>
          </a:p>
          <a:p>
            <a:r>
              <a:rPr lang="en-US" dirty="0"/>
              <a:t>How is it used? </a:t>
            </a:r>
          </a:p>
          <a:p>
            <a:r>
              <a:rPr lang="en-US" dirty="0"/>
              <a:t>Is it in good shape?</a:t>
            </a:r>
          </a:p>
          <a:p>
            <a:r>
              <a:rPr lang="en-US" dirty="0"/>
              <a:t>How can others help? </a:t>
            </a:r>
          </a:p>
          <a:p>
            <a:r>
              <a:rPr lang="en-US" dirty="0"/>
              <a:t>License information…</a:t>
            </a:r>
          </a:p>
        </p:txBody>
      </p:sp>
    </p:spTree>
    <p:extLst>
      <p:ext uri="{BB962C8B-B14F-4D97-AF65-F5344CB8AC3E}">
        <p14:creationId xmlns:p14="http://schemas.microsoft.com/office/powerpoint/2010/main" val="1851197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7E3-EFE5-0349-82C6-519E86EAD944}"/>
              </a:ext>
            </a:extLst>
          </p:cNvPr>
          <p:cNvSpPr>
            <a:spLocks noGrp="1"/>
          </p:cNvSpPr>
          <p:nvPr>
            <p:ph type="title"/>
          </p:nvPr>
        </p:nvSpPr>
        <p:spPr/>
        <p:txBody>
          <a:bodyPr/>
          <a:lstStyle/>
          <a:p>
            <a:r>
              <a:rPr lang="en-US" dirty="0"/>
              <a:t>The Profile page</a:t>
            </a:r>
          </a:p>
        </p:txBody>
      </p:sp>
      <p:sp>
        <p:nvSpPr>
          <p:cNvPr id="3" name="Text Placeholder 2">
            <a:extLst>
              <a:ext uri="{FF2B5EF4-FFF2-40B4-BE49-F238E27FC236}">
                <a16:creationId xmlns:a16="http://schemas.microsoft.com/office/drawing/2014/main" id="{2C0A0BB9-7630-054F-A10E-FE38CAA0B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56449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hub pothead profile">
            <a:extLst>
              <a:ext uri="{FF2B5EF4-FFF2-40B4-BE49-F238E27FC236}">
                <a16:creationId xmlns:a16="http://schemas.microsoft.com/office/drawing/2014/main" id="{2B725760-E6DD-AC47-9F45-EFD0BAF75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619" y="698500"/>
            <a:ext cx="10450160" cy="520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027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hackernoon.com/hn-images/1*3J6oBMLjrI3ZneBE637uJg.png">
            <a:extLst>
              <a:ext uri="{FF2B5EF4-FFF2-40B4-BE49-F238E27FC236}">
                <a16:creationId xmlns:a16="http://schemas.microsoft.com/office/drawing/2014/main" id="{2181F53E-E8E8-1243-A265-91A6E37F36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 t="-217" r="-73" b="22196"/>
          <a:stretch/>
        </p:blipFill>
        <p:spPr bwMode="auto">
          <a:xfrm>
            <a:off x="1202619" y="698500"/>
            <a:ext cx="10450160" cy="5207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49F92DC-E35E-414B-B3A1-A92F9D472212}"/>
              </a:ext>
            </a:extLst>
          </p:cNvPr>
          <p:cNvSpPr/>
          <p:nvPr/>
        </p:nvSpPr>
        <p:spPr>
          <a:xfrm>
            <a:off x="1422400" y="1308100"/>
            <a:ext cx="2032000" cy="1701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91D4A42-DE17-C943-88AC-37B98628254D}"/>
              </a:ext>
            </a:extLst>
          </p:cNvPr>
          <p:cNvCxnSpPr>
            <a:cxnSpLocks/>
          </p:cNvCxnSpPr>
          <p:nvPr/>
        </p:nvCxnSpPr>
        <p:spPr>
          <a:xfrm flipH="1" flipV="1">
            <a:off x="3454400" y="3009900"/>
            <a:ext cx="1524000" cy="609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CAD0040-3220-3443-B63B-CCCA1BCB5148}"/>
              </a:ext>
            </a:extLst>
          </p:cNvPr>
          <p:cNvSpPr txBox="1"/>
          <p:nvPr/>
        </p:nvSpPr>
        <p:spPr>
          <a:xfrm>
            <a:off x="4978400" y="3619500"/>
            <a:ext cx="3898900" cy="2585323"/>
          </a:xfrm>
          <a:prstGeom prst="rect">
            <a:avLst/>
          </a:prstGeom>
          <a:solidFill>
            <a:schemeClr val="tx1"/>
          </a:solidFill>
          <a:ln>
            <a:solidFill>
              <a:schemeClr val="bg1"/>
            </a:solidFill>
          </a:ln>
        </p:spPr>
        <p:txBody>
          <a:bodyPr wrap="square" rtlCol="0">
            <a:spAutoFit/>
          </a:bodyPr>
          <a:lstStyle/>
          <a:p>
            <a:pPr algn="ctr"/>
            <a:r>
              <a:rPr lang="en-US" b="1" u="sng" dirty="0">
                <a:solidFill>
                  <a:schemeClr val="bg1"/>
                </a:solidFill>
              </a:rPr>
              <a:t>Profile Photo</a:t>
            </a:r>
          </a:p>
          <a:p>
            <a:r>
              <a:rPr lang="en-US" dirty="0">
                <a:solidFill>
                  <a:schemeClr val="bg1"/>
                </a:solidFill>
              </a:rPr>
              <a:t>A picture with a friendly smile can help recruiters make a connection with you but it isn’t mandatory.</a:t>
            </a:r>
          </a:p>
          <a:p>
            <a:r>
              <a:rPr lang="en-US" dirty="0">
                <a:solidFill>
                  <a:schemeClr val="bg1"/>
                </a:solidFill>
              </a:rPr>
              <a:t>If you’re not using a picture of yourself be sure to include a picture that somehow captures your personality. But nothing crude.</a:t>
            </a:r>
          </a:p>
          <a:p>
            <a:endParaRPr lang="en-US" dirty="0">
              <a:solidFill>
                <a:schemeClr val="bg1"/>
              </a:solidFill>
            </a:endParaRPr>
          </a:p>
        </p:txBody>
      </p:sp>
      <p:sp>
        <p:nvSpPr>
          <p:cNvPr id="10" name="Rectangle 9">
            <a:extLst>
              <a:ext uri="{FF2B5EF4-FFF2-40B4-BE49-F238E27FC236}">
                <a16:creationId xmlns:a16="http://schemas.microsoft.com/office/drawing/2014/main" id="{0F774227-DC8C-0143-882B-40D4802BCB30}"/>
              </a:ext>
            </a:extLst>
          </p:cNvPr>
          <p:cNvSpPr/>
          <p:nvPr/>
        </p:nvSpPr>
        <p:spPr>
          <a:xfrm>
            <a:off x="3581400" y="1765300"/>
            <a:ext cx="6667500" cy="1701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499B13C-FEC7-414C-BDA3-9F9E74EEA249}"/>
              </a:ext>
            </a:extLst>
          </p:cNvPr>
          <p:cNvCxnSpPr>
            <a:cxnSpLocks/>
          </p:cNvCxnSpPr>
          <p:nvPr/>
        </p:nvCxnSpPr>
        <p:spPr>
          <a:xfrm flipV="1">
            <a:off x="3181350" y="3429000"/>
            <a:ext cx="400050" cy="4826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11C26A-874A-4140-8E6F-3258EA780806}"/>
              </a:ext>
            </a:extLst>
          </p:cNvPr>
          <p:cNvSpPr txBox="1"/>
          <p:nvPr/>
        </p:nvSpPr>
        <p:spPr>
          <a:xfrm>
            <a:off x="1231900" y="3911600"/>
            <a:ext cx="3898900" cy="2862322"/>
          </a:xfrm>
          <a:prstGeom prst="rect">
            <a:avLst/>
          </a:prstGeom>
          <a:solidFill>
            <a:schemeClr val="tx1"/>
          </a:solidFill>
          <a:ln>
            <a:solidFill>
              <a:schemeClr val="bg1"/>
            </a:solidFill>
          </a:ln>
        </p:spPr>
        <p:txBody>
          <a:bodyPr wrap="square" rtlCol="0">
            <a:spAutoFit/>
          </a:bodyPr>
          <a:lstStyle/>
          <a:p>
            <a:pPr algn="ctr"/>
            <a:r>
              <a:rPr lang="en-US" b="1" u="sng" dirty="0">
                <a:solidFill>
                  <a:schemeClr val="bg1"/>
                </a:solidFill>
              </a:rPr>
              <a:t>Repositories</a:t>
            </a:r>
          </a:p>
          <a:p>
            <a:r>
              <a:rPr lang="en-US" dirty="0">
                <a:solidFill>
                  <a:schemeClr val="bg1"/>
                </a:solidFill>
              </a:rPr>
              <a:t>The descriptions are nice so that we know what these repositories are for.</a:t>
            </a:r>
          </a:p>
          <a:p>
            <a:r>
              <a:rPr lang="en-US" dirty="0">
                <a:solidFill>
                  <a:schemeClr val="bg1"/>
                </a:solidFill>
              </a:rPr>
              <a:t>He has an impressive list of contributions to repositories. This is a clear indication that he is involved in collaborating with others on open source software.</a:t>
            </a:r>
          </a:p>
          <a:p>
            <a:r>
              <a:rPr lang="en-US" dirty="0">
                <a:solidFill>
                  <a:schemeClr val="bg1"/>
                </a:solidFill>
              </a:rPr>
              <a:t>Employers can look through Scott’s contributions to judge how well he works on a team.</a:t>
            </a:r>
          </a:p>
        </p:txBody>
      </p:sp>
      <p:sp>
        <p:nvSpPr>
          <p:cNvPr id="16" name="Rectangle 15">
            <a:extLst>
              <a:ext uri="{FF2B5EF4-FFF2-40B4-BE49-F238E27FC236}">
                <a16:creationId xmlns:a16="http://schemas.microsoft.com/office/drawing/2014/main" id="{EE2B5ED1-CA76-2545-81A8-6CB8D5CEF9DA}"/>
              </a:ext>
            </a:extLst>
          </p:cNvPr>
          <p:cNvSpPr/>
          <p:nvPr/>
        </p:nvSpPr>
        <p:spPr>
          <a:xfrm>
            <a:off x="3600979" y="3571111"/>
            <a:ext cx="6667500" cy="17018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047BA42-3B59-054C-A867-F1418D753B15}"/>
              </a:ext>
            </a:extLst>
          </p:cNvPr>
          <p:cNvCxnSpPr>
            <a:cxnSpLocks/>
          </p:cNvCxnSpPr>
          <p:nvPr/>
        </p:nvCxnSpPr>
        <p:spPr>
          <a:xfrm>
            <a:off x="3581400" y="3043178"/>
            <a:ext cx="19579" cy="5176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AE7C1EA-8758-994B-A4FD-69D153EB0E6A}"/>
              </a:ext>
            </a:extLst>
          </p:cNvPr>
          <p:cNvSpPr txBox="1"/>
          <p:nvPr/>
        </p:nvSpPr>
        <p:spPr>
          <a:xfrm>
            <a:off x="228071" y="465078"/>
            <a:ext cx="7887230" cy="2585323"/>
          </a:xfrm>
          <a:prstGeom prst="rect">
            <a:avLst/>
          </a:prstGeom>
          <a:solidFill>
            <a:schemeClr val="tx1"/>
          </a:solidFill>
          <a:ln>
            <a:solidFill>
              <a:schemeClr val="bg1"/>
            </a:solidFill>
          </a:ln>
        </p:spPr>
        <p:txBody>
          <a:bodyPr wrap="square" rtlCol="0">
            <a:spAutoFit/>
          </a:bodyPr>
          <a:lstStyle/>
          <a:p>
            <a:pPr algn="ctr"/>
            <a:r>
              <a:rPr lang="en-US" b="1" u="sng" dirty="0">
                <a:solidFill>
                  <a:schemeClr val="bg1"/>
                </a:solidFill>
              </a:rPr>
              <a:t>Contribution chart</a:t>
            </a:r>
          </a:p>
          <a:p>
            <a:r>
              <a:rPr lang="en-US" dirty="0">
                <a:solidFill>
                  <a:schemeClr val="bg1"/>
                </a:solidFill>
              </a:rPr>
              <a:t>This is one of the first things a hiring manager is going to look at.</a:t>
            </a:r>
          </a:p>
          <a:p>
            <a:r>
              <a:rPr lang="en-US" dirty="0">
                <a:solidFill>
                  <a:schemeClr val="bg1"/>
                </a:solidFill>
              </a:rPr>
              <a:t>Each square is a day. The darkness of the green indicates how many contributions were made on that day.</a:t>
            </a:r>
          </a:p>
          <a:p>
            <a:r>
              <a:rPr lang="en-US" dirty="0">
                <a:solidFill>
                  <a:schemeClr val="bg1"/>
                </a:solidFill>
              </a:rPr>
              <a:t>You can see that Scott is very active, making at least one contribution most days.</a:t>
            </a:r>
          </a:p>
          <a:p>
            <a:r>
              <a:rPr lang="en-US" dirty="0">
                <a:solidFill>
                  <a:schemeClr val="bg1"/>
                </a:solidFill>
              </a:rPr>
              <a:t>It’s pretty clear he spends a lot of time working with code.</a:t>
            </a:r>
          </a:p>
          <a:p>
            <a:r>
              <a:rPr lang="en-US" dirty="0">
                <a:solidFill>
                  <a:schemeClr val="bg1"/>
                </a:solidFill>
              </a:rPr>
              <a:t>A good sign to a recruiter.</a:t>
            </a:r>
          </a:p>
          <a:p>
            <a:r>
              <a:rPr lang="en-US" dirty="0">
                <a:solidFill>
                  <a:schemeClr val="bg1"/>
                </a:solidFill>
              </a:rPr>
              <a:t>The heat map with the activity gives a really good sense if people are passionate about coding</a:t>
            </a:r>
            <a:r>
              <a:rPr lang="en-US" dirty="0"/>
              <a:t>.</a:t>
            </a:r>
          </a:p>
        </p:txBody>
      </p:sp>
    </p:spTree>
    <p:extLst>
      <p:ext uri="{BB962C8B-B14F-4D97-AF65-F5344CB8AC3E}">
        <p14:creationId xmlns:p14="http://schemas.microsoft.com/office/powerpoint/2010/main" val="247673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1"/>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8" grpId="0" animBg="1"/>
      <p:bldP spid="8" grpId="1" animBg="1"/>
      <p:bldP spid="10" grpId="0" animBg="1"/>
      <p:bldP spid="10" grpId="1" animBg="1"/>
      <p:bldP spid="12" grpId="0" animBg="1"/>
      <p:bldP spid="12" grpId="1" animBg="1"/>
      <p:bldP spid="16" grpId="0" animBg="1"/>
      <p:bldP spid="16" grpId="1" animBg="1"/>
      <p:bldP spid="18" grpId="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7E3-EFE5-0349-82C6-519E86EAD944}"/>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2C0A0BB9-7630-054F-A10E-FE38CAA0B8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191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0FA8-6EA3-B940-9FA7-8CD08280FADB}"/>
              </a:ext>
            </a:extLst>
          </p:cNvPr>
          <p:cNvSpPr>
            <a:spLocks noGrp="1"/>
          </p:cNvSpPr>
          <p:nvPr>
            <p:ph type="title"/>
          </p:nvPr>
        </p:nvSpPr>
        <p:spPr/>
        <p:txBody>
          <a:bodyPr/>
          <a:lstStyle/>
          <a:p>
            <a:r>
              <a:rPr lang="en-US" dirty="0"/>
              <a:t>What is a Version control system?</a:t>
            </a:r>
          </a:p>
        </p:txBody>
      </p:sp>
      <p:sp>
        <p:nvSpPr>
          <p:cNvPr id="3" name="Content Placeholder 2">
            <a:extLst>
              <a:ext uri="{FF2B5EF4-FFF2-40B4-BE49-F238E27FC236}">
                <a16:creationId xmlns:a16="http://schemas.microsoft.com/office/drawing/2014/main" id="{F9B63B05-9F63-5F42-A443-B083D5CC93B6}"/>
              </a:ext>
            </a:extLst>
          </p:cNvPr>
          <p:cNvSpPr>
            <a:spLocks noGrp="1"/>
          </p:cNvSpPr>
          <p:nvPr>
            <p:ph idx="1"/>
          </p:nvPr>
        </p:nvSpPr>
        <p:spPr/>
        <p:txBody>
          <a:bodyPr>
            <a:normAutofit fontScale="92500" lnSpcReduction="20000"/>
          </a:bodyPr>
          <a:lstStyle/>
          <a:p>
            <a:pPr marL="0" indent="0">
              <a:buNone/>
            </a:pPr>
            <a:r>
              <a:rPr lang="en-US" dirty="0"/>
              <a:t>A version control system, or VCS, tracks the history of changes as people and teams collaborate on projects together. As the project evolves, teams can run tests, fix bugs, and contribute new code with the confidence that any version can be recovered at any time. Developers can review project history to find out:</a:t>
            </a:r>
          </a:p>
          <a:p>
            <a:r>
              <a:rPr lang="en-US" dirty="0"/>
              <a:t>Which changes were made?</a:t>
            </a:r>
          </a:p>
          <a:p>
            <a:r>
              <a:rPr lang="en-US" dirty="0"/>
              <a:t>Who made the changes?</a:t>
            </a:r>
          </a:p>
          <a:p>
            <a:r>
              <a:rPr lang="en-US" dirty="0"/>
              <a:t>When were the changes made?</a:t>
            </a:r>
          </a:p>
          <a:p>
            <a:r>
              <a:rPr lang="en-US" dirty="0"/>
              <a:t>Why were changes needed?</a:t>
            </a:r>
          </a:p>
          <a:p>
            <a:endParaRPr lang="en-US" dirty="0"/>
          </a:p>
        </p:txBody>
      </p:sp>
    </p:spTree>
    <p:extLst>
      <p:ext uri="{BB962C8B-B14F-4D97-AF65-F5344CB8AC3E}">
        <p14:creationId xmlns:p14="http://schemas.microsoft.com/office/powerpoint/2010/main" val="309614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5FF4-2FA4-294F-874B-3E6D7067656C}"/>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FB92DFE0-FAAD-234D-87D9-4B4F9B20BF8D}"/>
              </a:ext>
            </a:extLst>
          </p:cNvPr>
          <p:cNvSpPr>
            <a:spLocks noGrp="1"/>
          </p:cNvSpPr>
          <p:nvPr>
            <p:ph idx="1"/>
          </p:nvPr>
        </p:nvSpPr>
        <p:spPr/>
        <p:txBody>
          <a:bodyPr>
            <a:normAutofit fontScale="92500" lnSpcReduction="10000"/>
          </a:bodyPr>
          <a:lstStyle/>
          <a:p>
            <a:pPr marL="0" indent="0">
              <a:buNone/>
            </a:pPr>
            <a:r>
              <a:rPr lang="en-US" dirty="0"/>
              <a:t>Git is a free, open-source </a:t>
            </a:r>
            <a:r>
              <a:rPr lang="en-US" b="1" dirty="0"/>
              <a:t>version control software</a:t>
            </a:r>
            <a:r>
              <a:rPr lang="en-US" dirty="0"/>
              <a:t>. It was created by Linus Torvalds in 2005. This tool is a version control system that was initially developed to work with several developers on the Linux kernel.</a:t>
            </a:r>
          </a:p>
          <a:p>
            <a:pPr marL="0" indent="0">
              <a:buNone/>
            </a:pPr>
            <a:r>
              <a:rPr lang="en-US" dirty="0"/>
              <a:t>Git is an example of a distributed version control system (DVCS) commonly used for open source and commercial software development. DVCSs allow full access to every file, branch, and iteration of a project, and allows every user access to a full and self-contained history of all changes. Unlike once popular centralized version control systems, DVCSs like Git don’t need a constant connection to a central repository. Developers can work anywhere and collaborate asynchronously from any time zone.</a:t>
            </a:r>
          </a:p>
        </p:txBody>
      </p:sp>
    </p:spTree>
    <p:extLst>
      <p:ext uri="{BB962C8B-B14F-4D97-AF65-F5344CB8AC3E}">
        <p14:creationId xmlns:p14="http://schemas.microsoft.com/office/powerpoint/2010/main" val="156391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88D9-D568-2444-A570-6FD85EB43026}"/>
              </a:ext>
            </a:extLst>
          </p:cNvPr>
          <p:cNvSpPr>
            <a:spLocks noGrp="1"/>
          </p:cNvSpPr>
          <p:nvPr>
            <p:ph type="title"/>
          </p:nvPr>
        </p:nvSpPr>
        <p:spPr/>
        <p:txBody>
          <a:bodyPr/>
          <a:lstStyle/>
          <a:p>
            <a:r>
              <a:rPr lang="en-US" dirty="0"/>
              <a:t>What is the difference?</a:t>
            </a:r>
          </a:p>
        </p:txBody>
      </p:sp>
      <p:sp>
        <p:nvSpPr>
          <p:cNvPr id="3" name="Text Placeholder 2">
            <a:extLst>
              <a:ext uri="{FF2B5EF4-FFF2-40B4-BE49-F238E27FC236}">
                <a16:creationId xmlns:a16="http://schemas.microsoft.com/office/drawing/2014/main" id="{0006D5E4-B7DE-E74A-8213-A38C4668BD10}"/>
              </a:ext>
            </a:extLst>
          </p:cNvPr>
          <p:cNvSpPr>
            <a:spLocks noGrp="1"/>
          </p:cNvSpPr>
          <p:nvPr>
            <p:ph type="body" idx="1"/>
          </p:nvPr>
        </p:nvSpPr>
        <p:spPr/>
        <p:txBody>
          <a:bodyPr/>
          <a:lstStyle/>
          <a:p>
            <a:r>
              <a:rPr lang="en-US" u="sng" dirty="0"/>
              <a:t>Git</a:t>
            </a:r>
          </a:p>
        </p:txBody>
      </p:sp>
      <p:sp>
        <p:nvSpPr>
          <p:cNvPr id="4" name="Content Placeholder 3">
            <a:extLst>
              <a:ext uri="{FF2B5EF4-FFF2-40B4-BE49-F238E27FC236}">
                <a16:creationId xmlns:a16="http://schemas.microsoft.com/office/drawing/2014/main" id="{B0F5C958-879D-DC40-8504-13439A26E616}"/>
              </a:ext>
            </a:extLst>
          </p:cNvPr>
          <p:cNvSpPr>
            <a:spLocks noGrp="1"/>
          </p:cNvSpPr>
          <p:nvPr>
            <p:ph sz="half" idx="2"/>
          </p:nvPr>
        </p:nvSpPr>
        <p:spPr/>
        <p:txBody>
          <a:bodyPr>
            <a:normAutofit fontScale="85000" lnSpcReduction="10000"/>
          </a:bodyPr>
          <a:lstStyle/>
          <a:p>
            <a:pPr marL="0" indent="0">
              <a:buNone/>
            </a:pPr>
            <a:r>
              <a:rPr lang="en-US" b="1" i="1" dirty="0"/>
              <a:t>git is a local VCS software</a:t>
            </a:r>
            <a:r>
              <a:rPr lang="en-US" i="1" dirty="0"/>
              <a:t> </a:t>
            </a:r>
            <a:r>
              <a:rPr lang="en-US" dirty="0"/>
              <a:t>that enables developers to save snapshots of their projects over time. It’s generally best for individual use.</a:t>
            </a:r>
          </a:p>
          <a:p>
            <a:pPr marL="0" indent="0">
              <a:buNone/>
            </a:pPr>
            <a:r>
              <a:rPr lang="en-US" dirty="0"/>
              <a:t>Your GIT repositories are generally saved on your workstation</a:t>
            </a:r>
          </a:p>
        </p:txBody>
      </p:sp>
      <p:sp>
        <p:nvSpPr>
          <p:cNvPr id="5" name="Text Placeholder 4">
            <a:extLst>
              <a:ext uri="{FF2B5EF4-FFF2-40B4-BE49-F238E27FC236}">
                <a16:creationId xmlns:a16="http://schemas.microsoft.com/office/drawing/2014/main" id="{203F35E0-EEB5-9F48-A38A-48A179A3F837}"/>
              </a:ext>
            </a:extLst>
          </p:cNvPr>
          <p:cNvSpPr>
            <a:spLocks noGrp="1"/>
          </p:cNvSpPr>
          <p:nvPr>
            <p:ph type="body" sz="quarter" idx="3"/>
          </p:nvPr>
        </p:nvSpPr>
        <p:spPr/>
        <p:txBody>
          <a:bodyPr/>
          <a:lstStyle/>
          <a:p>
            <a:r>
              <a:rPr lang="en-US" u="sng" dirty="0" err="1"/>
              <a:t>github</a:t>
            </a:r>
            <a:endParaRPr lang="en-US" u="sng" dirty="0"/>
          </a:p>
        </p:txBody>
      </p:sp>
      <p:sp>
        <p:nvSpPr>
          <p:cNvPr id="6" name="Content Placeholder 5">
            <a:extLst>
              <a:ext uri="{FF2B5EF4-FFF2-40B4-BE49-F238E27FC236}">
                <a16:creationId xmlns:a16="http://schemas.microsoft.com/office/drawing/2014/main" id="{170D4E84-6737-9443-84E2-E7D5A62137EE}"/>
              </a:ext>
            </a:extLst>
          </p:cNvPr>
          <p:cNvSpPr>
            <a:spLocks noGrp="1"/>
          </p:cNvSpPr>
          <p:nvPr>
            <p:ph sz="quarter" idx="4"/>
          </p:nvPr>
        </p:nvSpPr>
        <p:spPr/>
        <p:txBody>
          <a:bodyPr>
            <a:normAutofit fontScale="85000" lnSpcReduction="10000"/>
          </a:bodyPr>
          <a:lstStyle/>
          <a:p>
            <a:pPr marL="0" indent="0">
              <a:buNone/>
            </a:pPr>
            <a:r>
              <a:rPr lang="en-US" b="1" i="1" dirty="0"/>
              <a:t>GitHub is a web-based platform that incorporates git’s version control features</a:t>
            </a:r>
            <a:r>
              <a:rPr lang="en-US" dirty="0"/>
              <a:t> so they can be used collaboratively. It also includes project and team management features, as well as opportunities for networking and social coding.</a:t>
            </a:r>
          </a:p>
          <a:p>
            <a:pPr marL="0" indent="0">
              <a:buNone/>
            </a:pPr>
            <a:r>
              <a:rPr lang="en-US" dirty="0"/>
              <a:t>You GIT repositories are saved to the cloud</a:t>
            </a:r>
          </a:p>
        </p:txBody>
      </p:sp>
    </p:spTree>
    <p:extLst>
      <p:ext uri="{BB962C8B-B14F-4D97-AF65-F5344CB8AC3E}">
        <p14:creationId xmlns:p14="http://schemas.microsoft.com/office/powerpoint/2010/main" val="83341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9B99-E557-4C46-8929-C82A2BA16947}"/>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450A3C7A-7D13-2D48-AAA2-AE95691CD2DE}"/>
              </a:ext>
            </a:extLst>
          </p:cNvPr>
          <p:cNvSpPr>
            <a:spLocks noGrp="1"/>
          </p:cNvSpPr>
          <p:nvPr>
            <p:ph idx="1"/>
          </p:nvPr>
        </p:nvSpPr>
        <p:spPr/>
        <p:txBody>
          <a:bodyPr>
            <a:normAutofit fontScale="85000" lnSpcReduction="10000"/>
          </a:bodyPr>
          <a:lstStyle/>
          <a:p>
            <a:r>
              <a:rPr lang="en-US" dirty="0"/>
              <a:t>Makes it a lot easier for individuals and teams to use Git for version control and collaboration</a:t>
            </a:r>
          </a:p>
          <a:p>
            <a:r>
              <a:rPr lang="en-US" dirty="0"/>
              <a:t>It’s interface is user-friendly enough so even novice coders can take advantage of Git</a:t>
            </a:r>
          </a:p>
          <a:p>
            <a:r>
              <a:rPr lang="en-US" dirty="0"/>
              <a:t>Without GitHub, using Git generally requires a bit more technical savvy and use of the command line</a:t>
            </a:r>
          </a:p>
          <a:p>
            <a:r>
              <a:rPr lang="en-US" dirty="0"/>
              <a:t>GitHub is so user-friendly, though, that some people even use GitHub to manage other types of projects – like writing books</a:t>
            </a:r>
          </a:p>
          <a:p>
            <a:r>
              <a:rPr lang="en-US" dirty="0"/>
              <a:t>Anyone can sign up and host a public code repository for free, which makes GitHub especially popular with open-source projects.</a:t>
            </a:r>
          </a:p>
          <a:p>
            <a:pPr marL="0" indent="0">
              <a:buNone/>
            </a:pPr>
            <a:endParaRPr lang="en-US" dirty="0"/>
          </a:p>
        </p:txBody>
      </p:sp>
    </p:spTree>
    <p:extLst>
      <p:ext uri="{BB962C8B-B14F-4D97-AF65-F5344CB8AC3E}">
        <p14:creationId xmlns:p14="http://schemas.microsoft.com/office/powerpoint/2010/main" val="262363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0824-5F59-EF42-9A31-CC2315DE0978}"/>
              </a:ext>
            </a:extLst>
          </p:cNvPr>
          <p:cNvSpPr>
            <a:spLocks noGrp="1"/>
          </p:cNvSpPr>
          <p:nvPr>
            <p:ph type="title"/>
          </p:nvPr>
        </p:nvSpPr>
        <p:spPr/>
        <p:txBody>
          <a:bodyPr/>
          <a:lstStyle/>
          <a:p>
            <a:r>
              <a:rPr lang="en-US" dirty="0"/>
              <a:t>Installing Git</a:t>
            </a:r>
          </a:p>
        </p:txBody>
      </p:sp>
      <p:sp>
        <p:nvSpPr>
          <p:cNvPr id="5" name="Text Placeholder 4">
            <a:extLst>
              <a:ext uri="{FF2B5EF4-FFF2-40B4-BE49-F238E27FC236}">
                <a16:creationId xmlns:a16="http://schemas.microsoft.com/office/drawing/2014/main" id="{067A6822-EC68-0A4A-A705-0C1DBAC34BA8}"/>
              </a:ext>
            </a:extLst>
          </p:cNvPr>
          <p:cNvSpPr>
            <a:spLocks noGrp="1"/>
          </p:cNvSpPr>
          <p:nvPr>
            <p:ph type="body" idx="1"/>
          </p:nvPr>
        </p:nvSpPr>
        <p:spPr/>
        <p:txBody>
          <a:bodyPr/>
          <a:lstStyle/>
          <a:p>
            <a:r>
              <a:rPr lang="en-US" u="sng" dirty="0"/>
              <a:t>installation</a:t>
            </a:r>
          </a:p>
        </p:txBody>
      </p:sp>
      <p:sp>
        <p:nvSpPr>
          <p:cNvPr id="3" name="Content Placeholder 2">
            <a:extLst>
              <a:ext uri="{FF2B5EF4-FFF2-40B4-BE49-F238E27FC236}">
                <a16:creationId xmlns:a16="http://schemas.microsoft.com/office/drawing/2014/main" id="{283847E2-E1F4-CF46-84FE-E2595FB2EB92}"/>
              </a:ext>
            </a:extLst>
          </p:cNvPr>
          <p:cNvSpPr>
            <a:spLocks noGrp="1"/>
          </p:cNvSpPr>
          <p:nvPr>
            <p:ph sz="half" idx="2"/>
          </p:nvPr>
        </p:nvSpPr>
        <p:spPr/>
        <p:txBody>
          <a:bodyPr/>
          <a:lstStyle/>
          <a:p>
            <a:r>
              <a:rPr lang="en-US" dirty="0">
                <a:hlinkClick r:id="rId2"/>
              </a:rPr>
              <a:t>https://git-scm.com/downloads</a:t>
            </a:r>
            <a:endParaRPr lang="en-US" dirty="0"/>
          </a:p>
          <a:p>
            <a:r>
              <a:rPr lang="en-US" dirty="0"/>
              <a:t>Select your OS version</a:t>
            </a:r>
          </a:p>
          <a:p>
            <a:pPr lvl="1"/>
            <a:r>
              <a:rPr lang="en-US" dirty="0"/>
              <a:t>Linux or Mac – follow the terminal instructions</a:t>
            </a:r>
          </a:p>
          <a:p>
            <a:pPr lvl="1"/>
            <a:r>
              <a:rPr lang="en-US" dirty="0"/>
              <a:t>Windows download the .exe and install the program</a:t>
            </a:r>
          </a:p>
        </p:txBody>
      </p:sp>
      <p:sp>
        <p:nvSpPr>
          <p:cNvPr id="6" name="Text Placeholder 5">
            <a:extLst>
              <a:ext uri="{FF2B5EF4-FFF2-40B4-BE49-F238E27FC236}">
                <a16:creationId xmlns:a16="http://schemas.microsoft.com/office/drawing/2014/main" id="{75D1CAFE-E662-E545-B5D4-C1B9517F71E3}"/>
              </a:ext>
            </a:extLst>
          </p:cNvPr>
          <p:cNvSpPr>
            <a:spLocks noGrp="1"/>
          </p:cNvSpPr>
          <p:nvPr>
            <p:ph type="body" sz="quarter" idx="3"/>
          </p:nvPr>
        </p:nvSpPr>
        <p:spPr/>
        <p:txBody>
          <a:bodyPr/>
          <a:lstStyle/>
          <a:p>
            <a:r>
              <a:rPr lang="en-US" u="sng" dirty="0"/>
              <a:t>Update git</a:t>
            </a:r>
          </a:p>
        </p:txBody>
      </p:sp>
      <p:sp>
        <p:nvSpPr>
          <p:cNvPr id="4" name="Content Placeholder 3">
            <a:extLst>
              <a:ext uri="{FF2B5EF4-FFF2-40B4-BE49-F238E27FC236}">
                <a16:creationId xmlns:a16="http://schemas.microsoft.com/office/drawing/2014/main" id="{37360633-1530-5544-9992-101E9D6080BF}"/>
              </a:ext>
            </a:extLst>
          </p:cNvPr>
          <p:cNvSpPr>
            <a:spLocks noGrp="1"/>
          </p:cNvSpPr>
          <p:nvPr>
            <p:ph sz="quarter" idx="4"/>
          </p:nvPr>
        </p:nvSpPr>
        <p:spPr/>
        <p:txBody>
          <a:bodyPr/>
          <a:lstStyle/>
          <a:p>
            <a:r>
              <a:rPr lang="en-US" dirty="0"/>
              <a:t>git clone https://</a:t>
            </a:r>
            <a:r>
              <a:rPr lang="en-US" dirty="0" err="1"/>
              <a:t>github.com</a:t>
            </a:r>
            <a:r>
              <a:rPr lang="en-US" dirty="0"/>
              <a:t>/git/git</a:t>
            </a:r>
          </a:p>
        </p:txBody>
      </p:sp>
    </p:spTree>
    <p:extLst>
      <p:ext uri="{BB962C8B-B14F-4D97-AF65-F5344CB8AC3E}">
        <p14:creationId xmlns:p14="http://schemas.microsoft.com/office/powerpoint/2010/main" val="2929975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13C1-EE93-B84E-B63B-4BB9916583CD}"/>
              </a:ext>
            </a:extLst>
          </p:cNvPr>
          <p:cNvSpPr>
            <a:spLocks noGrp="1"/>
          </p:cNvSpPr>
          <p:nvPr>
            <p:ph type="title"/>
          </p:nvPr>
        </p:nvSpPr>
        <p:spPr/>
        <p:txBody>
          <a:bodyPr/>
          <a:lstStyle/>
          <a:p>
            <a:r>
              <a:rPr lang="en-US" dirty="0"/>
              <a:t>Registering a </a:t>
            </a:r>
            <a:r>
              <a:rPr lang="en-US" dirty="0" err="1"/>
              <a:t>github</a:t>
            </a:r>
            <a:r>
              <a:rPr lang="en-US" dirty="0"/>
              <a:t> account</a:t>
            </a:r>
          </a:p>
        </p:txBody>
      </p:sp>
      <p:sp>
        <p:nvSpPr>
          <p:cNvPr id="3" name="Text Placeholder 2">
            <a:extLst>
              <a:ext uri="{FF2B5EF4-FFF2-40B4-BE49-F238E27FC236}">
                <a16:creationId xmlns:a16="http://schemas.microsoft.com/office/drawing/2014/main" id="{7906B732-2544-814F-80BA-C1AB53C7BDA6}"/>
              </a:ext>
            </a:extLst>
          </p:cNvPr>
          <p:cNvSpPr>
            <a:spLocks noGrp="1"/>
          </p:cNvSpPr>
          <p:nvPr>
            <p:ph type="body" idx="1"/>
          </p:nvPr>
        </p:nvSpPr>
        <p:spPr/>
        <p:txBody>
          <a:bodyPr/>
          <a:lstStyle/>
          <a:p>
            <a:r>
              <a:rPr lang="en-US" u="sng" dirty="0"/>
              <a:t>Register</a:t>
            </a:r>
          </a:p>
        </p:txBody>
      </p:sp>
      <p:sp>
        <p:nvSpPr>
          <p:cNvPr id="4" name="Content Placeholder 3">
            <a:extLst>
              <a:ext uri="{FF2B5EF4-FFF2-40B4-BE49-F238E27FC236}">
                <a16:creationId xmlns:a16="http://schemas.microsoft.com/office/drawing/2014/main" id="{B18C5536-7077-F141-A544-1BAB862076DE}"/>
              </a:ext>
            </a:extLst>
          </p:cNvPr>
          <p:cNvSpPr>
            <a:spLocks noGrp="1"/>
          </p:cNvSpPr>
          <p:nvPr>
            <p:ph sz="half" idx="2"/>
          </p:nvPr>
        </p:nvSpPr>
        <p:spPr/>
        <p:txBody>
          <a:bodyPr/>
          <a:lstStyle/>
          <a:p>
            <a:r>
              <a:rPr lang="en-US" dirty="0">
                <a:hlinkClick r:id="rId2"/>
              </a:rPr>
              <a:t>https://github.com/</a:t>
            </a:r>
            <a:endParaRPr lang="en-US" dirty="0"/>
          </a:p>
          <a:p>
            <a:r>
              <a:rPr lang="en-US" dirty="0"/>
              <a:t>Enter your Username, preferred email address, and chose a password</a:t>
            </a:r>
          </a:p>
          <a:p>
            <a:r>
              <a:rPr lang="en-US" dirty="0"/>
              <a:t>Click:</a:t>
            </a:r>
          </a:p>
        </p:txBody>
      </p:sp>
      <p:sp>
        <p:nvSpPr>
          <p:cNvPr id="5" name="Text Placeholder 4">
            <a:extLst>
              <a:ext uri="{FF2B5EF4-FFF2-40B4-BE49-F238E27FC236}">
                <a16:creationId xmlns:a16="http://schemas.microsoft.com/office/drawing/2014/main" id="{8D97823D-12E8-F54E-A2BE-196F7FE2A055}"/>
              </a:ext>
            </a:extLst>
          </p:cNvPr>
          <p:cNvSpPr>
            <a:spLocks noGrp="1"/>
          </p:cNvSpPr>
          <p:nvPr>
            <p:ph type="body" sz="quarter" idx="3"/>
          </p:nvPr>
        </p:nvSpPr>
        <p:spPr/>
        <p:txBody>
          <a:bodyPr/>
          <a:lstStyle/>
          <a:p>
            <a:r>
              <a:rPr lang="en-US" u="sng" dirty="0"/>
              <a:t>Tips</a:t>
            </a:r>
          </a:p>
        </p:txBody>
      </p:sp>
      <p:pic>
        <p:nvPicPr>
          <p:cNvPr id="8" name="Content Placeholder 7">
            <a:extLst>
              <a:ext uri="{FF2B5EF4-FFF2-40B4-BE49-F238E27FC236}">
                <a16:creationId xmlns:a16="http://schemas.microsoft.com/office/drawing/2014/main" id="{0AE8702D-5C5E-9941-9D60-D85B95B2CB6F}"/>
              </a:ext>
            </a:extLst>
          </p:cNvPr>
          <p:cNvPicPr>
            <a:picLocks noGrp="1" noChangeAspect="1"/>
          </p:cNvPicPr>
          <p:nvPr>
            <p:ph sz="quarter" idx="4"/>
          </p:nvPr>
        </p:nvPicPr>
        <p:blipFill>
          <a:blip r:embed="rId3"/>
          <a:stretch>
            <a:fillRect/>
          </a:stretch>
        </p:blipFill>
        <p:spPr>
          <a:xfrm>
            <a:off x="2244233" y="5166779"/>
            <a:ext cx="2517046" cy="443795"/>
          </a:xfrm>
        </p:spPr>
      </p:pic>
      <p:sp>
        <p:nvSpPr>
          <p:cNvPr id="9" name="Content Placeholder 3">
            <a:extLst>
              <a:ext uri="{FF2B5EF4-FFF2-40B4-BE49-F238E27FC236}">
                <a16:creationId xmlns:a16="http://schemas.microsoft.com/office/drawing/2014/main" id="{7614DBA1-80E8-5D47-B393-BC4539A31066}"/>
              </a:ext>
            </a:extLst>
          </p:cNvPr>
          <p:cNvSpPr txBox="1">
            <a:spLocks/>
          </p:cNvSpPr>
          <p:nvPr/>
        </p:nvSpPr>
        <p:spPr>
          <a:xfrm>
            <a:off x="6284913" y="3093150"/>
            <a:ext cx="4878391" cy="27178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Use a professional Username as it will not only be included on your profile but also in each repository's URL</a:t>
            </a:r>
          </a:p>
          <a:p>
            <a:r>
              <a:rPr lang="en-US" dirty="0"/>
              <a:t>Do not forget which email you used to register as this will be your login</a:t>
            </a:r>
          </a:p>
        </p:txBody>
      </p:sp>
    </p:spTree>
    <p:extLst>
      <p:ext uri="{BB962C8B-B14F-4D97-AF65-F5344CB8AC3E}">
        <p14:creationId xmlns:p14="http://schemas.microsoft.com/office/powerpoint/2010/main" val="2039150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E1BD-577C-B540-BC21-FC83C0AEF68D}"/>
              </a:ext>
            </a:extLst>
          </p:cNvPr>
          <p:cNvSpPr>
            <a:spLocks noGrp="1"/>
          </p:cNvSpPr>
          <p:nvPr>
            <p:ph type="title"/>
          </p:nvPr>
        </p:nvSpPr>
        <p:spPr/>
        <p:txBody>
          <a:bodyPr/>
          <a:lstStyle/>
          <a:p>
            <a:r>
              <a:rPr lang="en-US" dirty="0"/>
              <a:t>How does it all work?</a:t>
            </a:r>
          </a:p>
        </p:txBody>
      </p:sp>
      <p:sp>
        <p:nvSpPr>
          <p:cNvPr id="5" name="Content Placeholder 4">
            <a:extLst>
              <a:ext uri="{FF2B5EF4-FFF2-40B4-BE49-F238E27FC236}">
                <a16:creationId xmlns:a16="http://schemas.microsoft.com/office/drawing/2014/main" id="{FE62D366-A8A5-5D42-8AB1-F015F8772EF9}"/>
              </a:ext>
            </a:extLst>
          </p:cNvPr>
          <p:cNvSpPr>
            <a:spLocks noGrp="1"/>
          </p:cNvSpPr>
          <p:nvPr>
            <p:ph idx="1"/>
          </p:nvPr>
        </p:nvSpPr>
        <p:spPr/>
        <p:txBody>
          <a:bodyPr/>
          <a:lstStyle/>
          <a:p>
            <a:r>
              <a:rPr lang="en-US" dirty="0"/>
              <a:t>Git and GitHub are separate entities, they can both work independently or they can work together – most developers use them in concert</a:t>
            </a:r>
          </a:p>
          <a:p>
            <a:r>
              <a:rPr lang="en-US" dirty="0"/>
              <a:t>Git works through terminal commands or through almost every modern IDE</a:t>
            </a:r>
          </a:p>
          <a:p>
            <a:r>
              <a:rPr lang="en-US" dirty="0"/>
              <a:t>GitHub works through terminal commands as well and most modern IDEs have a built in link or available plug-in</a:t>
            </a:r>
          </a:p>
        </p:txBody>
      </p:sp>
    </p:spTree>
    <p:extLst>
      <p:ext uri="{BB962C8B-B14F-4D97-AF65-F5344CB8AC3E}">
        <p14:creationId xmlns:p14="http://schemas.microsoft.com/office/powerpoint/2010/main" val="2518117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20865</TotalTime>
  <Words>2274</Words>
  <Application>Microsoft Macintosh PowerPoint</Application>
  <PresentationFormat>Widescreen</PresentationFormat>
  <Paragraphs>165</Paragraphs>
  <Slides>27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Trebuchet MS</vt:lpstr>
      <vt:lpstr>Tw Cen MT</vt:lpstr>
      <vt:lpstr>Circuit</vt:lpstr>
      <vt:lpstr>PowerPoint Presentation</vt:lpstr>
      <vt:lpstr>What is github?</vt:lpstr>
      <vt:lpstr>What is a Version control system?</vt:lpstr>
      <vt:lpstr>What is git?</vt:lpstr>
      <vt:lpstr>What is the difference?</vt:lpstr>
      <vt:lpstr>github</vt:lpstr>
      <vt:lpstr>Installing Git</vt:lpstr>
      <vt:lpstr>Registering a github account</vt:lpstr>
      <vt:lpstr>How does it all work?</vt:lpstr>
      <vt:lpstr>How git works</vt:lpstr>
      <vt:lpstr>Git internals</vt:lpstr>
      <vt:lpstr>Git internals</vt:lpstr>
      <vt:lpstr>Local git operations</vt:lpstr>
      <vt:lpstr>Git internals</vt:lpstr>
      <vt:lpstr>What is a git project / repository?</vt:lpstr>
      <vt:lpstr>Git terminal commands</vt:lpstr>
      <vt:lpstr>Let’s move to github for some hands-on!</vt:lpstr>
      <vt:lpstr>Does it work with my ide?</vt:lpstr>
      <vt:lpstr>How to use git + github with your ide</vt:lpstr>
      <vt:lpstr>README Files</vt:lpstr>
      <vt:lpstr>What is a readme file?</vt:lpstr>
      <vt:lpstr>“[README files] can almost be more valuable than a resume, since the developer is describing the problem they’re trying to solve with their code.”</vt:lpstr>
      <vt:lpstr>Questions to answer</vt:lpstr>
      <vt:lpstr>The Profile page</vt:lpstr>
      <vt:lpstr>PowerPoint Presentation</vt:lpstr>
      <vt:lpstr>PowerPoint Presentation</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 Box</dc:creator>
  <cp:lastModifiedBy>Leonard Box</cp:lastModifiedBy>
  <cp:revision>38</cp:revision>
  <dcterms:created xsi:type="dcterms:W3CDTF">2020-04-30T19:39:11Z</dcterms:created>
  <dcterms:modified xsi:type="dcterms:W3CDTF">2020-05-20T19:36:35Z</dcterms:modified>
</cp:coreProperties>
</file>