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9" r:id="rId5"/>
    <p:sldId id="278" r:id="rId6"/>
    <p:sldId id="258" r:id="rId7"/>
    <p:sldId id="263" r:id="rId8"/>
    <p:sldId id="269" r:id="rId9"/>
    <p:sldId id="264" r:id="rId10"/>
    <p:sldId id="265" r:id="rId11"/>
    <p:sldId id="268" r:id="rId12"/>
    <p:sldId id="273" r:id="rId13"/>
    <p:sldId id="276" r:id="rId14"/>
    <p:sldId id="275" r:id="rId15"/>
    <p:sldId id="270" r:id="rId16"/>
    <p:sldId id="259" r:id="rId17"/>
    <p:sldId id="266" r:id="rId18"/>
    <p:sldId id="260" r:id="rId19"/>
    <p:sldId id="274" r:id="rId20"/>
    <p:sldId id="261" r:id="rId21"/>
    <p:sldId id="271" r:id="rId22"/>
    <p:sldId id="267"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Validation</a:t>
            </a:r>
            <a:r>
              <a:rPr lang="en-US" baseline="0"/>
              <a:t> Accuracy (Y axis) / % area of original image (X axis)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Sheet1!$C$13:$C$19</c:f>
              <c:numCache>
                <c:formatCode>0.00%</c:formatCode>
                <c:ptCount val="7"/>
                <c:pt idx="0">
                  <c:v>0.41326530612244899</c:v>
                </c:pt>
                <c:pt idx="1">
                  <c:v>0.32653061224489793</c:v>
                </c:pt>
                <c:pt idx="2">
                  <c:v>0.25</c:v>
                </c:pt>
                <c:pt idx="3">
                  <c:v>0.18367346938775511</c:v>
                </c:pt>
                <c:pt idx="4">
                  <c:v>0.12755102040816327</c:v>
                </c:pt>
                <c:pt idx="5">
                  <c:v>8.1632653061224483E-2</c:v>
                </c:pt>
                <c:pt idx="6">
                  <c:v>4.5918367346938778E-2</c:v>
                </c:pt>
              </c:numCache>
            </c:numRef>
          </c:xVal>
          <c:yVal>
            <c:numRef>
              <c:f>Sheet1!$D$13:$D$19</c:f>
              <c:numCache>
                <c:formatCode>0.00%</c:formatCode>
                <c:ptCount val="7"/>
                <c:pt idx="0">
                  <c:v>0.97660000000000002</c:v>
                </c:pt>
                <c:pt idx="1">
                  <c:v>0.97140000000000004</c:v>
                </c:pt>
                <c:pt idx="2">
                  <c:v>0.96899999999999997</c:v>
                </c:pt>
                <c:pt idx="3">
                  <c:v>0.93559999999999999</c:v>
                </c:pt>
                <c:pt idx="4">
                  <c:v>0.87519999999999998</c:v>
                </c:pt>
                <c:pt idx="5">
                  <c:v>0.74560000000000004</c:v>
                </c:pt>
                <c:pt idx="6">
                  <c:v>0.71379999999999999</c:v>
                </c:pt>
              </c:numCache>
            </c:numRef>
          </c:yVal>
          <c:smooth val="1"/>
          <c:extLst>
            <c:ext xmlns:c16="http://schemas.microsoft.com/office/drawing/2014/chart" uri="{C3380CC4-5D6E-409C-BE32-E72D297353CC}">
              <c16:uniqueId val="{00000000-E33C-4C70-90AA-BDD97FC61B81}"/>
            </c:ext>
          </c:extLst>
        </c:ser>
        <c:dLbls>
          <c:showLegendKey val="0"/>
          <c:showVal val="0"/>
          <c:showCatName val="0"/>
          <c:showSerName val="0"/>
          <c:showPercent val="0"/>
          <c:showBubbleSize val="0"/>
        </c:dLbls>
        <c:axId val="561236000"/>
        <c:axId val="561236328"/>
      </c:scatterChart>
      <c:valAx>
        <c:axId val="56123600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236328"/>
        <c:crosses val="autoZero"/>
        <c:crossBetween val="midCat"/>
      </c:valAx>
      <c:valAx>
        <c:axId val="561236328"/>
        <c:scaling>
          <c:orientation val="minMax"/>
          <c:max val="0.98"/>
          <c:min val="0.70000000000000007"/>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236000"/>
        <c:crosses val="autoZero"/>
        <c:crossBetween val="midCat"/>
        <c:majorUnit val="2.0000000000000004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D7ED-0C4E-4818-B8D6-FFEC442AF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69CB9F-21B3-4131-B512-D1C28E6E3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5D4887-D12E-4B25-84AF-3E4F0D93E190}"/>
              </a:ext>
            </a:extLst>
          </p:cNvPr>
          <p:cNvSpPr>
            <a:spLocks noGrp="1"/>
          </p:cNvSpPr>
          <p:nvPr>
            <p:ph type="dt" sz="half" idx="10"/>
          </p:nvPr>
        </p:nvSpPr>
        <p:spPr/>
        <p:txBody>
          <a:bodyPr/>
          <a:lstStyle/>
          <a:p>
            <a:fld id="{60B0A67A-5333-4FDE-BFFE-E9B39B6C961E}" type="datetimeFigureOut">
              <a:rPr lang="en-US" smtClean="0"/>
              <a:t>11/29/2018</a:t>
            </a:fld>
            <a:endParaRPr lang="en-US"/>
          </a:p>
        </p:txBody>
      </p:sp>
      <p:sp>
        <p:nvSpPr>
          <p:cNvPr id="5" name="Footer Placeholder 4">
            <a:extLst>
              <a:ext uri="{FF2B5EF4-FFF2-40B4-BE49-F238E27FC236}">
                <a16:creationId xmlns:a16="http://schemas.microsoft.com/office/drawing/2014/main" id="{4B27DA68-22D9-42D2-B385-7B4FEBEFD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77A8B-E60D-451A-AF70-3FFE31B5B77D}"/>
              </a:ext>
            </a:extLst>
          </p:cNvPr>
          <p:cNvSpPr>
            <a:spLocks noGrp="1"/>
          </p:cNvSpPr>
          <p:nvPr>
            <p:ph type="sldNum" sz="quarter" idx="12"/>
          </p:nvPr>
        </p:nvSpPr>
        <p:spPr/>
        <p:txBody>
          <a:bodyPr/>
          <a:lstStyle/>
          <a:p>
            <a:fld id="{612CF9B0-5D49-4215-904A-C58DA7D941DA}" type="slidenum">
              <a:rPr lang="en-US" smtClean="0"/>
              <a:t>‹#›</a:t>
            </a:fld>
            <a:endParaRPr lang="en-US"/>
          </a:p>
        </p:txBody>
      </p:sp>
    </p:spTree>
    <p:extLst>
      <p:ext uri="{BB962C8B-B14F-4D97-AF65-F5344CB8AC3E}">
        <p14:creationId xmlns:p14="http://schemas.microsoft.com/office/powerpoint/2010/main" val="240148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B37A-71DF-4189-816D-20B7C49CFD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A6F0C5-F7D0-452F-8D5F-F8908E2D60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F91C0-C1E4-4008-8835-CFD8239F9094}"/>
              </a:ext>
            </a:extLst>
          </p:cNvPr>
          <p:cNvSpPr>
            <a:spLocks noGrp="1"/>
          </p:cNvSpPr>
          <p:nvPr>
            <p:ph type="dt" sz="half" idx="10"/>
          </p:nvPr>
        </p:nvSpPr>
        <p:spPr/>
        <p:txBody>
          <a:bodyPr/>
          <a:lstStyle/>
          <a:p>
            <a:fld id="{60B0A67A-5333-4FDE-BFFE-E9B39B6C961E}" type="datetimeFigureOut">
              <a:rPr lang="en-US" smtClean="0"/>
              <a:t>11/29/2018</a:t>
            </a:fld>
            <a:endParaRPr lang="en-US"/>
          </a:p>
        </p:txBody>
      </p:sp>
      <p:sp>
        <p:nvSpPr>
          <p:cNvPr id="5" name="Footer Placeholder 4">
            <a:extLst>
              <a:ext uri="{FF2B5EF4-FFF2-40B4-BE49-F238E27FC236}">
                <a16:creationId xmlns:a16="http://schemas.microsoft.com/office/drawing/2014/main" id="{ABA6280D-EA75-467A-8008-584C5AB0D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7F65F-951E-41E1-B170-91520D583764}"/>
              </a:ext>
            </a:extLst>
          </p:cNvPr>
          <p:cNvSpPr>
            <a:spLocks noGrp="1"/>
          </p:cNvSpPr>
          <p:nvPr>
            <p:ph type="sldNum" sz="quarter" idx="12"/>
          </p:nvPr>
        </p:nvSpPr>
        <p:spPr/>
        <p:txBody>
          <a:bodyPr/>
          <a:lstStyle/>
          <a:p>
            <a:fld id="{612CF9B0-5D49-4215-904A-C58DA7D941DA}" type="slidenum">
              <a:rPr lang="en-US" smtClean="0"/>
              <a:t>‹#›</a:t>
            </a:fld>
            <a:endParaRPr lang="en-US"/>
          </a:p>
        </p:txBody>
      </p:sp>
    </p:spTree>
    <p:extLst>
      <p:ext uri="{BB962C8B-B14F-4D97-AF65-F5344CB8AC3E}">
        <p14:creationId xmlns:p14="http://schemas.microsoft.com/office/powerpoint/2010/main" val="1187798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1F8ACA-DEF8-416A-A197-D3CB6AF1A8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C05D3A-4A7D-41BE-AAA0-326F170FB4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E0684-7170-4469-98FB-5E982716E54E}"/>
              </a:ext>
            </a:extLst>
          </p:cNvPr>
          <p:cNvSpPr>
            <a:spLocks noGrp="1"/>
          </p:cNvSpPr>
          <p:nvPr>
            <p:ph type="dt" sz="half" idx="10"/>
          </p:nvPr>
        </p:nvSpPr>
        <p:spPr/>
        <p:txBody>
          <a:bodyPr/>
          <a:lstStyle/>
          <a:p>
            <a:fld id="{60B0A67A-5333-4FDE-BFFE-E9B39B6C961E}" type="datetimeFigureOut">
              <a:rPr lang="en-US" smtClean="0"/>
              <a:t>11/29/2018</a:t>
            </a:fld>
            <a:endParaRPr lang="en-US"/>
          </a:p>
        </p:txBody>
      </p:sp>
      <p:sp>
        <p:nvSpPr>
          <p:cNvPr id="5" name="Footer Placeholder 4">
            <a:extLst>
              <a:ext uri="{FF2B5EF4-FFF2-40B4-BE49-F238E27FC236}">
                <a16:creationId xmlns:a16="http://schemas.microsoft.com/office/drawing/2014/main" id="{1C8737EC-32CC-42BC-BE4E-A9526A8CF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D0895-0D79-4B60-A23F-3F0F90546CD8}"/>
              </a:ext>
            </a:extLst>
          </p:cNvPr>
          <p:cNvSpPr>
            <a:spLocks noGrp="1"/>
          </p:cNvSpPr>
          <p:nvPr>
            <p:ph type="sldNum" sz="quarter" idx="12"/>
          </p:nvPr>
        </p:nvSpPr>
        <p:spPr/>
        <p:txBody>
          <a:bodyPr/>
          <a:lstStyle/>
          <a:p>
            <a:fld id="{612CF9B0-5D49-4215-904A-C58DA7D941DA}" type="slidenum">
              <a:rPr lang="en-US" smtClean="0"/>
              <a:t>‹#›</a:t>
            </a:fld>
            <a:endParaRPr lang="en-US"/>
          </a:p>
        </p:txBody>
      </p:sp>
    </p:spTree>
    <p:extLst>
      <p:ext uri="{BB962C8B-B14F-4D97-AF65-F5344CB8AC3E}">
        <p14:creationId xmlns:p14="http://schemas.microsoft.com/office/powerpoint/2010/main" val="37510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50A4-9F80-4526-B5A8-A205CC85DC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4E9E33-99DF-42DB-B01A-E87A7122F1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E8EF2-ADAE-4596-8E23-22DAFD95E212}"/>
              </a:ext>
            </a:extLst>
          </p:cNvPr>
          <p:cNvSpPr>
            <a:spLocks noGrp="1"/>
          </p:cNvSpPr>
          <p:nvPr>
            <p:ph type="dt" sz="half" idx="10"/>
          </p:nvPr>
        </p:nvSpPr>
        <p:spPr/>
        <p:txBody>
          <a:bodyPr/>
          <a:lstStyle/>
          <a:p>
            <a:fld id="{60B0A67A-5333-4FDE-BFFE-E9B39B6C961E}" type="datetimeFigureOut">
              <a:rPr lang="en-US" smtClean="0"/>
              <a:t>11/29/2018</a:t>
            </a:fld>
            <a:endParaRPr lang="en-US"/>
          </a:p>
        </p:txBody>
      </p:sp>
      <p:sp>
        <p:nvSpPr>
          <p:cNvPr id="5" name="Footer Placeholder 4">
            <a:extLst>
              <a:ext uri="{FF2B5EF4-FFF2-40B4-BE49-F238E27FC236}">
                <a16:creationId xmlns:a16="http://schemas.microsoft.com/office/drawing/2014/main" id="{6771BA16-BDA0-4D4E-BC14-AB2DF9D00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47B63-E716-41B7-991F-53E3B76CA068}"/>
              </a:ext>
            </a:extLst>
          </p:cNvPr>
          <p:cNvSpPr>
            <a:spLocks noGrp="1"/>
          </p:cNvSpPr>
          <p:nvPr>
            <p:ph type="sldNum" sz="quarter" idx="12"/>
          </p:nvPr>
        </p:nvSpPr>
        <p:spPr/>
        <p:txBody>
          <a:bodyPr/>
          <a:lstStyle/>
          <a:p>
            <a:fld id="{612CF9B0-5D49-4215-904A-C58DA7D941DA}" type="slidenum">
              <a:rPr lang="en-US" smtClean="0"/>
              <a:t>‹#›</a:t>
            </a:fld>
            <a:endParaRPr lang="en-US"/>
          </a:p>
        </p:txBody>
      </p:sp>
    </p:spTree>
    <p:extLst>
      <p:ext uri="{BB962C8B-B14F-4D97-AF65-F5344CB8AC3E}">
        <p14:creationId xmlns:p14="http://schemas.microsoft.com/office/powerpoint/2010/main" val="912393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F8D1-2F26-4496-81BD-F5534CA9E1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6567F0-E38A-4062-8935-B2D6BAD9D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15B92A-3F91-443E-AB4E-0C0948E880C8}"/>
              </a:ext>
            </a:extLst>
          </p:cNvPr>
          <p:cNvSpPr>
            <a:spLocks noGrp="1"/>
          </p:cNvSpPr>
          <p:nvPr>
            <p:ph type="dt" sz="half" idx="10"/>
          </p:nvPr>
        </p:nvSpPr>
        <p:spPr/>
        <p:txBody>
          <a:bodyPr/>
          <a:lstStyle/>
          <a:p>
            <a:fld id="{60B0A67A-5333-4FDE-BFFE-E9B39B6C961E}" type="datetimeFigureOut">
              <a:rPr lang="en-US" smtClean="0"/>
              <a:t>11/29/2018</a:t>
            </a:fld>
            <a:endParaRPr lang="en-US"/>
          </a:p>
        </p:txBody>
      </p:sp>
      <p:sp>
        <p:nvSpPr>
          <p:cNvPr id="5" name="Footer Placeholder 4">
            <a:extLst>
              <a:ext uri="{FF2B5EF4-FFF2-40B4-BE49-F238E27FC236}">
                <a16:creationId xmlns:a16="http://schemas.microsoft.com/office/drawing/2014/main" id="{A521EB65-C065-4AB8-A268-4E7532C4D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5BCD6-23DC-4023-B4C9-B624B57BC012}"/>
              </a:ext>
            </a:extLst>
          </p:cNvPr>
          <p:cNvSpPr>
            <a:spLocks noGrp="1"/>
          </p:cNvSpPr>
          <p:nvPr>
            <p:ph type="sldNum" sz="quarter" idx="12"/>
          </p:nvPr>
        </p:nvSpPr>
        <p:spPr/>
        <p:txBody>
          <a:bodyPr/>
          <a:lstStyle/>
          <a:p>
            <a:fld id="{612CF9B0-5D49-4215-904A-C58DA7D941DA}" type="slidenum">
              <a:rPr lang="en-US" smtClean="0"/>
              <a:t>‹#›</a:t>
            </a:fld>
            <a:endParaRPr lang="en-US"/>
          </a:p>
        </p:txBody>
      </p:sp>
    </p:spTree>
    <p:extLst>
      <p:ext uri="{BB962C8B-B14F-4D97-AF65-F5344CB8AC3E}">
        <p14:creationId xmlns:p14="http://schemas.microsoft.com/office/powerpoint/2010/main" val="323037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544-AF86-4172-B065-B91107674F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5A86D-56DF-4DF7-9754-C3EBD8F964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3B4C92-1609-4D8D-85FC-FBB1DB5C8D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BF9DD-2A61-4FBA-A394-DF8AA6B03769}"/>
              </a:ext>
            </a:extLst>
          </p:cNvPr>
          <p:cNvSpPr>
            <a:spLocks noGrp="1"/>
          </p:cNvSpPr>
          <p:nvPr>
            <p:ph type="dt" sz="half" idx="10"/>
          </p:nvPr>
        </p:nvSpPr>
        <p:spPr/>
        <p:txBody>
          <a:bodyPr/>
          <a:lstStyle/>
          <a:p>
            <a:fld id="{60B0A67A-5333-4FDE-BFFE-E9B39B6C961E}" type="datetimeFigureOut">
              <a:rPr lang="en-US" smtClean="0"/>
              <a:t>11/29/2018</a:t>
            </a:fld>
            <a:endParaRPr lang="en-US"/>
          </a:p>
        </p:txBody>
      </p:sp>
      <p:sp>
        <p:nvSpPr>
          <p:cNvPr id="6" name="Footer Placeholder 5">
            <a:extLst>
              <a:ext uri="{FF2B5EF4-FFF2-40B4-BE49-F238E27FC236}">
                <a16:creationId xmlns:a16="http://schemas.microsoft.com/office/drawing/2014/main" id="{1C741271-A30E-45FD-9700-7D57CC7E4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DDC9F-6BED-4BA2-985C-19999CF85AB7}"/>
              </a:ext>
            </a:extLst>
          </p:cNvPr>
          <p:cNvSpPr>
            <a:spLocks noGrp="1"/>
          </p:cNvSpPr>
          <p:nvPr>
            <p:ph type="sldNum" sz="quarter" idx="12"/>
          </p:nvPr>
        </p:nvSpPr>
        <p:spPr/>
        <p:txBody>
          <a:bodyPr/>
          <a:lstStyle/>
          <a:p>
            <a:fld id="{612CF9B0-5D49-4215-904A-C58DA7D941DA}" type="slidenum">
              <a:rPr lang="en-US" smtClean="0"/>
              <a:t>‹#›</a:t>
            </a:fld>
            <a:endParaRPr lang="en-US"/>
          </a:p>
        </p:txBody>
      </p:sp>
    </p:spTree>
    <p:extLst>
      <p:ext uri="{BB962C8B-B14F-4D97-AF65-F5344CB8AC3E}">
        <p14:creationId xmlns:p14="http://schemas.microsoft.com/office/powerpoint/2010/main" val="151875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DCAB-33F7-4FB0-B47C-A4DF7C9DCF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9987B3-97C9-4CD0-8CC1-315FE6C557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36D5FA-316C-4596-883E-9567C6449B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C5D816-B138-4287-9FFF-746E7EBA9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2BE181-2CB2-4C60-AA1D-E6EFC8A1C7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ABDEC9-45B8-4CCF-96B4-C0D9640E219B}"/>
              </a:ext>
            </a:extLst>
          </p:cNvPr>
          <p:cNvSpPr>
            <a:spLocks noGrp="1"/>
          </p:cNvSpPr>
          <p:nvPr>
            <p:ph type="dt" sz="half" idx="10"/>
          </p:nvPr>
        </p:nvSpPr>
        <p:spPr/>
        <p:txBody>
          <a:bodyPr/>
          <a:lstStyle/>
          <a:p>
            <a:fld id="{60B0A67A-5333-4FDE-BFFE-E9B39B6C961E}" type="datetimeFigureOut">
              <a:rPr lang="en-US" smtClean="0"/>
              <a:t>11/29/2018</a:t>
            </a:fld>
            <a:endParaRPr lang="en-US"/>
          </a:p>
        </p:txBody>
      </p:sp>
      <p:sp>
        <p:nvSpPr>
          <p:cNvPr id="8" name="Footer Placeholder 7">
            <a:extLst>
              <a:ext uri="{FF2B5EF4-FFF2-40B4-BE49-F238E27FC236}">
                <a16:creationId xmlns:a16="http://schemas.microsoft.com/office/drawing/2014/main" id="{BBEBB917-033E-4632-9AAE-DBB406C598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22BC8B-739B-4FB2-9ACB-2D87983E4943}"/>
              </a:ext>
            </a:extLst>
          </p:cNvPr>
          <p:cNvSpPr>
            <a:spLocks noGrp="1"/>
          </p:cNvSpPr>
          <p:nvPr>
            <p:ph type="sldNum" sz="quarter" idx="12"/>
          </p:nvPr>
        </p:nvSpPr>
        <p:spPr/>
        <p:txBody>
          <a:bodyPr/>
          <a:lstStyle/>
          <a:p>
            <a:fld id="{612CF9B0-5D49-4215-904A-C58DA7D941DA}" type="slidenum">
              <a:rPr lang="en-US" smtClean="0"/>
              <a:t>‹#›</a:t>
            </a:fld>
            <a:endParaRPr lang="en-US"/>
          </a:p>
        </p:txBody>
      </p:sp>
    </p:spTree>
    <p:extLst>
      <p:ext uri="{BB962C8B-B14F-4D97-AF65-F5344CB8AC3E}">
        <p14:creationId xmlns:p14="http://schemas.microsoft.com/office/powerpoint/2010/main" val="404088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6A6E-5E84-4EB1-B928-3F13A69A0D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8A19E9-F058-4A9D-B4AF-E942A343380E}"/>
              </a:ext>
            </a:extLst>
          </p:cNvPr>
          <p:cNvSpPr>
            <a:spLocks noGrp="1"/>
          </p:cNvSpPr>
          <p:nvPr>
            <p:ph type="dt" sz="half" idx="10"/>
          </p:nvPr>
        </p:nvSpPr>
        <p:spPr/>
        <p:txBody>
          <a:bodyPr/>
          <a:lstStyle/>
          <a:p>
            <a:fld id="{60B0A67A-5333-4FDE-BFFE-E9B39B6C961E}" type="datetimeFigureOut">
              <a:rPr lang="en-US" smtClean="0"/>
              <a:t>11/29/2018</a:t>
            </a:fld>
            <a:endParaRPr lang="en-US"/>
          </a:p>
        </p:txBody>
      </p:sp>
      <p:sp>
        <p:nvSpPr>
          <p:cNvPr id="4" name="Footer Placeholder 3">
            <a:extLst>
              <a:ext uri="{FF2B5EF4-FFF2-40B4-BE49-F238E27FC236}">
                <a16:creationId xmlns:a16="http://schemas.microsoft.com/office/drawing/2014/main" id="{47CF7292-2713-45B7-89C5-8EFDD144A4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FBB6DE-8085-4C16-8E09-EE046B7EA1BA}"/>
              </a:ext>
            </a:extLst>
          </p:cNvPr>
          <p:cNvSpPr>
            <a:spLocks noGrp="1"/>
          </p:cNvSpPr>
          <p:nvPr>
            <p:ph type="sldNum" sz="quarter" idx="12"/>
          </p:nvPr>
        </p:nvSpPr>
        <p:spPr/>
        <p:txBody>
          <a:bodyPr/>
          <a:lstStyle/>
          <a:p>
            <a:fld id="{612CF9B0-5D49-4215-904A-C58DA7D941DA}" type="slidenum">
              <a:rPr lang="en-US" smtClean="0"/>
              <a:t>‹#›</a:t>
            </a:fld>
            <a:endParaRPr lang="en-US"/>
          </a:p>
        </p:txBody>
      </p:sp>
    </p:spTree>
    <p:extLst>
      <p:ext uri="{BB962C8B-B14F-4D97-AF65-F5344CB8AC3E}">
        <p14:creationId xmlns:p14="http://schemas.microsoft.com/office/powerpoint/2010/main" val="6110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78A30D-A32A-402D-BB1F-507EAB5EC143}"/>
              </a:ext>
            </a:extLst>
          </p:cNvPr>
          <p:cNvSpPr>
            <a:spLocks noGrp="1"/>
          </p:cNvSpPr>
          <p:nvPr>
            <p:ph type="dt" sz="half" idx="10"/>
          </p:nvPr>
        </p:nvSpPr>
        <p:spPr/>
        <p:txBody>
          <a:bodyPr/>
          <a:lstStyle/>
          <a:p>
            <a:fld id="{60B0A67A-5333-4FDE-BFFE-E9B39B6C961E}" type="datetimeFigureOut">
              <a:rPr lang="en-US" smtClean="0"/>
              <a:t>11/29/2018</a:t>
            </a:fld>
            <a:endParaRPr lang="en-US"/>
          </a:p>
        </p:txBody>
      </p:sp>
      <p:sp>
        <p:nvSpPr>
          <p:cNvPr id="3" name="Footer Placeholder 2">
            <a:extLst>
              <a:ext uri="{FF2B5EF4-FFF2-40B4-BE49-F238E27FC236}">
                <a16:creationId xmlns:a16="http://schemas.microsoft.com/office/drawing/2014/main" id="{84D85F1B-F5C9-4A34-A75E-5E482E0AAF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56FF41-514F-4830-803F-0353374362CE}"/>
              </a:ext>
            </a:extLst>
          </p:cNvPr>
          <p:cNvSpPr>
            <a:spLocks noGrp="1"/>
          </p:cNvSpPr>
          <p:nvPr>
            <p:ph type="sldNum" sz="quarter" idx="12"/>
          </p:nvPr>
        </p:nvSpPr>
        <p:spPr/>
        <p:txBody>
          <a:bodyPr/>
          <a:lstStyle/>
          <a:p>
            <a:fld id="{612CF9B0-5D49-4215-904A-C58DA7D941DA}" type="slidenum">
              <a:rPr lang="en-US" smtClean="0"/>
              <a:t>‹#›</a:t>
            </a:fld>
            <a:endParaRPr lang="en-US"/>
          </a:p>
        </p:txBody>
      </p:sp>
    </p:spTree>
    <p:extLst>
      <p:ext uri="{BB962C8B-B14F-4D97-AF65-F5344CB8AC3E}">
        <p14:creationId xmlns:p14="http://schemas.microsoft.com/office/powerpoint/2010/main" val="113702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5892-4125-4DB2-986C-0BD3357B8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F2B77E-BEEA-4F8E-8999-D38CBED45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18EBA9-B3A1-406A-8AEB-6F3647F32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E52962-682F-4858-8D92-C589A84BC817}"/>
              </a:ext>
            </a:extLst>
          </p:cNvPr>
          <p:cNvSpPr>
            <a:spLocks noGrp="1"/>
          </p:cNvSpPr>
          <p:nvPr>
            <p:ph type="dt" sz="half" idx="10"/>
          </p:nvPr>
        </p:nvSpPr>
        <p:spPr/>
        <p:txBody>
          <a:bodyPr/>
          <a:lstStyle/>
          <a:p>
            <a:fld id="{60B0A67A-5333-4FDE-BFFE-E9B39B6C961E}" type="datetimeFigureOut">
              <a:rPr lang="en-US" smtClean="0"/>
              <a:t>11/29/2018</a:t>
            </a:fld>
            <a:endParaRPr lang="en-US"/>
          </a:p>
        </p:txBody>
      </p:sp>
      <p:sp>
        <p:nvSpPr>
          <p:cNvPr id="6" name="Footer Placeholder 5">
            <a:extLst>
              <a:ext uri="{FF2B5EF4-FFF2-40B4-BE49-F238E27FC236}">
                <a16:creationId xmlns:a16="http://schemas.microsoft.com/office/drawing/2014/main" id="{4E2BDF7E-6B37-4AA1-A57B-CBAC16E30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8114D-6C68-41D5-A680-5B859A6076E6}"/>
              </a:ext>
            </a:extLst>
          </p:cNvPr>
          <p:cNvSpPr>
            <a:spLocks noGrp="1"/>
          </p:cNvSpPr>
          <p:nvPr>
            <p:ph type="sldNum" sz="quarter" idx="12"/>
          </p:nvPr>
        </p:nvSpPr>
        <p:spPr/>
        <p:txBody>
          <a:bodyPr/>
          <a:lstStyle/>
          <a:p>
            <a:fld id="{612CF9B0-5D49-4215-904A-C58DA7D941DA}" type="slidenum">
              <a:rPr lang="en-US" smtClean="0"/>
              <a:t>‹#›</a:t>
            </a:fld>
            <a:endParaRPr lang="en-US"/>
          </a:p>
        </p:txBody>
      </p:sp>
    </p:spTree>
    <p:extLst>
      <p:ext uri="{BB962C8B-B14F-4D97-AF65-F5344CB8AC3E}">
        <p14:creationId xmlns:p14="http://schemas.microsoft.com/office/powerpoint/2010/main" val="64510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63F5-FD6A-4EF6-95BA-7F713FDDA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9535C-262D-4BCA-88ED-E9C0C1E2BF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5A8A7D-8B18-43D7-9ABF-397DAC66B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F7F69E-80B7-4214-BE05-C5A7D1361281}"/>
              </a:ext>
            </a:extLst>
          </p:cNvPr>
          <p:cNvSpPr>
            <a:spLocks noGrp="1"/>
          </p:cNvSpPr>
          <p:nvPr>
            <p:ph type="dt" sz="half" idx="10"/>
          </p:nvPr>
        </p:nvSpPr>
        <p:spPr/>
        <p:txBody>
          <a:bodyPr/>
          <a:lstStyle/>
          <a:p>
            <a:fld id="{60B0A67A-5333-4FDE-BFFE-E9B39B6C961E}" type="datetimeFigureOut">
              <a:rPr lang="en-US" smtClean="0"/>
              <a:t>11/29/2018</a:t>
            </a:fld>
            <a:endParaRPr lang="en-US"/>
          </a:p>
        </p:txBody>
      </p:sp>
      <p:sp>
        <p:nvSpPr>
          <p:cNvPr id="6" name="Footer Placeholder 5">
            <a:extLst>
              <a:ext uri="{FF2B5EF4-FFF2-40B4-BE49-F238E27FC236}">
                <a16:creationId xmlns:a16="http://schemas.microsoft.com/office/drawing/2014/main" id="{BE915609-15A1-460D-B4EA-3052647F3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92800-10EF-4B52-AA52-3F75A60CD842}"/>
              </a:ext>
            </a:extLst>
          </p:cNvPr>
          <p:cNvSpPr>
            <a:spLocks noGrp="1"/>
          </p:cNvSpPr>
          <p:nvPr>
            <p:ph type="sldNum" sz="quarter" idx="12"/>
          </p:nvPr>
        </p:nvSpPr>
        <p:spPr/>
        <p:txBody>
          <a:bodyPr/>
          <a:lstStyle/>
          <a:p>
            <a:fld id="{612CF9B0-5D49-4215-904A-C58DA7D941DA}" type="slidenum">
              <a:rPr lang="en-US" smtClean="0"/>
              <a:t>‹#›</a:t>
            </a:fld>
            <a:endParaRPr lang="en-US"/>
          </a:p>
        </p:txBody>
      </p:sp>
    </p:spTree>
    <p:extLst>
      <p:ext uri="{BB962C8B-B14F-4D97-AF65-F5344CB8AC3E}">
        <p14:creationId xmlns:p14="http://schemas.microsoft.com/office/powerpoint/2010/main" val="248161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8C3A4E-9D21-469A-8FBB-BE54551F5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285899-A77A-49F0-A742-3E0FEDB05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8376D-1DC6-4B49-AD07-D2671A912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0A67A-5333-4FDE-BFFE-E9B39B6C961E}" type="datetimeFigureOut">
              <a:rPr lang="en-US" smtClean="0"/>
              <a:t>11/29/2018</a:t>
            </a:fld>
            <a:endParaRPr lang="en-US"/>
          </a:p>
        </p:txBody>
      </p:sp>
      <p:sp>
        <p:nvSpPr>
          <p:cNvPr id="5" name="Footer Placeholder 4">
            <a:extLst>
              <a:ext uri="{FF2B5EF4-FFF2-40B4-BE49-F238E27FC236}">
                <a16:creationId xmlns:a16="http://schemas.microsoft.com/office/drawing/2014/main" id="{590A58D1-C084-46AE-91A0-8B86796873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551FF6-CD3B-4EB8-8458-1BE36CEC9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CF9B0-5D49-4215-904A-C58DA7D941DA}" type="slidenum">
              <a:rPr lang="en-US" smtClean="0"/>
              <a:t>‹#›</a:t>
            </a:fld>
            <a:endParaRPr lang="en-US"/>
          </a:p>
        </p:txBody>
      </p:sp>
    </p:spTree>
    <p:extLst>
      <p:ext uri="{BB962C8B-B14F-4D97-AF65-F5344CB8AC3E}">
        <p14:creationId xmlns:p14="http://schemas.microsoft.com/office/powerpoint/2010/main" val="3890408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3B41-B635-4777-A956-7075E9435EEC}"/>
              </a:ext>
            </a:extLst>
          </p:cNvPr>
          <p:cNvSpPr>
            <a:spLocks noGrp="1"/>
          </p:cNvSpPr>
          <p:nvPr>
            <p:ph type="ctrTitle"/>
          </p:nvPr>
        </p:nvSpPr>
        <p:spPr/>
        <p:txBody>
          <a:bodyPr>
            <a:normAutofit fontScale="90000"/>
          </a:bodyPr>
          <a:lstStyle/>
          <a:p>
            <a:r>
              <a:rPr lang="en-US" dirty="0"/>
              <a:t>Cropped Input Capsule Networks – MNIST &amp; Leaf Dataset</a:t>
            </a:r>
          </a:p>
        </p:txBody>
      </p:sp>
      <p:sp>
        <p:nvSpPr>
          <p:cNvPr id="3" name="Subtitle 2">
            <a:extLst>
              <a:ext uri="{FF2B5EF4-FFF2-40B4-BE49-F238E27FC236}">
                <a16:creationId xmlns:a16="http://schemas.microsoft.com/office/drawing/2014/main" id="{000C7E4F-5A9F-4368-AF8B-2B6BBD77AEDD}"/>
              </a:ext>
            </a:extLst>
          </p:cNvPr>
          <p:cNvSpPr>
            <a:spLocks noGrp="1"/>
          </p:cNvSpPr>
          <p:nvPr>
            <p:ph type="subTitle" idx="1"/>
          </p:nvPr>
        </p:nvSpPr>
        <p:spPr/>
        <p:txBody>
          <a:bodyPr/>
          <a:lstStyle/>
          <a:p>
            <a:r>
              <a:rPr lang="en-US" dirty="0"/>
              <a:t>CSCE 629 – Fall 2018 </a:t>
            </a:r>
          </a:p>
          <a:p>
            <a:r>
              <a:rPr lang="en-US" dirty="0"/>
              <a:t>Jesse Broussard</a:t>
            </a:r>
          </a:p>
        </p:txBody>
      </p:sp>
    </p:spTree>
    <p:extLst>
      <p:ext uri="{BB962C8B-B14F-4D97-AF65-F5344CB8AC3E}">
        <p14:creationId xmlns:p14="http://schemas.microsoft.com/office/powerpoint/2010/main" val="64052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2B8B-CECE-45D3-AD2A-CF51127B54FA}"/>
              </a:ext>
            </a:extLst>
          </p:cNvPr>
          <p:cNvSpPr>
            <a:spLocks noGrp="1"/>
          </p:cNvSpPr>
          <p:nvPr>
            <p:ph type="title"/>
          </p:nvPr>
        </p:nvSpPr>
        <p:spPr/>
        <p:txBody>
          <a:bodyPr/>
          <a:lstStyle/>
          <a:p>
            <a:r>
              <a:rPr lang="en-US" dirty="0"/>
              <a:t>Recreated image – MNIST Cropped</a:t>
            </a:r>
          </a:p>
        </p:txBody>
      </p:sp>
      <p:sp>
        <p:nvSpPr>
          <p:cNvPr id="6" name="Content Placeholder 5">
            <a:extLst>
              <a:ext uri="{FF2B5EF4-FFF2-40B4-BE49-F238E27FC236}">
                <a16:creationId xmlns:a16="http://schemas.microsoft.com/office/drawing/2014/main" id="{EA25F2D6-B6E4-4186-BE70-2E4E6549383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D0157A4E-2E75-49A2-8089-12CD5D96378B}"/>
              </a:ext>
            </a:extLst>
          </p:cNvPr>
          <p:cNvPicPr>
            <a:picLocks noChangeAspect="1"/>
          </p:cNvPicPr>
          <p:nvPr/>
        </p:nvPicPr>
        <p:blipFill>
          <a:blip r:embed="rId2"/>
          <a:stretch>
            <a:fillRect/>
          </a:stretch>
        </p:blipFill>
        <p:spPr>
          <a:xfrm>
            <a:off x="1026367" y="1583728"/>
            <a:ext cx="10139266" cy="5274272"/>
          </a:xfrm>
          <a:prstGeom prst="rect">
            <a:avLst/>
          </a:prstGeom>
        </p:spPr>
      </p:pic>
    </p:spTree>
    <p:extLst>
      <p:ext uri="{BB962C8B-B14F-4D97-AF65-F5344CB8AC3E}">
        <p14:creationId xmlns:p14="http://schemas.microsoft.com/office/powerpoint/2010/main" val="295160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7E06-F38B-4F07-B776-4C215931A69D}"/>
              </a:ext>
            </a:extLst>
          </p:cNvPr>
          <p:cNvSpPr>
            <a:spLocks noGrp="1"/>
          </p:cNvSpPr>
          <p:nvPr>
            <p:ph type="title"/>
          </p:nvPr>
        </p:nvSpPr>
        <p:spPr/>
        <p:txBody>
          <a:bodyPr/>
          <a:lstStyle/>
          <a:p>
            <a:r>
              <a:rPr lang="en-US" dirty="0"/>
              <a:t>Causes of error</a:t>
            </a:r>
          </a:p>
        </p:txBody>
      </p:sp>
      <p:pic>
        <p:nvPicPr>
          <p:cNvPr id="5" name="Content Placeholder 4">
            <a:extLst>
              <a:ext uri="{FF2B5EF4-FFF2-40B4-BE49-F238E27FC236}">
                <a16:creationId xmlns:a16="http://schemas.microsoft.com/office/drawing/2014/main" id="{444FEE50-05FC-4823-87A1-55809E0663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038" y="1492125"/>
            <a:ext cx="9361924" cy="4789103"/>
          </a:xfrm>
        </p:spPr>
      </p:pic>
    </p:spTree>
    <p:extLst>
      <p:ext uri="{BB962C8B-B14F-4D97-AF65-F5344CB8AC3E}">
        <p14:creationId xmlns:p14="http://schemas.microsoft.com/office/powerpoint/2010/main" val="97134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541A-C202-4459-B12C-3D89AA1AC03E}"/>
              </a:ext>
            </a:extLst>
          </p:cNvPr>
          <p:cNvSpPr>
            <a:spLocks noGrp="1"/>
          </p:cNvSpPr>
          <p:nvPr>
            <p:ph type="title"/>
          </p:nvPr>
        </p:nvSpPr>
        <p:spPr/>
        <p:txBody>
          <a:bodyPr/>
          <a:lstStyle/>
          <a:p>
            <a:pPr algn="ctr"/>
            <a:r>
              <a:rPr lang="en-US" dirty="0"/>
              <a:t>What if cropping shrinks/expands?</a:t>
            </a:r>
          </a:p>
        </p:txBody>
      </p:sp>
      <p:sp>
        <p:nvSpPr>
          <p:cNvPr id="3" name="Content Placeholder 2">
            <a:extLst>
              <a:ext uri="{FF2B5EF4-FFF2-40B4-BE49-F238E27FC236}">
                <a16:creationId xmlns:a16="http://schemas.microsoft.com/office/drawing/2014/main" id="{E568FD80-9319-4C01-B818-EC2C877F2672}"/>
              </a:ext>
            </a:extLst>
          </p:cNvPr>
          <p:cNvSpPr>
            <a:spLocks noGrp="1"/>
          </p:cNvSpPr>
          <p:nvPr>
            <p:ph idx="1"/>
          </p:nvPr>
        </p:nvSpPr>
        <p:spPr/>
        <p:txBody>
          <a:bodyPr>
            <a:normAutofit/>
          </a:bodyPr>
          <a:lstStyle/>
          <a:p>
            <a:pPr marL="0" indent="0" algn="ctr">
              <a:buNone/>
            </a:pPr>
            <a:r>
              <a:rPr lang="en-US" dirty="0"/>
              <a:t>18x18 – highest validation accuracy :97.66%  - test – 97.43%</a:t>
            </a:r>
          </a:p>
          <a:p>
            <a:pPr marL="0" indent="0" algn="ctr">
              <a:buNone/>
            </a:pPr>
            <a:r>
              <a:rPr lang="en-US" dirty="0"/>
              <a:t>16x16 – highest validation accuracy : 97.14% - test - 96.7%</a:t>
            </a:r>
          </a:p>
          <a:p>
            <a:pPr marL="0" indent="0" algn="ctr">
              <a:buNone/>
            </a:pPr>
            <a:r>
              <a:rPr lang="en-US" dirty="0"/>
              <a:t>14x14 – highest validation accuracy : 96.90% - test – 96.35%</a:t>
            </a:r>
          </a:p>
          <a:p>
            <a:pPr marL="0" indent="0" algn="ctr">
              <a:buNone/>
            </a:pPr>
            <a:r>
              <a:rPr lang="en-US" dirty="0"/>
              <a:t>12x12 – highest validation accuracy : 93.56% - test - 91.69%</a:t>
            </a:r>
          </a:p>
          <a:p>
            <a:pPr marL="0" indent="0" algn="ctr">
              <a:buNone/>
            </a:pPr>
            <a:r>
              <a:rPr lang="en-US" dirty="0"/>
              <a:t>10x10 – highest validation accuracy : 87.52% - test - 86.57%</a:t>
            </a:r>
          </a:p>
          <a:p>
            <a:pPr marL="0" indent="0" algn="ctr">
              <a:buNone/>
            </a:pPr>
            <a:r>
              <a:rPr lang="en-US" dirty="0"/>
              <a:t>8x8 – highest validation accuracy : 74.56% - test – 73.36%</a:t>
            </a:r>
          </a:p>
          <a:p>
            <a:pPr marL="0" indent="0" algn="ctr">
              <a:buNone/>
            </a:pPr>
            <a:r>
              <a:rPr lang="en-US" dirty="0"/>
              <a:t>6x6 – highest validation accuracy :71.38% - test – 70.06%</a:t>
            </a:r>
          </a:p>
        </p:txBody>
      </p:sp>
    </p:spTree>
    <p:extLst>
      <p:ext uri="{BB962C8B-B14F-4D97-AF65-F5344CB8AC3E}">
        <p14:creationId xmlns:p14="http://schemas.microsoft.com/office/powerpoint/2010/main" val="249990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BFA65CC7-CBEE-4462-B8F6-0781A2D0030F}"/>
              </a:ext>
            </a:extLst>
          </p:cNvPr>
          <p:cNvGraphicFramePr>
            <a:graphicFrameLocks/>
          </p:cNvGraphicFramePr>
          <p:nvPr>
            <p:extLst>
              <p:ext uri="{D42A27DB-BD31-4B8C-83A1-F6EECF244321}">
                <p14:modId xmlns:p14="http://schemas.microsoft.com/office/powerpoint/2010/main" val="3766131476"/>
              </p:ext>
            </p:extLst>
          </p:nvPr>
        </p:nvGraphicFramePr>
        <p:xfrm>
          <a:off x="468964" y="217674"/>
          <a:ext cx="11292729" cy="63713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172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CD3A95C-D33C-4510-98BC-217FF3A2F455}"/>
              </a:ext>
            </a:extLst>
          </p:cNvPr>
          <p:cNvPicPr>
            <a:picLocks noChangeAspect="1"/>
          </p:cNvPicPr>
          <p:nvPr/>
        </p:nvPicPr>
        <p:blipFill>
          <a:blip r:embed="rId2"/>
          <a:stretch>
            <a:fillRect/>
          </a:stretch>
        </p:blipFill>
        <p:spPr>
          <a:xfrm>
            <a:off x="4219131" y="1715922"/>
            <a:ext cx="3832689" cy="1899965"/>
          </a:xfrm>
          <a:prstGeom prst="rect">
            <a:avLst/>
          </a:prstGeom>
        </p:spPr>
      </p:pic>
      <p:sp>
        <p:nvSpPr>
          <p:cNvPr id="2" name="Title 1">
            <a:extLst>
              <a:ext uri="{FF2B5EF4-FFF2-40B4-BE49-F238E27FC236}">
                <a16:creationId xmlns:a16="http://schemas.microsoft.com/office/drawing/2014/main" id="{1B362E25-E0DF-492F-956F-A59CF3368C08}"/>
              </a:ext>
            </a:extLst>
          </p:cNvPr>
          <p:cNvSpPr>
            <a:spLocks noGrp="1"/>
          </p:cNvSpPr>
          <p:nvPr>
            <p:ph type="title"/>
          </p:nvPr>
        </p:nvSpPr>
        <p:spPr>
          <a:xfrm>
            <a:off x="838200" y="107515"/>
            <a:ext cx="10515600" cy="1325563"/>
          </a:xfrm>
        </p:spPr>
        <p:txBody>
          <a:bodyPr/>
          <a:lstStyle/>
          <a:p>
            <a:pPr algn="ctr"/>
            <a:r>
              <a:rPr lang="en-US" dirty="0"/>
              <a:t>Reconstructions</a:t>
            </a:r>
          </a:p>
        </p:txBody>
      </p:sp>
      <p:pic>
        <p:nvPicPr>
          <p:cNvPr id="4" name="Picture 3">
            <a:extLst>
              <a:ext uri="{FF2B5EF4-FFF2-40B4-BE49-F238E27FC236}">
                <a16:creationId xmlns:a16="http://schemas.microsoft.com/office/drawing/2014/main" id="{F051E831-7F7D-4D3C-9A5C-EBD60B048CB9}"/>
              </a:ext>
            </a:extLst>
          </p:cNvPr>
          <p:cNvPicPr>
            <a:picLocks noChangeAspect="1"/>
          </p:cNvPicPr>
          <p:nvPr/>
        </p:nvPicPr>
        <p:blipFill>
          <a:blip r:embed="rId3"/>
          <a:stretch>
            <a:fillRect/>
          </a:stretch>
        </p:blipFill>
        <p:spPr>
          <a:xfrm>
            <a:off x="8084291" y="4525789"/>
            <a:ext cx="3732251" cy="1967085"/>
          </a:xfrm>
          <a:prstGeom prst="rect">
            <a:avLst/>
          </a:prstGeom>
        </p:spPr>
      </p:pic>
      <p:sp>
        <p:nvSpPr>
          <p:cNvPr id="5" name="TextBox 4">
            <a:extLst>
              <a:ext uri="{FF2B5EF4-FFF2-40B4-BE49-F238E27FC236}">
                <a16:creationId xmlns:a16="http://schemas.microsoft.com/office/drawing/2014/main" id="{35F3A878-615D-4122-BA43-B21A46ACFFE2}"/>
              </a:ext>
            </a:extLst>
          </p:cNvPr>
          <p:cNvSpPr txBox="1"/>
          <p:nvPr/>
        </p:nvSpPr>
        <p:spPr>
          <a:xfrm>
            <a:off x="9442194" y="4156457"/>
            <a:ext cx="920620" cy="369332"/>
          </a:xfrm>
          <a:prstGeom prst="rect">
            <a:avLst/>
          </a:prstGeom>
          <a:noFill/>
        </p:spPr>
        <p:txBody>
          <a:bodyPr wrap="square" rtlCol="0">
            <a:spAutoFit/>
          </a:bodyPr>
          <a:lstStyle/>
          <a:p>
            <a:pPr algn="ctr"/>
            <a:r>
              <a:rPr lang="en-US" dirty="0"/>
              <a:t>6x6</a:t>
            </a:r>
          </a:p>
        </p:txBody>
      </p:sp>
      <p:pic>
        <p:nvPicPr>
          <p:cNvPr id="6" name="Picture 5">
            <a:extLst>
              <a:ext uri="{FF2B5EF4-FFF2-40B4-BE49-F238E27FC236}">
                <a16:creationId xmlns:a16="http://schemas.microsoft.com/office/drawing/2014/main" id="{C6C036E2-01E7-4FCF-97CC-1BEA413CECD8}"/>
              </a:ext>
            </a:extLst>
          </p:cNvPr>
          <p:cNvPicPr>
            <a:picLocks noChangeAspect="1"/>
          </p:cNvPicPr>
          <p:nvPr/>
        </p:nvPicPr>
        <p:blipFill>
          <a:blip r:embed="rId4"/>
          <a:stretch>
            <a:fillRect/>
          </a:stretch>
        </p:blipFill>
        <p:spPr>
          <a:xfrm>
            <a:off x="4340906" y="4536278"/>
            <a:ext cx="3743385" cy="1967085"/>
          </a:xfrm>
          <a:prstGeom prst="rect">
            <a:avLst/>
          </a:prstGeom>
        </p:spPr>
      </p:pic>
      <p:sp>
        <p:nvSpPr>
          <p:cNvPr id="7" name="TextBox 6">
            <a:extLst>
              <a:ext uri="{FF2B5EF4-FFF2-40B4-BE49-F238E27FC236}">
                <a16:creationId xmlns:a16="http://schemas.microsoft.com/office/drawing/2014/main" id="{84988599-0948-43E0-9F45-0271341ED999}"/>
              </a:ext>
            </a:extLst>
          </p:cNvPr>
          <p:cNvSpPr txBox="1"/>
          <p:nvPr/>
        </p:nvSpPr>
        <p:spPr>
          <a:xfrm>
            <a:off x="5635690" y="4156457"/>
            <a:ext cx="920620" cy="369332"/>
          </a:xfrm>
          <a:prstGeom prst="rect">
            <a:avLst/>
          </a:prstGeom>
          <a:noFill/>
        </p:spPr>
        <p:txBody>
          <a:bodyPr wrap="square" rtlCol="0">
            <a:spAutoFit/>
          </a:bodyPr>
          <a:lstStyle/>
          <a:p>
            <a:pPr algn="ctr"/>
            <a:r>
              <a:rPr lang="en-US" dirty="0"/>
              <a:t>8x8</a:t>
            </a:r>
          </a:p>
        </p:txBody>
      </p:sp>
      <p:pic>
        <p:nvPicPr>
          <p:cNvPr id="10" name="Picture 9">
            <a:extLst>
              <a:ext uri="{FF2B5EF4-FFF2-40B4-BE49-F238E27FC236}">
                <a16:creationId xmlns:a16="http://schemas.microsoft.com/office/drawing/2014/main" id="{FCB8F0DA-E241-4126-8CAD-1FEE3869D77A}"/>
              </a:ext>
            </a:extLst>
          </p:cNvPr>
          <p:cNvPicPr>
            <a:picLocks noChangeAspect="1"/>
          </p:cNvPicPr>
          <p:nvPr/>
        </p:nvPicPr>
        <p:blipFill>
          <a:blip r:embed="rId5"/>
          <a:stretch>
            <a:fillRect/>
          </a:stretch>
        </p:blipFill>
        <p:spPr>
          <a:xfrm>
            <a:off x="413244" y="1690688"/>
            <a:ext cx="3860571" cy="1967085"/>
          </a:xfrm>
          <a:prstGeom prst="rect">
            <a:avLst/>
          </a:prstGeom>
        </p:spPr>
      </p:pic>
      <p:sp>
        <p:nvSpPr>
          <p:cNvPr id="11" name="TextBox 10">
            <a:extLst>
              <a:ext uri="{FF2B5EF4-FFF2-40B4-BE49-F238E27FC236}">
                <a16:creationId xmlns:a16="http://schemas.microsoft.com/office/drawing/2014/main" id="{BB22C521-AC8F-46C7-8A82-4C16F468BAC2}"/>
              </a:ext>
            </a:extLst>
          </p:cNvPr>
          <p:cNvSpPr txBox="1"/>
          <p:nvPr/>
        </p:nvSpPr>
        <p:spPr>
          <a:xfrm>
            <a:off x="1883219" y="1321356"/>
            <a:ext cx="920620" cy="369332"/>
          </a:xfrm>
          <a:prstGeom prst="rect">
            <a:avLst/>
          </a:prstGeom>
          <a:noFill/>
        </p:spPr>
        <p:txBody>
          <a:bodyPr wrap="square" rtlCol="0">
            <a:spAutoFit/>
          </a:bodyPr>
          <a:lstStyle/>
          <a:p>
            <a:pPr algn="ctr"/>
            <a:r>
              <a:rPr lang="en-US" dirty="0"/>
              <a:t>16x16</a:t>
            </a:r>
          </a:p>
        </p:txBody>
      </p:sp>
      <p:pic>
        <p:nvPicPr>
          <p:cNvPr id="12" name="Picture 11">
            <a:extLst>
              <a:ext uri="{FF2B5EF4-FFF2-40B4-BE49-F238E27FC236}">
                <a16:creationId xmlns:a16="http://schemas.microsoft.com/office/drawing/2014/main" id="{AAD53686-D05F-41ED-9C92-FA9AF35AD64C}"/>
              </a:ext>
            </a:extLst>
          </p:cNvPr>
          <p:cNvPicPr>
            <a:picLocks noChangeAspect="1"/>
          </p:cNvPicPr>
          <p:nvPr/>
        </p:nvPicPr>
        <p:blipFill>
          <a:blip r:embed="rId6"/>
          <a:stretch>
            <a:fillRect/>
          </a:stretch>
        </p:blipFill>
        <p:spPr>
          <a:xfrm>
            <a:off x="7973194" y="1696322"/>
            <a:ext cx="3968086" cy="1967085"/>
          </a:xfrm>
          <a:prstGeom prst="rect">
            <a:avLst/>
          </a:prstGeom>
        </p:spPr>
      </p:pic>
      <p:sp>
        <p:nvSpPr>
          <p:cNvPr id="13" name="TextBox 12">
            <a:extLst>
              <a:ext uri="{FF2B5EF4-FFF2-40B4-BE49-F238E27FC236}">
                <a16:creationId xmlns:a16="http://schemas.microsoft.com/office/drawing/2014/main" id="{1FD808A8-47B8-4F06-9753-60CAA7AE760F}"/>
              </a:ext>
            </a:extLst>
          </p:cNvPr>
          <p:cNvSpPr txBox="1"/>
          <p:nvPr/>
        </p:nvSpPr>
        <p:spPr>
          <a:xfrm>
            <a:off x="9442194" y="1346590"/>
            <a:ext cx="920620" cy="369332"/>
          </a:xfrm>
          <a:prstGeom prst="rect">
            <a:avLst/>
          </a:prstGeom>
          <a:noFill/>
        </p:spPr>
        <p:txBody>
          <a:bodyPr wrap="square" rtlCol="0">
            <a:spAutoFit/>
          </a:bodyPr>
          <a:lstStyle/>
          <a:p>
            <a:pPr algn="ctr"/>
            <a:r>
              <a:rPr lang="en-US" dirty="0"/>
              <a:t>12x12</a:t>
            </a:r>
          </a:p>
        </p:txBody>
      </p:sp>
      <p:pic>
        <p:nvPicPr>
          <p:cNvPr id="14" name="Picture 13">
            <a:extLst>
              <a:ext uri="{FF2B5EF4-FFF2-40B4-BE49-F238E27FC236}">
                <a16:creationId xmlns:a16="http://schemas.microsoft.com/office/drawing/2014/main" id="{C421D095-998B-44F4-9AD1-B8F886AD9428}"/>
              </a:ext>
            </a:extLst>
          </p:cNvPr>
          <p:cNvPicPr>
            <a:picLocks noChangeAspect="1"/>
          </p:cNvPicPr>
          <p:nvPr/>
        </p:nvPicPr>
        <p:blipFill>
          <a:blip r:embed="rId7"/>
          <a:stretch>
            <a:fillRect/>
          </a:stretch>
        </p:blipFill>
        <p:spPr>
          <a:xfrm>
            <a:off x="346152" y="4611539"/>
            <a:ext cx="3994754" cy="2053053"/>
          </a:xfrm>
          <a:prstGeom prst="rect">
            <a:avLst/>
          </a:prstGeom>
        </p:spPr>
      </p:pic>
      <p:sp>
        <p:nvSpPr>
          <p:cNvPr id="15" name="TextBox 14">
            <a:extLst>
              <a:ext uri="{FF2B5EF4-FFF2-40B4-BE49-F238E27FC236}">
                <a16:creationId xmlns:a16="http://schemas.microsoft.com/office/drawing/2014/main" id="{AE8540C5-886D-4F1D-8553-0AD4F8202C5D}"/>
              </a:ext>
            </a:extLst>
          </p:cNvPr>
          <p:cNvSpPr txBox="1"/>
          <p:nvPr/>
        </p:nvSpPr>
        <p:spPr>
          <a:xfrm>
            <a:off x="1883219" y="4156457"/>
            <a:ext cx="920620" cy="369332"/>
          </a:xfrm>
          <a:prstGeom prst="rect">
            <a:avLst/>
          </a:prstGeom>
          <a:noFill/>
        </p:spPr>
        <p:txBody>
          <a:bodyPr wrap="square" rtlCol="0">
            <a:spAutoFit/>
          </a:bodyPr>
          <a:lstStyle/>
          <a:p>
            <a:pPr algn="ctr"/>
            <a:r>
              <a:rPr lang="en-US" dirty="0"/>
              <a:t>10x10</a:t>
            </a:r>
          </a:p>
        </p:txBody>
      </p:sp>
      <p:cxnSp>
        <p:nvCxnSpPr>
          <p:cNvPr id="16" name="Straight Connector 15">
            <a:extLst>
              <a:ext uri="{FF2B5EF4-FFF2-40B4-BE49-F238E27FC236}">
                <a16:creationId xmlns:a16="http://schemas.microsoft.com/office/drawing/2014/main" id="{ED0ADD58-EABB-45FE-B186-1F90A687AAEA}"/>
              </a:ext>
            </a:extLst>
          </p:cNvPr>
          <p:cNvCxnSpPr/>
          <p:nvPr/>
        </p:nvCxnSpPr>
        <p:spPr>
          <a:xfrm>
            <a:off x="8051820" y="4371980"/>
            <a:ext cx="0" cy="2289110"/>
          </a:xfrm>
          <a:prstGeom prst="line">
            <a:avLst/>
          </a:prstGeom>
          <a:ln w="7620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32E57F-7174-42F0-A836-4C021BB538AE}"/>
              </a:ext>
            </a:extLst>
          </p:cNvPr>
          <p:cNvCxnSpPr/>
          <p:nvPr/>
        </p:nvCxnSpPr>
        <p:spPr>
          <a:xfrm>
            <a:off x="4309806" y="4371980"/>
            <a:ext cx="0" cy="2289110"/>
          </a:xfrm>
          <a:prstGeom prst="line">
            <a:avLst/>
          </a:prstGeom>
          <a:ln w="7620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976E76B-48BC-4199-871A-31F397315A98}"/>
              </a:ext>
            </a:extLst>
          </p:cNvPr>
          <p:cNvCxnSpPr/>
          <p:nvPr/>
        </p:nvCxnSpPr>
        <p:spPr>
          <a:xfrm>
            <a:off x="4309806" y="1527598"/>
            <a:ext cx="0" cy="2289110"/>
          </a:xfrm>
          <a:prstGeom prst="line">
            <a:avLst/>
          </a:prstGeom>
          <a:ln w="7620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DAC0167-58FB-41AE-AB18-0EA425BC4B3F}"/>
              </a:ext>
            </a:extLst>
          </p:cNvPr>
          <p:cNvCxnSpPr/>
          <p:nvPr/>
        </p:nvCxnSpPr>
        <p:spPr>
          <a:xfrm>
            <a:off x="7973194" y="1568523"/>
            <a:ext cx="0" cy="2289110"/>
          </a:xfrm>
          <a:prstGeom prst="line">
            <a:avLst/>
          </a:prstGeom>
          <a:ln w="7620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37F353-D575-4838-A9BE-414801039E7F}"/>
              </a:ext>
            </a:extLst>
          </p:cNvPr>
          <p:cNvSpPr txBox="1"/>
          <p:nvPr/>
        </p:nvSpPr>
        <p:spPr>
          <a:xfrm>
            <a:off x="5635690" y="1321356"/>
            <a:ext cx="920620" cy="369332"/>
          </a:xfrm>
          <a:prstGeom prst="rect">
            <a:avLst/>
          </a:prstGeom>
          <a:noFill/>
        </p:spPr>
        <p:txBody>
          <a:bodyPr wrap="square" rtlCol="0">
            <a:spAutoFit/>
          </a:bodyPr>
          <a:lstStyle/>
          <a:p>
            <a:pPr algn="ctr"/>
            <a:r>
              <a:rPr lang="en-US" dirty="0"/>
              <a:t>14x14</a:t>
            </a:r>
          </a:p>
        </p:txBody>
      </p:sp>
    </p:spTree>
    <p:extLst>
      <p:ext uri="{BB962C8B-B14F-4D97-AF65-F5344CB8AC3E}">
        <p14:creationId xmlns:p14="http://schemas.microsoft.com/office/powerpoint/2010/main" val="358859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400-F1D4-4551-98F2-4BCCED45CDC3}"/>
              </a:ext>
            </a:extLst>
          </p:cNvPr>
          <p:cNvSpPr>
            <a:spLocks noGrp="1"/>
          </p:cNvSpPr>
          <p:nvPr>
            <p:ph type="title"/>
          </p:nvPr>
        </p:nvSpPr>
        <p:spPr/>
        <p:txBody>
          <a:bodyPr/>
          <a:lstStyle/>
          <a:p>
            <a:r>
              <a:rPr lang="en-US" dirty="0"/>
              <a:t>Achievements of cropped MNIST experiment	</a:t>
            </a:r>
          </a:p>
        </p:txBody>
      </p:sp>
      <p:sp>
        <p:nvSpPr>
          <p:cNvPr id="3" name="Content Placeholder 2">
            <a:extLst>
              <a:ext uri="{FF2B5EF4-FFF2-40B4-BE49-F238E27FC236}">
                <a16:creationId xmlns:a16="http://schemas.microsoft.com/office/drawing/2014/main" id="{88D5F452-A168-4973-9B35-3AF258343063}"/>
              </a:ext>
            </a:extLst>
          </p:cNvPr>
          <p:cNvSpPr>
            <a:spLocks noGrp="1"/>
          </p:cNvSpPr>
          <p:nvPr>
            <p:ph idx="1"/>
          </p:nvPr>
        </p:nvSpPr>
        <p:spPr/>
        <p:txBody>
          <a:bodyPr/>
          <a:lstStyle/>
          <a:p>
            <a:r>
              <a:rPr lang="en-US" dirty="0"/>
              <a:t>Out performs baseline convolutional network with similar parameters using dropout, and RELU activation functions.</a:t>
            </a:r>
          </a:p>
          <a:p>
            <a:endParaRPr lang="en-US" dirty="0"/>
          </a:p>
          <a:p>
            <a:r>
              <a:rPr lang="en-US" dirty="0"/>
              <a:t>Shows good performance with one quarter of the original image size, and using incomplete digits (missing pieces).</a:t>
            </a:r>
          </a:p>
          <a:p>
            <a:endParaRPr lang="en-US" dirty="0"/>
          </a:p>
          <a:p>
            <a:r>
              <a:rPr lang="en-US" dirty="0"/>
              <a:t>At least points in the direction that learning using pieces of imagery instead of full images is possible using capsule networks.</a:t>
            </a:r>
          </a:p>
        </p:txBody>
      </p:sp>
    </p:spTree>
    <p:extLst>
      <p:ext uri="{BB962C8B-B14F-4D97-AF65-F5344CB8AC3E}">
        <p14:creationId xmlns:p14="http://schemas.microsoft.com/office/powerpoint/2010/main" val="32282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F101-FED8-4860-9D28-5E2B7FD780CD}"/>
              </a:ext>
            </a:extLst>
          </p:cNvPr>
          <p:cNvSpPr>
            <a:spLocks noGrp="1"/>
          </p:cNvSpPr>
          <p:nvPr>
            <p:ph type="title"/>
          </p:nvPr>
        </p:nvSpPr>
        <p:spPr/>
        <p:txBody>
          <a:bodyPr/>
          <a:lstStyle/>
          <a:p>
            <a:r>
              <a:rPr lang="en-US" dirty="0"/>
              <a:t>Kaggle Leaf Dataset</a:t>
            </a:r>
          </a:p>
        </p:txBody>
      </p:sp>
      <p:sp>
        <p:nvSpPr>
          <p:cNvPr id="3" name="Content Placeholder 2">
            <a:extLst>
              <a:ext uri="{FF2B5EF4-FFF2-40B4-BE49-F238E27FC236}">
                <a16:creationId xmlns:a16="http://schemas.microsoft.com/office/drawing/2014/main" id="{0B51CDE8-115E-4D3D-A156-45A19B1C96B1}"/>
              </a:ext>
            </a:extLst>
          </p:cNvPr>
          <p:cNvSpPr>
            <a:spLocks noGrp="1"/>
          </p:cNvSpPr>
          <p:nvPr>
            <p:ph idx="1"/>
          </p:nvPr>
        </p:nvSpPr>
        <p:spPr/>
        <p:txBody>
          <a:bodyPr/>
          <a:lstStyle/>
          <a:p>
            <a:r>
              <a:rPr lang="en-US" dirty="0"/>
              <a:t>Goal and reasoning:</a:t>
            </a:r>
          </a:p>
          <a:p>
            <a:endParaRPr lang="en-US" dirty="0"/>
          </a:p>
          <a:p>
            <a:pPr lvl="1"/>
            <a:r>
              <a:rPr lang="en-US" dirty="0"/>
              <a:t>The leaf images in the data set are large, with odd dimensions</a:t>
            </a:r>
          </a:p>
          <a:p>
            <a:pPr lvl="1"/>
            <a:endParaRPr lang="en-US" dirty="0"/>
          </a:p>
          <a:p>
            <a:pPr lvl="1"/>
            <a:r>
              <a:rPr lang="en-US" dirty="0"/>
              <a:t>Take pieces of these images, feed it to a capsule network to train</a:t>
            </a:r>
          </a:p>
          <a:p>
            <a:pPr lvl="1"/>
            <a:endParaRPr lang="en-US" dirty="0"/>
          </a:p>
          <a:p>
            <a:pPr lvl="1"/>
            <a:r>
              <a:rPr lang="en-US" dirty="0"/>
              <a:t>Be able to correctly classify the leaves using the cropped capsule network.</a:t>
            </a:r>
          </a:p>
          <a:p>
            <a:pPr marL="457200" lvl="1" indent="0">
              <a:buNone/>
            </a:pPr>
            <a:endParaRPr lang="en-US" dirty="0"/>
          </a:p>
        </p:txBody>
      </p:sp>
    </p:spTree>
    <p:extLst>
      <p:ext uri="{BB962C8B-B14F-4D97-AF65-F5344CB8AC3E}">
        <p14:creationId xmlns:p14="http://schemas.microsoft.com/office/powerpoint/2010/main" val="374311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AEFA-BA11-4E50-8D69-B05D1F9A953B}"/>
              </a:ext>
            </a:extLst>
          </p:cNvPr>
          <p:cNvSpPr>
            <a:spLocks noGrp="1"/>
          </p:cNvSpPr>
          <p:nvPr>
            <p:ph type="title"/>
          </p:nvPr>
        </p:nvSpPr>
        <p:spPr/>
        <p:txBody>
          <a:bodyPr/>
          <a:lstStyle/>
          <a:p>
            <a:r>
              <a:rPr lang="en-US" dirty="0"/>
              <a:t>Leaf Dataset – </a:t>
            </a:r>
            <a:r>
              <a:rPr lang="en-US" dirty="0">
                <a:sym typeface="Wingdings" panose="05000000000000000000" pitchFamily="2" charset="2"/>
              </a:rPr>
              <a:t>the good</a:t>
            </a:r>
            <a:endParaRPr lang="en-US" dirty="0"/>
          </a:p>
        </p:txBody>
      </p:sp>
      <p:sp>
        <p:nvSpPr>
          <p:cNvPr id="3" name="Content Placeholder 2">
            <a:extLst>
              <a:ext uri="{FF2B5EF4-FFF2-40B4-BE49-F238E27FC236}">
                <a16:creationId xmlns:a16="http://schemas.microsoft.com/office/drawing/2014/main" id="{AE7C0AE9-2EEF-47D6-90A3-CB86294222DB}"/>
              </a:ext>
            </a:extLst>
          </p:cNvPr>
          <p:cNvSpPr>
            <a:spLocks noGrp="1"/>
          </p:cNvSpPr>
          <p:nvPr>
            <p:ph idx="1"/>
          </p:nvPr>
        </p:nvSpPr>
        <p:spPr/>
        <p:txBody>
          <a:bodyPr>
            <a:normAutofit/>
          </a:bodyPr>
          <a:lstStyle/>
          <a:p>
            <a:r>
              <a:rPr lang="en-US" dirty="0"/>
              <a:t>Large and odd shaped images creates a challenge when determining where to crop sections.</a:t>
            </a:r>
          </a:p>
          <a:p>
            <a:r>
              <a:rPr lang="en-US" dirty="0"/>
              <a:t>Hopes are that the cropping acts as a form of data augmentation, enough so that the small size of this dataset is not a big deal.</a:t>
            </a:r>
          </a:p>
          <a:p>
            <a:r>
              <a:rPr lang="en-US" dirty="0"/>
              <a:t>Selection method would ensure leaf will be in picture, but the randomness of where crops are taken would generate “new” data being presented to the network.</a:t>
            </a:r>
          </a:p>
          <a:p>
            <a:pPr marL="457200" lvl="1" indent="0">
              <a:buNone/>
            </a:pPr>
            <a:endParaRPr lang="en-US" dirty="0"/>
          </a:p>
        </p:txBody>
      </p:sp>
    </p:spTree>
    <p:extLst>
      <p:ext uri="{BB962C8B-B14F-4D97-AF65-F5344CB8AC3E}">
        <p14:creationId xmlns:p14="http://schemas.microsoft.com/office/powerpoint/2010/main" val="407607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09B0-1AB8-4559-A146-B6D4AB0C9754}"/>
              </a:ext>
            </a:extLst>
          </p:cNvPr>
          <p:cNvSpPr>
            <a:spLocks noGrp="1"/>
          </p:cNvSpPr>
          <p:nvPr>
            <p:ph type="title"/>
          </p:nvPr>
        </p:nvSpPr>
        <p:spPr/>
        <p:txBody>
          <a:bodyPr/>
          <a:lstStyle/>
          <a:p>
            <a:r>
              <a:rPr lang="en-US" dirty="0"/>
              <a:t>Leaf Dataset </a:t>
            </a:r>
          </a:p>
        </p:txBody>
      </p:sp>
      <p:pic>
        <p:nvPicPr>
          <p:cNvPr id="5" name="Content Placeholder 4">
            <a:extLst>
              <a:ext uri="{FF2B5EF4-FFF2-40B4-BE49-F238E27FC236}">
                <a16:creationId xmlns:a16="http://schemas.microsoft.com/office/drawing/2014/main" id="{B0DAFB07-1161-4C92-B7E2-1BCF39CA3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469" y="1944037"/>
            <a:ext cx="4715505" cy="4351338"/>
          </a:xfrm>
        </p:spPr>
      </p:pic>
      <p:pic>
        <p:nvPicPr>
          <p:cNvPr id="7" name="Picture 6">
            <a:extLst>
              <a:ext uri="{FF2B5EF4-FFF2-40B4-BE49-F238E27FC236}">
                <a16:creationId xmlns:a16="http://schemas.microsoft.com/office/drawing/2014/main" id="{3AEFA443-CED1-4343-AD10-1AF4573EF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811" y="187208"/>
            <a:ext cx="6353175" cy="2390775"/>
          </a:xfrm>
          <a:prstGeom prst="rect">
            <a:avLst/>
          </a:prstGeom>
        </p:spPr>
      </p:pic>
      <p:pic>
        <p:nvPicPr>
          <p:cNvPr id="9" name="Picture 8">
            <a:extLst>
              <a:ext uri="{FF2B5EF4-FFF2-40B4-BE49-F238E27FC236}">
                <a16:creationId xmlns:a16="http://schemas.microsoft.com/office/drawing/2014/main" id="{26F7721D-3454-4429-918F-EDFA9FC3E6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103" y="2755900"/>
            <a:ext cx="2308645" cy="3580509"/>
          </a:xfrm>
          <a:prstGeom prst="rect">
            <a:avLst/>
          </a:prstGeom>
        </p:spPr>
      </p:pic>
      <p:pic>
        <p:nvPicPr>
          <p:cNvPr id="11" name="Picture 10">
            <a:extLst>
              <a:ext uri="{FF2B5EF4-FFF2-40B4-BE49-F238E27FC236}">
                <a16:creationId xmlns:a16="http://schemas.microsoft.com/office/drawing/2014/main" id="{6781DF11-6486-4E4E-B049-6514DE315F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024" y="2822141"/>
            <a:ext cx="3958254" cy="3514268"/>
          </a:xfrm>
          <a:prstGeom prst="rect">
            <a:avLst/>
          </a:prstGeom>
        </p:spPr>
      </p:pic>
      <p:sp>
        <p:nvSpPr>
          <p:cNvPr id="12" name="Rectangle 11">
            <a:extLst>
              <a:ext uri="{FF2B5EF4-FFF2-40B4-BE49-F238E27FC236}">
                <a16:creationId xmlns:a16="http://schemas.microsoft.com/office/drawing/2014/main" id="{CFAE8724-E19B-4AE8-AAAB-AE92F2920FA9}"/>
              </a:ext>
            </a:extLst>
          </p:cNvPr>
          <p:cNvSpPr/>
          <p:nvPr/>
        </p:nvSpPr>
        <p:spPr>
          <a:xfrm>
            <a:off x="2993511" y="2066546"/>
            <a:ext cx="2139228" cy="1956964"/>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5F60C8-6F3E-4159-8B63-2787B00FC185}"/>
              </a:ext>
            </a:extLst>
          </p:cNvPr>
          <p:cNvSpPr/>
          <p:nvPr/>
        </p:nvSpPr>
        <p:spPr>
          <a:xfrm>
            <a:off x="7937312" y="3273974"/>
            <a:ext cx="2139228" cy="1956964"/>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1199FD-6B95-4795-ABEF-24282F17F086}"/>
              </a:ext>
            </a:extLst>
          </p:cNvPr>
          <p:cNvSpPr/>
          <p:nvPr/>
        </p:nvSpPr>
        <p:spPr>
          <a:xfrm>
            <a:off x="6175540" y="445255"/>
            <a:ext cx="2139228" cy="1956964"/>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686C6D-89C0-4A4B-BA99-32AE2172A8BD}"/>
              </a:ext>
            </a:extLst>
          </p:cNvPr>
          <p:cNvSpPr/>
          <p:nvPr/>
        </p:nvSpPr>
        <p:spPr>
          <a:xfrm>
            <a:off x="5557781" y="4250605"/>
            <a:ext cx="2139228" cy="1956964"/>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6C6104-0B7E-4DFF-8F7D-87F19CB9FBB6}"/>
              </a:ext>
            </a:extLst>
          </p:cNvPr>
          <p:cNvSpPr/>
          <p:nvPr/>
        </p:nvSpPr>
        <p:spPr>
          <a:xfrm>
            <a:off x="985169" y="4119706"/>
            <a:ext cx="2139228" cy="1956964"/>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1B0B2F1-7DD4-4D20-8590-9D852D9D2B98}"/>
              </a:ext>
            </a:extLst>
          </p:cNvPr>
          <p:cNvSpPr/>
          <p:nvPr/>
        </p:nvSpPr>
        <p:spPr>
          <a:xfrm>
            <a:off x="9556303" y="4250605"/>
            <a:ext cx="2139228" cy="1956964"/>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E585384-C578-416F-BE2D-4C0FAC5F3576}"/>
              </a:ext>
            </a:extLst>
          </p:cNvPr>
          <p:cNvSpPr/>
          <p:nvPr/>
        </p:nvSpPr>
        <p:spPr>
          <a:xfrm>
            <a:off x="9556303" y="376862"/>
            <a:ext cx="2139228" cy="1956964"/>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345D6F-BCD1-411B-8ACF-A169A037289B}"/>
              </a:ext>
            </a:extLst>
          </p:cNvPr>
          <p:cNvSpPr/>
          <p:nvPr/>
        </p:nvSpPr>
        <p:spPr>
          <a:xfrm>
            <a:off x="5537966" y="2822141"/>
            <a:ext cx="2139228" cy="1956964"/>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1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1DFB-C649-44E9-B39E-959FE9896370}"/>
              </a:ext>
            </a:extLst>
          </p:cNvPr>
          <p:cNvSpPr>
            <a:spLocks noGrp="1"/>
          </p:cNvSpPr>
          <p:nvPr>
            <p:ph type="title"/>
          </p:nvPr>
        </p:nvSpPr>
        <p:spPr/>
        <p:txBody>
          <a:bodyPr/>
          <a:lstStyle/>
          <a:p>
            <a:r>
              <a:rPr lang="en-US" dirty="0"/>
              <a:t>Ways of choosing where to crop:</a:t>
            </a:r>
          </a:p>
        </p:txBody>
      </p:sp>
      <p:sp>
        <p:nvSpPr>
          <p:cNvPr id="3" name="Content Placeholder 2">
            <a:extLst>
              <a:ext uri="{FF2B5EF4-FFF2-40B4-BE49-F238E27FC236}">
                <a16:creationId xmlns:a16="http://schemas.microsoft.com/office/drawing/2014/main" id="{C68883DE-8448-4A99-BC8D-8CD15112E984}"/>
              </a:ext>
            </a:extLst>
          </p:cNvPr>
          <p:cNvSpPr>
            <a:spLocks noGrp="1"/>
          </p:cNvSpPr>
          <p:nvPr>
            <p:ph idx="1"/>
          </p:nvPr>
        </p:nvSpPr>
        <p:spPr/>
        <p:txBody>
          <a:bodyPr/>
          <a:lstStyle/>
          <a:p>
            <a:pPr marL="457200" lvl="1" indent="0">
              <a:buNone/>
            </a:pPr>
            <a:r>
              <a:rPr lang="en-US" u="sng" dirty="0"/>
              <a:t>Process 1:</a:t>
            </a:r>
          </a:p>
          <a:p>
            <a:pPr marL="457200" lvl="1" indent="0">
              <a:buNone/>
            </a:pPr>
            <a:r>
              <a:rPr lang="en-US" dirty="0"/>
              <a:t>1. Pick random integer bounded by width or length (lets say length)</a:t>
            </a:r>
          </a:p>
          <a:p>
            <a:pPr marL="457200" lvl="1" indent="0">
              <a:buNone/>
            </a:pPr>
            <a:r>
              <a:rPr lang="en-US" dirty="0"/>
              <a:t>2. Traverse along width until a non-zero pixel is found</a:t>
            </a:r>
          </a:p>
          <a:p>
            <a:pPr marL="457200" lvl="1" indent="0">
              <a:buNone/>
            </a:pPr>
            <a:r>
              <a:rPr lang="en-US" dirty="0"/>
              <a:t>3. Use that pixel as the center of the cropped region</a:t>
            </a:r>
          </a:p>
          <a:p>
            <a:pPr marL="457200" lvl="1" indent="0">
              <a:buNone/>
            </a:pPr>
            <a:endParaRPr lang="en-US" u="sng" dirty="0"/>
          </a:p>
          <a:p>
            <a:pPr marL="457200" lvl="1" indent="0">
              <a:buNone/>
            </a:pPr>
            <a:r>
              <a:rPr lang="en-US" u="sng" dirty="0"/>
              <a:t>Process 2:</a:t>
            </a:r>
          </a:p>
          <a:p>
            <a:pPr marL="457200" lvl="1" indent="0">
              <a:buNone/>
            </a:pPr>
            <a:r>
              <a:rPr lang="en-US" dirty="0"/>
              <a:t>1. Pick two random integers bounded by width and length.</a:t>
            </a:r>
          </a:p>
          <a:p>
            <a:pPr marL="457200" lvl="1" indent="0">
              <a:buNone/>
            </a:pPr>
            <a:r>
              <a:rPr lang="en-US" dirty="0"/>
              <a:t>2. Check pixel value, if non zero check (</a:t>
            </a:r>
            <a:r>
              <a:rPr lang="en-US" dirty="0" err="1"/>
              <a:t>crop_size</a:t>
            </a:r>
            <a:r>
              <a:rPr lang="en-US" dirty="0"/>
              <a:t>//4) </a:t>
            </a:r>
            <a:r>
              <a:rPr lang="en-US" dirty="0" err="1"/>
              <a:t>pizels</a:t>
            </a:r>
            <a:r>
              <a:rPr lang="en-US" dirty="0"/>
              <a:t> in each direction.</a:t>
            </a:r>
          </a:p>
          <a:p>
            <a:pPr marL="457200" lvl="1" indent="0">
              <a:buNone/>
            </a:pPr>
            <a:r>
              <a:rPr lang="en-US" dirty="0"/>
              <a:t>3. If any of those pixels are 0 then you’re near an edge, use as crop centroid.</a:t>
            </a:r>
          </a:p>
          <a:p>
            <a:endParaRPr lang="en-US" dirty="0"/>
          </a:p>
        </p:txBody>
      </p:sp>
    </p:spTree>
    <p:extLst>
      <p:ext uri="{BB962C8B-B14F-4D97-AF65-F5344CB8AC3E}">
        <p14:creationId xmlns:p14="http://schemas.microsoft.com/office/powerpoint/2010/main" val="87817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8E80-1EA9-4EC9-9DFF-1FDC8D169FD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07E21F6-D4E1-473A-9233-6B4E043E8FE3}"/>
              </a:ext>
            </a:extLst>
          </p:cNvPr>
          <p:cNvSpPr>
            <a:spLocks noGrp="1"/>
          </p:cNvSpPr>
          <p:nvPr>
            <p:ph idx="1"/>
          </p:nvPr>
        </p:nvSpPr>
        <p:spPr/>
        <p:txBody>
          <a:bodyPr/>
          <a:lstStyle/>
          <a:p>
            <a:r>
              <a:rPr lang="en-US" dirty="0"/>
              <a:t>Initial implementation mirrors the capsule network architecture as described in Sabour et. al. “Dynamic Routing Between Capsules”.</a:t>
            </a:r>
          </a:p>
          <a:p>
            <a:endParaRPr lang="en-US" dirty="0"/>
          </a:p>
          <a:p>
            <a:r>
              <a:rPr lang="en-US" dirty="0"/>
              <a:t>Capsule networks are a relatively new type of neural network, theorized in part by Geoffrey Hinton.</a:t>
            </a:r>
          </a:p>
          <a:p>
            <a:endParaRPr lang="en-US" dirty="0"/>
          </a:p>
          <a:p>
            <a:r>
              <a:rPr lang="en-US" dirty="0"/>
              <a:t>The implementation from which this project’s code was derived is part of the Hanson-ML series available on the Hanson-ML </a:t>
            </a:r>
            <a:r>
              <a:rPr lang="en-US" dirty="0" err="1"/>
              <a:t>github</a:t>
            </a:r>
            <a:r>
              <a:rPr lang="en-US" dirty="0"/>
              <a:t>.  (just google </a:t>
            </a:r>
            <a:r>
              <a:rPr lang="en-US" dirty="0" err="1"/>
              <a:t>hanson</a:t>
            </a:r>
            <a:r>
              <a:rPr lang="en-US" dirty="0"/>
              <a:t>-ml </a:t>
            </a:r>
            <a:r>
              <a:rPr lang="en-US" dirty="0" err="1"/>
              <a:t>github</a:t>
            </a:r>
            <a:r>
              <a:rPr lang="en-US" dirty="0"/>
              <a:t>)</a:t>
            </a:r>
          </a:p>
          <a:p>
            <a:pPr marL="0" indent="0">
              <a:buNone/>
            </a:pPr>
            <a:endParaRPr lang="en-US" dirty="0"/>
          </a:p>
        </p:txBody>
      </p:sp>
    </p:spTree>
    <p:extLst>
      <p:ext uri="{BB962C8B-B14F-4D97-AF65-F5344CB8AC3E}">
        <p14:creationId xmlns:p14="http://schemas.microsoft.com/office/powerpoint/2010/main" val="285823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138B-1D24-4E7C-AC4F-4D1366DCA5D3}"/>
              </a:ext>
            </a:extLst>
          </p:cNvPr>
          <p:cNvSpPr>
            <a:spLocks noGrp="1"/>
          </p:cNvSpPr>
          <p:nvPr>
            <p:ph type="title"/>
          </p:nvPr>
        </p:nvSpPr>
        <p:spPr/>
        <p:txBody>
          <a:bodyPr/>
          <a:lstStyle/>
          <a:p>
            <a:r>
              <a:rPr lang="en-US" dirty="0"/>
              <a:t>Cropping – Leaf Dataset</a:t>
            </a:r>
            <a:r>
              <a:rPr lang="en-US" dirty="0">
                <a:sym typeface="Wingdings" panose="05000000000000000000" pitchFamily="2" charset="2"/>
              </a:rPr>
              <a:t> </a:t>
            </a:r>
            <a:r>
              <a:rPr lang="en-US" dirty="0"/>
              <a:t>– 28x28</a:t>
            </a:r>
          </a:p>
        </p:txBody>
      </p:sp>
      <p:sp>
        <p:nvSpPr>
          <p:cNvPr id="3" name="Content Placeholder 2">
            <a:extLst>
              <a:ext uri="{FF2B5EF4-FFF2-40B4-BE49-F238E27FC236}">
                <a16:creationId xmlns:a16="http://schemas.microsoft.com/office/drawing/2014/main" id="{210BEC32-5EEC-4B31-9D2A-BD75D82B5BD7}"/>
              </a:ext>
            </a:extLst>
          </p:cNvPr>
          <p:cNvSpPr>
            <a:spLocks noGrp="1"/>
          </p:cNvSpPr>
          <p:nvPr>
            <p:ph idx="1"/>
          </p:nvPr>
        </p:nvSpPr>
        <p:spPr/>
        <p:txBody>
          <a:bodyPr>
            <a:normAutofit/>
          </a:bodyPr>
          <a:lstStyle/>
          <a:p>
            <a:endParaRPr lang="en-US" dirty="0"/>
          </a:p>
          <a:p>
            <a:endParaRPr lang="en-US" dirty="0"/>
          </a:p>
          <a:p>
            <a:endParaRPr lang="en-US" dirty="0"/>
          </a:p>
          <a:p>
            <a:endParaRPr lang="en-US" dirty="0"/>
          </a:p>
          <a:p>
            <a:pPr marL="0" indent="0">
              <a:buNone/>
            </a:pPr>
            <a:endParaRPr lang="en-US" dirty="0"/>
          </a:p>
          <a:p>
            <a:pPr marL="0" indent="0" algn="ctr">
              <a:buNone/>
            </a:pPr>
            <a:r>
              <a:rPr lang="en-US" u="sng" dirty="0"/>
              <a:t>First observations while implementing:</a:t>
            </a:r>
          </a:p>
          <a:p>
            <a:pPr marL="0" indent="0" algn="ctr">
              <a:buNone/>
            </a:pPr>
            <a:r>
              <a:rPr lang="en-US" dirty="0"/>
              <a:t> 99 classes is </a:t>
            </a:r>
            <a:r>
              <a:rPr lang="en-US" u="sng" dirty="0"/>
              <a:t>very</a:t>
            </a:r>
            <a:r>
              <a:rPr lang="en-US" dirty="0"/>
              <a:t> large for capsule network</a:t>
            </a:r>
          </a:p>
          <a:p>
            <a:pPr marL="0" indent="0" algn="ctr">
              <a:buNone/>
            </a:pPr>
            <a:r>
              <a:rPr lang="en-US" dirty="0"/>
              <a:t>28x28 too small? Dataset too small?</a:t>
            </a:r>
          </a:p>
        </p:txBody>
      </p:sp>
      <p:pic>
        <p:nvPicPr>
          <p:cNvPr id="4" name="Picture 3">
            <a:extLst>
              <a:ext uri="{FF2B5EF4-FFF2-40B4-BE49-F238E27FC236}">
                <a16:creationId xmlns:a16="http://schemas.microsoft.com/office/drawing/2014/main" id="{9ED85ABF-5FC3-44D3-95C9-B34A92B82755}"/>
              </a:ext>
            </a:extLst>
          </p:cNvPr>
          <p:cNvPicPr>
            <a:picLocks noChangeAspect="1"/>
          </p:cNvPicPr>
          <p:nvPr/>
        </p:nvPicPr>
        <p:blipFill>
          <a:blip r:embed="rId2"/>
          <a:stretch>
            <a:fillRect/>
          </a:stretch>
        </p:blipFill>
        <p:spPr>
          <a:xfrm>
            <a:off x="3145873" y="2724944"/>
            <a:ext cx="5800725" cy="1276350"/>
          </a:xfrm>
          <a:prstGeom prst="rect">
            <a:avLst/>
          </a:prstGeom>
        </p:spPr>
      </p:pic>
      <p:pic>
        <p:nvPicPr>
          <p:cNvPr id="5" name="Picture 4">
            <a:extLst>
              <a:ext uri="{FF2B5EF4-FFF2-40B4-BE49-F238E27FC236}">
                <a16:creationId xmlns:a16="http://schemas.microsoft.com/office/drawing/2014/main" id="{EE9E787B-BA64-46DC-9F0C-10DF5926D3D2}"/>
              </a:ext>
            </a:extLst>
          </p:cNvPr>
          <p:cNvPicPr>
            <a:picLocks noChangeAspect="1"/>
          </p:cNvPicPr>
          <p:nvPr/>
        </p:nvPicPr>
        <p:blipFill>
          <a:blip r:embed="rId3"/>
          <a:stretch>
            <a:fillRect/>
          </a:stretch>
        </p:blipFill>
        <p:spPr>
          <a:xfrm>
            <a:off x="1447800" y="2286001"/>
            <a:ext cx="9296400" cy="247650"/>
          </a:xfrm>
          <a:prstGeom prst="rect">
            <a:avLst/>
          </a:prstGeom>
        </p:spPr>
      </p:pic>
    </p:spTree>
    <p:extLst>
      <p:ext uri="{BB962C8B-B14F-4D97-AF65-F5344CB8AC3E}">
        <p14:creationId xmlns:p14="http://schemas.microsoft.com/office/powerpoint/2010/main" val="3544713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65F6-F071-4D25-B726-CF9BBAE8EFA4}"/>
              </a:ext>
            </a:extLst>
          </p:cNvPr>
          <p:cNvSpPr>
            <a:spLocks noGrp="1"/>
          </p:cNvSpPr>
          <p:nvPr>
            <p:ph type="title"/>
          </p:nvPr>
        </p:nvSpPr>
        <p:spPr/>
        <p:txBody>
          <a:bodyPr/>
          <a:lstStyle/>
          <a:p>
            <a:r>
              <a:rPr lang="en-US" dirty="0"/>
              <a:t>Issues </a:t>
            </a:r>
            <a:r>
              <a:rPr lang="en-US" dirty="0">
                <a:sym typeface="Wingdings" panose="05000000000000000000" pitchFamily="2" charset="2"/>
              </a:rPr>
              <a:t>with the dataset: </a:t>
            </a:r>
            <a:endParaRPr lang="en-US" dirty="0"/>
          </a:p>
        </p:txBody>
      </p:sp>
      <p:sp>
        <p:nvSpPr>
          <p:cNvPr id="3" name="Content Placeholder 2">
            <a:extLst>
              <a:ext uri="{FF2B5EF4-FFF2-40B4-BE49-F238E27FC236}">
                <a16:creationId xmlns:a16="http://schemas.microsoft.com/office/drawing/2014/main" id="{91A5D814-52F0-4D13-B833-5707C95DF286}"/>
              </a:ext>
            </a:extLst>
          </p:cNvPr>
          <p:cNvSpPr>
            <a:spLocks noGrp="1"/>
          </p:cNvSpPr>
          <p:nvPr>
            <p:ph idx="1"/>
          </p:nvPr>
        </p:nvSpPr>
        <p:spPr/>
        <p:txBody>
          <a:bodyPr/>
          <a:lstStyle/>
          <a:p>
            <a:r>
              <a:rPr lang="en-US" dirty="0"/>
              <a:t>In the capsule routing portions of the network:</a:t>
            </a:r>
          </a:p>
          <a:p>
            <a:pPr lvl="1"/>
            <a:r>
              <a:rPr lang="en-US" dirty="0"/>
              <a:t>Secondary capsules consist of (# of classes) by (# character vectors)</a:t>
            </a:r>
          </a:p>
          <a:p>
            <a:pPr lvl="1"/>
            <a:r>
              <a:rPr lang="en-US" dirty="0"/>
              <a:t>This unfortunately makes a very large network when there are 99 different types of leaves.</a:t>
            </a:r>
          </a:p>
          <a:p>
            <a:pPr lvl="1"/>
            <a:r>
              <a:rPr lang="en-US" dirty="0"/>
              <a:t>Large networks also train slower, and require more data to train correctly.</a:t>
            </a:r>
          </a:p>
          <a:p>
            <a:r>
              <a:rPr lang="en-US" dirty="0"/>
              <a:t>Leads to really dense network upwards of 41 million parameters.</a:t>
            </a:r>
          </a:p>
          <a:p>
            <a:r>
              <a:rPr lang="en-US" dirty="0"/>
              <a:t>Really wish that the dataset was larger.</a:t>
            </a:r>
          </a:p>
        </p:txBody>
      </p:sp>
    </p:spTree>
    <p:extLst>
      <p:ext uri="{BB962C8B-B14F-4D97-AF65-F5344CB8AC3E}">
        <p14:creationId xmlns:p14="http://schemas.microsoft.com/office/powerpoint/2010/main" val="2178265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2D36-CEED-4471-8374-0A066221AF77}"/>
              </a:ext>
            </a:extLst>
          </p:cNvPr>
          <p:cNvSpPr>
            <a:spLocks noGrp="1"/>
          </p:cNvSpPr>
          <p:nvPr>
            <p:ph type="title"/>
          </p:nvPr>
        </p:nvSpPr>
        <p:spPr/>
        <p:txBody>
          <a:bodyPr/>
          <a:lstStyle/>
          <a:p>
            <a:r>
              <a:rPr lang="en-US" dirty="0"/>
              <a:t>Results – Leaf Dataset</a:t>
            </a:r>
          </a:p>
        </p:txBody>
      </p:sp>
      <p:sp>
        <p:nvSpPr>
          <p:cNvPr id="3" name="Content Placeholder 2">
            <a:extLst>
              <a:ext uri="{FF2B5EF4-FFF2-40B4-BE49-F238E27FC236}">
                <a16:creationId xmlns:a16="http://schemas.microsoft.com/office/drawing/2014/main" id="{8A882D00-414C-471C-8A7C-1241CDDD88B9}"/>
              </a:ext>
            </a:extLst>
          </p:cNvPr>
          <p:cNvSpPr>
            <a:spLocks noGrp="1"/>
          </p:cNvSpPr>
          <p:nvPr>
            <p:ph idx="1"/>
          </p:nvPr>
        </p:nvSpPr>
        <p:spPr/>
        <p:txBody>
          <a:bodyPr/>
          <a:lstStyle/>
          <a:p>
            <a:r>
              <a:rPr lang="en-US" dirty="0"/>
              <a:t>Network parameter size is crazy.</a:t>
            </a:r>
          </a:p>
          <a:p>
            <a:r>
              <a:rPr lang="en-US" dirty="0"/>
              <a:t>Total dataset – 1584 images, 16 images per class.  </a:t>
            </a:r>
          </a:p>
          <a:p>
            <a:pPr marL="0" indent="0">
              <a:buNone/>
            </a:pPr>
            <a:endParaRPr lang="en-US" dirty="0"/>
          </a:p>
          <a:p>
            <a:endParaRPr lang="en-US" dirty="0"/>
          </a:p>
        </p:txBody>
      </p:sp>
      <p:pic>
        <p:nvPicPr>
          <p:cNvPr id="5" name="Picture 4">
            <a:extLst>
              <a:ext uri="{FF2B5EF4-FFF2-40B4-BE49-F238E27FC236}">
                <a16:creationId xmlns:a16="http://schemas.microsoft.com/office/drawing/2014/main" id="{D5609768-352C-4494-B8E2-A86CCACE4CEA}"/>
              </a:ext>
            </a:extLst>
          </p:cNvPr>
          <p:cNvPicPr>
            <a:picLocks noChangeAspect="1"/>
          </p:cNvPicPr>
          <p:nvPr/>
        </p:nvPicPr>
        <p:blipFill>
          <a:blip r:embed="rId2"/>
          <a:stretch>
            <a:fillRect/>
          </a:stretch>
        </p:blipFill>
        <p:spPr>
          <a:xfrm>
            <a:off x="2334693" y="3361255"/>
            <a:ext cx="6742757" cy="1944753"/>
          </a:xfrm>
          <a:prstGeom prst="rect">
            <a:avLst/>
          </a:prstGeom>
        </p:spPr>
      </p:pic>
    </p:spTree>
    <p:extLst>
      <p:ext uri="{BB962C8B-B14F-4D97-AF65-F5344CB8AC3E}">
        <p14:creationId xmlns:p14="http://schemas.microsoft.com/office/powerpoint/2010/main" val="2367501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F641-A9EB-46C1-BC00-5558504EE494}"/>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5FE1619A-6FDE-4069-8934-8460DE9648EA}"/>
              </a:ext>
            </a:extLst>
          </p:cNvPr>
          <p:cNvSpPr>
            <a:spLocks noGrp="1"/>
          </p:cNvSpPr>
          <p:nvPr>
            <p:ph idx="1"/>
          </p:nvPr>
        </p:nvSpPr>
        <p:spPr/>
        <p:txBody>
          <a:bodyPr/>
          <a:lstStyle/>
          <a:p>
            <a:r>
              <a:rPr lang="en-US" dirty="0"/>
              <a:t>Find a better dataset that’s more complicated than MNIST but not as small as the leaf dataset.</a:t>
            </a:r>
          </a:p>
          <a:p>
            <a:r>
              <a:rPr lang="en-US" dirty="0"/>
              <a:t>Apply the works discussed in the presentation to the new dataset (which should be fairly easy to do).</a:t>
            </a:r>
          </a:p>
          <a:p>
            <a:r>
              <a:rPr lang="en-US" dirty="0"/>
              <a:t>Do MNIST training runs for 20x20, 22x22, 24x24, and 26x26 to add </a:t>
            </a:r>
            <a:r>
              <a:rPr lang="en-US"/>
              <a:t>to graph</a:t>
            </a:r>
            <a:endParaRPr lang="en-US" dirty="0"/>
          </a:p>
          <a:p>
            <a:endParaRPr lang="en-US" dirty="0"/>
          </a:p>
          <a:p>
            <a:r>
              <a:rPr lang="en-US" dirty="0"/>
              <a:t>Anyone have any ideas for datasets that have black and white outline masks of objects?</a:t>
            </a:r>
          </a:p>
        </p:txBody>
      </p:sp>
    </p:spTree>
    <p:extLst>
      <p:ext uri="{BB962C8B-B14F-4D97-AF65-F5344CB8AC3E}">
        <p14:creationId xmlns:p14="http://schemas.microsoft.com/office/powerpoint/2010/main" val="153743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ABD0-C749-4A4E-8A93-255A892A6328}"/>
              </a:ext>
            </a:extLst>
          </p:cNvPr>
          <p:cNvSpPr>
            <a:spLocks noGrp="1"/>
          </p:cNvSpPr>
          <p:nvPr>
            <p:ph type="title"/>
          </p:nvPr>
        </p:nvSpPr>
        <p:spPr/>
        <p:txBody>
          <a:bodyPr/>
          <a:lstStyle/>
          <a:p>
            <a:r>
              <a:rPr lang="en-US" dirty="0"/>
              <a:t>What are capsule networks?	</a:t>
            </a:r>
          </a:p>
        </p:txBody>
      </p:sp>
      <p:sp>
        <p:nvSpPr>
          <p:cNvPr id="3" name="Content Placeholder 2">
            <a:extLst>
              <a:ext uri="{FF2B5EF4-FFF2-40B4-BE49-F238E27FC236}">
                <a16:creationId xmlns:a16="http://schemas.microsoft.com/office/drawing/2014/main" id="{A0E2E0D1-58B3-4441-BE24-B789BAFB39EE}"/>
              </a:ext>
            </a:extLst>
          </p:cNvPr>
          <p:cNvSpPr>
            <a:spLocks noGrp="1"/>
          </p:cNvSpPr>
          <p:nvPr>
            <p:ph idx="1"/>
          </p:nvPr>
        </p:nvSpPr>
        <p:spPr/>
        <p:txBody>
          <a:bodyPr/>
          <a:lstStyle/>
          <a:p>
            <a:r>
              <a:rPr lang="en-US" dirty="0"/>
              <a:t>Witchcraft, but not really –</a:t>
            </a:r>
          </a:p>
          <a:p>
            <a:pPr lvl="1"/>
            <a:r>
              <a:rPr lang="en-US" dirty="0"/>
              <a:t>A convolutional capsule network such as the one proposed in the paper “</a:t>
            </a:r>
            <a:r>
              <a:rPr lang="en-US" dirty="0" err="1"/>
              <a:t>CapsNet</a:t>
            </a:r>
            <a:r>
              <a:rPr lang="en-US" dirty="0"/>
              <a:t>” has a few important features that are worth noting</a:t>
            </a:r>
          </a:p>
          <a:p>
            <a:pPr lvl="1"/>
            <a:r>
              <a:rPr lang="en-US" dirty="0"/>
              <a:t>“Inverse Graphics” – the idea of reverse rendering taking an image of something rendered and obtaining pose information.</a:t>
            </a:r>
          </a:p>
          <a:p>
            <a:pPr lvl="1"/>
            <a:r>
              <a:rPr lang="en-US" dirty="0"/>
              <a:t>Loss of pose information in traditional networks, while capsule networks </a:t>
            </a:r>
            <a:r>
              <a:rPr lang="en-US" dirty="0" err="1"/>
              <a:t>atleast</a:t>
            </a:r>
            <a:r>
              <a:rPr lang="en-US" dirty="0"/>
              <a:t> in theory preserve this information.</a:t>
            </a:r>
          </a:p>
          <a:p>
            <a:pPr lvl="1"/>
            <a:r>
              <a:rPr lang="en-US" dirty="0"/>
              <a:t>Pooling layers lose information</a:t>
            </a:r>
          </a:p>
          <a:p>
            <a:pPr marL="457200" lvl="1" indent="0">
              <a:buNone/>
            </a:pPr>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A43E5E15-1797-48AC-86A4-EC306A5C3E62}"/>
              </a:ext>
            </a:extLst>
          </p:cNvPr>
          <p:cNvPicPr>
            <a:picLocks noChangeAspect="1"/>
          </p:cNvPicPr>
          <p:nvPr/>
        </p:nvPicPr>
        <p:blipFill>
          <a:blip r:embed="rId2"/>
          <a:stretch>
            <a:fillRect/>
          </a:stretch>
        </p:blipFill>
        <p:spPr>
          <a:xfrm>
            <a:off x="7092819" y="4323207"/>
            <a:ext cx="3940629" cy="2072668"/>
          </a:xfrm>
          <a:prstGeom prst="rect">
            <a:avLst/>
          </a:prstGeom>
        </p:spPr>
      </p:pic>
      <p:pic>
        <p:nvPicPr>
          <p:cNvPr id="5" name="Picture 4">
            <a:extLst>
              <a:ext uri="{FF2B5EF4-FFF2-40B4-BE49-F238E27FC236}">
                <a16:creationId xmlns:a16="http://schemas.microsoft.com/office/drawing/2014/main" id="{CC3FC5DB-45BD-43AB-BA76-DA112F26E465}"/>
              </a:ext>
            </a:extLst>
          </p:cNvPr>
          <p:cNvPicPr>
            <a:picLocks noChangeAspect="1"/>
          </p:cNvPicPr>
          <p:nvPr/>
        </p:nvPicPr>
        <p:blipFill>
          <a:blip r:embed="rId3"/>
          <a:stretch>
            <a:fillRect/>
          </a:stretch>
        </p:blipFill>
        <p:spPr>
          <a:xfrm>
            <a:off x="1263906" y="5134097"/>
            <a:ext cx="5508561" cy="1358778"/>
          </a:xfrm>
          <a:prstGeom prst="rect">
            <a:avLst/>
          </a:prstGeom>
        </p:spPr>
      </p:pic>
      <p:sp>
        <p:nvSpPr>
          <p:cNvPr id="6" name="TextBox 5">
            <a:extLst>
              <a:ext uri="{FF2B5EF4-FFF2-40B4-BE49-F238E27FC236}">
                <a16:creationId xmlns:a16="http://schemas.microsoft.com/office/drawing/2014/main" id="{5A2425BC-97E6-4ED0-A262-F69B37A9ED54}"/>
              </a:ext>
            </a:extLst>
          </p:cNvPr>
          <p:cNvSpPr txBox="1"/>
          <p:nvPr/>
        </p:nvSpPr>
        <p:spPr>
          <a:xfrm>
            <a:off x="1069911" y="6492875"/>
            <a:ext cx="11122089" cy="369332"/>
          </a:xfrm>
          <a:prstGeom prst="rect">
            <a:avLst/>
          </a:prstGeom>
          <a:noFill/>
        </p:spPr>
        <p:txBody>
          <a:bodyPr wrap="square" rtlCol="0">
            <a:spAutoFit/>
          </a:bodyPr>
          <a:lstStyle/>
          <a:p>
            <a:r>
              <a:rPr lang="en-US" dirty="0"/>
              <a:t>https://towardsdatascience.com/a-simple-and-intuitive-explanation-of-hintons-capsule-networks-b59792ad46b1</a:t>
            </a:r>
          </a:p>
        </p:txBody>
      </p:sp>
    </p:spTree>
    <p:extLst>
      <p:ext uri="{BB962C8B-B14F-4D97-AF65-F5344CB8AC3E}">
        <p14:creationId xmlns:p14="http://schemas.microsoft.com/office/powerpoint/2010/main" val="398658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40DCCF-E966-4639-A684-E01956B10F3A}"/>
              </a:ext>
            </a:extLst>
          </p:cNvPr>
          <p:cNvPicPr>
            <a:picLocks noChangeAspect="1"/>
          </p:cNvPicPr>
          <p:nvPr/>
        </p:nvPicPr>
        <p:blipFill>
          <a:blip r:embed="rId2"/>
          <a:stretch>
            <a:fillRect/>
          </a:stretch>
        </p:blipFill>
        <p:spPr>
          <a:xfrm>
            <a:off x="1549217" y="681037"/>
            <a:ext cx="9093566" cy="5095973"/>
          </a:xfrm>
          <a:prstGeom prst="rect">
            <a:avLst/>
          </a:prstGeom>
        </p:spPr>
      </p:pic>
      <p:sp>
        <p:nvSpPr>
          <p:cNvPr id="5" name="TextBox 4">
            <a:extLst>
              <a:ext uri="{FF2B5EF4-FFF2-40B4-BE49-F238E27FC236}">
                <a16:creationId xmlns:a16="http://schemas.microsoft.com/office/drawing/2014/main" id="{F5D11C7A-E603-495A-84E7-2A52CCA2D306}"/>
              </a:ext>
            </a:extLst>
          </p:cNvPr>
          <p:cNvSpPr txBox="1"/>
          <p:nvPr/>
        </p:nvSpPr>
        <p:spPr>
          <a:xfrm>
            <a:off x="534955" y="5807631"/>
            <a:ext cx="11122089" cy="369332"/>
          </a:xfrm>
          <a:prstGeom prst="rect">
            <a:avLst/>
          </a:prstGeom>
          <a:noFill/>
        </p:spPr>
        <p:txBody>
          <a:bodyPr wrap="square" rtlCol="0">
            <a:spAutoFit/>
          </a:bodyPr>
          <a:lstStyle/>
          <a:p>
            <a:r>
              <a:rPr lang="en-US" dirty="0"/>
              <a:t>https://towardsdatascience.com/a-simple-and-intuitive-explanation-of-hintons-capsule-networks-b59792ad46b1</a:t>
            </a:r>
          </a:p>
        </p:txBody>
      </p:sp>
    </p:spTree>
    <p:extLst>
      <p:ext uri="{BB962C8B-B14F-4D97-AF65-F5344CB8AC3E}">
        <p14:creationId xmlns:p14="http://schemas.microsoft.com/office/powerpoint/2010/main" val="329272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94B9-CBF9-4826-BA8D-912EAB2DE3F5}"/>
              </a:ext>
            </a:extLst>
          </p:cNvPr>
          <p:cNvSpPr>
            <a:spLocks noGrp="1"/>
          </p:cNvSpPr>
          <p:nvPr>
            <p:ph type="title"/>
          </p:nvPr>
        </p:nvSpPr>
        <p:spPr/>
        <p:txBody>
          <a:bodyPr/>
          <a:lstStyle/>
          <a:p>
            <a:r>
              <a:rPr lang="en-US" dirty="0"/>
              <a:t>“</a:t>
            </a:r>
            <a:r>
              <a:rPr lang="en-US" dirty="0" err="1"/>
              <a:t>CapsNet</a:t>
            </a:r>
            <a:r>
              <a:rPr lang="en-US" dirty="0"/>
              <a:t>”</a:t>
            </a:r>
          </a:p>
        </p:txBody>
      </p:sp>
      <p:pic>
        <p:nvPicPr>
          <p:cNvPr id="4" name="Content Placeholder 3">
            <a:extLst>
              <a:ext uri="{FF2B5EF4-FFF2-40B4-BE49-F238E27FC236}">
                <a16:creationId xmlns:a16="http://schemas.microsoft.com/office/drawing/2014/main" id="{9A6FA3A7-4EE6-4DBB-98CF-032C1502E528}"/>
              </a:ext>
            </a:extLst>
          </p:cNvPr>
          <p:cNvPicPr>
            <a:picLocks noGrp="1" noChangeAspect="1"/>
          </p:cNvPicPr>
          <p:nvPr>
            <p:ph idx="1"/>
          </p:nvPr>
        </p:nvPicPr>
        <p:blipFill>
          <a:blip r:embed="rId2"/>
          <a:stretch>
            <a:fillRect/>
          </a:stretch>
        </p:blipFill>
        <p:spPr>
          <a:xfrm>
            <a:off x="1252537" y="2439194"/>
            <a:ext cx="9686925" cy="3124200"/>
          </a:xfrm>
          <a:prstGeom prst="rect">
            <a:avLst/>
          </a:prstGeom>
        </p:spPr>
      </p:pic>
      <p:sp>
        <p:nvSpPr>
          <p:cNvPr id="5" name="TextBox 4">
            <a:extLst>
              <a:ext uri="{FF2B5EF4-FFF2-40B4-BE49-F238E27FC236}">
                <a16:creationId xmlns:a16="http://schemas.microsoft.com/office/drawing/2014/main" id="{57EF1F7D-739B-435F-B4E6-D4F448044B24}"/>
              </a:ext>
            </a:extLst>
          </p:cNvPr>
          <p:cNvSpPr txBox="1"/>
          <p:nvPr/>
        </p:nvSpPr>
        <p:spPr>
          <a:xfrm>
            <a:off x="1394503" y="1930864"/>
            <a:ext cx="1523622" cy="1200329"/>
          </a:xfrm>
          <a:prstGeom prst="rect">
            <a:avLst/>
          </a:prstGeom>
          <a:noFill/>
        </p:spPr>
        <p:txBody>
          <a:bodyPr wrap="none" rtlCol="0">
            <a:spAutoFit/>
          </a:bodyPr>
          <a:lstStyle/>
          <a:p>
            <a:r>
              <a:rPr lang="en-US" u="sng" dirty="0"/>
              <a:t>Treat as conv1</a:t>
            </a:r>
          </a:p>
          <a:p>
            <a:r>
              <a:rPr lang="en-US" dirty="0"/>
              <a:t>256 filters</a:t>
            </a:r>
          </a:p>
          <a:p>
            <a:r>
              <a:rPr lang="en-US" dirty="0"/>
              <a:t>9x9 kernels</a:t>
            </a:r>
          </a:p>
          <a:p>
            <a:r>
              <a:rPr lang="en-US" dirty="0"/>
              <a:t>Stride 1</a:t>
            </a:r>
          </a:p>
        </p:txBody>
      </p:sp>
      <p:sp>
        <p:nvSpPr>
          <p:cNvPr id="7" name="TextBox 6">
            <a:extLst>
              <a:ext uri="{FF2B5EF4-FFF2-40B4-BE49-F238E27FC236}">
                <a16:creationId xmlns:a16="http://schemas.microsoft.com/office/drawing/2014/main" id="{FAC8D3CB-ED52-4B2D-9CE5-BAA7BC2DE346}"/>
              </a:ext>
            </a:extLst>
          </p:cNvPr>
          <p:cNvSpPr txBox="1"/>
          <p:nvPr/>
        </p:nvSpPr>
        <p:spPr>
          <a:xfrm>
            <a:off x="3060091" y="1930863"/>
            <a:ext cx="1523622" cy="1200329"/>
          </a:xfrm>
          <a:prstGeom prst="rect">
            <a:avLst/>
          </a:prstGeom>
          <a:noFill/>
        </p:spPr>
        <p:txBody>
          <a:bodyPr wrap="none" rtlCol="0">
            <a:spAutoFit/>
          </a:bodyPr>
          <a:lstStyle/>
          <a:p>
            <a:r>
              <a:rPr lang="en-US" u="sng" dirty="0"/>
              <a:t>Treat as conv2</a:t>
            </a:r>
          </a:p>
          <a:p>
            <a:r>
              <a:rPr lang="en-US" dirty="0"/>
              <a:t>256 filters</a:t>
            </a:r>
          </a:p>
          <a:p>
            <a:r>
              <a:rPr lang="en-US" dirty="0"/>
              <a:t>9x9 kernels</a:t>
            </a:r>
          </a:p>
          <a:p>
            <a:r>
              <a:rPr lang="en-US" dirty="0"/>
              <a:t>Stride 2</a:t>
            </a:r>
          </a:p>
        </p:txBody>
      </p:sp>
      <p:sp>
        <p:nvSpPr>
          <p:cNvPr id="8" name="TextBox 7">
            <a:extLst>
              <a:ext uri="{FF2B5EF4-FFF2-40B4-BE49-F238E27FC236}">
                <a16:creationId xmlns:a16="http://schemas.microsoft.com/office/drawing/2014/main" id="{C897EEF2-F2FE-449E-8E98-D4BEB2E6B51E}"/>
              </a:ext>
            </a:extLst>
          </p:cNvPr>
          <p:cNvSpPr txBox="1"/>
          <p:nvPr/>
        </p:nvSpPr>
        <p:spPr>
          <a:xfrm>
            <a:off x="5138169" y="1326277"/>
            <a:ext cx="2554095" cy="1477328"/>
          </a:xfrm>
          <a:prstGeom prst="rect">
            <a:avLst/>
          </a:prstGeom>
          <a:noFill/>
        </p:spPr>
        <p:txBody>
          <a:bodyPr wrap="square" rtlCol="0">
            <a:spAutoFit/>
          </a:bodyPr>
          <a:lstStyle/>
          <a:p>
            <a:r>
              <a:rPr lang="en-US" u="sng" dirty="0"/>
              <a:t>Primary Capsules</a:t>
            </a:r>
          </a:p>
          <a:p>
            <a:r>
              <a:rPr lang="en-US" dirty="0"/>
              <a:t>6x6x256 from </a:t>
            </a:r>
            <a:r>
              <a:rPr lang="en-US" i="1" dirty="0"/>
              <a:t>conv2</a:t>
            </a:r>
          </a:p>
          <a:p>
            <a:r>
              <a:rPr lang="en-US" u="sng" dirty="0"/>
              <a:t>Reshape</a:t>
            </a:r>
            <a:r>
              <a:rPr lang="en-US" dirty="0"/>
              <a:t> 6x6x32x8 </a:t>
            </a:r>
          </a:p>
          <a:p>
            <a:r>
              <a:rPr lang="en-US" dirty="0"/>
              <a:t>32 filters containing 8 activation vectors</a:t>
            </a:r>
          </a:p>
        </p:txBody>
      </p:sp>
      <p:sp>
        <p:nvSpPr>
          <p:cNvPr id="9" name="TextBox 8">
            <a:extLst>
              <a:ext uri="{FF2B5EF4-FFF2-40B4-BE49-F238E27FC236}">
                <a16:creationId xmlns:a16="http://schemas.microsoft.com/office/drawing/2014/main" id="{2F5D6E04-9F29-48F6-A41D-20DA3A783131}"/>
              </a:ext>
            </a:extLst>
          </p:cNvPr>
          <p:cNvSpPr txBox="1"/>
          <p:nvPr/>
        </p:nvSpPr>
        <p:spPr>
          <a:xfrm>
            <a:off x="7385548" y="1446365"/>
            <a:ext cx="2554095" cy="1477328"/>
          </a:xfrm>
          <a:prstGeom prst="rect">
            <a:avLst/>
          </a:prstGeom>
          <a:noFill/>
        </p:spPr>
        <p:txBody>
          <a:bodyPr wrap="square" rtlCol="0">
            <a:spAutoFit/>
          </a:bodyPr>
          <a:lstStyle/>
          <a:p>
            <a:r>
              <a:rPr lang="en-US" u="sng" dirty="0"/>
              <a:t>Secondary </a:t>
            </a:r>
            <a:r>
              <a:rPr lang="en-US" u="sng" dirty="0" err="1"/>
              <a:t>DigitCaps</a:t>
            </a:r>
            <a:endParaRPr lang="en-US" u="sng" dirty="0"/>
          </a:p>
          <a:p>
            <a:r>
              <a:rPr lang="en-US" dirty="0"/>
              <a:t>16 - wide representing characteristics of digits</a:t>
            </a:r>
          </a:p>
          <a:p>
            <a:r>
              <a:rPr lang="en-US" dirty="0"/>
              <a:t>10 - dimensions representing classes</a:t>
            </a:r>
          </a:p>
        </p:txBody>
      </p:sp>
      <p:sp>
        <p:nvSpPr>
          <p:cNvPr id="10" name="TextBox 9">
            <a:extLst>
              <a:ext uri="{FF2B5EF4-FFF2-40B4-BE49-F238E27FC236}">
                <a16:creationId xmlns:a16="http://schemas.microsoft.com/office/drawing/2014/main" id="{89967315-D54D-4993-B5C5-5F8F73B842A0}"/>
              </a:ext>
            </a:extLst>
          </p:cNvPr>
          <p:cNvSpPr txBox="1"/>
          <p:nvPr/>
        </p:nvSpPr>
        <p:spPr>
          <a:xfrm>
            <a:off x="9208127" y="4239328"/>
            <a:ext cx="2554095" cy="923330"/>
          </a:xfrm>
          <a:prstGeom prst="rect">
            <a:avLst/>
          </a:prstGeom>
          <a:noFill/>
        </p:spPr>
        <p:txBody>
          <a:bodyPr wrap="square" rtlCol="0">
            <a:spAutoFit/>
          </a:bodyPr>
          <a:lstStyle/>
          <a:p>
            <a:r>
              <a:rPr lang="en-US" u="sng" dirty="0"/>
              <a:t>Loss function:</a:t>
            </a:r>
          </a:p>
          <a:p>
            <a:r>
              <a:rPr lang="en-US" dirty="0"/>
              <a:t>Made in part from reconstruction loss and </a:t>
            </a:r>
          </a:p>
        </p:txBody>
      </p:sp>
    </p:spTree>
    <p:extLst>
      <p:ext uri="{BB962C8B-B14F-4D97-AF65-F5344CB8AC3E}">
        <p14:creationId xmlns:p14="http://schemas.microsoft.com/office/powerpoint/2010/main" val="450159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EFE0-2E59-476F-BD45-F2A208030B61}"/>
              </a:ext>
            </a:extLst>
          </p:cNvPr>
          <p:cNvSpPr>
            <a:spLocks noGrp="1"/>
          </p:cNvSpPr>
          <p:nvPr>
            <p:ph type="title"/>
          </p:nvPr>
        </p:nvSpPr>
        <p:spPr/>
        <p:txBody>
          <a:bodyPr/>
          <a:lstStyle/>
          <a:p>
            <a:r>
              <a:rPr lang="en-US" dirty="0"/>
              <a:t>Initial plan / Contribution goal</a:t>
            </a:r>
          </a:p>
        </p:txBody>
      </p:sp>
      <p:sp>
        <p:nvSpPr>
          <p:cNvPr id="3" name="Content Placeholder 2">
            <a:extLst>
              <a:ext uri="{FF2B5EF4-FFF2-40B4-BE49-F238E27FC236}">
                <a16:creationId xmlns:a16="http://schemas.microsoft.com/office/drawing/2014/main" id="{6FD630DD-14AB-442A-A343-87949A5B6661}"/>
              </a:ext>
            </a:extLst>
          </p:cNvPr>
          <p:cNvSpPr>
            <a:spLocks noGrp="1"/>
          </p:cNvSpPr>
          <p:nvPr>
            <p:ph idx="1"/>
          </p:nvPr>
        </p:nvSpPr>
        <p:spPr/>
        <p:txBody>
          <a:bodyPr>
            <a:normAutofit fontScale="92500"/>
          </a:bodyPr>
          <a:lstStyle/>
          <a:p>
            <a:r>
              <a:rPr lang="en-US" dirty="0"/>
              <a:t>Discover how well capsule networks learn on partial and incomplete data.  This in theory will be useful for applying learning to larger images without needing to resort to pooling layers, and other methods leading to data loss.</a:t>
            </a:r>
          </a:p>
          <a:p>
            <a:pPr marL="0" indent="0">
              <a:buNone/>
            </a:pPr>
            <a:endParaRPr lang="en-US" dirty="0"/>
          </a:p>
          <a:p>
            <a:r>
              <a:rPr lang="en-US" dirty="0"/>
              <a:t>Start with cropping from MNIST : also get more comfortable with the </a:t>
            </a:r>
            <a:r>
              <a:rPr lang="en-US" dirty="0" err="1"/>
              <a:t>CapsNet</a:t>
            </a:r>
            <a:r>
              <a:rPr lang="en-US" dirty="0"/>
              <a:t> architecture, its layers, and hyperparameters</a:t>
            </a:r>
          </a:p>
          <a:p>
            <a:endParaRPr lang="en-US" dirty="0"/>
          </a:p>
          <a:p>
            <a:r>
              <a:rPr lang="en-US" dirty="0"/>
              <a:t>Leaf Dataset – due to its masked nature, and odd shaped imagery, seems like an interesting second dataset to apply the cropped MNIST model to</a:t>
            </a:r>
          </a:p>
        </p:txBody>
      </p:sp>
    </p:spTree>
    <p:extLst>
      <p:ext uri="{BB962C8B-B14F-4D97-AF65-F5344CB8AC3E}">
        <p14:creationId xmlns:p14="http://schemas.microsoft.com/office/powerpoint/2010/main" val="275896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621E-ADF3-4C9B-90E4-9A9B6C1B45C8}"/>
              </a:ext>
            </a:extLst>
          </p:cNvPr>
          <p:cNvSpPr>
            <a:spLocks noGrp="1"/>
          </p:cNvSpPr>
          <p:nvPr>
            <p:ph type="title"/>
          </p:nvPr>
        </p:nvSpPr>
        <p:spPr/>
        <p:txBody>
          <a:bodyPr/>
          <a:lstStyle/>
          <a:p>
            <a:r>
              <a:rPr lang="en-US" dirty="0"/>
              <a:t>Starting with MNIST</a:t>
            </a:r>
          </a:p>
        </p:txBody>
      </p:sp>
      <p:sp>
        <p:nvSpPr>
          <p:cNvPr id="3" name="Content Placeholder 2">
            <a:extLst>
              <a:ext uri="{FF2B5EF4-FFF2-40B4-BE49-F238E27FC236}">
                <a16:creationId xmlns:a16="http://schemas.microsoft.com/office/drawing/2014/main" id="{5409396F-7941-4F53-88AC-D87C05669B8D}"/>
              </a:ext>
            </a:extLst>
          </p:cNvPr>
          <p:cNvSpPr>
            <a:spLocks noGrp="1"/>
          </p:cNvSpPr>
          <p:nvPr>
            <p:ph idx="1"/>
          </p:nvPr>
        </p:nvSpPr>
        <p:spPr/>
        <p:txBody>
          <a:bodyPr/>
          <a:lstStyle/>
          <a:p>
            <a:r>
              <a:rPr lang="en-US" dirty="0"/>
              <a:t>Take MNIST from 28x28 to 14x14 – applying constraints to make sure images are always containing digits.</a:t>
            </a:r>
          </a:p>
          <a:p>
            <a:endParaRPr lang="en-US" dirty="0"/>
          </a:p>
          <a:p>
            <a:endParaRPr lang="en-US" dirty="0"/>
          </a:p>
          <a:p>
            <a:endParaRPr lang="en-US" dirty="0"/>
          </a:p>
          <a:p>
            <a:endParaRPr lang="en-US" dirty="0"/>
          </a:p>
          <a:p>
            <a:r>
              <a:rPr lang="en-US" dirty="0"/>
              <a:t>Adjust the architecture, and hyperparameters to achieve best performance</a:t>
            </a:r>
          </a:p>
          <a:p>
            <a:r>
              <a:rPr lang="en-US" dirty="0"/>
              <a:t>Use results as indicator before moving on to leaf dataset</a:t>
            </a:r>
          </a:p>
        </p:txBody>
      </p:sp>
      <p:pic>
        <p:nvPicPr>
          <p:cNvPr id="4" name="Picture 3">
            <a:extLst>
              <a:ext uri="{FF2B5EF4-FFF2-40B4-BE49-F238E27FC236}">
                <a16:creationId xmlns:a16="http://schemas.microsoft.com/office/drawing/2014/main" id="{4B05C76E-F250-40BA-8F2F-5CA4D3F5774E}"/>
              </a:ext>
            </a:extLst>
          </p:cNvPr>
          <p:cNvPicPr>
            <a:picLocks noChangeAspect="1"/>
          </p:cNvPicPr>
          <p:nvPr/>
        </p:nvPicPr>
        <p:blipFill>
          <a:blip r:embed="rId2"/>
          <a:stretch>
            <a:fillRect/>
          </a:stretch>
        </p:blipFill>
        <p:spPr>
          <a:xfrm>
            <a:off x="2160930" y="2911491"/>
            <a:ext cx="7571560" cy="1607296"/>
          </a:xfrm>
          <a:prstGeom prst="rect">
            <a:avLst/>
          </a:prstGeom>
        </p:spPr>
      </p:pic>
    </p:spTree>
    <p:extLst>
      <p:ext uri="{BB962C8B-B14F-4D97-AF65-F5344CB8AC3E}">
        <p14:creationId xmlns:p14="http://schemas.microsoft.com/office/powerpoint/2010/main" val="2827760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A8-0F8E-469A-A48D-69F5456C22E8}"/>
              </a:ext>
            </a:extLst>
          </p:cNvPr>
          <p:cNvSpPr>
            <a:spLocks noGrp="1"/>
          </p:cNvSpPr>
          <p:nvPr>
            <p:ph type="title"/>
          </p:nvPr>
        </p:nvSpPr>
        <p:spPr/>
        <p:txBody>
          <a:bodyPr/>
          <a:lstStyle/>
          <a:p>
            <a:r>
              <a:rPr lang="en-US" dirty="0"/>
              <a:t>List of things tried to improve network:</a:t>
            </a:r>
          </a:p>
        </p:txBody>
      </p:sp>
      <p:sp>
        <p:nvSpPr>
          <p:cNvPr id="3" name="Content Placeholder 2">
            <a:extLst>
              <a:ext uri="{FF2B5EF4-FFF2-40B4-BE49-F238E27FC236}">
                <a16:creationId xmlns:a16="http://schemas.microsoft.com/office/drawing/2014/main" id="{91D325F1-83FE-441F-B847-0622F5289F4B}"/>
              </a:ext>
            </a:extLst>
          </p:cNvPr>
          <p:cNvSpPr>
            <a:spLocks noGrp="1"/>
          </p:cNvSpPr>
          <p:nvPr>
            <p:ph idx="1"/>
          </p:nvPr>
        </p:nvSpPr>
        <p:spPr/>
        <p:txBody>
          <a:bodyPr/>
          <a:lstStyle/>
          <a:p>
            <a:r>
              <a:rPr lang="en-US" dirty="0"/>
              <a:t>Primary capsule maps, and activation vector depth</a:t>
            </a:r>
          </a:p>
          <a:p>
            <a:r>
              <a:rPr lang="en-US" dirty="0"/>
              <a:t>Digit Capsule layer depth increase/decrease</a:t>
            </a:r>
          </a:p>
          <a:p>
            <a:r>
              <a:rPr lang="en-US" dirty="0"/>
              <a:t>Decoder reconstruction dense layer depth/size</a:t>
            </a:r>
          </a:p>
          <a:p>
            <a:r>
              <a:rPr lang="en-US" dirty="0"/>
              <a:t>Changes in convolutional filter depth/size/structure</a:t>
            </a:r>
          </a:p>
          <a:p>
            <a:r>
              <a:rPr lang="en-US" dirty="0"/>
              <a:t>Changes in weight initializations</a:t>
            </a:r>
          </a:p>
          <a:p>
            <a:r>
              <a:rPr lang="en-US" dirty="0"/>
              <a:t>Changes to optimizer hyperparameters</a:t>
            </a:r>
          </a:p>
          <a:p>
            <a:r>
              <a:rPr lang="en-US" dirty="0"/>
              <a:t>Number of routing passes between capsules</a:t>
            </a:r>
          </a:p>
          <a:p>
            <a:endParaRPr lang="en-US" dirty="0"/>
          </a:p>
        </p:txBody>
      </p:sp>
    </p:spTree>
    <p:extLst>
      <p:ext uri="{BB962C8B-B14F-4D97-AF65-F5344CB8AC3E}">
        <p14:creationId xmlns:p14="http://schemas.microsoft.com/office/powerpoint/2010/main" val="9120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E587-5010-45D2-9264-831F676EB77E}"/>
              </a:ext>
            </a:extLst>
          </p:cNvPr>
          <p:cNvSpPr>
            <a:spLocks noGrp="1"/>
          </p:cNvSpPr>
          <p:nvPr>
            <p:ph type="title"/>
          </p:nvPr>
        </p:nvSpPr>
        <p:spPr/>
        <p:txBody>
          <a:bodyPr/>
          <a:lstStyle/>
          <a:p>
            <a:r>
              <a:rPr lang="en-US" dirty="0"/>
              <a:t>Cropped MNIST – Capsule Network -Results</a:t>
            </a:r>
          </a:p>
        </p:txBody>
      </p:sp>
      <p:sp>
        <p:nvSpPr>
          <p:cNvPr id="3" name="Content Placeholder 2">
            <a:extLst>
              <a:ext uri="{FF2B5EF4-FFF2-40B4-BE49-F238E27FC236}">
                <a16:creationId xmlns:a16="http://schemas.microsoft.com/office/drawing/2014/main" id="{9AA2BE4B-2C57-4D8C-ADBA-EFC563D4752F}"/>
              </a:ext>
            </a:extLst>
          </p:cNvPr>
          <p:cNvSpPr>
            <a:spLocks noGrp="1"/>
          </p:cNvSpPr>
          <p:nvPr>
            <p:ph idx="1"/>
          </p:nvPr>
        </p:nvSpPr>
        <p:spPr>
          <a:xfrm>
            <a:off x="838200" y="1825625"/>
            <a:ext cx="10515600" cy="4351338"/>
          </a:xfrm>
        </p:spPr>
        <p:txBody>
          <a:bodyPr>
            <a:normAutofit lnSpcReduction="10000"/>
          </a:bodyPr>
          <a:lstStyle/>
          <a:p>
            <a:r>
              <a:rPr lang="en-US" dirty="0"/>
              <a:t>Best validation results:</a:t>
            </a:r>
          </a:p>
          <a:p>
            <a:pPr lvl="1"/>
            <a:r>
              <a:rPr lang="en-US" dirty="0"/>
              <a:t>Accuracy : 96.90% </a:t>
            </a:r>
          </a:p>
          <a:p>
            <a:endParaRPr lang="en-US" dirty="0"/>
          </a:p>
          <a:p>
            <a:r>
              <a:rPr lang="en-US" dirty="0"/>
              <a:t>Best test results:</a:t>
            </a:r>
          </a:p>
          <a:p>
            <a:pPr lvl="1"/>
            <a:r>
              <a:rPr lang="en-US" dirty="0"/>
              <a:t>Accuracy: 96.35%</a:t>
            </a:r>
          </a:p>
          <a:p>
            <a:pPr lvl="1"/>
            <a:endParaRPr lang="en-US" dirty="0"/>
          </a:p>
          <a:p>
            <a:r>
              <a:rPr lang="en-US" dirty="0"/>
              <a:t>Traditional Network:</a:t>
            </a:r>
          </a:p>
          <a:p>
            <a:pPr lvl="1"/>
            <a:r>
              <a:rPr lang="en-US" dirty="0"/>
              <a:t>Validation : 96.15%</a:t>
            </a:r>
          </a:p>
          <a:p>
            <a:pPr lvl="1"/>
            <a:r>
              <a:rPr lang="en-US" dirty="0"/>
              <a:t>Test: 95.86%				7 million total parameters	</a:t>
            </a:r>
          </a:p>
          <a:p>
            <a:pPr lvl="1"/>
            <a:r>
              <a:rPr lang="en-US" dirty="0"/>
              <a:t>8 million total parameters</a:t>
            </a:r>
          </a:p>
          <a:p>
            <a:pPr lvl="1"/>
            <a:r>
              <a:rPr lang="en-US" dirty="0"/>
              <a:t>Using </a:t>
            </a:r>
            <a:r>
              <a:rPr lang="en-US" dirty="0" err="1"/>
              <a:t>ReLu</a:t>
            </a:r>
            <a:r>
              <a:rPr lang="en-US" dirty="0"/>
              <a:t>/Dropout layers			</a:t>
            </a:r>
          </a:p>
        </p:txBody>
      </p:sp>
      <p:pic>
        <p:nvPicPr>
          <p:cNvPr id="5" name="Picture 4">
            <a:extLst>
              <a:ext uri="{FF2B5EF4-FFF2-40B4-BE49-F238E27FC236}">
                <a16:creationId xmlns:a16="http://schemas.microsoft.com/office/drawing/2014/main" id="{30B9CDC8-2558-4C77-9678-1C6A60D9B40E}"/>
              </a:ext>
            </a:extLst>
          </p:cNvPr>
          <p:cNvPicPr>
            <a:picLocks noChangeAspect="1"/>
          </p:cNvPicPr>
          <p:nvPr/>
        </p:nvPicPr>
        <p:blipFill>
          <a:blip r:embed="rId2"/>
          <a:stretch>
            <a:fillRect/>
          </a:stretch>
        </p:blipFill>
        <p:spPr>
          <a:xfrm>
            <a:off x="5766319" y="1825625"/>
            <a:ext cx="5033477" cy="3081721"/>
          </a:xfrm>
          <a:prstGeom prst="rect">
            <a:avLst/>
          </a:prstGeom>
        </p:spPr>
      </p:pic>
    </p:spTree>
    <p:extLst>
      <p:ext uri="{BB962C8B-B14F-4D97-AF65-F5344CB8AC3E}">
        <p14:creationId xmlns:p14="http://schemas.microsoft.com/office/powerpoint/2010/main" val="1529437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1076</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Cropped Input Capsule Networks – MNIST &amp; Leaf Dataset</vt:lpstr>
      <vt:lpstr>Background</vt:lpstr>
      <vt:lpstr>What are capsule networks? </vt:lpstr>
      <vt:lpstr>PowerPoint Presentation</vt:lpstr>
      <vt:lpstr>“CapsNet”</vt:lpstr>
      <vt:lpstr>Initial plan / Contribution goal</vt:lpstr>
      <vt:lpstr>Starting with MNIST</vt:lpstr>
      <vt:lpstr>List of things tried to improve network:</vt:lpstr>
      <vt:lpstr>Cropped MNIST – Capsule Network -Results</vt:lpstr>
      <vt:lpstr>Recreated image – MNIST Cropped</vt:lpstr>
      <vt:lpstr>Causes of error</vt:lpstr>
      <vt:lpstr>What if cropping shrinks/expands?</vt:lpstr>
      <vt:lpstr>PowerPoint Presentation</vt:lpstr>
      <vt:lpstr>Reconstructions</vt:lpstr>
      <vt:lpstr>Achievements of cropped MNIST experiment </vt:lpstr>
      <vt:lpstr>Kaggle Leaf Dataset</vt:lpstr>
      <vt:lpstr>Leaf Dataset – the good</vt:lpstr>
      <vt:lpstr>Leaf Dataset </vt:lpstr>
      <vt:lpstr>Ways of choosing where to crop:</vt:lpstr>
      <vt:lpstr>Cropping – Leaf Dataset – 28x28</vt:lpstr>
      <vt:lpstr>Issues with the dataset: </vt:lpstr>
      <vt:lpstr>Results – Leaf Dataset</vt:lpstr>
      <vt:lpstr>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629</dc:title>
  <dc:creator>Jesse Broussard</dc:creator>
  <cp:lastModifiedBy>Jesse Broussard</cp:lastModifiedBy>
  <cp:revision>71</cp:revision>
  <dcterms:created xsi:type="dcterms:W3CDTF">2018-08-23T18:35:50Z</dcterms:created>
  <dcterms:modified xsi:type="dcterms:W3CDTF">2018-11-29T21:12:26Z</dcterms:modified>
</cp:coreProperties>
</file>