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2" r:id="rId4"/>
    <p:sldMasterId id="2147483744" r:id="rId5"/>
    <p:sldMasterId id="2147483749" r:id="rId6"/>
    <p:sldMasterId id="2147483785" r:id="rId7"/>
    <p:sldMasterId id="2147483790" r:id="rId8"/>
  </p:sldMasterIdLst>
  <p:notesMasterIdLst>
    <p:notesMasterId r:id="rId57"/>
  </p:notesMasterIdLst>
  <p:handoutMasterIdLst>
    <p:handoutMasterId r:id="rId58"/>
  </p:handoutMasterIdLst>
  <p:sldIdLst>
    <p:sldId id="256" r:id="rId9"/>
    <p:sldId id="347" r:id="rId10"/>
    <p:sldId id="302" r:id="rId11"/>
    <p:sldId id="346" r:id="rId12"/>
    <p:sldId id="303" r:id="rId13"/>
    <p:sldId id="304" r:id="rId14"/>
    <p:sldId id="305" r:id="rId15"/>
    <p:sldId id="337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4" r:id="rId24"/>
    <p:sldId id="315" r:id="rId25"/>
    <p:sldId id="316" r:id="rId26"/>
    <p:sldId id="318" r:id="rId27"/>
    <p:sldId id="320" r:id="rId28"/>
    <p:sldId id="321" r:id="rId29"/>
    <p:sldId id="322" r:id="rId30"/>
    <p:sldId id="323" r:id="rId31"/>
    <p:sldId id="343" r:id="rId32"/>
    <p:sldId id="340" r:id="rId33"/>
    <p:sldId id="341" r:id="rId34"/>
    <p:sldId id="342" r:id="rId35"/>
    <p:sldId id="344" r:id="rId36"/>
    <p:sldId id="339" r:id="rId37"/>
    <p:sldId id="338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45" r:id="rId48"/>
    <p:sldId id="297" r:id="rId49"/>
    <p:sldId id="299" r:id="rId50"/>
    <p:sldId id="301" r:id="rId51"/>
    <p:sldId id="300" r:id="rId52"/>
    <p:sldId id="291" r:id="rId53"/>
    <p:sldId id="333" r:id="rId54"/>
    <p:sldId id="335" r:id="rId55"/>
    <p:sldId id="348" r:id="rId56"/>
  </p:sldIdLst>
  <p:sldSz cx="9906000" cy="6858000" type="A4"/>
  <p:notesSz cx="6858000" cy="9144000"/>
  <p:embeddedFontLst>
    <p:embeddedFont>
      <p:font typeface="Arial Unicode MS" panose="020B0604020202020204" pitchFamily="34" charset="-128"/>
      <p:regular r:id="rId59"/>
    </p:embeddedFont>
    <p:embeddedFont>
      <p:font typeface="ＭＳ Ｐゴシック" panose="020B0600070205080204" pitchFamily="34" charset="-128"/>
      <p:regular r:id="rId60"/>
    </p:embeddedFont>
    <p:embeddedFont>
      <p:font typeface="ING Me" panose="02000506040000020004" pitchFamily="2" charset="0"/>
      <p:regular r:id="rId61"/>
      <p:bold r:id="rId62"/>
      <p:italic r:id="rId63"/>
      <p:boldItalic r:id="rId64"/>
    </p:embeddedFont>
  </p:embeddedFontLst>
  <p:custDataLst>
    <p:tags r:id="rId6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  <p15:guide id="13" pos="3120">
          <p15:clr>
            <a:srgbClr val="A4A3A4"/>
          </p15:clr>
        </p15:guide>
        <p15:guide id="14" pos="5818">
          <p15:clr>
            <a:srgbClr val="A4A3A4"/>
          </p15:clr>
        </p15:guide>
        <p15:guide id="15" pos="442">
          <p15:clr>
            <a:srgbClr val="A4A3A4"/>
          </p15:clr>
        </p15:guide>
        <p15:guide id="16" pos="6101">
          <p15:clr>
            <a:srgbClr val="A4A3A4"/>
          </p15:clr>
        </p15:guide>
        <p15:guide id="17" pos="365">
          <p15:clr>
            <a:srgbClr val="A4A3A4"/>
          </p15:clr>
        </p15:guide>
        <p15:guide id="18" pos="3027">
          <p15:clr>
            <a:srgbClr val="A4A3A4"/>
          </p15:clr>
        </p15:guide>
        <p15:guide id="19" pos="32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651"/>
    <a:srgbClr val="E9E9E9"/>
    <a:srgbClr val="FF6200"/>
    <a:srgbClr val="FDFDFD"/>
    <a:srgbClr val="C90068"/>
    <a:srgbClr val="17A7DC"/>
    <a:srgbClr val="A8A8A8"/>
    <a:srgbClr val="CFDA1E"/>
    <a:srgbClr val="53509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6" autoAdjust="0"/>
    <p:restoredTop sz="90698" autoAdjust="0"/>
  </p:normalViewPr>
  <p:slideViewPr>
    <p:cSldViewPr snapToGrid="0" showGuides="1">
      <p:cViewPr varScale="1">
        <p:scale>
          <a:sx n="103" d="100"/>
          <a:sy n="103" d="100"/>
        </p:scale>
        <p:origin x="1632" y="72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840"/>
        <p:guide pos="7160"/>
        <p:guide pos="544"/>
        <p:guide pos="7509"/>
        <p:guide pos="449"/>
        <p:guide pos="3726"/>
        <p:guide pos="3962"/>
        <p:guide pos="3120"/>
        <p:guide pos="5818"/>
        <p:guide pos="442"/>
        <p:guide pos="6101"/>
        <p:guide pos="365"/>
        <p:guide pos="3027"/>
        <p:guide pos="3219"/>
      </p:guideLst>
    </p:cSldViewPr>
  </p:slideViewPr>
  <p:outlineViewPr>
    <p:cViewPr>
      <p:scale>
        <a:sx n="33" d="100"/>
        <a:sy n="33" d="100"/>
      </p:scale>
      <p:origin x="0" y="-312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3414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font" Target="fonts/font5.fntdata"/><Relationship Id="rId68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handoutMaster" Target="handoutMasters/handoutMaster1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notesMaster" Target="notesMasters/notesMaster1.xml"/><Relationship Id="rId61" Type="http://schemas.openxmlformats.org/officeDocument/2006/relationships/font" Target="fonts/font3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font" Target="fonts/font2.fntdata"/><Relationship Id="rId65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font" Target="fonts/font6.fntdata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font" Target="fonts/font1.fntdata"/><Relationship Id="rId67" Type="http://schemas.openxmlformats.org/officeDocument/2006/relationships/viewProps" Target="view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font" Target="fonts/font4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28/09/2016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28/09/2016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858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7.png"/><Relationship Id="rId2" Type="http://schemas.openxmlformats.org/officeDocument/2006/relationships/tags" Target="../tags/tag3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4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1135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0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09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0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0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0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0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756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29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29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29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29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29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29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7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7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7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7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7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7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387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6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4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047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0" y="280734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27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2429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4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55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1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206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5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0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2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2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1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4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8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3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3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4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4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1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10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1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1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1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1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1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1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8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8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8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8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8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8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7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6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1" y="280736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795639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30" y="1277985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6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2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4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1553006"/>
              </p:ext>
            </p:extLst>
          </p:nvPr>
        </p:nvGraphicFramePr>
        <p:xfrm>
          <a:off x="1291" y="1592"/>
          <a:ext cx="128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1" y="1592"/>
                        <a:ext cx="128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/>
          </p:cNvSpPr>
          <p:nvPr userDrawn="1"/>
        </p:nvSpPr>
        <p:spPr bwMode="auto">
          <a:xfrm>
            <a:off x="537587" y="4997450"/>
            <a:ext cx="8830830" cy="852488"/>
          </a:xfrm>
          <a:prstGeom prst="rect">
            <a:avLst/>
          </a:prstGeom>
          <a:solidFill>
            <a:srgbClr val="FFFFFF">
              <a:lumMod val="95000"/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400" kern="0" dirty="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537585" y="349868"/>
            <a:ext cx="121668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537587" y="548443"/>
            <a:ext cx="381194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Last Modified 11/20/2015 3:14 PM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537586" y="747017"/>
            <a:ext cx="349935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Printed 11/20/2015 11:18 AM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537585" y="4219386"/>
            <a:ext cx="5455758" cy="578249"/>
            <a:chOff x="1663" y="3080"/>
            <a:chExt cx="3109" cy="35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80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537587" y="1853553"/>
            <a:ext cx="7969600" cy="600164"/>
          </a:xfrm>
          <a:prstGeom prst="rect">
            <a:avLst/>
          </a:prstGeom>
        </p:spPr>
        <p:txBody>
          <a:bodyPr/>
          <a:lstStyle>
            <a:lvl1pPr>
              <a:defRPr sz="3900" b="1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7587" y="3205745"/>
            <a:ext cx="7969600" cy="261610"/>
          </a:xfrm>
        </p:spPr>
        <p:txBody>
          <a:bodyPr wrap="square">
            <a:spAutoFit/>
          </a:bodyPr>
          <a:lstStyle>
            <a:lvl1pPr>
              <a:defRPr sz="170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537587" y="6321425"/>
            <a:ext cx="8830830" cy="357188"/>
            <a:chOff x="930275" y="6321425"/>
            <a:chExt cx="10874375" cy="357188"/>
          </a:xfrm>
        </p:grpSpPr>
        <p:pic>
          <p:nvPicPr>
            <p:cNvPr id="23" name="Picture 32" descr="thinkforward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3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doc id"/>
          <p:cNvSpPr>
            <a:spLocks noChangeArrowheads="1"/>
          </p:cNvSpPr>
          <p:nvPr userDrawn="1"/>
        </p:nvSpPr>
        <p:spPr bwMode="auto">
          <a:xfrm>
            <a:off x="8641916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108794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34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670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367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8805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4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999948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60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795639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30" y="1277985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720140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5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4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374615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195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55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33988243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984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9245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2264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275357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1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000437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4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8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35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3434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673485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285318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713627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3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3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4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4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068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3904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1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10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923802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3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1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1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1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1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1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1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891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8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8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8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8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8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8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355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7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6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523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1" y="280736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5940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1527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6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86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9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9320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9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2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4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29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6644713"/>
              </p:ext>
            </p:extLst>
          </p:nvPr>
        </p:nvGraphicFramePr>
        <p:xfrm>
          <a:off x="1290" y="1590"/>
          <a:ext cx="128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0" y="1590"/>
                        <a:ext cx="128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/>
          </p:cNvSpPr>
          <p:nvPr userDrawn="1"/>
        </p:nvSpPr>
        <p:spPr bwMode="auto">
          <a:xfrm>
            <a:off x="537586" y="4997450"/>
            <a:ext cx="8830830" cy="852488"/>
          </a:xfrm>
          <a:prstGeom prst="rect">
            <a:avLst/>
          </a:prstGeom>
          <a:solidFill>
            <a:srgbClr val="FFFFFF">
              <a:lumMod val="95000"/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400" kern="0" dirty="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537585" y="349867"/>
            <a:ext cx="121668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537586" y="548441"/>
            <a:ext cx="381194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Last Modified 11/20/2015 3:14 PM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537586" y="747015"/>
            <a:ext cx="349935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Printed 11/20/2015 11:18 AM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537585" y="4219384"/>
            <a:ext cx="5455758" cy="578249"/>
            <a:chOff x="1663" y="3080"/>
            <a:chExt cx="3109" cy="35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80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537586" y="1853553"/>
            <a:ext cx="7969600" cy="600164"/>
          </a:xfrm>
          <a:prstGeom prst="rect">
            <a:avLst/>
          </a:prstGeom>
        </p:spPr>
        <p:txBody>
          <a:bodyPr/>
          <a:lstStyle>
            <a:lvl1pPr>
              <a:defRPr sz="3900" b="1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7586" y="3205745"/>
            <a:ext cx="7969600" cy="261610"/>
          </a:xfrm>
        </p:spPr>
        <p:txBody>
          <a:bodyPr wrap="square">
            <a:spAutoFit/>
          </a:bodyPr>
          <a:lstStyle>
            <a:lvl1pPr>
              <a:defRPr sz="170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537586" y="6321425"/>
            <a:ext cx="8830830" cy="357188"/>
            <a:chOff x="930275" y="6321425"/>
            <a:chExt cx="10874375" cy="357188"/>
          </a:xfrm>
        </p:grpSpPr>
        <p:pic>
          <p:nvPicPr>
            <p:cNvPr id="23" name="Picture 32" descr="thinkforward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3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doc id"/>
          <p:cNvSpPr>
            <a:spLocks noChangeArrowheads="1"/>
          </p:cNvSpPr>
          <p:nvPr userDrawn="1"/>
        </p:nvSpPr>
        <p:spPr bwMode="auto">
          <a:xfrm>
            <a:off x="8641916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108794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04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737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459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90066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19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6889365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5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7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7141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76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57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253929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19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4865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915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7388359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938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074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085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7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066107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7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0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4525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2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4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7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61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0087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6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034392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666144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6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258287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1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1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2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2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1454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2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09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3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1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09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2164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2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09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3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1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09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0" y="1277983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09" y="1277983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324565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21" Type="http://schemas.openxmlformats.org/officeDocument/2006/relationships/tags" Target="../tags/tag16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tags" Target="../tags/tag12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36.xml"/><Relationship Id="rId16" Type="http://schemas.openxmlformats.org/officeDocument/2006/relationships/tags" Target="../tags/tag11.xml"/><Relationship Id="rId20" Type="http://schemas.openxmlformats.org/officeDocument/2006/relationships/tags" Target="../tags/tag15.xml"/><Relationship Id="rId1" Type="http://schemas.openxmlformats.org/officeDocument/2006/relationships/slideLayout" Target="../slideLayouts/slideLayout35.xml"/><Relationship Id="rId6" Type="http://schemas.openxmlformats.org/officeDocument/2006/relationships/vmlDrawing" Target="../drawings/vmlDrawing1.vml"/><Relationship Id="rId11" Type="http://schemas.openxmlformats.org/officeDocument/2006/relationships/tags" Target="../tags/tag6.xml"/><Relationship Id="rId24" Type="http://schemas.openxmlformats.org/officeDocument/2006/relationships/image" Target="../media/image4.emf"/><Relationship Id="rId5" Type="http://schemas.openxmlformats.org/officeDocument/2006/relationships/theme" Target="../theme/theme2.xml"/><Relationship Id="rId15" Type="http://schemas.openxmlformats.org/officeDocument/2006/relationships/tags" Target="../tags/tag10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5.xml"/><Relationship Id="rId19" Type="http://schemas.openxmlformats.org/officeDocument/2006/relationships/tags" Target="../tags/tag14.xml"/><Relationship Id="rId4" Type="http://schemas.openxmlformats.org/officeDocument/2006/relationships/slideLayout" Target="../slideLayouts/slideLayout38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tags" Target="../tags/tag17.xml"/><Relationship Id="rId27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7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7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1" Type="http://schemas.openxmlformats.org/officeDocument/2006/relationships/slideLayout" Target="../slideLayouts/slideLayout73.xml"/><Relationship Id="rId6" Type="http://schemas.openxmlformats.org/officeDocument/2006/relationships/vmlDrawing" Target="../drawings/vmlDrawing3.vml"/><Relationship Id="rId11" Type="http://schemas.openxmlformats.org/officeDocument/2006/relationships/tags" Target="../tags/tag23.xml"/><Relationship Id="rId24" Type="http://schemas.openxmlformats.org/officeDocument/2006/relationships/image" Target="../media/image4.emf"/><Relationship Id="rId5" Type="http://schemas.openxmlformats.org/officeDocument/2006/relationships/theme" Target="../theme/theme4.xml"/><Relationship Id="rId15" Type="http://schemas.openxmlformats.org/officeDocument/2006/relationships/tags" Target="../tags/tag27.xml"/><Relationship Id="rId23" Type="http://schemas.openxmlformats.org/officeDocument/2006/relationships/oleObject" Target="../embeddings/oleObject3.bin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slideLayout" Target="../slideLayouts/slideLayout7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34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33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32" Type="http://schemas.openxmlformats.org/officeDocument/2006/relationships/slideLayout" Target="../slideLayouts/slideLayout108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31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6.xml"/><Relationship Id="rId35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2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1" y="280736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1" y="1278003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2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3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148123461"/>
              </p:ext>
            </p:extLst>
          </p:nvPr>
        </p:nvGraphicFramePr>
        <p:xfrm>
          <a:off x="1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175483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612108" y="2443422"/>
            <a:ext cx="243335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Last Modified 11/20/2015 3:14 PM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712296" y="4661402"/>
            <a:ext cx="223298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Printed 11/20/2015 11:18 AM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8694" y="2649305"/>
            <a:ext cx="4755582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31614" y="413283"/>
            <a:ext cx="92368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31612" y="16385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31614" y="5638350"/>
            <a:ext cx="9236802" cy="464862"/>
            <a:chOff x="75" y="3872"/>
            <a:chExt cx="5385" cy="28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2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7000" indent="-1270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45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740725" indent="-740725" defTabSz="1087940" fontAlgn="base">
                <a:spcBef>
                  <a:spcPct val="0"/>
                </a:spcBef>
                <a:spcAft>
                  <a:spcPct val="0"/>
                </a:spcAft>
                <a:tabLst>
                  <a:tab pos="744583" algn="l"/>
                </a:tabLst>
              </a:pPr>
              <a:r>
                <a:rPr lang="en-US" sz="1200" dirty="0">
                  <a:solidFill>
                    <a:srgbClr val="000000"/>
                  </a:solidFill>
                </a:rPr>
                <a:t>SOURCE: </a:t>
              </a:r>
              <a:r>
                <a:rPr lang="en-US" sz="1200" dirty="0" smtClean="0">
                  <a:solidFill>
                    <a:srgbClr val="000000"/>
                  </a:solidFill>
                </a:rPr>
                <a:t>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478695" y="1914002"/>
            <a:ext cx="4713466" cy="602545"/>
            <a:chOff x="915" y="658"/>
            <a:chExt cx="2686" cy="372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58"/>
              <a:ext cx="2686" cy="37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pic>
        <p:nvPicPr>
          <p:cNvPr id="22" name="Picture 38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71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6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886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31613" y="893222"/>
            <a:ext cx="952695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4" name="LegendBoxes" hidden="1"/>
          <p:cNvGrpSpPr>
            <a:grpSpLocks/>
          </p:cNvGrpSpPr>
          <p:nvPr/>
        </p:nvGrpSpPr>
        <p:grpSpPr bwMode="auto">
          <a:xfrm>
            <a:off x="8541192" y="953735"/>
            <a:ext cx="957925" cy="1329268"/>
            <a:chOff x="4936" y="176"/>
            <a:chExt cx="557" cy="628"/>
          </a:xfrm>
        </p:grpSpPr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6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8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9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1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2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LegendLines" hidden="1"/>
          <p:cNvGrpSpPr>
            <a:grpSpLocks/>
          </p:cNvGrpSpPr>
          <p:nvPr/>
        </p:nvGrpSpPr>
        <p:grpSpPr bwMode="auto">
          <a:xfrm>
            <a:off x="8207556" y="953735"/>
            <a:ext cx="1291564" cy="973668"/>
            <a:chOff x="4750" y="176"/>
            <a:chExt cx="751" cy="460"/>
          </a:xfrm>
        </p:grpSpPr>
        <p:sp>
          <p:nvSpPr>
            <p:cNvPr id="44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5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6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7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8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9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50" name="McKSticker" hidden="1"/>
          <p:cNvGrpSpPr/>
          <p:nvPr/>
        </p:nvGrpSpPr>
        <p:grpSpPr bwMode="auto">
          <a:xfrm>
            <a:off x="7946996" y="953736"/>
            <a:ext cx="1421415" cy="283154"/>
            <a:chOff x="7428698" y="285750"/>
            <a:chExt cx="1312077" cy="212365"/>
          </a:xfrm>
        </p:grpSpPr>
        <p:sp>
          <p:nvSpPr>
            <p:cNvPr id="51" name="StickerRectangle"/>
            <p:cNvSpPr>
              <a:spLocks noChangeArrowheads="1"/>
            </p:cNvSpPr>
            <p:nvPr/>
          </p:nvSpPr>
          <p:spPr bwMode="auto">
            <a:xfrm>
              <a:off x="7428698" y="285750"/>
              <a:ext cx="1312077" cy="21236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76" tIns="0" rIns="0" bIns="36576">
              <a:spAutoFit/>
            </a:bodyPr>
            <a:lstStyle/>
            <a:p>
              <a:pPr algn="r"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52" name="AutoShape 31"/>
            <p:cNvCxnSpPr>
              <a:cxnSpLocks noChangeShapeType="1"/>
              <a:stCxn id="51" idx="2"/>
              <a:endCxn id="51" idx="4"/>
            </p:cNvCxnSpPr>
            <p:nvPr/>
          </p:nvCxnSpPr>
          <p:spPr bwMode="auto">
            <a:xfrm>
              <a:off x="7428698" y="285750"/>
              <a:ext cx="0" cy="21236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2"/>
            <p:cNvCxnSpPr>
              <a:cxnSpLocks noChangeShapeType="1"/>
              <a:stCxn id="51" idx="4"/>
              <a:endCxn id="51" idx="6"/>
            </p:cNvCxnSpPr>
            <p:nvPr/>
          </p:nvCxnSpPr>
          <p:spPr bwMode="auto">
            <a:xfrm>
              <a:off x="7428698" y="498115"/>
              <a:ext cx="1312077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" name="LegendMoons" hidden="1"/>
          <p:cNvGrpSpPr/>
          <p:nvPr/>
        </p:nvGrpSpPr>
        <p:grpSpPr bwMode="auto">
          <a:xfrm>
            <a:off x="8468787" y="953737"/>
            <a:ext cx="1030277" cy="1742021"/>
            <a:chOff x="7769225" y="2105025"/>
            <a:chExt cx="951024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Arc 39" hidden="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0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1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2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3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6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5" name="Slide Number"/>
          <p:cNvSpPr txBox="1">
            <a:spLocks/>
          </p:cNvSpPr>
          <p:nvPr/>
        </p:nvSpPr>
        <p:spPr bwMode="auto">
          <a:xfrm>
            <a:off x="131613" y="6493947"/>
            <a:ext cx="18755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200" b="1" smtClean="0">
                <a:solidFill>
                  <a:srgbClr val="FF66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FF6600"/>
              </a:solidFill>
            </a:endParaRPr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537587" y="6321425"/>
            <a:ext cx="8830830" cy="357188"/>
            <a:chOff x="930275" y="6321425"/>
            <a:chExt cx="10874375" cy="357188"/>
          </a:xfrm>
        </p:grpSpPr>
        <p:pic>
          <p:nvPicPr>
            <p:cNvPr id="77" name="Picture 32" descr="thinkforward.png"/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33"/>
            <p:cNvPicPr>
              <a:picLocks noChangeAspect="1"/>
            </p:cNvPicPr>
            <p:nvPr userDrawn="1"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783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7940" rtl="0" eaLnBrk="1" fontAlgn="base" hangingPunct="1">
        <a:spcBef>
          <a:spcPct val="0"/>
        </a:spcBef>
        <a:spcAft>
          <a:spcPct val="0"/>
        </a:spcAft>
        <a:tabLst>
          <a:tab pos="327925" algn="l"/>
        </a:tabLst>
        <a:defRPr sz="28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2pPr>
      <a:lvl3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3pPr>
      <a:lvl4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4pPr>
      <a:lvl5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5pPr>
      <a:lvl6pPr marL="555544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1111087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666631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2222175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235334" indent="-23340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555544" indent="-318281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746512" indent="-189039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6pPr>
      <a:lvl7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7pPr>
      <a:lvl8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8pPr>
      <a:lvl9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544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1087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631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2175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719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3262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806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435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2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1" y="280736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1" y="1278003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2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3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No content below </a:t>
              </a:r>
              <a:br>
                <a:rPr lang="en-GB" altLang="en-US" sz="1200" b="1" kern="0" dirty="0" smtClean="0">
                  <a:solidFill>
                    <a:srgbClr val="FDFDFD"/>
                  </a:solidFill>
                </a:rPr>
              </a:b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the grey line</a:t>
              </a:r>
              <a:endParaRPr lang="en-GB" altLang="en-US" sz="1200" b="1" kern="0" dirty="0">
                <a:solidFill>
                  <a:srgbClr val="FDFDFD"/>
                </a:solidFill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7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69" r:id="rId20"/>
    <p:sldLayoutId id="2147483770" r:id="rId21"/>
    <p:sldLayoutId id="2147483771" r:id="rId22"/>
    <p:sldLayoutId id="2147483772" r:id="rId23"/>
    <p:sldLayoutId id="2147483773" r:id="rId24"/>
    <p:sldLayoutId id="2147483774" r:id="rId25"/>
    <p:sldLayoutId id="2147483775" r:id="rId26"/>
    <p:sldLayoutId id="2147483776" r:id="rId27"/>
    <p:sldLayoutId id="2147483777" r:id="rId28"/>
    <p:sldLayoutId id="2147483778" r:id="rId29"/>
    <p:sldLayoutId id="2147483779" r:id="rId30"/>
    <p:sldLayoutId id="2147483780" r:id="rId31"/>
    <p:sldLayoutId id="2147483781" r:id="rId32"/>
    <p:sldLayoutId id="2147483782" r:id="rId33"/>
    <p:sldLayoutId id="2147483783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43290677"/>
              </p:ext>
            </p:extLst>
          </p:nvPr>
        </p:nvGraphicFramePr>
        <p:xfrm>
          <a:off x="0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75483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612108" y="2443422"/>
            <a:ext cx="243335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Last Modified 11/20/2015 3:14 PM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712296" y="4661402"/>
            <a:ext cx="223298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Printed 11/20/2015 11:18 AM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8694" y="2649303"/>
            <a:ext cx="4755582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31614" y="413281"/>
            <a:ext cx="92368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31612" y="16385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31614" y="5638350"/>
            <a:ext cx="9236802" cy="464862"/>
            <a:chOff x="75" y="3872"/>
            <a:chExt cx="5385" cy="28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2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7000" indent="-1270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45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740725" indent="-740725" defTabSz="1087940" fontAlgn="base">
                <a:spcBef>
                  <a:spcPct val="0"/>
                </a:spcBef>
                <a:spcAft>
                  <a:spcPct val="0"/>
                </a:spcAft>
                <a:tabLst>
                  <a:tab pos="744583" algn="l"/>
                </a:tabLst>
              </a:pPr>
              <a:r>
                <a:rPr lang="en-US" sz="1200" dirty="0">
                  <a:solidFill>
                    <a:srgbClr val="000000"/>
                  </a:solidFill>
                </a:rPr>
                <a:t>SOURCE: </a:t>
              </a:r>
              <a:r>
                <a:rPr lang="en-US" sz="1200" dirty="0" smtClean="0">
                  <a:solidFill>
                    <a:srgbClr val="000000"/>
                  </a:solidFill>
                </a:rPr>
                <a:t>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478694" y="1914000"/>
            <a:ext cx="4713466" cy="602545"/>
            <a:chOff x="915" y="658"/>
            <a:chExt cx="2686" cy="372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58"/>
              <a:ext cx="2686" cy="37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pic>
        <p:nvPicPr>
          <p:cNvPr id="22" name="Picture 38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71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6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886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31612" y="893222"/>
            <a:ext cx="952695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4" name="LegendBoxes" hidden="1"/>
          <p:cNvGrpSpPr>
            <a:grpSpLocks/>
          </p:cNvGrpSpPr>
          <p:nvPr/>
        </p:nvGrpSpPr>
        <p:grpSpPr bwMode="auto">
          <a:xfrm>
            <a:off x="8541192" y="953735"/>
            <a:ext cx="957925" cy="1329268"/>
            <a:chOff x="4936" y="176"/>
            <a:chExt cx="557" cy="628"/>
          </a:xfrm>
        </p:grpSpPr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6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8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9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1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2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LegendLines" hidden="1"/>
          <p:cNvGrpSpPr>
            <a:grpSpLocks/>
          </p:cNvGrpSpPr>
          <p:nvPr/>
        </p:nvGrpSpPr>
        <p:grpSpPr bwMode="auto">
          <a:xfrm>
            <a:off x="8207555" y="953735"/>
            <a:ext cx="1291564" cy="973668"/>
            <a:chOff x="4750" y="176"/>
            <a:chExt cx="751" cy="460"/>
          </a:xfrm>
        </p:grpSpPr>
        <p:sp>
          <p:nvSpPr>
            <p:cNvPr id="44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5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6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7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8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9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50" name="McKSticker" hidden="1"/>
          <p:cNvGrpSpPr/>
          <p:nvPr/>
        </p:nvGrpSpPr>
        <p:grpSpPr bwMode="auto">
          <a:xfrm>
            <a:off x="7946995" y="953736"/>
            <a:ext cx="1421415" cy="283154"/>
            <a:chOff x="7428698" y="285750"/>
            <a:chExt cx="1312077" cy="212365"/>
          </a:xfrm>
        </p:grpSpPr>
        <p:sp>
          <p:nvSpPr>
            <p:cNvPr id="51" name="StickerRectangle"/>
            <p:cNvSpPr>
              <a:spLocks noChangeArrowheads="1"/>
            </p:cNvSpPr>
            <p:nvPr/>
          </p:nvSpPr>
          <p:spPr bwMode="auto">
            <a:xfrm>
              <a:off x="7428698" y="285750"/>
              <a:ext cx="1312077" cy="21236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76" tIns="0" rIns="0" bIns="36576">
              <a:spAutoFit/>
            </a:bodyPr>
            <a:lstStyle/>
            <a:p>
              <a:pPr algn="r"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52" name="AutoShape 31"/>
            <p:cNvCxnSpPr>
              <a:cxnSpLocks noChangeShapeType="1"/>
              <a:stCxn id="51" idx="2"/>
              <a:endCxn id="51" idx="4"/>
            </p:cNvCxnSpPr>
            <p:nvPr/>
          </p:nvCxnSpPr>
          <p:spPr bwMode="auto">
            <a:xfrm>
              <a:off x="7428698" y="285750"/>
              <a:ext cx="0" cy="21236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2"/>
            <p:cNvCxnSpPr>
              <a:cxnSpLocks noChangeShapeType="1"/>
              <a:stCxn id="51" idx="4"/>
              <a:endCxn id="51" idx="6"/>
            </p:cNvCxnSpPr>
            <p:nvPr/>
          </p:nvCxnSpPr>
          <p:spPr bwMode="auto">
            <a:xfrm>
              <a:off x="7428698" y="498115"/>
              <a:ext cx="1312077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" name="LegendMoons" hidden="1"/>
          <p:cNvGrpSpPr/>
          <p:nvPr/>
        </p:nvGrpSpPr>
        <p:grpSpPr bwMode="auto">
          <a:xfrm>
            <a:off x="8468786" y="953737"/>
            <a:ext cx="1030277" cy="1742021"/>
            <a:chOff x="7769225" y="2105025"/>
            <a:chExt cx="951024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Arc 39" hidden="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0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1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2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3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6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5" name="Slide Number"/>
          <p:cNvSpPr txBox="1">
            <a:spLocks/>
          </p:cNvSpPr>
          <p:nvPr/>
        </p:nvSpPr>
        <p:spPr bwMode="auto">
          <a:xfrm>
            <a:off x="131613" y="6493947"/>
            <a:ext cx="18755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200" b="1" smtClean="0">
                <a:solidFill>
                  <a:srgbClr val="FF66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FF6600"/>
              </a:solidFill>
            </a:endParaRPr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537586" y="6321425"/>
            <a:ext cx="8830830" cy="357188"/>
            <a:chOff x="930275" y="6321425"/>
            <a:chExt cx="10874375" cy="357188"/>
          </a:xfrm>
        </p:grpSpPr>
        <p:pic>
          <p:nvPicPr>
            <p:cNvPr id="77" name="Picture 32" descr="thinkforward.png"/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33"/>
            <p:cNvPicPr>
              <a:picLocks noChangeAspect="1"/>
            </p:cNvPicPr>
            <p:nvPr userDrawn="1"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942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7940" rtl="0" eaLnBrk="1" fontAlgn="base" hangingPunct="1">
        <a:spcBef>
          <a:spcPct val="0"/>
        </a:spcBef>
        <a:spcAft>
          <a:spcPct val="0"/>
        </a:spcAft>
        <a:tabLst>
          <a:tab pos="327925" algn="l"/>
        </a:tabLst>
        <a:defRPr sz="28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2pPr>
      <a:lvl3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3pPr>
      <a:lvl4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4pPr>
      <a:lvl5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5pPr>
      <a:lvl6pPr marL="555544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1111087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666631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2222175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235334" indent="-23340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555544" indent="-318281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746512" indent="-189039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6pPr>
      <a:lvl7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7pPr>
      <a:lvl8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8pPr>
      <a:lvl9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544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1087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631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2175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719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3262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806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435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0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0" y="280734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0" y="1278001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0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1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No content below </a:t>
              </a:r>
              <a:br>
                <a:rPr lang="en-GB" altLang="en-US" sz="1200" b="1" kern="0" dirty="0" smtClean="0">
                  <a:solidFill>
                    <a:srgbClr val="FDFDFD"/>
                  </a:solidFill>
                </a:rPr>
              </a:b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the grey line</a:t>
              </a:r>
              <a:endParaRPr lang="en-GB" altLang="en-US" sz="1200" b="1" kern="0" dirty="0">
                <a:solidFill>
                  <a:srgbClr val="FDFDFD"/>
                </a:solidFill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6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2" r:id="rId22"/>
    <p:sldLayoutId id="2147483813" r:id="rId23"/>
    <p:sldLayoutId id="2147483814" r:id="rId24"/>
    <p:sldLayoutId id="2147483815" r:id="rId25"/>
    <p:sldLayoutId id="2147483816" r:id="rId26"/>
    <p:sldLayoutId id="2147483817" r:id="rId27"/>
    <p:sldLayoutId id="2147483818" r:id="rId28"/>
    <p:sldLayoutId id="2147483819" r:id="rId29"/>
    <p:sldLayoutId id="2147483820" r:id="rId30"/>
    <p:sldLayoutId id="2147483821" r:id="rId31"/>
    <p:sldLayoutId id="2147483822" r:id="rId32"/>
    <p:sldLayoutId id="2147483823" r:id="rId33"/>
    <p:sldLayoutId id="2147483824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examples/#webgl_postprocessing_dof2" TargetMode="External"/><Relationship Id="rId2" Type="http://schemas.openxmlformats.org/officeDocument/2006/relationships/hyperlink" Target="http://threejs.org/examples/#webgl_animation_clot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hreejs.org/examples/#webgl_materials_cubemap_balls_reflection" TargetMode="External"/><Relationship Id="rId4" Type="http://schemas.openxmlformats.org/officeDocument/2006/relationships/hyperlink" Target="http://threejs.org/examples/#webgl_materials_video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ji/gl-matrix" TargetMode="External"/><Relationship Id="rId3" Type="http://schemas.openxmlformats.org/officeDocument/2006/relationships/hyperlink" Target="https://www.blend4web.com/en/" TargetMode="External"/><Relationship Id="rId7" Type="http://schemas.openxmlformats.org/officeDocument/2006/relationships/hyperlink" Target="https://en.wikipedia.org/wiki/List_of_WebGL_frameworks" TargetMode="External"/><Relationship Id="rId2" Type="http://schemas.openxmlformats.org/officeDocument/2006/relationships/hyperlink" Target="http://thre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ty3d.com/" TargetMode="External"/><Relationship Id="rId5" Type="http://schemas.openxmlformats.org/officeDocument/2006/relationships/hyperlink" Target="https://clara.io/" TargetMode="External"/><Relationship Id="rId4" Type="http://schemas.openxmlformats.org/officeDocument/2006/relationships/hyperlink" Target="http://www.ambiera.com/copperlicht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ebglfundamentals.org/" TargetMode="External"/><Relationship Id="rId2" Type="http://schemas.openxmlformats.org/officeDocument/2006/relationships/hyperlink" Target="http://threejs.org/doc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reativebloq.com/javascript/get-started-webgl-draw-square-7112981" TargetMode="External"/><Relationship Id="rId4" Type="http://schemas.openxmlformats.org/officeDocument/2006/relationships/hyperlink" Target="http://www.html5rocks.com/en/tutorials/webgl/webgl_fundamentals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examples/#webgl_postprocessing_dof2" TargetMode="External"/><Relationship Id="rId7" Type="http://schemas.openxmlformats.org/officeDocument/2006/relationships/hyperlink" Target="https://secured-static.greenpeace.org/russia/Global/russia/html/projects/waterpollution/pfc_circulation.html" TargetMode="External"/><Relationship Id="rId2" Type="http://schemas.openxmlformats.org/officeDocument/2006/relationships/hyperlink" Target="http://threejs.org/examples/#webgl_animation_clot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yes.nasa.gov/curiosity/" TargetMode="External"/><Relationship Id="rId5" Type="http://schemas.openxmlformats.org/officeDocument/2006/relationships/hyperlink" Target="http://threejs.org/examples/#webgl_materials_cubemap_balls_reflection" TargetMode="External"/><Relationship Id="rId4" Type="http://schemas.openxmlformats.org/officeDocument/2006/relationships/hyperlink" Target="http://threejs.org/examples/#webgl_materials_video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WebGL &amp; Three.js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477" y="4240704"/>
            <a:ext cx="7386503" cy="306798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tx2"/>
                </a:solidFill>
              </a:rPr>
              <a:t>Jesse Brand</a:t>
            </a:r>
            <a:endParaRPr lang="en-GB" altLang="en-US" dirty="0">
              <a:solidFill>
                <a:schemeClr val="tx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4/10/2016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53268" y="5305531"/>
            <a:ext cx="7774911" cy="89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1pPr>
            <a:lvl2pPr marL="742950" indent="-28575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2pPr>
            <a:lvl3pPr marL="11430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3pPr>
            <a:lvl4pPr marL="16002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4pPr>
            <a:lvl5pPr marL="20574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5pPr>
            <a:lvl6pPr marL="25146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6pPr>
            <a:lvl7pPr marL="29718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7pPr>
            <a:lvl8pPr marL="34290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8pPr>
            <a:lvl9pPr marL="38862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5400" dirty="0" smtClean="0">
                <a:solidFill>
                  <a:schemeClr val="accent1"/>
                </a:solidFill>
                <a:latin typeface="+mj-lt"/>
              </a:rPr>
              <a:t>Chapter Full Stack 5 </a:t>
            </a:r>
            <a:r>
              <a:rPr lang="en-GB" altLang="en-US" sz="5400" dirty="0" smtClean="0">
                <a:solidFill>
                  <a:schemeClr val="accent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GB" altLang="en-US" sz="5400" dirty="0" smtClean="0">
                <a:solidFill>
                  <a:schemeClr val="accent1"/>
                </a:solidFill>
                <a:latin typeface="+mj-lt"/>
              </a:rPr>
              <a:t> 1</a:t>
            </a:r>
            <a:endParaRPr lang="en-GB" altLang="en-US" sz="4400" i="1" dirty="0">
              <a:solidFill>
                <a:schemeClr val="accent1"/>
              </a:solidFill>
              <a:latin typeface="+mj-lt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4400" b="0" i="1" dirty="0">
                <a:solidFill>
                  <a:schemeClr val="accent1"/>
                </a:solidFill>
                <a:latin typeface="Rockwell ING" pitchFamily="18" charset="0"/>
              </a:rPr>
              <a:t>		</a:t>
            </a:r>
            <a:endParaRPr lang="en-GB" altLang="en-US" sz="4400" b="0" i="1" dirty="0">
              <a:latin typeface="Rockwell ING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Coordinate</a:t>
            </a:r>
            <a:r>
              <a:rPr lang="nl-NL" dirty="0" smtClean="0"/>
              <a:t> System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pic>
        <p:nvPicPr>
          <p:cNvPr id="12290" name="Picture 2" descr="http://www.cocos2d-x.org/attachments/download/15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6" y="939801"/>
            <a:ext cx="6546420" cy="539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Vertices</a:t>
            </a:r>
            <a:r>
              <a:rPr lang="nl-NL" dirty="0" smtClean="0"/>
              <a:t> (</a:t>
            </a:r>
            <a:r>
              <a:rPr lang="nl-NL" dirty="0" err="1" smtClean="0"/>
              <a:t>Singular</a:t>
            </a:r>
            <a:r>
              <a:rPr lang="nl-NL" dirty="0" smtClean="0"/>
              <a:t>: Vertex)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396206"/>
            <a:ext cx="57150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20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Triangles</a:t>
            </a:r>
            <a:r>
              <a:rPr lang="nl-NL" dirty="0" smtClean="0"/>
              <a:t> (tris)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  <p:pic>
        <p:nvPicPr>
          <p:cNvPr id="5122" name="Picture 2" descr="http://www.tutorialspoint.com/webgl/images/geometr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64" y="1277938"/>
            <a:ext cx="7972547" cy="492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4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7031" y="1278387"/>
            <a:ext cx="9218969" cy="4922391"/>
          </a:xfrm>
        </p:spPr>
        <p:txBody>
          <a:bodyPr/>
          <a:lstStyle/>
          <a:p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 smtClean="0"/>
              <a:t>=“</a:t>
            </a:r>
            <a:r>
              <a:rPr lang="en-US" dirty="0" err="1" smtClean="0"/>
              <a:t>initWebGL</a:t>
            </a:r>
            <a:r>
              <a:rPr lang="en-US" dirty="0" smtClean="0"/>
              <a:t>();"&gt;</a:t>
            </a:r>
          </a:p>
          <a:p>
            <a:r>
              <a:rPr lang="en-US" dirty="0" smtClean="0"/>
              <a:t>	&lt;</a:t>
            </a:r>
            <a:r>
              <a:rPr lang="en-US" dirty="0"/>
              <a:t>canvas id</a:t>
            </a:r>
            <a:r>
              <a:rPr lang="en-US" dirty="0" smtClean="0"/>
              <a:t>=“</a:t>
            </a:r>
            <a:r>
              <a:rPr lang="en-US" dirty="0" err="1" smtClean="0"/>
              <a:t>wgl</a:t>
            </a:r>
            <a:r>
              <a:rPr lang="en-US" dirty="0" smtClean="0"/>
              <a:t>" width</a:t>
            </a:r>
            <a:r>
              <a:rPr lang="en-US" dirty="0"/>
              <a:t>="500" height="500"&gt;&lt;/canvas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gl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program;</a:t>
            </a:r>
            <a:endParaRPr lang="en-US" dirty="0"/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initWebGL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canvas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wgl</a:t>
            </a:r>
            <a:r>
              <a:rPr lang="en-US" dirty="0"/>
              <a:t>");</a:t>
            </a:r>
          </a:p>
          <a:p>
            <a:r>
              <a:rPr lang="en-US" dirty="0"/>
              <a:t>	</a:t>
            </a:r>
            <a:r>
              <a:rPr lang="en-US" dirty="0" err="1"/>
              <a:t>gl</a:t>
            </a:r>
            <a:r>
              <a:rPr lang="en-US" dirty="0"/>
              <a:t> = </a:t>
            </a:r>
            <a:r>
              <a:rPr lang="en-US" dirty="0" err="1"/>
              <a:t>initGL</a:t>
            </a:r>
            <a:r>
              <a:rPr lang="en-US" dirty="0"/>
              <a:t>(canvas);</a:t>
            </a:r>
          </a:p>
          <a:p>
            <a:r>
              <a:rPr lang="en-US" dirty="0"/>
              <a:t>	</a:t>
            </a:r>
            <a:r>
              <a:rPr lang="en-US" dirty="0" err="1"/>
              <a:t>gl.viewport</a:t>
            </a:r>
            <a:r>
              <a:rPr lang="en-US" dirty="0"/>
              <a:t>(0, 0, </a:t>
            </a:r>
            <a:r>
              <a:rPr lang="en-US" dirty="0" err="1"/>
              <a:t>canvas.width</a:t>
            </a:r>
            <a:r>
              <a:rPr lang="en-US" dirty="0"/>
              <a:t>, </a:t>
            </a:r>
            <a:r>
              <a:rPr lang="en-US" dirty="0" err="1"/>
              <a:t>canvas.height</a:t>
            </a:r>
            <a:r>
              <a:rPr lang="en-US" dirty="0"/>
              <a:t>);</a:t>
            </a:r>
          </a:p>
          <a:p>
            <a:r>
              <a:rPr lang="en-US" dirty="0"/>
              <a:t>	program = </a:t>
            </a:r>
            <a:r>
              <a:rPr lang="en-US" dirty="0" err="1"/>
              <a:t>initShaders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drawScene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nl-NL" dirty="0"/>
          </a:p>
          <a:p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 smtClean="0"/>
              <a:t>initGL</a:t>
            </a:r>
            <a:r>
              <a:rPr lang="nl-NL" dirty="0" smtClean="0"/>
              <a:t>(canvas) {</a:t>
            </a:r>
          </a:p>
          <a:p>
            <a:r>
              <a:rPr lang="nl-NL" dirty="0"/>
              <a:t>	</a:t>
            </a:r>
            <a:r>
              <a:rPr lang="nl-NL" dirty="0" smtClean="0"/>
              <a:t>return </a:t>
            </a:r>
            <a:r>
              <a:rPr lang="nl-NL" dirty="0" err="1"/>
              <a:t>canvas.getContext</a:t>
            </a:r>
            <a:r>
              <a:rPr lang="nl-NL" dirty="0"/>
              <a:t>("</a:t>
            </a:r>
            <a:r>
              <a:rPr lang="nl-NL" dirty="0" err="1"/>
              <a:t>webgl</a:t>
            </a:r>
            <a:r>
              <a:rPr lang="nl-NL" dirty="0" smtClean="0"/>
              <a:t>")</a:t>
            </a:r>
          </a:p>
          <a:p>
            <a:r>
              <a:rPr lang="nl-NL" dirty="0"/>
              <a:t>	</a:t>
            </a:r>
            <a:r>
              <a:rPr lang="nl-NL" dirty="0" smtClean="0"/>
              <a:t>	|| </a:t>
            </a:r>
            <a:r>
              <a:rPr lang="nl-NL" dirty="0" err="1"/>
              <a:t>canvas.getContext</a:t>
            </a:r>
            <a:r>
              <a:rPr lang="nl-NL" dirty="0"/>
              <a:t>("</a:t>
            </a:r>
            <a:r>
              <a:rPr lang="nl-NL" dirty="0" err="1"/>
              <a:t>experimental-webgl</a:t>
            </a:r>
            <a:r>
              <a:rPr lang="nl-NL" dirty="0"/>
              <a:t>");</a:t>
            </a:r>
            <a:endParaRPr lang="nl-NL" dirty="0" smtClean="0"/>
          </a:p>
          <a:p>
            <a:r>
              <a:rPr lang="nl-NL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Getting</a:t>
            </a:r>
            <a:r>
              <a:rPr lang="nl-NL" dirty="0" smtClean="0"/>
              <a:t> </a:t>
            </a:r>
            <a:r>
              <a:rPr lang="nl-NL" dirty="0" err="1" smtClean="0"/>
              <a:t>Started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WebGL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45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4331" y="922787"/>
            <a:ext cx="9231669" cy="54907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drawScene</a:t>
            </a:r>
            <a:r>
              <a:rPr lang="nl-NL" dirty="0"/>
              <a:t>() {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 err="1" smtClean="0"/>
              <a:t>gl.clearColor</a:t>
            </a:r>
            <a:r>
              <a:rPr lang="nl-NL" b="1" dirty="0" smtClean="0"/>
              <a:t>(0.0, 0.0, 0.0, 1.0);</a:t>
            </a:r>
            <a:endParaRPr lang="nl-NL" b="1" dirty="0"/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 err="1"/>
              <a:t>gl.clear</a:t>
            </a:r>
            <a:r>
              <a:rPr lang="nl-NL" b="1" dirty="0"/>
              <a:t>(</a:t>
            </a:r>
            <a:r>
              <a:rPr lang="nl-NL" b="1" dirty="0" err="1"/>
              <a:t>gl.COLOR_BUFFER_BIT</a:t>
            </a:r>
            <a:r>
              <a:rPr lang="nl-NL" b="1" dirty="0"/>
              <a:t>);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/>
              <a:t>var </a:t>
            </a:r>
            <a:r>
              <a:rPr lang="nl-NL" b="1" dirty="0" err="1"/>
              <a:t>vertices</a:t>
            </a:r>
            <a:r>
              <a:rPr lang="nl-NL" b="1" dirty="0"/>
              <a:t> = new Float32Array</a:t>
            </a:r>
            <a:r>
              <a:rPr lang="nl-NL" b="1" dirty="0" smtClean="0"/>
              <a:t>([-1.0, -1.0,    1.0, -1.0,    -1.0, 1.0]);</a:t>
            </a:r>
            <a:endParaRPr lang="nl-NL" b="1" dirty="0"/>
          </a:p>
          <a:p>
            <a:pPr>
              <a:lnSpc>
                <a:spcPct val="100000"/>
              </a:lnSpc>
            </a:pPr>
            <a:r>
              <a:rPr lang="nl-NL" dirty="0"/>
              <a:t>	var buffer = </a:t>
            </a:r>
            <a:r>
              <a:rPr lang="nl-NL" dirty="0" err="1"/>
              <a:t>gl.createBuffer</a:t>
            </a:r>
            <a:r>
              <a:rPr lang="nl-NL" dirty="0"/>
              <a:t>();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dirty="0" err="1"/>
              <a:t>gl.bindBuffer</a:t>
            </a:r>
            <a:r>
              <a:rPr lang="nl-NL" dirty="0"/>
              <a:t>(</a:t>
            </a:r>
            <a:r>
              <a:rPr lang="nl-NL" dirty="0" err="1"/>
              <a:t>gl.ARRAY_BUFFER</a:t>
            </a:r>
            <a:r>
              <a:rPr lang="nl-NL" dirty="0"/>
              <a:t>, buffer);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dirty="0" err="1"/>
              <a:t>gl.bufferData</a:t>
            </a:r>
            <a:r>
              <a:rPr lang="nl-NL" dirty="0"/>
              <a:t>(</a:t>
            </a:r>
            <a:r>
              <a:rPr lang="nl-NL" dirty="0" err="1"/>
              <a:t>gl.ARRAY_BUFFER</a:t>
            </a:r>
            <a:r>
              <a:rPr lang="nl-NL" dirty="0"/>
              <a:t>, </a:t>
            </a:r>
            <a:r>
              <a:rPr lang="nl-NL" dirty="0" err="1"/>
              <a:t>vertices</a:t>
            </a:r>
            <a:r>
              <a:rPr lang="nl-NL" dirty="0"/>
              <a:t>, </a:t>
            </a:r>
            <a:r>
              <a:rPr lang="nl-NL" dirty="0" err="1"/>
              <a:t>gl.STATIC_DRAW</a:t>
            </a:r>
            <a:r>
              <a:rPr lang="nl-NL" dirty="0"/>
              <a:t>);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	var </a:t>
            </a:r>
            <a:r>
              <a:rPr lang="nl-NL" dirty="0" err="1"/>
              <a:t>colorLocation</a:t>
            </a:r>
            <a:r>
              <a:rPr lang="nl-NL" dirty="0"/>
              <a:t> = </a:t>
            </a:r>
            <a:r>
              <a:rPr lang="nl-NL" dirty="0" err="1"/>
              <a:t>gl.getUniformLocation</a:t>
            </a:r>
            <a:r>
              <a:rPr lang="nl-NL" dirty="0"/>
              <a:t>(program, "</a:t>
            </a:r>
            <a:r>
              <a:rPr lang="nl-NL" dirty="0" err="1"/>
              <a:t>uColor</a:t>
            </a:r>
            <a:r>
              <a:rPr lang="nl-NL" dirty="0"/>
              <a:t>");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/>
              <a:t>gl.uniform4fv(</a:t>
            </a:r>
            <a:r>
              <a:rPr lang="nl-NL" b="1" dirty="0" err="1"/>
              <a:t>colorLocation</a:t>
            </a:r>
            <a:r>
              <a:rPr lang="nl-NL" b="1" dirty="0"/>
              <a:t>, [0.0, 1.0, 0.0, 1.0]);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	var </a:t>
            </a:r>
            <a:r>
              <a:rPr lang="nl-NL" dirty="0" err="1"/>
              <a:t>positionLocation</a:t>
            </a:r>
            <a:r>
              <a:rPr lang="nl-NL" dirty="0"/>
              <a:t> = </a:t>
            </a:r>
            <a:r>
              <a:rPr lang="nl-NL" dirty="0" err="1"/>
              <a:t>gl.getAttribLocation</a:t>
            </a:r>
            <a:r>
              <a:rPr lang="nl-NL" dirty="0"/>
              <a:t>(program, "</a:t>
            </a:r>
            <a:r>
              <a:rPr lang="nl-NL" dirty="0" err="1"/>
              <a:t>aPosition</a:t>
            </a:r>
            <a:r>
              <a:rPr lang="nl-NL" dirty="0"/>
              <a:t>");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dirty="0" err="1"/>
              <a:t>gl.enableVertexAttribArray</a:t>
            </a:r>
            <a:r>
              <a:rPr lang="nl-NL" dirty="0"/>
              <a:t>(</a:t>
            </a:r>
            <a:r>
              <a:rPr lang="nl-NL" dirty="0" err="1"/>
              <a:t>positionLocation</a:t>
            </a:r>
            <a:r>
              <a:rPr lang="nl-NL" dirty="0"/>
              <a:t>); </a:t>
            </a:r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dirty="0" err="1"/>
              <a:t>gl.vertexAttribPointer</a:t>
            </a:r>
            <a:r>
              <a:rPr lang="nl-NL" dirty="0"/>
              <a:t>(</a:t>
            </a:r>
            <a:r>
              <a:rPr lang="nl-NL" dirty="0" err="1"/>
              <a:t>positionLocation</a:t>
            </a:r>
            <a:r>
              <a:rPr lang="nl-NL" dirty="0"/>
              <a:t>, 2, </a:t>
            </a:r>
            <a:r>
              <a:rPr lang="nl-NL" dirty="0" err="1"/>
              <a:t>gl.FLOAT</a:t>
            </a:r>
            <a:r>
              <a:rPr lang="nl-NL" dirty="0"/>
              <a:t>, </a:t>
            </a:r>
            <a:r>
              <a:rPr lang="nl-NL" dirty="0" err="1"/>
              <a:t>false</a:t>
            </a:r>
            <a:r>
              <a:rPr lang="nl-NL" dirty="0"/>
              <a:t>, 0, 0);</a:t>
            </a:r>
          </a:p>
          <a:p>
            <a:pPr>
              <a:lnSpc>
                <a:spcPct val="100000"/>
              </a:lnSpc>
            </a:pP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	</a:t>
            </a:r>
            <a:r>
              <a:rPr lang="nl-NL" b="1" dirty="0" err="1"/>
              <a:t>gl.drawArrays</a:t>
            </a:r>
            <a:r>
              <a:rPr lang="nl-NL" b="1" dirty="0"/>
              <a:t>(</a:t>
            </a:r>
            <a:r>
              <a:rPr lang="nl-NL" b="1" dirty="0" err="1"/>
              <a:t>gl.TRIANGLES</a:t>
            </a:r>
            <a:r>
              <a:rPr lang="nl-NL" b="1" dirty="0"/>
              <a:t>, 0, 3);</a:t>
            </a:r>
          </a:p>
          <a:p>
            <a:pPr>
              <a:lnSpc>
                <a:spcPct val="100000"/>
              </a:lnSpc>
            </a:pPr>
            <a:r>
              <a:rPr lang="nl-NL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Getting</a:t>
            </a:r>
            <a:r>
              <a:rPr lang="nl-NL" dirty="0"/>
              <a:t> </a:t>
            </a:r>
            <a:r>
              <a:rPr lang="nl-NL" dirty="0" err="1" smtClean="0"/>
              <a:t>Started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WebGL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73200" y="939800"/>
            <a:ext cx="6807200" cy="635000"/>
            <a:chOff x="1473200" y="939800"/>
            <a:chExt cx="6807200" cy="635000"/>
          </a:xfrm>
        </p:grpSpPr>
        <p:sp>
          <p:nvSpPr>
            <p:cNvPr id="5" name="Rectangle 4"/>
            <p:cNvSpPr/>
            <p:nvPr/>
          </p:nvSpPr>
          <p:spPr>
            <a:xfrm>
              <a:off x="1473200" y="1168400"/>
              <a:ext cx="37211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7" name="Straight Arrow Connector 6"/>
            <p:cNvCxnSpPr>
              <a:stCxn id="8" idx="1"/>
              <a:endCxn id="5" idx="3"/>
            </p:cNvCxnSpPr>
            <p:nvPr/>
          </p:nvCxnSpPr>
          <p:spPr>
            <a:xfrm flipH="1">
              <a:off x="5194300" y="1114651"/>
              <a:ext cx="1079500" cy="256949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273800" y="939800"/>
              <a:ext cx="20066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Achtergrondkleur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49600" y="220122"/>
            <a:ext cx="3048000" cy="1354678"/>
            <a:chOff x="2832100" y="-235603"/>
            <a:chExt cx="3048000" cy="1354678"/>
          </a:xfrm>
        </p:grpSpPr>
        <p:sp>
          <p:nvSpPr>
            <p:cNvPr id="13" name="Rectangle 12"/>
            <p:cNvSpPr/>
            <p:nvPr/>
          </p:nvSpPr>
          <p:spPr>
            <a:xfrm>
              <a:off x="2832100" y="712675"/>
              <a:ext cx="13589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14" name="Straight Arrow Connector 13"/>
            <p:cNvCxnSpPr>
              <a:stCxn id="15" idx="1"/>
              <a:endCxn id="13" idx="0"/>
            </p:cNvCxnSpPr>
            <p:nvPr/>
          </p:nvCxnSpPr>
          <p:spPr>
            <a:xfrm flipH="1">
              <a:off x="3511550" y="-60752"/>
              <a:ext cx="361950" cy="773427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73500" y="-235603"/>
              <a:ext cx="20066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R,G,B (0.0-1.0)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72000" y="556626"/>
            <a:ext cx="2768865" cy="1016699"/>
            <a:chOff x="2832100" y="64276"/>
            <a:chExt cx="2768865" cy="1016699"/>
          </a:xfrm>
        </p:grpSpPr>
        <p:sp>
          <p:nvSpPr>
            <p:cNvPr id="22" name="Rectangle 21"/>
            <p:cNvSpPr/>
            <p:nvPr/>
          </p:nvSpPr>
          <p:spPr>
            <a:xfrm>
              <a:off x="2832100" y="674575"/>
              <a:ext cx="4064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23" name="Straight Arrow Connector 22"/>
            <p:cNvCxnSpPr>
              <a:stCxn id="24" idx="1"/>
              <a:endCxn id="22" idx="0"/>
            </p:cNvCxnSpPr>
            <p:nvPr/>
          </p:nvCxnSpPr>
          <p:spPr>
            <a:xfrm flipH="1">
              <a:off x="3035300" y="239127"/>
              <a:ext cx="559065" cy="435448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94365" y="64276"/>
              <a:ext cx="20066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err="1" smtClean="0">
                  <a:solidFill>
                    <a:schemeClr val="accent4"/>
                  </a:solidFill>
                </a:rPr>
                <a:t>Alpha</a:t>
              </a:r>
              <a:r>
                <a:rPr lang="nl-NL" b="1" dirty="0" smtClean="0">
                  <a:solidFill>
                    <a:schemeClr val="accent4"/>
                  </a:solidFill>
                </a:rPr>
                <a:t> (0.0-1.0)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562100" y="1257300"/>
            <a:ext cx="7251700" cy="635000"/>
            <a:chOff x="1473200" y="939800"/>
            <a:chExt cx="7251700" cy="635000"/>
          </a:xfrm>
        </p:grpSpPr>
        <p:sp>
          <p:nvSpPr>
            <p:cNvPr id="29" name="Rectangle 28"/>
            <p:cNvSpPr/>
            <p:nvPr/>
          </p:nvSpPr>
          <p:spPr>
            <a:xfrm>
              <a:off x="1473200" y="1168400"/>
              <a:ext cx="37211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30" name="Straight Arrow Connector 29"/>
            <p:cNvCxnSpPr>
              <a:stCxn id="31" idx="1"/>
              <a:endCxn id="29" idx="3"/>
            </p:cNvCxnSpPr>
            <p:nvPr/>
          </p:nvCxnSpPr>
          <p:spPr>
            <a:xfrm flipH="1">
              <a:off x="5194300" y="1114651"/>
              <a:ext cx="1079500" cy="256949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273800" y="939800"/>
              <a:ext cx="24511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Pas achtergrond toe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435600" y="1339398"/>
            <a:ext cx="3708400" cy="1187902"/>
            <a:chOff x="5435600" y="1339398"/>
            <a:chExt cx="3708400" cy="1187902"/>
          </a:xfrm>
        </p:grpSpPr>
        <p:sp>
          <p:nvSpPr>
            <p:cNvPr id="34" name="Rectangle 33"/>
            <p:cNvSpPr/>
            <p:nvPr/>
          </p:nvSpPr>
          <p:spPr>
            <a:xfrm>
              <a:off x="5435600" y="2082800"/>
              <a:ext cx="11557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35" name="Straight Arrow Connector 34"/>
            <p:cNvCxnSpPr>
              <a:stCxn id="36" idx="2"/>
              <a:endCxn id="34" idx="0"/>
            </p:cNvCxnSpPr>
            <p:nvPr/>
          </p:nvCxnSpPr>
          <p:spPr>
            <a:xfrm flipH="1">
              <a:off x="6013450" y="1689100"/>
              <a:ext cx="1263650" cy="39370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699250" y="1339398"/>
              <a:ext cx="11557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3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Vertices</a:t>
              </a:r>
              <a:endParaRPr lang="nl-NL" b="1" dirty="0" smtClean="0">
                <a:solidFill>
                  <a:schemeClr val="accent4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99250" y="2108200"/>
              <a:ext cx="11557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43" name="Straight Arrow Connector 42"/>
            <p:cNvCxnSpPr>
              <a:stCxn id="36" idx="2"/>
              <a:endCxn id="42" idx="0"/>
            </p:cNvCxnSpPr>
            <p:nvPr/>
          </p:nvCxnSpPr>
          <p:spPr>
            <a:xfrm>
              <a:off x="7277100" y="1689100"/>
              <a:ext cx="0" cy="41910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7988300" y="2120900"/>
              <a:ext cx="11557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45" name="Straight Arrow Connector 44"/>
            <p:cNvCxnSpPr>
              <a:stCxn id="36" idx="2"/>
              <a:endCxn id="44" idx="0"/>
            </p:cNvCxnSpPr>
            <p:nvPr/>
          </p:nvCxnSpPr>
          <p:spPr>
            <a:xfrm>
              <a:off x="7277100" y="1689100"/>
              <a:ext cx="1289050" cy="43180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562100" y="842338"/>
            <a:ext cx="7991475" cy="2586662"/>
            <a:chOff x="1473200" y="-389562"/>
            <a:chExt cx="7991475" cy="2586662"/>
          </a:xfrm>
        </p:grpSpPr>
        <p:sp>
          <p:nvSpPr>
            <p:cNvPr id="57" name="Rectangle 56"/>
            <p:cNvSpPr/>
            <p:nvPr/>
          </p:nvSpPr>
          <p:spPr>
            <a:xfrm>
              <a:off x="1473200" y="1168400"/>
              <a:ext cx="6718300" cy="10287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58" name="Straight Arrow Connector 57"/>
            <p:cNvCxnSpPr>
              <a:stCxn id="59" idx="2"/>
              <a:endCxn id="57" idx="0"/>
            </p:cNvCxnSpPr>
            <p:nvPr/>
          </p:nvCxnSpPr>
          <p:spPr>
            <a:xfrm flipH="1">
              <a:off x="4832350" y="514138"/>
              <a:ext cx="2933700" cy="654262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067425" y="-389562"/>
              <a:ext cx="3397250" cy="90370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Creëer een buffer</a:t>
              </a:r>
              <a:br>
                <a:rPr lang="nl-NL" b="1" dirty="0" smtClean="0">
                  <a:solidFill>
                    <a:schemeClr val="accent4"/>
                  </a:solidFill>
                </a:rPr>
              </a:br>
              <a:r>
                <a:rPr lang="nl-NL" b="1" dirty="0" err="1" smtClean="0">
                  <a:solidFill>
                    <a:schemeClr val="accent4"/>
                  </a:solidFill>
                </a:rPr>
                <a:t>Initialiseer</a:t>
              </a:r>
              <a:r>
                <a:rPr lang="nl-NL" b="1" dirty="0" smtClean="0">
                  <a:solidFill>
                    <a:schemeClr val="accent4"/>
                  </a:solidFill>
                </a:rPr>
                <a:t> hem met de data</a:t>
              </a:r>
              <a:br>
                <a:rPr lang="nl-NL" b="1" dirty="0" smtClean="0">
                  <a:solidFill>
                    <a:schemeClr val="accent4"/>
                  </a:solidFill>
                </a:rPr>
              </a:br>
              <a:r>
                <a:rPr lang="nl-NL" b="1" dirty="0" smtClean="0">
                  <a:solidFill>
                    <a:schemeClr val="accent4"/>
                  </a:solidFill>
                </a:rPr>
                <a:t>Maak hem “actueel” in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WebGL</a:t>
              </a:r>
              <a:endParaRPr lang="nl-NL" b="1" dirty="0" smtClean="0">
                <a:solidFill>
                  <a:schemeClr val="accent4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149600" y="3645352"/>
            <a:ext cx="5791199" cy="1282700"/>
            <a:chOff x="1066800" y="2082800"/>
            <a:chExt cx="5791199" cy="1282700"/>
          </a:xfrm>
        </p:grpSpPr>
        <p:sp>
          <p:nvSpPr>
            <p:cNvPr id="68" name="Rectangle 67"/>
            <p:cNvSpPr/>
            <p:nvPr/>
          </p:nvSpPr>
          <p:spPr>
            <a:xfrm>
              <a:off x="5435600" y="2082800"/>
              <a:ext cx="11557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69" name="Straight Arrow Connector 68"/>
            <p:cNvCxnSpPr>
              <a:stCxn id="70" idx="3"/>
            </p:cNvCxnSpPr>
            <p:nvPr/>
          </p:nvCxnSpPr>
          <p:spPr>
            <a:xfrm flipV="1">
              <a:off x="4933950" y="2286000"/>
              <a:ext cx="501650" cy="587601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066800" y="2698750"/>
              <a:ext cx="386715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Attributen in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shaders</a:t>
              </a:r>
              <a:r>
                <a:rPr lang="nl-NL" b="1" dirty="0" smtClean="0">
                  <a:solidFill>
                    <a:schemeClr val="accent4"/>
                  </a:solidFill>
                </a:rPr>
                <a:t> (out of scope)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489574" y="2959100"/>
              <a:ext cx="1368425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72" name="Straight Arrow Connector 71"/>
            <p:cNvCxnSpPr>
              <a:endCxn id="71" idx="1"/>
            </p:cNvCxnSpPr>
            <p:nvPr/>
          </p:nvCxnSpPr>
          <p:spPr>
            <a:xfrm>
              <a:off x="4933950" y="2873601"/>
              <a:ext cx="555624" cy="288699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4984750" y="3906154"/>
            <a:ext cx="4610100" cy="518655"/>
            <a:chOff x="3098800" y="1168400"/>
            <a:chExt cx="4610100" cy="518655"/>
          </a:xfrm>
        </p:grpSpPr>
        <p:sp>
          <p:nvSpPr>
            <p:cNvPr id="88" name="Rectangle 87"/>
            <p:cNvSpPr/>
            <p:nvPr/>
          </p:nvSpPr>
          <p:spPr>
            <a:xfrm>
              <a:off x="3098800" y="1168400"/>
              <a:ext cx="209550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89" name="Straight Arrow Connector 88"/>
            <p:cNvCxnSpPr>
              <a:stCxn id="90" idx="1"/>
              <a:endCxn id="88" idx="3"/>
            </p:cNvCxnSpPr>
            <p:nvPr/>
          </p:nvCxnSpPr>
          <p:spPr>
            <a:xfrm flipH="1" flipV="1">
              <a:off x="5194300" y="1371600"/>
              <a:ext cx="508000" cy="14060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702300" y="1337353"/>
              <a:ext cx="20066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Stel kleur in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473200" y="4230800"/>
            <a:ext cx="8121650" cy="697252"/>
            <a:chOff x="1343025" y="873267"/>
            <a:chExt cx="8121650" cy="697252"/>
          </a:xfrm>
        </p:grpSpPr>
        <p:sp>
          <p:nvSpPr>
            <p:cNvPr id="94" name="Rectangle 93"/>
            <p:cNvSpPr/>
            <p:nvPr/>
          </p:nvSpPr>
          <p:spPr>
            <a:xfrm>
              <a:off x="1343025" y="1168400"/>
              <a:ext cx="7569199" cy="402119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98875" y="873267"/>
              <a:ext cx="57658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Transformeer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coordinaten</a:t>
              </a:r>
              <a:r>
                <a:rPr lang="nl-NL" b="1" dirty="0" smtClean="0">
                  <a:solidFill>
                    <a:schemeClr val="accent4"/>
                  </a:solidFill>
                </a:rPr>
                <a:t> naar view huidige camera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562101" y="4879393"/>
            <a:ext cx="7823199" cy="1546902"/>
            <a:chOff x="1343026" y="873268"/>
            <a:chExt cx="7823199" cy="1546902"/>
          </a:xfrm>
        </p:grpSpPr>
        <p:sp>
          <p:nvSpPr>
            <p:cNvPr id="104" name="Rectangle 103"/>
            <p:cNvSpPr/>
            <p:nvPr/>
          </p:nvSpPr>
          <p:spPr>
            <a:xfrm>
              <a:off x="1343026" y="873268"/>
              <a:ext cx="7112000" cy="697252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105" name="Straight Arrow Connector 104"/>
            <p:cNvCxnSpPr>
              <a:stCxn id="106" idx="0"/>
            </p:cNvCxnSpPr>
            <p:nvPr/>
          </p:nvCxnSpPr>
          <p:spPr>
            <a:xfrm flipH="1" flipV="1">
              <a:off x="6667499" y="1570520"/>
              <a:ext cx="1" cy="499948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168774" y="2070468"/>
              <a:ext cx="4997451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Vertel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WebGL</a:t>
              </a:r>
              <a:r>
                <a:rPr lang="nl-NL" b="1" dirty="0" smtClean="0">
                  <a:solidFill>
                    <a:schemeClr val="accent4"/>
                  </a:solidFill>
                </a:rPr>
                <a:t> dat je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vertices</a:t>
              </a:r>
              <a:r>
                <a:rPr lang="nl-NL" b="1" dirty="0" smtClean="0">
                  <a:solidFill>
                    <a:schemeClr val="accent4"/>
                  </a:solidFill>
                </a:rPr>
                <a:t> wil gaan tekenen.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702301" y="5130800"/>
            <a:ext cx="3111500" cy="1023070"/>
            <a:chOff x="5330826" y="972275"/>
            <a:chExt cx="3111500" cy="1023070"/>
          </a:xfrm>
        </p:grpSpPr>
        <p:sp>
          <p:nvSpPr>
            <p:cNvPr id="116" name="Rectangle 115"/>
            <p:cNvSpPr/>
            <p:nvPr/>
          </p:nvSpPr>
          <p:spPr>
            <a:xfrm>
              <a:off x="5902324" y="972275"/>
              <a:ext cx="1060451" cy="445845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117" name="Straight Arrow Connector 116"/>
            <p:cNvCxnSpPr>
              <a:endCxn id="116" idx="2"/>
            </p:cNvCxnSpPr>
            <p:nvPr/>
          </p:nvCxnSpPr>
          <p:spPr>
            <a:xfrm flipV="1">
              <a:off x="6432549" y="1418120"/>
              <a:ext cx="1" cy="24997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330826" y="1645643"/>
              <a:ext cx="31115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Je stopt er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float</a:t>
              </a:r>
              <a:r>
                <a:rPr lang="nl-NL" b="1" dirty="0" smtClean="0">
                  <a:solidFill>
                    <a:schemeClr val="accent4"/>
                  </a:solidFill>
                </a:rPr>
                <a:t> waarden in.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562101" y="5353722"/>
            <a:ext cx="8115299" cy="821522"/>
            <a:chOff x="1343026" y="748997"/>
            <a:chExt cx="8115299" cy="821522"/>
          </a:xfrm>
        </p:grpSpPr>
        <p:sp>
          <p:nvSpPr>
            <p:cNvPr id="135" name="Rectangle 134"/>
            <p:cNvSpPr/>
            <p:nvPr/>
          </p:nvSpPr>
          <p:spPr>
            <a:xfrm>
              <a:off x="1343026" y="1096906"/>
              <a:ext cx="4051299" cy="473613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136" name="Straight Arrow Connector 135"/>
            <p:cNvCxnSpPr>
              <a:stCxn id="137" idx="2"/>
              <a:endCxn id="135" idx="3"/>
            </p:cNvCxnSpPr>
            <p:nvPr/>
          </p:nvCxnSpPr>
          <p:spPr>
            <a:xfrm flipH="1">
              <a:off x="5394325" y="1098699"/>
              <a:ext cx="749300" cy="23501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2828924" y="748997"/>
              <a:ext cx="6629401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Teken de inhoud van de huidige buffer als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triangles</a:t>
              </a:r>
              <a:r>
                <a:rPr lang="nl-NL" b="1" dirty="0" smtClean="0">
                  <a:solidFill>
                    <a:schemeClr val="accent4"/>
                  </a:solidFill>
                </a:rPr>
                <a:t> in de view.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200650" y="2489200"/>
            <a:ext cx="3365500" cy="3654348"/>
            <a:chOff x="10090150" y="1110530"/>
            <a:chExt cx="3365500" cy="3654348"/>
          </a:xfrm>
        </p:grpSpPr>
        <p:sp>
          <p:nvSpPr>
            <p:cNvPr id="144" name="Rectangle 143"/>
            <p:cNvSpPr/>
            <p:nvPr/>
          </p:nvSpPr>
          <p:spPr>
            <a:xfrm>
              <a:off x="10090150" y="4358478"/>
              <a:ext cx="412750" cy="406400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145" name="Straight Arrow Connector 144"/>
            <p:cNvCxnSpPr>
              <a:stCxn id="146" idx="1"/>
              <a:endCxn id="144" idx="3"/>
            </p:cNvCxnSpPr>
            <p:nvPr/>
          </p:nvCxnSpPr>
          <p:spPr>
            <a:xfrm flipH="1">
              <a:off x="10502900" y="4561678"/>
              <a:ext cx="355600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10858500" y="4386827"/>
              <a:ext cx="20066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</a:rPr>
                <a:t>Aantal </a:t>
              </a:r>
              <a:r>
                <a:rPr lang="nl-NL" b="1" dirty="0" err="1" smtClean="0">
                  <a:solidFill>
                    <a:schemeClr val="accent4"/>
                  </a:solidFill>
                </a:rPr>
                <a:t>vertices</a:t>
              </a:r>
              <a:endParaRPr lang="nl-NL" b="1" dirty="0" smtClean="0">
                <a:solidFill>
                  <a:schemeClr val="accent4"/>
                </a:solidFill>
              </a:endParaRPr>
            </a:p>
          </p:txBody>
        </p:sp>
        <p:cxnSp>
          <p:nvCxnSpPr>
            <p:cNvPr id="149" name="Straight Arrow Connector 148"/>
            <p:cNvCxnSpPr>
              <a:stCxn id="146" idx="0"/>
              <a:endCxn id="34" idx="2"/>
            </p:cNvCxnSpPr>
            <p:nvPr/>
          </p:nvCxnSpPr>
          <p:spPr>
            <a:xfrm flipH="1" flipV="1">
              <a:off x="10902950" y="1110530"/>
              <a:ext cx="958850" cy="3276297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6" idx="0"/>
              <a:endCxn id="42" idx="2"/>
            </p:cNvCxnSpPr>
            <p:nvPr/>
          </p:nvCxnSpPr>
          <p:spPr>
            <a:xfrm flipV="1">
              <a:off x="11861800" y="1135930"/>
              <a:ext cx="304800" cy="3250897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6" idx="0"/>
              <a:endCxn id="44" idx="2"/>
            </p:cNvCxnSpPr>
            <p:nvPr/>
          </p:nvCxnSpPr>
          <p:spPr>
            <a:xfrm flipV="1">
              <a:off x="11861800" y="1148630"/>
              <a:ext cx="1593850" cy="3238197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5613400" y="2501900"/>
            <a:ext cx="3530600" cy="3651970"/>
            <a:chOff x="5613400" y="2501900"/>
            <a:chExt cx="3530600" cy="3651970"/>
          </a:xfrm>
        </p:grpSpPr>
        <p:sp>
          <p:nvSpPr>
            <p:cNvPr id="128" name="Rectangle 127"/>
            <p:cNvSpPr/>
            <p:nvPr/>
          </p:nvSpPr>
          <p:spPr>
            <a:xfrm>
              <a:off x="6007099" y="5130800"/>
              <a:ext cx="266702" cy="445845"/>
            </a:xfrm>
            <a:prstGeom prst="rect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nl-NL" sz="1600" smtClean="0"/>
            </a:p>
          </p:txBody>
        </p:sp>
        <p:cxnSp>
          <p:nvCxnSpPr>
            <p:cNvPr id="129" name="Straight Arrow Connector 128"/>
            <p:cNvCxnSpPr>
              <a:endCxn id="128" idx="2"/>
            </p:cNvCxnSpPr>
            <p:nvPr/>
          </p:nvCxnSpPr>
          <p:spPr>
            <a:xfrm flipV="1">
              <a:off x="6140450" y="5576645"/>
              <a:ext cx="0" cy="24997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613400" y="5804168"/>
              <a:ext cx="3530600" cy="3497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nl-NL" b="1" dirty="0" err="1" smtClean="0">
                  <a:solidFill>
                    <a:schemeClr val="accent4"/>
                  </a:solidFill>
                </a:rPr>
                <a:t>Vertices</a:t>
              </a:r>
              <a:r>
                <a:rPr lang="nl-NL" b="1" dirty="0" smtClean="0">
                  <a:solidFill>
                    <a:schemeClr val="accent4"/>
                  </a:solidFill>
                </a:rPr>
                <a:t> hebben 2 componenten.</a:t>
              </a: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 flipH="1" flipV="1">
              <a:off x="6972300" y="2501900"/>
              <a:ext cx="152400" cy="3415998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7124700" y="2514600"/>
              <a:ext cx="463550" cy="3403298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170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Vertex order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15</a:t>
            </a:fld>
            <a:endParaRPr lang="en-GB" noProof="0" dirty="0"/>
          </a:p>
        </p:txBody>
      </p:sp>
      <p:pic>
        <p:nvPicPr>
          <p:cNvPr id="15362" name="Picture 2" descr="http://learnopengl.com/img/advanced/faceculling_windingor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06" y="1524000"/>
            <a:ext cx="7563969" cy="435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6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Vertices</a:t>
            </a:r>
            <a:r>
              <a:rPr lang="nl-NL" dirty="0" smtClean="0"/>
              <a:t>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Vectors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16</a:t>
            </a:fld>
            <a:endParaRPr lang="en-GB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01800" y="2802466"/>
          <a:ext cx="6604000" cy="1559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Vertex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Vector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Coordinaat</a:t>
                      </a:r>
                      <a:endParaRPr lang="nl-NL" dirty="0" smtClean="0"/>
                    </a:p>
                    <a:p>
                      <a:r>
                        <a:rPr lang="nl-NL" dirty="0" smtClean="0"/>
                        <a:t>Positie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Richting</a:t>
                      </a:r>
                    </a:p>
                    <a:p>
                      <a:r>
                        <a:rPr lang="nl-NL" dirty="0" err="1" smtClean="0"/>
                        <a:t>Evt</a:t>
                      </a:r>
                      <a:r>
                        <a:rPr lang="nl-NL" baseline="0" dirty="0" smtClean="0"/>
                        <a:t> afstand</a:t>
                      </a:r>
                    </a:p>
                    <a:p>
                      <a:r>
                        <a:rPr lang="nl-NL" baseline="0" dirty="0" smtClean="0"/>
                        <a:t>Kan genormaliseerd worden</a:t>
                      </a:r>
                    </a:p>
                    <a:p>
                      <a:r>
                        <a:rPr lang="nl-NL" baseline="0" dirty="0" err="1" smtClean="0"/>
                        <a:t>Bijv</a:t>
                      </a:r>
                      <a:r>
                        <a:rPr lang="nl-NL" baseline="0" dirty="0" smtClean="0"/>
                        <a:t>: </a:t>
                      </a:r>
                      <a:r>
                        <a:rPr lang="nl-NL" baseline="0" dirty="0" err="1" smtClean="0"/>
                        <a:t>Normal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57650" y="1348852"/>
            <a:ext cx="13081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2400" b="1" dirty="0" smtClean="0"/>
              <a:t>(x, y, </a:t>
            </a:r>
            <a:r>
              <a:rPr lang="nl-NL" sz="2400" b="1" dirty="0" err="1" smtClean="0"/>
              <a:t>z</a:t>
            </a:r>
            <a:r>
              <a:rPr lang="nl-NL" sz="24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99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Transformations</a:t>
            </a:r>
            <a:r>
              <a:rPr lang="nl-NL" dirty="0" smtClean="0"/>
              <a:t>	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5" name="AutoShape 2" descr="https://solarianprogrammer.com/images/2013/05/22/simple_transformations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 descr="https://solarianprogrammer.com/images/2013/05/22/simple_transformation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1152525"/>
            <a:ext cx="5324475" cy="499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9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Order is </a:t>
            </a:r>
            <a:r>
              <a:rPr lang="nl-NL" dirty="0" err="1" smtClean="0"/>
              <a:t>very</a:t>
            </a:r>
            <a:r>
              <a:rPr lang="nl-NL" dirty="0" smtClean="0"/>
              <a:t> important!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Transformations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18</a:t>
            </a:fld>
            <a:endParaRPr lang="en-GB" noProof="0" dirty="0"/>
          </a:p>
        </p:txBody>
      </p:sp>
      <p:pic>
        <p:nvPicPr>
          <p:cNvPr id="6146" name="Picture 2" descr="http://what-when-how.com/wp-content/uploads/2012/05/tmp53241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921596"/>
            <a:ext cx="9585325" cy="43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Global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local</a:t>
            </a:r>
            <a:r>
              <a:rPr lang="nl-NL" dirty="0" smtClean="0"/>
              <a:t> </a:t>
            </a:r>
            <a:r>
              <a:rPr lang="nl-NL" dirty="0" err="1" smtClean="0"/>
              <a:t>coordinates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19</a:t>
            </a:fld>
            <a:endParaRPr lang="en-GB" noProof="0" dirty="0"/>
          </a:p>
        </p:txBody>
      </p:sp>
      <p:pic>
        <p:nvPicPr>
          <p:cNvPr id="27650" name="Picture 2" descr="http://www.dian-xiang.com/images/portfolio/post0/globallocalax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1277937"/>
            <a:ext cx="7292975" cy="483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9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08:30	</a:t>
            </a:r>
            <a:r>
              <a:rPr lang="nl-NL" dirty="0" err="1" smtClean="0"/>
              <a:t>Introduction</a:t>
            </a:r>
            <a:r>
              <a:rPr lang="nl-NL" dirty="0" smtClean="0"/>
              <a:t> &amp; Background</a:t>
            </a:r>
          </a:p>
          <a:p>
            <a:pPr marL="0" indent="0">
              <a:buNone/>
            </a:pPr>
            <a:r>
              <a:rPr lang="nl-NL" dirty="0" smtClean="0"/>
              <a:t>		</a:t>
            </a:r>
            <a:r>
              <a:rPr lang="nl-NL" dirty="0" err="1" smtClean="0"/>
              <a:t>What</a:t>
            </a:r>
            <a:r>
              <a:rPr lang="nl-NL" dirty="0" smtClean="0"/>
              <a:t> is WebGL?</a:t>
            </a:r>
          </a:p>
          <a:p>
            <a:pPr marL="0" indent="0">
              <a:buNone/>
            </a:pPr>
            <a:r>
              <a:rPr lang="nl-NL" dirty="0" smtClean="0"/>
              <a:t>		WebGL &amp; </a:t>
            </a:r>
            <a:r>
              <a:rPr lang="nl-NL" dirty="0" err="1" smtClean="0"/>
              <a:t>general</a:t>
            </a:r>
            <a:r>
              <a:rPr lang="nl-NL" dirty="0" smtClean="0"/>
              <a:t> 3d </a:t>
            </a:r>
            <a:r>
              <a:rPr lang="nl-NL" dirty="0" err="1" smtClean="0"/>
              <a:t>graphics</a:t>
            </a:r>
            <a:r>
              <a:rPr lang="nl-NL" dirty="0" smtClean="0"/>
              <a:t> </a:t>
            </a:r>
            <a:r>
              <a:rPr lang="nl-NL" dirty="0" err="1" smtClean="0"/>
              <a:t>concepts</a:t>
            </a:r>
            <a:r>
              <a:rPr lang="nl-NL" dirty="0" smtClean="0"/>
              <a:t> (1)</a:t>
            </a:r>
          </a:p>
          <a:p>
            <a:pPr marL="0" indent="0">
              <a:buNone/>
            </a:pPr>
            <a:r>
              <a:rPr lang="nl-NL" dirty="0" smtClean="0"/>
              <a:t>		</a:t>
            </a:r>
            <a:r>
              <a:rPr lang="nl-NL" dirty="0" err="1" smtClean="0"/>
              <a:t>Hands-on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three.js (1)</a:t>
            </a:r>
          </a:p>
          <a:p>
            <a:pPr marL="0" indent="0">
              <a:buNone/>
            </a:pPr>
            <a:r>
              <a:rPr lang="nl-NL" dirty="0" smtClean="0"/>
              <a:t>09:30	</a:t>
            </a:r>
            <a:r>
              <a:rPr lang="nl-NL" dirty="0" err="1" smtClean="0"/>
              <a:t>Assignment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10:00	WebGL </a:t>
            </a:r>
            <a:r>
              <a:rPr lang="nl-NL" dirty="0"/>
              <a:t>&amp; </a:t>
            </a:r>
            <a:r>
              <a:rPr lang="nl-NL" dirty="0" err="1"/>
              <a:t>general</a:t>
            </a:r>
            <a:r>
              <a:rPr lang="nl-NL" dirty="0"/>
              <a:t> 3d </a:t>
            </a:r>
            <a:r>
              <a:rPr lang="nl-NL" dirty="0" err="1"/>
              <a:t>graphics</a:t>
            </a:r>
            <a:r>
              <a:rPr lang="nl-NL" dirty="0"/>
              <a:t> </a:t>
            </a:r>
            <a:r>
              <a:rPr lang="nl-NL" dirty="0" err="1"/>
              <a:t>concepts</a:t>
            </a:r>
            <a:r>
              <a:rPr lang="nl-NL" dirty="0"/>
              <a:t> (1)</a:t>
            </a:r>
          </a:p>
          <a:p>
            <a:pPr marL="0" indent="0">
              <a:buNone/>
            </a:pPr>
            <a:r>
              <a:rPr lang="nl-NL" dirty="0" smtClean="0"/>
              <a:t>		</a:t>
            </a:r>
            <a:r>
              <a:rPr lang="nl-NL" dirty="0" err="1" smtClean="0"/>
              <a:t>Hands-on</a:t>
            </a:r>
            <a:r>
              <a:rPr lang="nl-NL" dirty="0" smtClean="0"/>
              <a:t> </a:t>
            </a:r>
            <a:r>
              <a:rPr lang="nl-NL" dirty="0" err="1"/>
              <a:t>with</a:t>
            </a:r>
            <a:r>
              <a:rPr lang="nl-NL" dirty="0"/>
              <a:t> three.js (1)</a:t>
            </a:r>
          </a:p>
          <a:p>
            <a:pPr marL="0" indent="0">
              <a:buNone/>
            </a:pPr>
            <a:r>
              <a:rPr lang="nl-NL" dirty="0" smtClean="0"/>
              <a:t>10:30	</a:t>
            </a:r>
            <a:r>
              <a:rPr lang="nl-NL" dirty="0" err="1" smtClean="0"/>
              <a:t>Assignment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11:15	</a:t>
            </a:r>
            <a:r>
              <a:rPr lang="nl-NL" dirty="0" err="1" smtClean="0"/>
              <a:t>Demos</a:t>
            </a:r>
            <a:endParaRPr lang="nl-NL" dirty="0"/>
          </a:p>
          <a:p>
            <a:pPr marL="0" indent="0">
              <a:buNone/>
            </a:pPr>
            <a:r>
              <a:rPr lang="nl-NL" dirty="0" smtClean="0"/>
              <a:t>11:45	Room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additional</a:t>
            </a:r>
            <a:r>
              <a:rPr lang="nl-NL" dirty="0" smtClean="0"/>
              <a:t> </a:t>
            </a:r>
            <a:r>
              <a:rPr lang="nl-NL" dirty="0" err="1" smtClean="0"/>
              <a:t>questions</a:t>
            </a:r>
            <a:endParaRPr lang="nl-NL" dirty="0" smtClean="0"/>
          </a:p>
          <a:p>
            <a:pPr marL="0" indent="0">
              <a:buNone/>
            </a:pPr>
            <a:r>
              <a:rPr lang="nl-NL" smtClean="0"/>
              <a:t>12:00	End</a:t>
            </a:r>
            <a:endParaRPr lang="nl-NL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3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Cameras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20</a:t>
            </a:fld>
            <a:endParaRPr lang="en-GB" noProof="0" dirty="0"/>
          </a:p>
        </p:txBody>
      </p:sp>
      <p:pic>
        <p:nvPicPr>
          <p:cNvPr id="9224" name="Picture 8" descr="http://images.gamedev.net/features/programming/oglch3excerpt/03fig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1142998"/>
            <a:ext cx="7297405" cy="523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68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1389063"/>
            <a:ext cx="4059237" cy="496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Viewport</a:t>
            </a:r>
            <a:r>
              <a:rPr lang="nl-NL" dirty="0" smtClean="0"/>
              <a:t> &amp; </a:t>
            </a:r>
            <a:r>
              <a:rPr lang="nl-NL" dirty="0" err="1" smtClean="0"/>
              <a:t>Frustum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21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2922606" y="4476038"/>
            <a:ext cx="92870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Viewport</a:t>
            </a:r>
            <a:endParaRPr lang="nl-NL" sz="16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93158" y="3365500"/>
            <a:ext cx="805276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smtClean="0"/>
              <a:t>Camera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73706" y="1174038"/>
            <a:ext cx="861381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Frustum</a:t>
            </a:r>
            <a:endParaRPr lang="nl-NL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6018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Camera </a:t>
            </a:r>
            <a:r>
              <a:rPr lang="nl-NL" dirty="0" err="1" smtClean="0"/>
              <a:t>Projections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22</a:t>
            </a:fld>
            <a:endParaRPr lang="en-GB" noProof="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14438"/>
            <a:ext cx="94107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37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2027787"/>
            <a:ext cx="6489700" cy="39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Meshes</a:t>
            </a:r>
            <a:r>
              <a:rPr lang="nl-NL" dirty="0" smtClean="0"/>
              <a:t>, </a:t>
            </a:r>
            <a:r>
              <a:rPr lang="nl-NL" dirty="0" err="1" smtClean="0"/>
              <a:t>Triangles</a:t>
            </a:r>
            <a:r>
              <a:rPr lang="nl-NL" dirty="0" smtClean="0"/>
              <a:t> (Tris), </a:t>
            </a:r>
            <a:r>
              <a:rPr lang="nl-NL" dirty="0" err="1" smtClean="0"/>
              <a:t>Edges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23</a:t>
            </a:fld>
            <a:endParaRPr lang="en-GB" noProof="0" dirty="0"/>
          </a:p>
        </p:txBody>
      </p:sp>
      <p:sp>
        <p:nvSpPr>
          <p:cNvPr id="5" name="Rectangle 4"/>
          <p:cNvSpPr/>
          <p:nvPr/>
        </p:nvSpPr>
        <p:spPr>
          <a:xfrm>
            <a:off x="1511300" y="1473200"/>
            <a:ext cx="7340600" cy="4737100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smtClean="0"/>
          </a:p>
        </p:txBody>
      </p:sp>
      <p:sp>
        <p:nvSpPr>
          <p:cNvPr id="6" name="TextBox 5"/>
          <p:cNvSpPr txBox="1"/>
          <p:nvPr/>
        </p:nvSpPr>
        <p:spPr>
          <a:xfrm>
            <a:off x="4565519" y="1181100"/>
            <a:ext cx="571238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Mesh</a:t>
            </a:r>
            <a:endParaRPr lang="nl-NL" sz="1600" b="1" dirty="0" smtClean="0"/>
          </a:p>
        </p:txBody>
      </p:sp>
      <p:sp>
        <p:nvSpPr>
          <p:cNvPr id="7" name="Oval 6"/>
          <p:cNvSpPr/>
          <p:nvPr/>
        </p:nvSpPr>
        <p:spPr>
          <a:xfrm>
            <a:off x="4851138" y="3416300"/>
            <a:ext cx="825762" cy="2794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smtClean="0"/>
          </a:p>
        </p:txBody>
      </p:sp>
      <p:sp>
        <p:nvSpPr>
          <p:cNvPr id="9" name="Oval 8"/>
          <p:cNvSpPr/>
          <p:nvPr/>
        </p:nvSpPr>
        <p:spPr>
          <a:xfrm>
            <a:off x="4851138" y="2171700"/>
            <a:ext cx="978162" cy="8255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smtClean="0"/>
          </a:p>
        </p:txBody>
      </p:sp>
      <p:cxnSp>
        <p:nvCxnSpPr>
          <p:cNvPr id="10" name="Straight Connector 9"/>
          <p:cNvCxnSpPr>
            <a:stCxn id="7" idx="4"/>
          </p:cNvCxnSpPr>
          <p:nvPr/>
        </p:nvCxnSpPr>
        <p:spPr>
          <a:xfrm>
            <a:off x="5264019" y="3695700"/>
            <a:ext cx="76200" cy="1028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49719" y="4751224"/>
            <a:ext cx="53917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Edge</a:t>
            </a:r>
            <a:endParaRPr lang="nl-NL" sz="16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007390" y="2161848"/>
            <a:ext cx="843748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600" b="1" dirty="0" err="1" smtClean="0"/>
              <a:t>Triangle</a:t>
            </a:r>
            <a:endParaRPr lang="nl-NL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0585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/>
              <a:t>Hands-on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three.js (1)</a:t>
            </a:r>
            <a:endParaRPr lang="en-US" dirty="0"/>
          </a:p>
        </p:txBody>
      </p:sp>
      <p:pic>
        <p:nvPicPr>
          <p:cNvPr id="5122" name="Picture 2" descr="https://upload.wikimedia.org/wikipedia/commons/e/ed/Raytraced_image_jawr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949" y="1558212"/>
            <a:ext cx="4847874" cy="484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70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three</a:t>
            </a:r>
            <a:r>
              <a:rPr lang="nl-NL" dirty="0" smtClean="0"/>
              <a:t> </a:t>
            </a:r>
            <a:r>
              <a:rPr lang="nl-NL" dirty="0" err="1" smtClean="0"/>
              <a:t>js</a:t>
            </a:r>
            <a:r>
              <a:rPr lang="nl-NL" dirty="0" smtClean="0"/>
              <a:t>..</a:t>
            </a:r>
          </a:p>
          <a:p>
            <a:endParaRPr lang="nl-NL" dirty="0"/>
          </a:p>
          <a:p>
            <a:r>
              <a:rPr lang="nl-NL" b="1" dirty="0" err="1">
                <a:solidFill>
                  <a:schemeClr val="accent4"/>
                </a:solidFill>
              </a:rPr>
              <a:t>Examples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dirty="0">
                <a:hlinkClick r:id="rId2"/>
              </a:rPr>
              <a:t>http://threejs.org/examples/#webgl_loader_collada_keyframe</a:t>
            </a:r>
          </a:p>
          <a:p>
            <a:r>
              <a:rPr lang="nl-NL" dirty="0">
                <a:hlinkClick r:id="rId2"/>
              </a:rPr>
              <a:t>http://threejs.org/examples/#webgl_animation_cloth</a:t>
            </a:r>
            <a:endParaRPr lang="nl-NL" dirty="0"/>
          </a:p>
          <a:p>
            <a:r>
              <a:rPr lang="nl-NL" dirty="0">
                <a:hlinkClick r:id="rId3"/>
              </a:rPr>
              <a:t>http://threejs.org/examples/#webgl_postprocessing_dof2</a:t>
            </a:r>
            <a:endParaRPr lang="nl-NL" dirty="0"/>
          </a:p>
          <a:p>
            <a:r>
              <a:rPr lang="nl-NL" dirty="0">
                <a:hlinkClick r:id="rId4"/>
              </a:rPr>
              <a:t>http://threejs.org/examples/#webgl_materials_video</a:t>
            </a:r>
            <a:endParaRPr lang="nl-NL" dirty="0"/>
          </a:p>
          <a:p>
            <a:r>
              <a:rPr lang="nl-NL" dirty="0">
                <a:hlinkClick r:id="rId5"/>
              </a:rPr>
              <a:t>http://threejs.org/examples/#webgl_materials_cubemap_balls_reflection</a:t>
            </a:r>
            <a:endParaRPr lang="nl-NL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Three JS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039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var </a:t>
            </a:r>
            <a:r>
              <a:rPr lang="nl-NL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width</a:t>
            </a:r>
            <a:r>
              <a:rPr lang="nl-NL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= </a:t>
            </a:r>
            <a:r>
              <a:rPr lang="nl-NL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window.innerWidth</a:t>
            </a:r>
            <a:r>
              <a:rPr lang="nl-NL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nl-NL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</a:t>
            </a:r>
            <a:r>
              <a:rPr lang="nl-NL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ar </a:t>
            </a:r>
            <a:r>
              <a:rPr lang="nl-NL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height</a:t>
            </a:r>
            <a:r>
              <a:rPr lang="nl-NL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= </a:t>
            </a:r>
            <a:r>
              <a:rPr lang="nl-NL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window.innerHeight</a:t>
            </a:r>
            <a:r>
              <a:rPr lang="nl-NL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;</a:t>
            </a:r>
            <a:endParaRPr lang="nl-NL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nl-NL" dirty="0" smtClean="0"/>
              <a:t>var </a:t>
            </a:r>
            <a:r>
              <a:rPr lang="nl-NL" dirty="0"/>
              <a:t>scene = new </a:t>
            </a:r>
            <a:r>
              <a:rPr lang="nl-NL" dirty="0" err="1"/>
              <a:t>THREE.Scene</a:t>
            </a:r>
            <a:r>
              <a:rPr lang="nl-NL" dirty="0"/>
              <a:t>();</a:t>
            </a:r>
          </a:p>
          <a:p>
            <a:r>
              <a:rPr lang="nl-NL" dirty="0" smtClean="0"/>
              <a:t>var camera = new </a:t>
            </a:r>
            <a:r>
              <a:rPr lang="nl-NL" dirty="0" err="1"/>
              <a:t>THREE.PerspectiveCamera</a:t>
            </a:r>
            <a:r>
              <a:rPr lang="nl-NL" dirty="0" smtClean="0"/>
              <a:t>( 75, </a:t>
            </a:r>
            <a:r>
              <a:rPr lang="nl-NL" dirty="0" err="1" smtClean="0"/>
              <a:t>width</a:t>
            </a:r>
            <a:r>
              <a:rPr lang="nl-NL" dirty="0" smtClean="0"/>
              <a:t>/</a:t>
            </a:r>
            <a:r>
              <a:rPr lang="nl-NL" dirty="0" err="1" smtClean="0"/>
              <a:t>height</a:t>
            </a:r>
            <a:r>
              <a:rPr lang="nl-NL" dirty="0" smtClean="0"/>
              <a:t>, 1, 1000 );</a:t>
            </a:r>
          </a:p>
          <a:p>
            <a:endParaRPr lang="nl-NL" dirty="0" smtClean="0"/>
          </a:p>
          <a:p>
            <a:r>
              <a:rPr lang="nl-NL" dirty="0" smtClean="0"/>
              <a:t>// </a:t>
            </a:r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renderer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DOM</a:t>
            </a:r>
            <a:endParaRPr lang="nl-NL" dirty="0"/>
          </a:p>
          <a:p>
            <a:r>
              <a:rPr lang="nl-NL" dirty="0"/>
              <a:t>var </a:t>
            </a:r>
            <a:r>
              <a:rPr lang="nl-NL" dirty="0" err="1"/>
              <a:t>renderer</a:t>
            </a:r>
            <a:r>
              <a:rPr lang="nl-NL" dirty="0"/>
              <a:t> = new </a:t>
            </a:r>
            <a:r>
              <a:rPr lang="nl-NL" dirty="0" err="1"/>
              <a:t>THREE.WebGLRenderer</a:t>
            </a:r>
            <a:r>
              <a:rPr lang="nl-NL" dirty="0"/>
              <a:t>();</a:t>
            </a:r>
          </a:p>
          <a:p>
            <a:r>
              <a:rPr lang="nl-NL" dirty="0" err="1"/>
              <a:t>renderer.setSize</a:t>
            </a:r>
            <a:r>
              <a:rPr lang="nl-NL" dirty="0"/>
              <a:t>( </a:t>
            </a:r>
            <a:r>
              <a:rPr lang="nl-NL" dirty="0" err="1" smtClean="0"/>
              <a:t>width</a:t>
            </a:r>
            <a:r>
              <a:rPr lang="nl-NL" dirty="0"/>
              <a:t>, </a:t>
            </a:r>
            <a:r>
              <a:rPr lang="nl-NL" dirty="0" err="1" smtClean="0"/>
              <a:t>height</a:t>
            </a:r>
            <a:r>
              <a:rPr lang="nl-NL" dirty="0" smtClean="0"/>
              <a:t> </a:t>
            </a:r>
            <a:r>
              <a:rPr lang="nl-NL" dirty="0"/>
              <a:t>);</a:t>
            </a:r>
          </a:p>
          <a:p>
            <a:r>
              <a:rPr lang="nl-NL" dirty="0" err="1"/>
              <a:t>document.body.appendChild</a:t>
            </a:r>
            <a:r>
              <a:rPr lang="nl-NL" dirty="0"/>
              <a:t>( </a:t>
            </a:r>
            <a:r>
              <a:rPr lang="nl-NL" dirty="0" err="1"/>
              <a:t>renderer.domElement</a:t>
            </a:r>
            <a:r>
              <a:rPr lang="nl-NL" dirty="0"/>
              <a:t> );</a:t>
            </a:r>
          </a:p>
          <a:p>
            <a:endParaRPr lang="nl-NL" dirty="0" smtClean="0"/>
          </a:p>
          <a:p>
            <a:r>
              <a:rPr lang="nl-NL" dirty="0" smtClean="0"/>
              <a:t>// </a:t>
            </a:r>
            <a:r>
              <a:rPr lang="nl-NL" dirty="0" err="1" smtClean="0"/>
              <a:t>animation</a:t>
            </a:r>
            <a:r>
              <a:rPr lang="nl-NL" dirty="0" smtClean="0"/>
              <a:t> loop</a:t>
            </a:r>
          </a:p>
          <a:p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/>
              <a:t>render</a:t>
            </a:r>
            <a:r>
              <a:rPr lang="nl-NL" dirty="0"/>
              <a:t>() {</a:t>
            </a:r>
          </a:p>
          <a:p>
            <a:r>
              <a:rPr lang="nl-NL" dirty="0"/>
              <a:t>	</a:t>
            </a:r>
            <a:r>
              <a:rPr lang="nl-NL" dirty="0" err="1"/>
              <a:t>requestAnimationFrame</a:t>
            </a:r>
            <a:r>
              <a:rPr lang="nl-NL" dirty="0"/>
              <a:t>( </a:t>
            </a:r>
            <a:r>
              <a:rPr lang="nl-NL" dirty="0" err="1"/>
              <a:t>render</a:t>
            </a:r>
            <a:r>
              <a:rPr lang="nl-NL" dirty="0"/>
              <a:t> );</a:t>
            </a:r>
          </a:p>
          <a:p>
            <a:r>
              <a:rPr lang="nl-NL" dirty="0"/>
              <a:t>	</a:t>
            </a:r>
            <a:r>
              <a:rPr lang="nl-NL" dirty="0" err="1"/>
              <a:t>renderer.render</a:t>
            </a:r>
            <a:r>
              <a:rPr lang="nl-NL" dirty="0"/>
              <a:t>( scene, camera );</a:t>
            </a:r>
          </a:p>
          <a:p>
            <a:r>
              <a:rPr lang="nl-NL" dirty="0"/>
              <a:t>}</a:t>
            </a:r>
          </a:p>
          <a:p>
            <a:r>
              <a:rPr lang="nl-NL" dirty="0" err="1"/>
              <a:t>render</a:t>
            </a:r>
            <a:r>
              <a:rPr lang="nl-NL" dirty="0"/>
              <a:t>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Scene en </a:t>
            </a:r>
            <a:r>
              <a:rPr lang="nl-NL" dirty="0" err="1" smtClean="0"/>
              <a:t>renderer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26</a:t>
            </a:fld>
            <a:endParaRPr lang="en-GB" noProof="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686300" y="1554480"/>
            <a:ext cx="3848100" cy="381000"/>
          </a:xfrm>
          <a:prstGeom prst="wedgeRoundRectCallout">
            <a:avLst>
              <a:gd name="adj1" fmla="val -20833"/>
              <a:gd name="adj2" fmla="val 88500"/>
              <a:gd name="adj3" fmla="val 16667"/>
            </a:avLst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/>
              <a:t>PerspectiveCamera</a:t>
            </a:r>
            <a:r>
              <a:rPr lang="en-US" sz="1200" dirty="0"/>
              <a:t>( </a:t>
            </a:r>
            <a:r>
              <a:rPr lang="en-US" sz="1200" dirty="0" err="1"/>
              <a:t>fov</a:t>
            </a:r>
            <a:r>
              <a:rPr lang="en-US" sz="1200" dirty="0"/>
              <a:t>, aspect, near, far )</a:t>
            </a:r>
          </a:p>
        </p:txBody>
      </p:sp>
    </p:spTree>
    <p:extLst>
      <p:ext uri="{BB962C8B-B14F-4D97-AF65-F5344CB8AC3E}">
        <p14:creationId xmlns:p14="http://schemas.microsoft.com/office/powerpoint/2010/main" val="52042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93420" y="5342326"/>
            <a:ext cx="1768680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 err="1"/>
              <a:t>cube.position.z</a:t>
            </a:r>
            <a:r>
              <a:rPr lang="nl-NL" sz="1400" dirty="0"/>
              <a:t> = -10</a:t>
            </a:r>
            <a:r>
              <a:rPr lang="nl-NL" sz="1400" dirty="0" smtClean="0"/>
              <a:t>;</a:t>
            </a:r>
            <a:endParaRPr lang="nl-NL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93420" y="3513526"/>
            <a:ext cx="4109065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/>
              <a:t>var </a:t>
            </a:r>
            <a:r>
              <a:rPr lang="nl-NL" sz="1400" dirty="0" err="1"/>
              <a:t>cube</a:t>
            </a:r>
            <a:r>
              <a:rPr lang="nl-NL" sz="1400" dirty="0"/>
              <a:t> = new </a:t>
            </a:r>
            <a:r>
              <a:rPr lang="nl-NL" sz="1400" dirty="0" err="1"/>
              <a:t>THREE.Mesh</a:t>
            </a:r>
            <a:r>
              <a:rPr lang="nl-NL" sz="1400" dirty="0"/>
              <a:t>( </a:t>
            </a:r>
            <a:r>
              <a:rPr lang="nl-NL" sz="1400" dirty="0" err="1"/>
              <a:t>geometry</a:t>
            </a:r>
            <a:r>
              <a:rPr lang="nl-NL" sz="1400" dirty="0"/>
              <a:t>, </a:t>
            </a:r>
            <a:r>
              <a:rPr lang="nl-NL" sz="1400" dirty="0" err="1"/>
              <a:t>material</a:t>
            </a:r>
            <a:r>
              <a:rPr lang="nl-NL" sz="1400" dirty="0"/>
              <a:t> </a:t>
            </a:r>
            <a:r>
              <a:rPr lang="nl-NL" sz="1400" dirty="0" smtClean="0"/>
              <a:t>);</a:t>
            </a:r>
            <a:endParaRPr lang="nl-NL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93420" y="2545080"/>
            <a:ext cx="411547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/>
              <a:t>var </a:t>
            </a:r>
            <a:r>
              <a:rPr lang="nl-NL" sz="1400" dirty="0" err="1"/>
              <a:t>geometry</a:t>
            </a:r>
            <a:r>
              <a:rPr lang="nl-NL" sz="1400" dirty="0"/>
              <a:t> = new </a:t>
            </a:r>
            <a:r>
              <a:rPr lang="nl-NL" sz="1400" dirty="0" err="1"/>
              <a:t>THREE.BoxGeometry</a:t>
            </a:r>
            <a:r>
              <a:rPr lang="nl-NL" sz="1400" dirty="0"/>
              <a:t>( 2, 2, 2 </a:t>
            </a:r>
            <a:r>
              <a:rPr lang="nl-NL" sz="1400" dirty="0" smtClean="0"/>
              <a:t>);</a:t>
            </a:r>
            <a:endParaRPr lang="nl-NL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3420" y="1653540"/>
            <a:ext cx="529528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dirty="0" err="1"/>
              <a:t>var</a:t>
            </a:r>
            <a:r>
              <a:rPr lang="en-US" sz="1400" dirty="0"/>
              <a:t> material = new </a:t>
            </a:r>
            <a:r>
              <a:rPr lang="en-US" sz="1400" dirty="0" err="1"/>
              <a:t>THREE.MeshBasicMaterial</a:t>
            </a:r>
            <a:r>
              <a:rPr lang="en-US" sz="1400" dirty="0"/>
              <a:t>( { color: 0x00ff00 } </a:t>
            </a:r>
            <a:r>
              <a:rPr lang="en-US" sz="1400" dirty="0" smtClean="0"/>
              <a:t>);</a:t>
            </a:r>
            <a:endParaRPr lang="en-US" sz="1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</a:t>
            </a:r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Geometry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Mesh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scene</a:t>
            </a:r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Change </a:t>
            </a:r>
            <a:r>
              <a:rPr lang="nl-NL" dirty="0" err="1" smtClean="0"/>
              <a:t>position</a:t>
            </a:r>
            <a:r>
              <a:rPr lang="nl-NL" dirty="0" smtClean="0"/>
              <a:t> of the </a:t>
            </a:r>
            <a:r>
              <a:rPr lang="nl-NL" dirty="0" err="1" smtClean="0"/>
              <a:t>cube</a:t>
            </a:r>
            <a:r>
              <a:rPr lang="nl-NL" dirty="0" smtClean="0"/>
              <a:t> </a:t>
            </a:r>
            <a:r>
              <a:rPr lang="nl-NL" dirty="0" err="1" smtClean="0"/>
              <a:t>relative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the camera</a:t>
            </a:r>
            <a:endParaRPr lang="nl-NL" dirty="0"/>
          </a:p>
          <a:p>
            <a:endParaRPr lang="nl-NL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Creating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object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27</a:t>
            </a:fld>
            <a:endParaRPr lang="en-GB" noProof="0" dirty="0"/>
          </a:p>
        </p:txBody>
      </p:sp>
      <p:sp>
        <p:nvSpPr>
          <p:cNvPr id="10" name="Rectangle 9"/>
          <p:cNvSpPr/>
          <p:nvPr/>
        </p:nvSpPr>
        <p:spPr>
          <a:xfrm>
            <a:off x="2278380" y="1083944"/>
            <a:ext cx="7330440" cy="5273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 rtl="0"/>
            <a:r>
              <a:rPr lang="nl-NL" sz="1600" b="1" dirty="0" err="1" smtClean="0">
                <a:solidFill>
                  <a:schemeClr val="tx2"/>
                </a:solidFill>
              </a:rPr>
              <a:t>Geometries</a:t>
            </a:r>
            <a:endParaRPr lang="nl-NL" sz="1200" b="1" dirty="0">
              <a:solidFill>
                <a:schemeClr val="tx2"/>
              </a:solidFill>
            </a:endParaRPr>
          </a:p>
          <a:p>
            <a:pPr lvl="0" rtl="0"/>
            <a:endParaRPr lang="nl-NL" sz="1050" dirty="0" smtClean="0"/>
          </a:p>
          <a:p>
            <a:pPr lvl="0" rtl="0"/>
            <a:r>
              <a:rPr lang="nl-NL" sz="1050" dirty="0" err="1" smtClean="0"/>
              <a:t>BoxBufferGeometry</a:t>
            </a:r>
            <a:endParaRPr lang="nl-NL" sz="1050" dirty="0"/>
          </a:p>
          <a:p>
            <a:pPr lvl="0" rtl="0"/>
            <a:r>
              <a:rPr lang="nl-NL" sz="1050" b="1" dirty="0" err="1" smtClean="0"/>
              <a:t>BoxGeometry</a:t>
            </a:r>
            <a:endParaRPr lang="nl-NL" sz="1050" b="1" dirty="0"/>
          </a:p>
          <a:p>
            <a:pPr lvl="0" rtl="0"/>
            <a:r>
              <a:rPr lang="nl-NL" sz="1050" dirty="0" err="1" smtClean="0"/>
              <a:t>CircleBufferGeometry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CircleGeometry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CylinderBufferGeometry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CylinderGeometry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ConeBufferGeometry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ConeGeometry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DodecahedronGeometry</a:t>
            </a:r>
            <a:endParaRPr lang="nl-NL" sz="1050" dirty="0"/>
          </a:p>
          <a:p>
            <a:pPr lvl="0" rtl="0"/>
            <a:r>
              <a:rPr lang="nl-NL" sz="1050" dirty="0" err="1" smtClean="0"/>
              <a:t>ExtrudeGeometry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IcosahedronGeometry</a:t>
            </a:r>
            <a:endParaRPr lang="nl-NL" sz="1050" dirty="0"/>
          </a:p>
          <a:p>
            <a:pPr lvl="0" rtl="0"/>
            <a:r>
              <a:rPr lang="nl-NL" sz="1050" dirty="0" err="1" smtClean="0"/>
              <a:t>LatheBufferGeometry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LatheGeometry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OctahedronGeometry</a:t>
            </a:r>
            <a:endParaRPr lang="nl-NL" sz="1050" dirty="0"/>
          </a:p>
          <a:p>
            <a:pPr lvl="0" rtl="0"/>
            <a:r>
              <a:rPr lang="nl-NL" sz="1050" dirty="0" err="1" smtClean="0"/>
              <a:t>ParametricGeometry</a:t>
            </a:r>
            <a:endParaRPr lang="nl-NL" sz="1050" dirty="0"/>
          </a:p>
          <a:p>
            <a:pPr lvl="0" rtl="0"/>
            <a:r>
              <a:rPr lang="nl-NL" sz="1050" dirty="0" err="1" smtClean="0"/>
              <a:t>PlaneBufferGeometry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PlaneGeometry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PolyhedronGeometry</a:t>
            </a:r>
            <a:endParaRPr lang="nl-NL" sz="1050" dirty="0"/>
          </a:p>
          <a:p>
            <a:pPr lvl="0" rtl="0"/>
            <a:r>
              <a:rPr lang="nl-NL" sz="1050" dirty="0" err="1" smtClean="0"/>
              <a:t>RingBufferGeometry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RingGeometry</a:t>
            </a:r>
            <a:endParaRPr lang="nl-NL" sz="1050" dirty="0"/>
          </a:p>
          <a:p>
            <a:pPr lvl="0" rtl="0"/>
            <a:r>
              <a:rPr lang="nl-NL" sz="1050" dirty="0" err="1" smtClean="0"/>
              <a:t>ShapeGeometry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SphereBufferGeometry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SphereGeometry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TetrahedronGeometry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TextGeometry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TorusBufferGeometry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TorusGeometry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TorusKnotBufferGeometry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TorusKnotGeometry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TubeGeometry</a:t>
            </a:r>
            <a:endParaRPr lang="nl-NL" sz="1050" dirty="0"/>
          </a:p>
        </p:txBody>
      </p:sp>
      <p:sp>
        <p:nvSpPr>
          <p:cNvPr id="11" name="Rectangle 10"/>
          <p:cNvSpPr/>
          <p:nvPr/>
        </p:nvSpPr>
        <p:spPr>
          <a:xfrm>
            <a:off x="2278380" y="1091564"/>
            <a:ext cx="4838700" cy="5273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 rtl="0"/>
            <a:r>
              <a:rPr lang="nl-NL" sz="1600" b="1" dirty="0" err="1" smtClean="0">
                <a:solidFill>
                  <a:schemeClr val="tx2"/>
                </a:solidFill>
              </a:rPr>
              <a:t>Materials</a:t>
            </a:r>
            <a:endParaRPr lang="nl-NL" sz="1200" b="1" dirty="0">
              <a:solidFill>
                <a:schemeClr val="tx2"/>
              </a:solidFill>
            </a:endParaRPr>
          </a:p>
          <a:p>
            <a:pPr lvl="0" rtl="0"/>
            <a:endParaRPr lang="nl-NL" sz="1050" dirty="0" smtClean="0"/>
          </a:p>
          <a:p>
            <a:pPr lvl="0"/>
            <a:r>
              <a:rPr lang="nl-NL" sz="1050" dirty="0" err="1"/>
              <a:t>LineBasicMaterial</a:t>
            </a:r>
            <a:endParaRPr lang="nl-NL" sz="1050" dirty="0"/>
          </a:p>
          <a:p>
            <a:pPr lvl="0"/>
            <a:r>
              <a:rPr lang="nl-NL" sz="1050" dirty="0" err="1"/>
              <a:t>LineDashedMaterial</a:t>
            </a:r>
            <a:endParaRPr lang="nl-NL" sz="1050" dirty="0"/>
          </a:p>
          <a:p>
            <a:pPr lvl="0"/>
            <a:r>
              <a:rPr lang="nl-NL" sz="1050" dirty="0" err="1"/>
              <a:t>Material</a:t>
            </a:r>
            <a:endParaRPr lang="nl-NL" sz="1050" dirty="0"/>
          </a:p>
          <a:p>
            <a:pPr lvl="0"/>
            <a:r>
              <a:rPr lang="nl-NL" sz="1050" b="1" dirty="0" err="1"/>
              <a:t>MeshBasicMaterial</a:t>
            </a:r>
            <a:endParaRPr lang="nl-NL" sz="1050" b="1" dirty="0"/>
          </a:p>
          <a:p>
            <a:pPr lvl="0"/>
            <a:r>
              <a:rPr lang="nl-NL" sz="1050" dirty="0" err="1"/>
              <a:t>MeshDepthMaterial</a:t>
            </a:r>
            <a:endParaRPr lang="nl-NL" sz="1050" dirty="0"/>
          </a:p>
          <a:p>
            <a:pPr lvl="0"/>
            <a:r>
              <a:rPr lang="nl-NL" sz="1050" dirty="0" err="1"/>
              <a:t>MultiMaterial</a:t>
            </a:r>
            <a:endParaRPr lang="nl-NL" sz="1050" dirty="0"/>
          </a:p>
          <a:p>
            <a:pPr lvl="0"/>
            <a:r>
              <a:rPr lang="nl-NL" sz="1050" dirty="0" err="1"/>
              <a:t>MeshLambertMaterial</a:t>
            </a:r>
            <a:endParaRPr lang="nl-NL" sz="1050" dirty="0"/>
          </a:p>
          <a:p>
            <a:pPr lvl="0"/>
            <a:r>
              <a:rPr lang="nl-NL" sz="1050" dirty="0" err="1"/>
              <a:t>MeshNormalMaterial</a:t>
            </a:r>
            <a:endParaRPr lang="nl-NL" sz="1050" dirty="0"/>
          </a:p>
          <a:p>
            <a:pPr lvl="0"/>
            <a:r>
              <a:rPr lang="nl-NL" sz="1050" b="1" dirty="0" err="1"/>
              <a:t>MeshPhongMaterial</a:t>
            </a:r>
            <a:endParaRPr lang="nl-NL" sz="1050" b="1" dirty="0"/>
          </a:p>
          <a:p>
            <a:pPr lvl="0"/>
            <a:r>
              <a:rPr lang="nl-NL" sz="1050" dirty="0" err="1"/>
              <a:t>MeshStandardMaterial</a:t>
            </a:r>
            <a:endParaRPr lang="nl-NL" sz="1050" dirty="0"/>
          </a:p>
          <a:p>
            <a:pPr lvl="0"/>
            <a:r>
              <a:rPr lang="nl-NL" sz="1050" dirty="0" err="1"/>
              <a:t>PointsMaterial</a:t>
            </a:r>
            <a:endParaRPr lang="nl-NL" sz="1050" dirty="0"/>
          </a:p>
          <a:p>
            <a:pPr lvl="0"/>
            <a:r>
              <a:rPr lang="nl-NL" sz="1050" dirty="0" err="1"/>
              <a:t>RawShaderMaterial</a:t>
            </a:r>
            <a:endParaRPr lang="nl-NL" sz="1050" dirty="0"/>
          </a:p>
          <a:p>
            <a:pPr lvl="0"/>
            <a:r>
              <a:rPr lang="nl-NL" sz="1050" dirty="0" err="1"/>
              <a:t>ShaderMaterial</a:t>
            </a:r>
            <a:endParaRPr lang="nl-NL" sz="1050" dirty="0"/>
          </a:p>
          <a:p>
            <a:pPr lvl="0"/>
            <a:r>
              <a:rPr lang="nl-NL" sz="1050" dirty="0" err="1"/>
              <a:t>SpriteMaterial</a:t>
            </a:r>
            <a:endParaRPr lang="nl-NL" sz="105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93420" y="4397446"/>
            <a:ext cx="15266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 err="1"/>
              <a:t>scene.add</a:t>
            </a:r>
            <a:r>
              <a:rPr lang="nl-NL" sz="1400" dirty="0"/>
              <a:t>( </a:t>
            </a:r>
            <a:r>
              <a:rPr lang="nl-NL" sz="1400" dirty="0" err="1"/>
              <a:t>cube</a:t>
            </a:r>
            <a:r>
              <a:rPr lang="nl-NL" sz="1400" dirty="0"/>
              <a:t> </a:t>
            </a:r>
            <a:r>
              <a:rPr lang="nl-NL" sz="1400" dirty="0" smtClean="0"/>
              <a:t>);</a:t>
            </a:r>
            <a:endParaRPr lang="nl-NL" sz="1400" dirty="0"/>
          </a:p>
        </p:txBody>
      </p:sp>
      <p:pic>
        <p:nvPicPr>
          <p:cNvPr id="5122" name="Picture 2" descr="http://www.3dvia.com/blog/wp-content/uploads/2011/02/component_image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038" y="3992879"/>
            <a:ext cx="4503384" cy="163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orm-chimera-prod.s3.amazonaws.com/1234000000802/figs/p3da_Figure_4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2105024"/>
            <a:ext cx="4770466" cy="283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65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  <p:bldP spid="13" grpId="0"/>
      <p:bldP spid="12" grpId="0"/>
      <p:bldP spid="10" grpId="0" animBg="1"/>
      <p:bldP spid="10" grpId="1" animBg="1"/>
      <p:bldP spid="11" grpId="0" animBg="1"/>
      <p:bldP spid="11" grpId="1" animBg="1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/>
              <a:t>Rotating</a:t>
            </a:r>
            <a:r>
              <a:rPr lang="nl-NL" b="1" dirty="0" smtClean="0"/>
              <a:t> the object</a:t>
            </a:r>
          </a:p>
          <a:p>
            <a:endParaRPr lang="nl-NL" dirty="0" smtClean="0"/>
          </a:p>
          <a:p>
            <a:r>
              <a:rPr lang="nl-NL" sz="1600" dirty="0" smtClean="0"/>
              <a:t>	</a:t>
            </a:r>
            <a:r>
              <a:rPr lang="nl-NL" sz="1600" dirty="0" err="1" smtClean="0"/>
              <a:t>cube.rotation.x</a:t>
            </a:r>
            <a:r>
              <a:rPr lang="nl-NL" sz="1600" dirty="0" smtClean="0"/>
              <a:t> </a:t>
            </a:r>
            <a:r>
              <a:rPr lang="nl-NL" sz="1600" dirty="0"/>
              <a:t>= 0.3;</a:t>
            </a:r>
          </a:p>
          <a:p>
            <a:r>
              <a:rPr lang="nl-NL" sz="1600" dirty="0" smtClean="0"/>
              <a:t>	</a:t>
            </a:r>
            <a:r>
              <a:rPr lang="nl-NL" sz="1600" dirty="0" err="1" smtClean="0"/>
              <a:t>cube.rotation.y</a:t>
            </a:r>
            <a:r>
              <a:rPr lang="nl-NL" sz="1600" dirty="0" smtClean="0"/>
              <a:t> </a:t>
            </a:r>
            <a:r>
              <a:rPr lang="nl-NL" sz="1600" dirty="0"/>
              <a:t>= 0.3</a:t>
            </a:r>
            <a:r>
              <a:rPr lang="nl-NL" sz="1600" dirty="0" smtClean="0"/>
              <a:t>;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Rotating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moving</a:t>
            </a:r>
            <a:r>
              <a:rPr lang="nl-NL" dirty="0" smtClean="0"/>
              <a:t> the object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28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910840"/>
            <a:ext cx="8404860" cy="210402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2000" b="1" dirty="0" err="1" smtClean="0"/>
              <a:t>Continuous</a:t>
            </a:r>
            <a:r>
              <a:rPr lang="nl-NL" sz="2000" b="1" dirty="0" smtClean="0"/>
              <a:t> </a:t>
            </a:r>
            <a:r>
              <a:rPr lang="nl-NL" sz="2000" b="1" dirty="0" err="1"/>
              <a:t>rotation</a:t>
            </a:r>
            <a:endParaRPr lang="nl-NL" sz="2000" b="1" dirty="0"/>
          </a:p>
          <a:p>
            <a:endParaRPr lang="nl-NL" sz="1600" dirty="0"/>
          </a:p>
          <a:p>
            <a:r>
              <a:rPr lang="nl-NL" sz="1600" dirty="0" smtClean="0"/>
              <a:t>	</a:t>
            </a:r>
            <a:r>
              <a:rPr lang="nl-NL" sz="1600" dirty="0" err="1" smtClean="0"/>
              <a:t>function</a:t>
            </a:r>
            <a:r>
              <a:rPr lang="nl-NL" sz="1600" dirty="0" smtClean="0"/>
              <a:t> </a:t>
            </a:r>
            <a:r>
              <a:rPr lang="nl-NL" sz="1600" dirty="0" err="1"/>
              <a:t>render</a:t>
            </a:r>
            <a:r>
              <a:rPr lang="nl-NL" sz="1600" dirty="0"/>
              <a:t>() {</a:t>
            </a:r>
          </a:p>
          <a:p>
            <a:r>
              <a:rPr lang="nl-NL" sz="1600" dirty="0"/>
              <a:t>	</a:t>
            </a:r>
            <a:r>
              <a:rPr lang="nl-NL" sz="1600" dirty="0" smtClean="0"/>
              <a:t>	</a:t>
            </a:r>
            <a:r>
              <a:rPr lang="nl-NL" sz="1600" dirty="0" err="1" smtClean="0"/>
              <a:t>requestAnimationFrame</a:t>
            </a:r>
            <a:r>
              <a:rPr lang="nl-NL" sz="1600" dirty="0"/>
              <a:t>( </a:t>
            </a:r>
            <a:r>
              <a:rPr lang="nl-NL" sz="1600" dirty="0" err="1"/>
              <a:t>render</a:t>
            </a:r>
            <a:r>
              <a:rPr lang="nl-NL" sz="1600" dirty="0"/>
              <a:t> );</a:t>
            </a:r>
          </a:p>
          <a:p>
            <a:r>
              <a:rPr lang="nl-NL" sz="1600" dirty="0" smtClean="0"/>
              <a:t>	</a:t>
            </a:r>
            <a:r>
              <a:rPr lang="nl-NL" sz="1600" dirty="0"/>
              <a:t>	</a:t>
            </a:r>
            <a:r>
              <a:rPr lang="nl-NL" sz="1600" dirty="0" err="1"/>
              <a:t>cube.rotation.x</a:t>
            </a:r>
            <a:r>
              <a:rPr lang="nl-NL" sz="1600" dirty="0"/>
              <a:t> += 0.01;</a:t>
            </a:r>
          </a:p>
          <a:p>
            <a:r>
              <a:rPr lang="nl-NL" sz="1600" dirty="0"/>
              <a:t>	</a:t>
            </a:r>
            <a:r>
              <a:rPr lang="nl-NL" sz="1600" dirty="0" smtClean="0"/>
              <a:t>	</a:t>
            </a:r>
            <a:r>
              <a:rPr lang="nl-NL" sz="1600" dirty="0" err="1" smtClean="0"/>
              <a:t>cube.rotation.y</a:t>
            </a:r>
            <a:r>
              <a:rPr lang="nl-NL" sz="1600" dirty="0" smtClean="0"/>
              <a:t> </a:t>
            </a:r>
            <a:r>
              <a:rPr lang="nl-NL" sz="1600" dirty="0"/>
              <a:t>+= 0.01;</a:t>
            </a:r>
          </a:p>
          <a:p>
            <a:r>
              <a:rPr lang="nl-NL" sz="1600" dirty="0" smtClean="0"/>
              <a:t>	</a:t>
            </a:r>
            <a:r>
              <a:rPr lang="nl-NL" sz="1600" dirty="0"/>
              <a:t>	</a:t>
            </a:r>
            <a:r>
              <a:rPr lang="nl-NL" sz="1600" dirty="0" err="1"/>
              <a:t>renderer.render</a:t>
            </a:r>
            <a:r>
              <a:rPr lang="nl-NL" sz="1600" dirty="0"/>
              <a:t>( scene, camera );</a:t>
            </a:r>
          </a:p>
          <a:p>
            <a:r>
              <a:rPr lang="nl-NL" sz="16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3201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651" y="1415547"/>
            <a:ext cx="8522455" cy="49223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scene and a renderer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the needed objects for the vehicle.</a:t>
            </a:r>
            <a:br>
              <a:rPr lang="en-US" dirty="0" smtClean="0"/>
            </a:br>
            <a:r>
              <a:rPr lang="en-US" sz="1600" dirty="0" smtClean="0"/>
              <a:t>For example a few cubes for the body and cylinders for the wheels</a:t>
            </a:r>
            <a:br>
              <a:rPr lang="en-US" sz="1600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Let the vehicle ride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Make a moving vehicle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Kennis opdoen van </a:t>
            </a:r>
            <a:r>
              <a:rPr lang="nl-NL" dirty="0" err="1" smtClean="0"/>
              <a:t>WebGL</a:t>
            </a:r>
            <a:r>
              <a:rPr lang="nl-NL" dirty="0" smtClean="0"/>
              <a:t> en Three.JS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Uitzoeken wat ervoor nodig is om Three.JS te kunnen gebruiken binnen 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Proberen business / UX te prikkelen met wat we met deze techniek kunnen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Purpose</a:t>
            </a:r>
            <a:r>
              <a:rPr lang="nl-NL" dirty="0" smtClean="0"/>
              <a:t> of </a:t>
            </a:r>
            <a:r>
              <a:rPr lang="nl-NL" dirty="0" err="1" smtClean="0"/>
              <a:t>Chapter</a:t>
            </a:r>
            <a:r>
              <a:rPr lang="nl-NL" dirty="0" smtClean="0"/>
              <a:t> Meetings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6413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WebGL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general</a:t>
            </a:r>
            <a:r>
              <a:rPr lang="nl-NL" dirty="0" smtClean="0"/>
              <a:t> 3d </a:t>
            </a:r>
            <a:r>
              <a:rPr lang="nl-NL" dirty="0" err="1" smtClean="0"/>
              <a:t>graphics</a:t>
            </a:r>
            <a:r>
              <a:rPr lang="nl-NL" dirty="0" smtClean="0"/>
              <a:t> </a:t>
            </a:r>
            <a:r>
              <a:rPr lang="nl-NL" dirty="0" err="1" smtClean="0"/>
              <a:t>Concepts</a:t>
            </a:r>
            <a:r>
              <a:rPr lang="nl-NL" dirty="0" smtClean="0"/>
              <a:t> (2)</a:t>
            </a:r>
            <a:endParaRPr lang="en-US" dirty="0"/>
          </a:p>
        </p:txBody>
      </p:sp>
      <p:pic>
        <p:nvPicPr>
          <p:cNvPr id="5122" name="Picture 2" descr="https://upload.wikimedia.org/wikipedia/commons/e/ed/Raytraced_image_jawr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949" y="1558212"/>
            <a:ext cx="4847874" cy="484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78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5" name="Picture 11" descr="http://www.opengl-tutorial.org/assets/images/tuto-9-vbo-indexing/goodsmoo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-486569"/>
            <a:ext cx="4572000" cy="273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Normals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31</a:t>
            </a:fld>
            <a:endParaRPr lang="en-GB" noProof="0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85913"/>
            <a:ext cx="89154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7" descr="Image result for opengl vertex vector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9" descr="Image result for opengl vertex vector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1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Lights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32</a:t>
            </a:fld>
            <a:endParaRPr lang="en-GB" noProof="0" dirty="0"/>
          </a:p>
        </p:txBody>
      </p:sp>
      <p:pic>
        <p:nvPicPr>
          <p:cNvPr id="17410" name="Picture 2" descr="http://i.stack.imgur.com/3udUJ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033462"/>
            <a:ext cx="8572500" cy="518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Rendering</a:t>
            </a:r>
            <a:r>
              <a:rPr lang="nl-NL" dirty="0" smtClean="0"/>
              <a:t> Modes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33</a:t>
            </a:fld>
            <a:endParaRPr lang="en-GB" noProof="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2" y="1011238"/>
            <a:ext cx="7750175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17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Materials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34</a:t>
            </a:fld>
            <a:endParaRPr lang="en-GB" noProof="0" dirty="0"/>
          </a:p>
        </p:txBody>
      </p:sp>
      <p:pic>
        <p:nvPicPr>
          <p:cNvPr id="21506" name="Picture 2" descr="http://www.glprogramming.com/red/images/teapo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0"/>
            <a:ext cx="5657850" cy="680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40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171450"/>
            <a:ext cx="43211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Shaders</a:t>
            </a:r>
            <a:r>
              <a:rPr lang="nl-NL" dirty="0" smtClean="0"/>
              <a:t> - </a:t>
            </a:r>
            <a:r>
              <a:rPr lang="nl-NL" dirty="0" err="1" smtClean="0"/>
              <a:t>Lighting</a:t>
            </a:r>
            <a:r>
              <a:rPr lang="nl-NL" dirty="0" smtClean="0"/>
              <a:t> Types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35</a:t>
            </a:fld>
            <a:endParaRPr lang="en-GB" noProof="0" dirty="0"/>
          </a:p>
        </p:txBody>
      </p:sp>
      <p:pic>
        <p:nvPicPr>
          <p:cNvPr id="20482" name="Picture 2" descr="http://math.hws.edu/eck/cs424/notes2013/images/09/reflecti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3402012"/>
            <a:ext cx="6149975" cy="28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91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Shaders</a:t>
            </a:r>
            <a:r>
              <a:rPr lang="nl-NL" dirty="0" smtClean="0"/>
              <a:t> - Phong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36</a:t>
            </a:fld>
            <a:endParaRPr lang="en-GB" noProof="0" dirty="0"/>
          </a:p>
        </p:txBody>
      </p:sp>
      <p:pic>
        <p:nvPicPr>
          <p:cNvPr id="19458" name="Picture 2" descr="https://upload.wikimedia.org/wikipedia/commons/thumb/6/6b/Phong_components_version_4.png/655px-Phong_components_version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4862"/>
            <a:ext cx="9675492" cy="268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20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Textures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37</a:t>
            </a:fld>
            <a:endParaRPr lang="en-GB" noProof="0" dirty="0"/>
          </a:p>
        </p:txBody>
      </p:sp>
      <p:pic>
        <p:nvPicPr>
          <p:cNvPr id="24578" name="Picture 2" descr="http://www.real3dtutorials.com/images/img000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704975"/>
            <a:ext cx="8391525" cy="355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88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U/V </a:t>
            </a:r>
            <a:r>
              <a:rPr lang="nl-NL" dirty="0" err="1" smtClean="0"/>
              <a:t>Coordinates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38</a:t>
            </a:fld>
            <a:endParaRPr lang="en-GB" noProof="0" dirty="0"/>
          </a:p>
        </p:txBody>
      </p:sp>
      <p:pic>
        <p:nvPicPr>
          <p:cNvPr id="23554" name="Picture 2" descr="http://i.stack.imgur.com/nMrV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246432"/>
            <a:ext cx="9534525" cy="485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23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Specular</a:t>
            </a:r>
            <a:r>
              <a:rPr lang="nl-NL" dirty="0" smtClean="0"/>
              <a:t> </a:t>
            </a:r>
            <a:r>
              <a:rPr lang="nl-NL" dirty="0" err="1" smtClean="0"/>
              <a:t>Maps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39</a:t>
            </a:fld>
            <a:endParaRPr lang="en-GB" noProof="0" dirty="0"/>
          </a:p>
        </p:txBody>
      </p:sp>
      <p:pic>
        <p:nvPicPr>
          <p:cNvPr id="25602" name="Picture 2" descr="Colour map of the Ea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379459"/>
            <a:ext cx="4976812" cy="248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Specular map of the 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47" y="4379459"/>
            <a:ext cx="4957754" cy="247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specular map globe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8" descr="Image result for specular map globe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5610" name="Picture 10" descr="http://4.bp.blogspot.com/-hFfZ4JriKOs/UkdEkLAgjtI/AAAAAAAAK_c/VUeZoZeSsng/s1600/specula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88" y="914400"/>
            <a:ext cx="6930118" cy="346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2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/>
              <a:t>What</a:t>
            </a:r>
            <a:r>
              <a:rPr lang="nl-NL" dirty="0" smtClean="0"/>
              <a:t> is WebGL?</a:t>
            </a:r>
            <a:endParaRPr lang="en-US" dirty="0"/>
          </a:p>
        </p:txBody>
      </p:sp>
      <p:pic>
        <p:nvPicPr>
          <p:cNvPr id="5122" name="Picture 2" descr="https://upload.wikimedia.org/wikipedia/commons/e/ed/Raytraced_image_jawr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949" y="1558212"/>
            <a:ext cx="4847874" cy="484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642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/>
              <a:t>Hands-on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three.js (2)</a:t>
            </a:r>
            <a:endParaRPr lang="en-US" dirty="0"/>
          </a:p>
        </p:txBody>
      </p:sp>
      <p:pic>
        <p:nvPicPr>
          <p:cNvPr id="5122" name="Picture 2" descr="https://upload.wikimedia.org/wikipedia/commons/e/ed/Raytraced_image_jawr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949" y="1558212"/>
            <a:ext cx="4847874" cy="484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557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var </a:t>
            </a:r>
            <a:r>
              <a:rPr lang="nl-NL" dirty="0" err="1"/>
              <a:t>texture</a:t>
            </a:r>
            <a:r>
              <a:rPr lang="nl-NL" dirty="0"/>
              <a:t> = new </a:t>
            </a:r>
            <a:r>
              <a:rPr lang="nl-NL" dirty="0" err="1"/>
              <a:t>THREE.TextureLoader</a:t>
            </a:r>
            <a:r>
              <a:rPr lang="nl-NL" dirty="0"/>
              <a:t>().load( ['ez.jpg'] );</a:t>
            </a:r>
          </a:p>
          <a:p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ar 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material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= new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THREE.MeshBasicMaterial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 </a:t>
            </a:r>
            <a:r>
              <a:rPr lang="nl-NL" dirty="0"/>
              <a:t>{ map: </a:t>
            </a:r>
            <a:r>
              <a:rPr lang="nl-NL" dirty="0" err="1"/>
              <a:t>texture</a:t>
            </a:r>
            <a:r>
              <a:rPr lang="nl-NL" dirty="0"/>
              <a:t> } 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</a:t>
            </a:r>
          </a:p>
          <a:p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var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geometry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= new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THREE.BoxGeometry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( 2, 2, 2 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</a:t>
            </a:r>
          </a:p>
          <a:p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var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cube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= new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THREE.Mesh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geometry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material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);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</a:t>
            </a:r>
            <a:r>
              <a:rPr lang="nl-NL" dirty="0" err="1" smtClean="0"/>
              <a:t>dding</a:t>
            </a:r>
            <a:r>
              <a:rPr lang="nl-NL" dirty="0" smtClean="0"/>
              <a:t> </a:t>
            </a:r>
            <a:r>
              <a:rPr lang="nl-NL" dirty="0" err="1" smtClean="0"/>
              <a:t>textures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41</a:t>
            </a:fld>
            <a:endParaRPr lang="en-GB" noProof="0" dirty="0"/>
          </a:p>
        </p:txBody>
      </p:sp>
      <p:pic>
        <p:nvPicPr>
          <p:cNvPr id="5" name="Picture 2" descr="http://www.real3dtutorials.com/images/img000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1" y="3284220"/>
            <a:ext cx="6260990" cy="265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5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278387"/>
            <a:ext cx="8522455" cy="1373373"/>
          </a:xfrm>
        </p:spPr>
        <p:txBody>
          <a:bodyPr/>
          <a:lstStyle/>
          <a:p>
            <a:r>
              <a:rPr lang="nl-NL" b="1" dirty="0" err="1" smtClean="0"/>
              <a:t>Ambient</a:t>
            </a:r>
            <a:r>
              <a:rPr lang="nl-NL" b="1" dirty="0" smtClean="0"/>
              <a:t> light</a:t>
            </a:r>
          </a:p>
          <a:p>
            <a:endParaRPr lang="nl-NL" b="1" dirty="0" smtClean="0"/>
          </a:p>
          <a:p>
            <a:r>
              <a:rPr lang="nl-NL" sz="1600" dirty="0"/>
              <a:t>	</a:t>
            </a:r>
            <a:r>
              <a:rPr lang="nl-NL" sz="1600" dirty="0" smtClean="0"/>
              <a:t>var </a:t>
            </a:r>
            <a:r>
              <a:rPr lang="nl-NL" sz="1600" dirty="0" err="1" smtClean="0"/>
              <a:t>ambient</a:t>
            </a:r>
            <a:r>
              <a:rPr lang="nl-NL" sz="1600" dirty="0" smtClean="0"/>
              <a:t> </a:t>
            </a:r>
            <a:r>
              <a:rPr lang="nl-NL" sz="1600" dirty="0"/>
              <a:t>= new </a:t>
            </a:r>
            <a:r>
              <a:rPr lang="nl-NL" sz="1600" dirty="0" err="1"/>
              <a:t>THREE.AmbientLight</a:t>
            </a:r>
            <a:r>
              <a:rPr lang="nl-NL" sz="1600" dirty="0"/>
              <a:t>( 0xffffff, 0.1 );</a:t>
            </a:r>
          </a:p>
          <a:p>
            <a:r>
              <a:rPr lang="nl-NL" sz="1600" dirty="0"/>
              <a:t>	</a:t>
            </a:r>
            <a:r>
              <a:rPr lang="nl-NL" sz="1600" dirty="0" err="1"/>
              <a:t>scene.add</a:t>
            </a:r>
            <a:r>
              <a:rPr lang="nl-NL" sz="1600" dirty="0"/>
              <a:t>( </a:t>
            </a:r>
            <a:r>
              <a:rPr lang="nl-NL" sz="1600" dirty="0" err="1"/>
              <a:t>ambient</a:t>
            </a:r>
            <a:r>
              <a:rPr lang="nl-NL" sz="1600" dirty="0"/>
              <a:t> </a:t>
            </a:r>
            <a:r>
              <a:rPr lang="nl-NL" sz="1600" dirty="0" smtClean="0"/>
              <a:t>);</a:t>
            </a:r>
          </a:p>
          <a:p>
            <a:r>
              <a:rPr lang="nl-NL" sz="1600" dirty="0"/>
              <a:t>	</a:t>
            </a:r>
            <a:r>
              <a:rPr lang="nl-NL" sz="1600" dirty="0" smtClean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Lighting</a:t>
            </a:r>
            <a:r>
              <a:rPr lang="nl-NL" dirty="0" smtClean="0"/>
              <a:t>: </a:t>
            </a:r>
            <a:r>
              <a:rPr lang="nl-NL" dirty="0" err="1" smtClean="0"/>
              <a:t>ambient</a:t>
            </a:r>
            <a:r>
              <a:rPr lang="nl-NL" dirty="0" smtClean="0"/>
              <a:t> light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42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685798" y="3078480"/>
            <a:ext cx="7856221" cy="23502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2000" b="1" dirty="0" err="1" smtClean="0"/>
              <a:t>Use</a:t>
            </a:r>
            <a:r>
              <a:rPr lang="nl-NL" sz="2000" b="1" dirty="0" smtClean="0"/>
              <a:t> correct </a:t>
            </a:r>
            <a:r>
              <a:rPr lang="nl-NL" sz="2000" b="1" dirty="0" err="1" smtClean="0"/>
              <a:t>material</a:t>
            </a:r>
            <a:endParaRPr lang="nl-NL" sz="2000" b="1" dirty="0" smtClean="0"/>
          </a:p>
          <a:p>
            <a:endParaRPr lang="nl-NL" sz="1600" dirty="0" smtClean="0"/>
          </a:p>
          <a:p>
            <a:r>
              <a:rPr lang="nl-NL" sz="1600" dirty="0" smtClean="0"/>
              <a:t>No </a:t>
            </a:r>
            <a:r>
              <a:rPr lang="nl-NL" sz="1600" dirty="0" err="1" smtClean="0"/>
              <a:t>lights</a:t>
            </a:r>
            <a:r>
              <a:rPr lang="nl-NL" sz="1600" dirty="0" smtClean="0"/>
              <a:t>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shadows</a:t>
            </a:r>
            <a:r>
              <a:rPr lang="nl-NL" sz="1600" dirty="0" smtClean="0"/>
              <a:t> on</a:t>
            </a:r>
          </a:p>
          <a:p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THREE.</a:t>
            </a:r>
            <a:r>
              <a:rPr lang="nl-NL" sz="1600" dirty="0" err="1" smtClean="0"/>
              <a:t>MeshBasicMaterial</a:t>
            </a:r>
            <a:r>
              <a:rPr lang="nl-NL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 { map: </a:t>
            </a:r>
            <a:r>
              <a:rPr lang="nl-NL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texture</a:t>
            </a:r>
            <a:r>
              <a:rPr lang="nl-NL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} 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);</a:t>
            </a:r>
          </a:p>
          <a:p>
            <a:endParaRPr lang="nl-NL" sz="1600" dirty="0" smtClean="0"/>
          </a:p>
          <a:p>
            <a:r>
              <a:rPr lang="nl-NL" sz="1600" dirty="0" err="1" smtClean="0"/>
              <a:t>Materials</a:t>
            </a:r>
            <a:r>
              <a:rPr lang="nl-NL" sz="1600" dirty="0" smtClean="0"/>
              <a:t> </a:t>
            </a:r>
            <a:r>
              <a:rPr lang="nl-NL" sz="1600" dirty="0" err="1" smtClean="0"/>
              <a:t>that</a:t>
            </a:r>
            <a:r>
              <a:rPr lang="nl-NL" sz="1600" dirty="0" smtClean="0"/>
              <a:t> </a:t>
            </a:r>
            <a:r>
              <a:rPr lang="nl-NL" sz="1600" dirty="0" err="1" smtClean="0"/>
              <a:t>absorb</a:t>
            </a:r>
            <a:r>
              <a:rPr lang="nl-NL" sz="1600" dirty="0" smtClean="0"/>
              <a:t>/</a:t>
            </a:r>
            <a:r>
              <a:rPr lang="nl-NL" sz="1600" dirty="0" err="1" smtClean="0"/>
              <a:t>reflect</a:t>
            </a:r>
            <a:r>
              <a:rPr lang="nl-NL" sz="1600" dirty="0" smtClean="0"/>
              <a:t> </a:t>
            </a:r>
            <a:r>
              <a:rPr lang="nl-NL" sz="1600" dirty="0" err="1" smtClean="0"/>
              <a:t>lights</a:t>
            </a:r>
            <a:r>
              <a:rPr lang="nl-NL" sz="1600" dirty="0" smtClean="0"/>
              <a:t>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shadows</a:t>
            </a:r>
            <a:endParaRPr lang="nl-NL" sz="1600" dirty="0" smtClean="0"/>
          </a:p>
          <a:p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THREE.</a:t>
            </a:r>
            <a:r>
              <a:rPr lang="nl-NL" sz="1600" dirty="0" err="1" smtClean="0"/>
              <a:t>MeshPhongMaterial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 { map: 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texture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} );</a:t>
            </a:r>
          </a:p>
          <a:p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THREE.</a:t>
            </a:r>
            <a:r>
              <a:rPr lang="nl-NL" sz="1600" dirty="0" err="1" smtClean="0"/>
              <a:t>MeshLambertMaterial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 { map: 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texture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} );</a:t>
            </a:r>
          </a:p>
          <a:p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THREE.</a:t>
            </a:r>
            <a:r>
              <a:rPr lang="nl-NL" sz="1600" dirty="0" err="1" smtClean="0"/>
              <a:t>MeshStandardMaterial</a:t>
            </a:r>
            <a:r>
              <a:rPr lang="nl-NL" sz="1600" dirty="0" smtClean="0"/>
              <a:t> 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 { map: 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texture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} );</a:t>
            </a:r>
          </a:p>
        </p:txBody>
      </p:sp>
    </p:spTree>
    <p:extLst>
      <p:ext uri="{BB962C8B-B14F-4D97-AF65-F5344CB8AC3E}">
        <p14:creationId xmlns:p14="http://schemas.microsoft.com/office/powerpoint/2010/main" val="32631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sz="1600" dirty="0" err="1"/>
              <a:t>renderer.shadowMap.enabled</a:t>
            </a:r>
            <a:r>
              <a:rPr lang="nl-NL" sz="1600" dirty="0"/>
              <a:t> = </a:t>
            </a:r>
            <a:r>
              <a:rPr lang="nl-NL" sz="1600" dirty="0" err="1"/>
              <a:t>true</a:t>
            </a:r>
            <a:r>
              <a:rPr lang="nl-NL" sz="1600" dirty="0"/>
              <a:t>; </a:t>
            </a:r>
          </a:p>
          <a:p>
            <a:pPr>
              <a:lnSpc>
                <a:spcPct val="100000"/>
              </a:lnSpc>
            </a:pPr>
            <a:r>
              <a:rPr lang="nl-NL" sz="1600" dirty="0" err="1"/>
              <a:t>renderer.gammaOutput</a:t>
            </a:r>
            <a:r>
              <a:rPr lang="nl-NL" sz="1600" dirty="0"/>
              <a:t> = </a:t>
            </a:r>
            <a:r>
              <a:rPr lang="nl-NL" sz="1600" dirty="0" err="1"/>
              <a:t>true</a:t>
            </a:r>
            <a:r>
              <a:rPr lang="nl-NL" sz="1600" dirty="0"/>
              <a:t>; </a:t>
            </a:r>
          </a:p>
          <a:p>
            <a:pPr>
              <a:lnSpc>
                <a:spcPct val="100000"/>
              </a:lnSpc>
            </a:pPr>
            <a:endParaRPr lang="nl-NL" sz="1600" dirty="0" smtClean="0"/>
          </a:p>
          <a:p>
            <a:pPr>
              <a:lnSpc>
                <a:spcPct val="100000"/>
              </a:lnSpc>
            </a:pPr>
            <a:r>
              <a:rPr lang="nl-NL" sz="1600" dirty="0" err="1" smtClean="0"/>
              <a:t>spotLight</a:t>
            </a:r>
            <a:r>
              <a:rPr lang="nl-NL" sz="1600" dirty="0" smtClean="0"/>
              <a:t> </a:t>
            </a:r>
            <a:r>
              <a:rPr lang="nl-NL" sz="1600" dirty="0"/>
              <a:t>= new </a:t>
            </a:r>
            <a:r>
              <a:rPr lang="nl-NL" sz="1600" dirty="0" err="1"/>
              <a:t>THREE.SpotLight</a:t>
            </a:r>
            <a:r>
              <a:rPr lang="nl-NL" sz="1600" dirty="0"/>
              <a:t>( 0xffffff );</a:t>
            </a:r>
          </a:p>
          <a:p>
            <a:pPr>
              <a:lnSpc>
                <a:spcPct val="100000"/>
              </a:lnSpc>
            </a:pPr>
            <a:r>
              <a:rPr lang="nl-NL" sz="1600" dirty="0" err="1" smtClean="0"/>
              <a:t>spotLight.position.set</a:t>
            </a:r>
            <a:r>
              <a:rPr lang="nl-NL" sz="1600" dirty="0"/>
              <a:t>( 10, 18, -10 );</a:t>
            </a:r>
          </a:p>
          <a:p>
            <a:pPr>
              <a:lnSpc>
                <a:spcPct val="100000"/>
              </a:lnSpc>
            </a:pPr>
            <a:r>
              <a:rPr lang="nl-NL" sz="1600" dirty="0" err="1"/>
              <a:t>spotLight.angle</a:t>
            </a:r>
            <a:r>
              <a:rPr lang="nl-NL" sz="1600" dirty="0"/>
              <a:t> = </a:t>
            </a:r>
            <a:r>
              <a:rPr lang="nl-NL" sz="1600" dirty="0" err="1"/>
              <a:t>Math.PI</a:t>
            </a:r>
            <a:r>
              <a:rPr lang="nl-NL" sz="1600" dirty="0"/>
              <a:t> / 8;</a:t>
            </a:r>
          </a:p>
          <a:p>
            <a:pPr>
              <a:lnSpc>
                <a:spcPct val="100000"/>
              </a:lnSpc>
            </a:pPr>
            <a:r>
              <a:rPr lang="nl-NL" sz="1600" dirty="0" err="1" smtClean="0"/>
              <a:t>spotLight.castShadow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err="1"/>
              <a:t>true</a:t>
            </a:r>
            <a:r>
              <a:rPr lang="nl-NL" sz="1600" dirty="0"/>
              <a:t>;</a:t>
            </a:r>
          </a:p>
          <a:p>
            <a:pPr>
              <a:lnSpc>
                <a:spcPct val="100000"/>
              </a:lnSpc>
            </a:pPr>
            <a:r>
              <a:rPr lang="nl-NL" sz="1600" dirty="0" err="1" smtClean="0"/>
              <a:t>spotLight.shadow.mapSize.width</a:t>
            </a:r>
            <a:r>
              <a:rPr lang="nl-NL" sz="1600" dirty="0" smtClean="0"/>
              <a:t> </a:t>
            </a:r>
            <a:r>
              <a:rPr lang="nl-NL" sz="1600" dirty="0"/>
              <a:t>= 1024;</a:t>
            </a:r>
          </a:p>
          <a:p>
            <a:pPr>
              <a:lnSpc>
                <a:spcPct val="100000"/>
              </a:lnSpc>
            </a:pPr>
            <a:r>
              <a:rPr lang="nl-NL" sz="1600" dirty="0" err="1" smtClean="0"/>
              <a:t>spotLight.shadow.mapSize.height</a:t>
            </a:r>
            <a:r>
              <a:rPr lang="nl-NL" sz="1600" dirty="0" smtClean="0"/>
              <a:t> </a:t>
            </a:r>
            <a:r>
              <a:rPr lang="nl-NL" sz="1600" dirty="0"/>
              <a:t>= 1024;</a:t>
            </a:r>
          </a:p>
          <a:p>
            <a:pPr>
              <a:lnSpc>
                <a:spcPct val="100000"/>
              </a:lnSpc>
            </a:pPr>
            <a:r>
              <a:rPr lang="nl-NL" sz="1600" dirty="0" err="1" smtClean="0"/>
              <a:t>scene.add</a:t>
            </a:r>
            <a:r>
              <a:rPr lang="nl-NL" sz="1600" dirty="0"/>
              <a:t>( </a:t>
            </a:r>
            <a:r>
              <a:rPr lang="nl-NL" sz="1600" dirty="0" err="1"/>
              <a:t>spotLight</a:t>
            </a:r>
            <a:r>
              <a:rPr lang="nl-NL" sz="1600" dirty="0"/>
              <a:t> </a:t>
            </a:r>
            <a:r>
              <a:rPr lang="nl-NL" sz="1600" dirty="0" smtClean="0"/>
              <a:t>);</a:t>
            </a:r>
          </a:p>
          <a:p>
            <a:pPr>
              <a:lnSpc>
                <a:spcPct val="100000"/>
              </a:lnSpc>
            </a:pPr>
            <a:r>
              <a:rPr lang="nl-NL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spotLight.decay</a:t>
            </a:r>
            <a:r>
              <a:rPr lang="nl-NL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2;</a:t>
            </a:r>
          </a:p>
          <a:p>
            <a:pPr>
              <a:lnSpc>
                <a:spcPct val="100000"/>
              </a:lnSpc>
            </a:pPr>
            <a:r>
              <a:rPr lang="nl-NL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spotLight.penumbra</a:t>
            </a:r>
            <a:r>
              <a:rPr lang="nl-NL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0.5;</a:t>
            </a:r>
          </a:p>
          <a:p>
            <a:pPr>
              <a:lnSpc>
                <a:spcPct val="100000"/>
              </a:lnSpc>
            </a:pPr>
            <a:r>
              <a:rPr lang="nl-NL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spotLight.shadow.camera.near</a:t>
            </a:r>
            <a:r>
              <a:rPr lang="nl-NL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1;</a:t>
            </a:r>
          </a:p>
          <a:p>
            <a:pPr>
              <a:lnSpc>
                <a:spcPct val="100000"/>
              </a:lnSpc>
            </a:pPr>
            <a:r>
              <a:rPr lang="nl-NL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spotLight.shadow.camera.far</a:t>
            </a:r>
            <a:r>
              <a:rPr lang="nl-NL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 4000;</a:t>
            </a:r>
          </a:p>
          <a:p>
            <a:pPr>
              <a:lnSpc>
                <a:spcPct val="100000"/>
              </a:lnSpc>
            </a:pPr>
            <a:endParaRPr lang="nl-NL" sz="1600" dirty="0" smtClean="0"/>
          </a:p>
          <a:p>
            <a:pPr>
              <a:lnSpc>
                <a:spcPct val="100000"/>
              </a:lnSpc>
            </a:pPr>
            <a:r>
              <a:rPr lang="nl-NL" sz="1600" dirty="0" err="1" smtClean="0"/>
              <a:t>cube.receiveShadow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err="1"/>
              <a:t>true</a:t>
            </a:r>
            <a:r>
              <a:rPr lang="nl-NL" sz="1600" dirty="0"/>
              <a:t>;</a:t>
            </a:r>
          </a:p>
          <a:p>
            <a:pPr>
              <a:lnSpc>
                <a:spcPct val="100000"/>
              </a:lnSpc>
            </a:pPr>
            <a:r>
              <a:rPr lang="nl-NL" sz="1600" dirty="0" err="1"/>
              <a:t>cube.castShadow</a:t>
            </a:r>
            <a:r>
              <a:rPr lang="nl-NL" sz="1600" dirty="0"/>
              <a:t> = </a:t>
            </a:r>
            <a:r>
              <a:rPr lang="nl-NL" sz="1600" dirty="0" err="1"/>
              <a:t>true</a:t>
            </a:r>
            <a:r>
              <a:rPr lang="nl-NL" sz="1600" dirty="0"/>
              <a:t>;</a:t>
            </a:r>
          </a:p>
          <a:p>
            <a:endParaRPr lang="nl-NL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Lighting</a:t>
            </a:r>
            <a:r>
              <a:rPr lang="nl-NL" dirty="0" smtClean="0"/>
              <a:t>: spotlight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855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render</a:t>
            </a:r>
            <a:r>
              <a:rPr lang="nl-NL" dirty="0"/>
              <a:t>() {</a:t>
            </a:r>
          </a:p>
          <a:p>
            <a:r>
              <a:rPr lang="nl-NL" dirty="0"/>
              <a:t>	</a:t>
            </a:r>
            <a:r>
              <a:rPr lang="nl-N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requestAnimationFrame</a:t>
            </a:r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 </a:t>
            </a:r>
            <a:r>
              <a:rPr lang="nl-N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render</a:t>
            </a:r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);</a:t>
            </a:r>
          </a:p>
          <a:p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nl-N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cube.rotation.x</a:t>
            </a:r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+= 0.01;</a:t>
            </a:r>
          </a:p>
          <a:p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nl-N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cube.rotation.y</a:t>
            </a:r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+= 0.01;</a:t>
            </a:r>
          </a:p>
          <a:p>
            <a:r>
              <a:rPr lang="nl-NL" dirty="0"/>
              <a:t>	</a:t>
            </a:r>
            <a:r>
              <a:rPr lang="nl-NL" dirty="0" err="1"/>
              <a:t>camera.position.z</a:t>
            </a:r>
            <a:r>
              <a:rPr lang="nl-NL" dirty="0"/>
              <a:t> -= 0.01;</a:t>
            </a:r>
          </a:p>
          <a:p>
            <a:r>
              <a:rPr lang="nl-NL" dirty="0"/>
              <a:t>	</a:t>
            </a:r>
            <a:r>
              <a:rPr lang="nl-NL" dirty="0" err="1"/>
              <a:t>camera.position.x</a:t>
            </a:r>
            <a:r>
              <a:rPr lang="nl-NL" dirty="0"/>
              <a:t> -= 0.02;</a:t>
            </a:r>
          </a:p>
          <a:p>
            <a:r>
              <a:rPr lang="nl-NL" dirty="0"/>
              <a:t>	</a:t>
            </a:r>
            <a:r>
              <a:rPr lang="nl-N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renderer.render</a:t>
            </a:r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 scene, camera );</a:t>
            </a:r>
          </a:p>
          <a:p>
            <a:r>
              <a:rPr lang="nl-NL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Moving</a:t>
            </a:r>
            <a:r>
              <a:rPr lang="nl-NL" dirty="0" smtClean="0"/>
              <a:t> the camera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631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651" y="1415547"/>
            <a:ext cx="8522455" cy="49223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scene and a renderer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the needed objects for the vehicle.</a:t>
            </a:r>
            <a:br>
              <a:rPr lang="en-US" dirty="0" smtClean="0"/>
            </a:br>
            <a:r>
              <a:rPr lang="en-US" sz="1600" dirty="0" smtClean="0"/>
              <a:t>For example a few cubes for the body and cylinders for the wheels</a:t>
            </a:r>
            <a:br>
              <a:rPr lang="en-US" sz="1600" dirty="0" smtClean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Let the vehicle </a:t>
            </a:r>
            <a:r>
              <a:rPr lang="en-US" dirty="0" smtClean="0"/>
              <a:t>ride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some textures to the vehicle</a:t>
            </a:r>
            <a:br>
              <a:rPr lang="en-US" dirty="0" smtClean="0"/>
            </a:b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Let the wheels spin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some lights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wild, add some more cameras, objects lights in the vehicle, and everything you ever dreamed of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Make a moving vehicle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>
                <a:solidFill>
                  <a:schemeClr val="accent4"/>
                </a:solidFill>
              </a:rPr>
              <a:t>Frameworks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b="1" dirty="0" smtClean="0"/>
              <a:t>Three.js</a:t>
            </a:r>
            <a:r>
              <a:rPr lang="nl-NL" dirty="0" smtClean="0"/>
              <a:t> </a:t>
            </a:r>
            <a:r>
              <a:rPr lang="nl-NL" dirty="0"/>
              <a:t>- </a:t>
            </a:r>
            <a:r>
              <a:rPr lang="nl-NL" dirty="0">
                <a:hlinkClick r:id="rId2"/>
              </a:rPr>
              <a:t>http://threejs.org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r>
              <a:rPr lang="nl-NL" b="1" dirty="0" smtClean="0"/>
              <a:t>Blend4web</a:t>
            </a:r>
            <a:r>
              <a:rPr lang="nl-NL" dirty="0" smtClean="0"/>
              <a:t> </a:t>
            </a:r>
            <a:r>
              <a:rPr lang="nl-NL" dirty="0"/>
              <a:t>- </a:t>
            </a:r>
            <a:r>
              <a:rPr lang="nl-NL" dirty="0">
                <a:hlinkClick r:id="rId3"/>
              </a:rPr>
              <a:t>https://www.blend4web.com/en</a:t>
            </a:r>
            <a:r>
              <a:rPr lang="nl-NL" dirty="0" smtClean="0">
                <a:hlinkClick r:id="rId3"/>
              </a:rPr>
              <a:t>/</a:t>
            </a:r>
            <a:endParaRPr lang="nl-NL" dirty="0" smtClean="0"/>
          </a:p>
          <a:p>
            <a:r>
              <a:rPr lang="nl-NL" b="1" dirty="0" err="1" smtClean="0"/>
              <a:t>Copperlicht</a:t>
            </a:r>
            <a:r>
              <a:rPr lang="nl-NL" dirty="0"/>
              <a:t> - </a:t>
            </a:r>
            <a:r>
              <a:rPr lang="nl-NL" dirty="0">
                <a:hlinkClick r:id="rId4"/>
              </a:rPr>
              <a:t>http://www.ambiera.com/copperlicht</a:t>
            </a:r>
            <a:r>
              <a:rPr lang="nl-NL" dirty="0" smtClean="0">
                <a:hlinkClick r:id="rId4"/>
              </a:rPr>
              <a:t>/</a:t>
            </a:r>
            <a:endParaRPr lang="nl-NL" dirty="0" smtClean="0"/>
          </a:p>
          <a:p>
            <a:r>
              <a:rPr lang="nl-NL" b="1" dirty="0" smtClean="0"/>
              <a:t>Clara.io</a:t>
            </a:r>
            <a:r>
              <a:rPr lang="nl-NL" dirty="0"/>
              <a:t> - </a:t>
            </a:r>
            <a:r>
              <a:rPr lang="nl-NL" dirty="0">
                <a:hlinkClick r:id="rId5"/>
              </a:rPr>
              <a:t>https://clara.io</a:t>
            </a:r>
            <a:r>
              <a:rPr lang="nl-NL" dirty="0" smtClean="0">
                <a:hlinkClick r:id="rId5"/>
              </a:rPr>
              <a:t>/</a:t>
            </a:r>
            <a:endParaRPr lang="nl-NL" dirty="0" smtClean="0"/>
          </a:p>
          <a:p>
            <a:r>
              <a:rPr lang="nl-NL" b="1" dirty="0" err="1"/>
              <a:t>Unity</a:t>
            </a:r>
            <a:r>
              <a:rPr lang="nl-NL" dirty="0"/>
              <a:t> – </a:t>
            </a:r>
            <a:r>
              <a:rPr lang="nl-NL" dirty="0">
                <a:hlinkClick r:id="rId6"/>
              </a:rPr>
              <a:t>https://unity3d.com/</a:t>
            </a:r>
            <a:endParaRPr lang="nl-NL" dirty="0"/>
          </a:p>
          <a:p>
            <a:endParaRPr lang="nl-NL" dirty="0"/>
          </a:p>
          <a:p>
            <a:r>
              <a:rPr lang="nl-NL" dirty="0"/>
              <a:t>…</a:t>
            </a:r>
            <a:r>
              <a:rPr lang="nl-NL" dirty="0" err="1"/>
              <a:t>and</a:t>
            </a:r>
            <a:r>
              <a:rPr lang="nl-NL" dirty="0"/>
              <a:t> more - </a:t>
            </a:r>
            <a:r>
              <a:rPr lang="nl-NL" dirty="0">
                <a:hlinkClick r:id="rId7"/>
              </a:rPr>
              <a:t>https://en.wikipedia.org/wiki/List_of_WebGL_frameworks</a:t>
            </a:r>
            <a:endParaRPr lang="nl-NL" dirty="0"/>
          </a:p>
          <a:p>
            <a:endParaRPr lang="nl-NL" dirty="0" smtClean="0"/>
          </a:p>
          <a:p>
            <a:r>
              <a:rPr lang="nl-NL" b="1" dirty="0" smtClean="0">
                <a:solidFill>
                  <a:schemeClr val="accent4"/>
                </a:solidFill>
              </a:rPr>
              <a:t>Libraries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b="1" dirty="0" smtClean="0"/>
              <a:t>gl-matrix</a:t>
            </a:r>
            <a:r>
              <a:rPr lang="nl-NL" dirty="0" smtClean="0"/>
              <a:t> - </a:t>
            </a:r>
            <a:r>
              <a:rPr lang="nl-NL" dirty="0" smtClean="0">
                <a:hlinkClick r:id="rId8"/>
              </a:rPr>
              <a:t>https</a:t>
            </a:r>
            <a:r>
              <a:rPr lang="nl-NL" dirty="0">
                <a:hlinkClick r:id="rId8"/>
              </a:rPr>
              <a:t>://</a:t>
            </a:r>
            <a:r>
              <a:rPr lang="nl-NL" dirty="0" smtClean="0">
                <a:hlinkClick r:id="rId8"/>
              </a:rPr>
              <a:t>github.com/toji/gl-matrix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Libraries en </a:t>
            </a:r>
            <a:r>
              <a:rPr lang="nl-NL" dirty="0" err="1" smtClean="0"/>
              <a:t>frameworks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46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10312400" y="1155700"/>
            <a:ext cx="3657600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1400" dirty="0" smtClean="0"/>
              <a:t>Uiteenlopend van simpele </a:t>
            </a:r>
            <a:r>
              <a:rPr lang="nl-NL" sz="1400" dirty="0" err="1" smtClean="0"/>
              <a:t>libraries</a:t>
            </a:r>
            <a:r>
              <a:rPr lang="nl-NL" sz="1400" dirty="0" smtClean="0"/>
              <a:t> naar </a:t>
            </a:r>
            <a:r>
              <a:rPr lang="nl-NL" sz="1400" dirty="0" err="1" smtClean="0"/>
              <a:t>js</a:t>
            </a:r>
            <a:r>
              <a:rPr lang="nl-NL" sz="1400" dirty="0" smtClean="0"/>
              <a:t> </a:t>
            </a:r>
            <a:r>
              <a:rPr lang="nl-NL" sz="1400" dirty="0" err="1" smtClean="0"/>
              <a:t>frameworks</a:t>
            </a:r>
            <a:r>
              <a:rPr lang="nl-NL" sz="1400" dirty="0" smtClean="0"/>
              <a:t> naar full-</a:t>
            </a:r>
            <a:r>
              <a:rPr lang="nl-NL" sz="1400" dirty="0" err="1" smtClean="0"/>
              <a:t>fledged</a:t>
            </a:r>
            <a:r>
              <a:rPr lang="nl-NL" sz="1400" dirty="0" smtClean="0"/>
              <a:t> editor suites</a:t>
            </a:r>
          </a:p>
        </p:txBody>
      </p:sp>
    </p:spTree>
    <p:extLst>
      <p:ext uri="{BB962C8B-B14F-4D97-AF65-F5344CB8AC3E}">
        <p14:creationId xmlns:p14="http://schemas.microsoft.com/office/powerpoint/2010/main" val="154455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http://threejs.org/docs/index.html</a:t>
            </a:r>
            <a:r>
              <a:rPr lang="nl-NL" dirty="0"/>
              <a:t> </a:t>
            </a:r>
          </a:p>
          <a:p>
            <a:r>
              <a:rPr lang="nl-NL" dirty="0" smtClean="0">
                <a:hlinkClick r:id="rId3"/>
              </a:rPr>
              <a:t>http://learningwebgl.com/blog/?page_id=1217</a:t>
            </a:r>
          </a:p>
          <a:p>
            <a:r>
              <a:rPr lang="nl-NL" dirty="0" smtClean="0">
                <a:hlinkClick r:id="rId3"/>
              </a:rPr>
              <a:t>http</a:t>
            </a:r>
            <a:r>
              <a:rPr lang="nl-NL" dirty="0">
                <a:hlinkClick r:id="rId3"/>
              </a:rPr>
              <a:t>://webglfundamentals.org</a:t>
            </a:r>
            <a:r>
              <a:rPr lang="nl-NL" dirty="0" smtClean="0">
                <a:hlinkClick r:id="rId3"/>
              </a:rPr>
              <a:t>/</a:t>
            </a:r>
            <a:endParaRPr lang="nl-NL" dirty="0" smtClean="0"/>
          </a:p>
          <a:p>
            <a:r>
              <a:rPr lang="nl-NL" dirty="0">
                <a:hlinkClick r:id="rId4"/>
              </a:rPr>
              <a:t>https://developer.mozilla.org/en-US/docs/Web/API/WebGL_API/Tutorial</a:t>
            </a:r>
          </a:p>
          <a:p>
            <a:r>
              <a:rPr lang="nl-NL" dirty="0" smtClean="0">
                <a:hlinkClick r:id="rId4"/>
              </a:rPr>
              <a:t>http</a:t>
            </a:r>
            <a:r>
              <a:rPr lang="nl-NL" dirty="0">
                <a:hlinkClick r:id="rId4"/>
              </a:rPr>
              <a:t>://www.html5rocks.com/en/tutorials/webgl/webgl_fundamentals</a:t>
            </a:r>
            <a:r>
              <a:rPr lang="nl-NL" dirty="0" smtClean="0">
                <a:hlinkClick r:id="rId4"/>
              </a:rPr>
              <a:t>/</a:t>
            </a:r>
            <a:endParaRPr lang="nl-NL" dirty="0" smtClean="0"/>
          </a:p>
          <a:p>
            <a:r>
              <a:rPr lang="nl-NL" dirty="0">
                <a:hlinkClick r:id="rId5"/>
              </a:rPr>
              <a:t>http://</a:t>
            </a:r>
            <a:r>
              <a:rPr lang="nl-NL" dirty="0" smtClean="0">
                <a:hlinkClick r:id="rId5"/>
              </a:rPr>
              <a:t>www.creativebloq.com/javascript/get-started-webgl-draw-square-7112981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Resources &amp; </a:t>
            </a:r>
            <a:r>
              <a:rPr lang="nl-NL" dirty="0" err="1" smtClean="0"/>
              <a:t>Tutorials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000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mtClean="0"/>
              <a:t>Thank you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80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it and what is it not?</a:t>
            </a:r>
          </a:p>
          <a:p>
            <a:endParaRPr lang="en-GB" dirty="0"/>
          </a:p>
          <a:p>
            <a:r>
              <a:rPr lang="en-GB" b="1" dirty="0" smtClean="0"/>
              <a:t>Wikipedia</a:t>
            </a:r>
            <a:r>
              <a:rPr lang="en-GB" dirty="0" smtClean="0"/>
              <a:t>: </a:t>
            </a:r>
            <a:r>
              <a:rPr lang="en-US" dirty="0" err="1"/>
              <a:t>WebGL</a:t>
            </a:r>
            <a:r>
              <a:rPr lang="en-US" dirty="0"/>
              <a:t> (Web Graphics Library) is a JavaScript API for rendering interactive 3D computer graphics and 2D graphics within any compatible web browser without the use of plug-ins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en-US" dirty="0" err="1"/>
              <a:t>WebGL</a:t>
            </a:r>
            <a:r>
              <a:rPr lang="en-US" dirty="0"/>
              <a:t> is integrated completely into all the web standards of the browser allowing GPU accelerated usage of physics and image processing and effects as part of the web page canvas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WebGL</a:t>
            </a:r>
            <a:r>
              <a:rPr lang="en-US" dirty="0"/>
              <a:t> 1.0 is based on OpenGL </a:t>
            </a:r>
            <a:r>
              <a:rPr lang="en-US" dirty="0" smtClean="0"/>
              <a:t>ES 2.0</a:t>
            </a:r>
            <a:r>
              <a:rPr lang="en-US" dirty="0"/>
              <a:t> (for Embedded Systems) </a:t>
            </a:r>
            <a:r>
              <a:rPr lang="en-US" dirty="0" smtClean="0"/>
              <a:t>and </a:t>
            </a:r>
            <a:r>
              <a:rPr lang="en-US" dirty="0"/>
              <a:t>provides an API for 3D graphics.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WebGL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778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smtClean="0"/>
              <a:t>Wikipedia: </a:t>
            </a:r>
            <a:r>
              <a:rPr lang="nl-NL" dirty="0" err="1" smtClean="0"/>
              <a:t>OpenGL</a:t>
            </a:r>
            <a:r>
              <a:rPr lang="nl-NL" dirty="0"/>
              <a:t> is a cross-</a:t>
            </a:r>
            <a:r>
              <a:rPr lang="nl-NL" dirty="0" err="1"/>
              <a:t>language</a:t>
            </a:r>
            <a:r>
              <a:rPr lang="nl-NL" dirty="0"/>
              <a:t>, cross-platform 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programming</a:t>
            </a:r>
            <a:r>
              <a:rPr lang="nl-NL" dirty="0"/>
              <a:t> interface (API)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rendering</a:t>
            </a:r>
            <a:r>
              <a:rPr lang="nl-NL" dirty="0"/>
              <a:t> 2D </a:t>
            </a:r>
            <a:r>
              <a:rPr lang="nl-NL" dirty="0" err="1"/>
              <a:t>and</a:t>
            </a:r>
            <a:r>
              <a:rPr lang="nl-NL" dirty="0"/>
              <a:t> 3Dvector </a:t>
            </a:r>
            <a:r>
              <a:rPr lang="nl-NL" dirty="0" err="1"/>
              <a:t>graphics</a:t>
            </a:r>
            <a:r>
              <a:rPr lang="nl-NL" dirty="0"/>
              <a:t>. The API is </a:t>
            </a:r>
            <a:r>
              <a:rPr lang="nl-NL" dirty="0" err="1"/>
              <a:t>typically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interact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 </a:t>
            </a:r>
            <a:r>
              <a:rPr lang="nl-NL" dirty="0" err="1"/>
              <a:t>graphics</a:t>
            </a:r>
            <a:r>
              <a:rPr lang="nl-NL" dirty="0"/>
              <a:t> processing unit (GPU),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achieve</a:t>
            </a:r>
            <a:r>
              <a:rPr lang="nl-NL" dirty="0"/>
              <a:t> hardware-</a:t>
            </a:r>
            <a:r>
              <a:rPr lang="nl-NL" dirty="0" err="1"/>
              <a:t>accelerated</a:t>
            </a:r>
            <a:r>
              <a:rPr lang="nl-NL" dirty="0"/>
              <a:t> </a:t>
            </a:r>
            <a:r>
              <a:rPr lang="nl-NL" dirty="0" err="1" smtClean="0"/>
              <a:t>rendering</a:t>
            </a:r>
            <a:r>
              <a:rPr lang="nl-NL" dirty="0" smtClean="0"/>
              <a:t>.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WebGL</a:t>
            </a:r>
            <a:r>
              <a:rPr lang="nl-NL" dirty="0" smtClean="0"/>
              <a:t>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OpenGL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935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>
                <a:solidFill>
                  <a:schemeClr val="accent4"/>
                </a:solidFill>
              </a:rPr>
              <a:t>Examples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://threejs.org/examples/#</a:t>
            </a:r>
            <a:r>
              <a:rPr lang="nl-NL" dirty="0" smtClean="0">
                <a:hlinkClick r:id="rId2"/>
              </a:rPr>
              <a:t>webgl_loader_collada_keyframe</a:t>
            </a: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://threejs.org/examples/#</a:t>
            </a:r>
            <a:r>
              <a:rPr lang="nl-NL" dirty="0" smtClean="0">
                <a:hlinkClick r:id="rId2"/>
              </a:rPr>
              <a:t>webgl_animation_cloth</a:t>
            </a:r>
            <a:endParaRPr lang="nl-NL" dirty="0" smtClean="0"/>
          </a:p>
          <a:p>
            <a:r>
              <a:rPr lang="nl-NL" dirty="0">
                <a:hlinkClick r:id="rId3"/>
              </a:rPr>
              <a:t>http://threejs.org/examples/#</a:t>
            </a:r>
            <a:r>
              <a:rPr lang="nl-NL" dirty="0" smtClean="0">
                <a:hlinkClick r:id="rId3"/>
              </a:rPr>
              <a:t>webgl_postprocessing_dof2</a:t>
            </a:r>
            <a:endParaRPr lang="nl-NL" dirty="0" smtClean="0"/>
          </a:p>
          <a:p>
            <a:r>
              <a:rPr lang="nl-NL" dirty="0">
                <a:hlinkClick r:id="rId4"/>
              </a:rPr>
              <a:t>http://threejs.org/examples/#</a:t>
            </a:r>
            <a:r>
              <a:rPr lang="nl-NL" dirty="0" smtClean="0">
                <a:hlinkClick r:id="rId4"/>
              </a:rPr>
              <a:t>webgl_materials_video</a:t>
            </a:r>
            <a:endParaRPr lang="nl-NL" dirty="0" smtClean="0"/>
          </a:p>
          <a:p>
            <a:r>
              <a:rPr lang="nl-NL" dirty="0">
                <a:hlinkClick r:id="rId5"/>
              </a:rPr>
              <a:t>http://threejs.org/examples/#</a:t>
            </a:r>
            <a:r>
              <a:rPr lang="nl-NL" dirty="0" smtClean="0">
                <a:hlinkClick r:id="rId5"/>
              </a:rPr>
              <a:t>webgl_materials_cubemap_balls_reflection</a:t>
            </a:r>
            <a:endParaRPr lang="nl-NL" dirty="0" smtClean="0"/>
          </a:p>
          <a:p>
            <a:endParaRPr lang="nl-NL" dirty="0" smtClean="0"/>
          </a:p>
          <a:p>
            <a:r>
              <a:rPr lang="nl-NL" b="1" dirty="0" smtClean="0">
                <a:solidFill>
                  <a:schemeClr val="accent4"/>
                </a:solidFill>
              </a:rPr>
              <a:t>Real-life </a:t>
            </a:r>
            <a:r>
              <a:rPr lang="nl-NL" b="1" dirty="0" err="1" smtClean="0">
                <a:solidFill>
                  <a:schemeClr val="accent4"/>
                </a:solidFill>
              </a:rPr>
              <a:t>examples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dirty="0" smtClean="0">
                <a:hlinkClick r:id="rId6"/>
              </a:rPr>
              <a:t>http</a:t>
            </a:r>
            <a:r>
              <a:rPr lang="nl-NL" dirty="0">
                <a:hlinkClick r:id="rId6"/>
              </a:rPr>
              <a:t>://eyes.nasa.gov/curiosity</a:t>
            </a:r>
            <a:r>
              <a:rPr lang="nl-NL" dirty="0" smtClean="0">
                <a:hlinkClick r:id="rId6"/>
              </a:rPr>
              <a:t>/</a:t>
            </a:r>
            <a:endParaRPr lang="nl-NL" dirty="0" smtClean="0"/>
          </a:p>
          <a:p>
            <a:r>
              <a:rPr lang="nl-NL" dirty="0" smtClean="0">
                <a:hlinkClick r:id="rId7"/>
              </a:rPr>
              <a:t>https://secured-static.greenpeace.org/russia/...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7817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WebGL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general</a:t>
            </a:r>
            <a:r>
              <a:rPr lang="nl-NL" dirty="0" smtClean="0"/>
              <a:t> 3d </a:t>
            </a:r>
            <a:r>
              <a:rPr lang="nl-NL" dirty="0" err="1" smtClean="0"/>
              <a:t>graphics</a:t>
            </a:r>
            <a:r>
              <a:rPr lang="nl-NL" dirty="0" smtClean="0"/>
              <a:t> </a:t>
            </a:r>
            <a:r>
              <a:rPr lang="nl-NL" dirty="0" err="1" smtClean="0"/>
              <a:t>Concepts</a:t>
            </a:r>
            <a:r>
              <a:rPr lang="nl-NL" dirty="0" smtClean="0"/>
              <a:t> (1)</a:t>
            </a:r>
            <a:endParaRPr lang="en-US" dirty="0"/>
          </a:p>
        </p:txBody>
      </p:sp>
      <p:pic>
        <p:nvPicPr>
          <p:cNvPr id="5122" name="Picture 2" descr="https://upload.wikimedia.org/wikipedia/commons/e/ed/Raytraced_image_jawr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949" y="1558212"/>
            <a:ext cx="4847874" cy="484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5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 is een scene?</a:t>
            </a:r>
          </a:p>
          <a:p>
            <a:endParaRPr lang="nl-NL" dirty="0"/>
          </a:p>
          <a:p>
            <a:r>
              <a:rPr lang="nl-NL" dirty="0" smtClean="0"/>
              <a:t>De verzameling van alle objecten in de huidige bestaande 3d wereld.</a:t>
            </a:r>
          </a:p>
          <a:p>
            <a:endParaRPr lang="nl-NL" dirty="0" smtClean="0"/>
          </a:p>
          <a:p>
            <a:r>
              <a:rPr lang="nl-NL" dirty="0" smtClean="0"/>
              <a:t>Soorten objecten: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Camera’s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Meshes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Lichten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Onderdelen van een scene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115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heme/theme1.xml><?xml version="1.0" encoding="utf-8"?>
<a:theme xmlns:a="http://schemas.openxmlformats.org/drawingml/2006/main" name="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Mck - Think fwd - act now _ Wide">
  <a:themeElements>
    <a:clrScheme name="Current">
      <a:dk1>
        <a:srgbClr val="000000"/>
      </a:dk1>
      <a:lt1>
        <a:srgbClr val="FFFFFF"/>
      </a:lt1>
      <a:dk2>
        <a:srgbClr val="FF6600"/>
      </a:dk2>
      <a:lt2>
        <a:srgbClr val="E9EEF6"/>
      </a:lt2>
      <a:accent1>
        <a:srgbClr val="C5C5C5"/>
      </a:accent1>
      <a:accent2>
        <a:srgbClr val="FFA500"/>
      </a:accent2>
      <a:accent3>
        <a:srgbClr val="FF6600"/>
      </a:accent3>
      <a:accent4>
        <a:srgbClr val="000056"/>
      </a:accent4>
      <a:accent5>
        <a:srgbClr val="E75C00"/>
      </a:accent5>
      <a:accent6>
        <a:srgbClr val="808080"/>
      </a:accent6>
      <a:hlink>
        <a:srgbClr val="FFA500"/>
      </a:hlink>
      <a:folHlink>
        <a:srgbClr val="000056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F6600"/>
        </a:dk2>
        <a:lt2>
          <a:srgbClr val="E9EEF6"/>
        </a:lt2>
        <a:accent1>
          <a:srgbClr val="C5C5C5"/>
        </a:accent1>
        <a:accent2>
          <a:srgbClr val="FFA500"/>
        </a:accent2>
        <a:accent3>
          <a:srgbClr val="FF6600"/>
        </a:accent3>
        <a:accent4>
          <a:srgbClr val="000056"/>
        </a:accent4>
        <a:accent5>
          <a:srgbClr val="E75C00"/>
        </a:accent5>
        <a:accent6>
          <a:srgbClr val="808080"/>
        </a:accent6>
        <a:hlink>
          <a:srgbClr val="FFA500"/>
        </a:hlink>
        <a:folHlink>
          <a:srgbClr val="0000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4.xml><?xml version="1.0" encoding="utf-8"?>
<a:theme xmlns:a="http://schemas.openxmlformats.org/drawingml/2006/main" name="1_Mck - Think fwd - act now _ Wide">
  <a:themeElements>
    <a:clrScheme name="Current">
      <a:dk1>
        <a:srgbClr val="000000"/>
      </a:dk1>
      <a:lt1>
        <a:srgbClr val="FFFFFF"/>
      </a:lt1>
      <a:dk2>
        <a:srgbClr val="FF6600"/>
      </a:dk2>
      <a:lt2>
        <a:srgbClr val="E9EEF6"/>
      </a:lt2>
      <a:accent1>
        <a:srgbClr val="C5C5C5"/>
      </a:accent1>
      <a:accent2>
        <a:srgbClr val="FFA500"/>
      </a:accent2>
      <a:accent3>
        <a:srgbClr val="FF6600"/>
      </a:accent3>
      <a:accent4>
        <a:srgbClr val="000056"/>
      </a:accent4>
      <a:accent5>
        <a:srgbClr val="E75C00"/>
      </a:accent5>
      <a:accent6>
        <a:srgbClr val="808080"/>
      </a:accent6>
      <a:hlink>
        <a:srgbClr val="FFA500"/>
      </a:hlink>
      <a:folHlink>
        <a:srgbClr val="000056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F6600"/>
        </a:dk2>
        <a:lt2>
          <a:srgbClr val="E9EEF6"/>
        </a:lt2>
        <a:accent1>
          <a:srgbClr val="C5C5C5"/>
        </a:accent1>
        <a:accent2>
          <a:srgbClr val="FFA500"/>
        </a:accent2>
        <a:accent3>
          <a:srgbClr val="FF6600"/>
        </a:accent3>
        <a:accent4>
          <a:srgbClr val="000056"/>
        </a:accent4>
        <a:accent5>
          <a:srgbClr val="E75C00"/>
        </a:accent5>
        <a:accent6>
          <a:srgbClr val="808080"/>
        </a:accent6>
        <a:hlink>
          <a:srgbClr val="FFA500"/>
        </a:hlink>
        <a:folHlink>
          <a:srgbClr val="0000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45356526C2B43A2CE667CA8BF87BF" ma:contentTypeVersion="1" ma:contentTypeDescription="Create a new document." ma:contentTypeScope="" ma:versionID="fee854732b468a7a1ce22056fc36b7a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649D9FA-143E-418E-90EC-74A3CE19A3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84CDBF-5EAE-4640-B063-3824C655A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AD22DE-37A7-423E-B4CE-B51818BC1129}">
  <ds:schemaRefs>
    <ds:schemaRef ds:uri="http://purl.org/dc/elements/1.1/"/>
    <ds:schemaRef ds:uri="http://schemas.microsoft.com/sharepoint/v3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ING_PP_Template_16x9_ING_Me_Embedded</Template>
  <TotalTime>50</TotalTime>
  <Words>836</Words>
  <Application>Microsoft Office PowerPoint</Application>
  <PresentationFormat>A4 Paper (210x297 mm)</PresentationFormat>
  <Paragraphs>371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 Unicode MS</vt:lpstr>
      <vt:lpstr>Arial</vt:lpstr>
      <vt:lpstr>Wingdings</vt:lpstr>
      <vt:lpstr>Rockwell ING</vt:lpstr>
      <vt:lpstr>ＭＳ Ｐゴシック</vt:lpstr>
      <vt:lpstr>ING Me</vt:lpstr>
      <vt:lpstr>ING_PP_Template_16x9_ING_Me_Embedded</vt:lpstr>
      <vt:lpstr>Mck - Think fwd - act now _ Wide</vt:lpstr>
      <vt:lpstr>1_ING_PP_Template_16x9_ING_Me_Embedded</vt:lpstr>
      <vt:lpstr>1_Mck - Think fwd - act now _ Wide</vt:lpstr>
      <vt:lpstr>2_ING_PP_Template_16x9_ING_Me_Embedded</vt:lpstr>
      <vt:lpstr>think-cell Slide</vt:lpstr>
      <vt:lpstr>WebGL &amp; Three.js</vt:lpstr>
      <vt:lpstr>Agenda</vt:lpstr>
      <vt:lpstr>Purpose of Chapter Meetings</vt:lpstr>
      <vt:lpstr>What is WebGL?</vt:lpstr>
      <vt:lpstr>WebGL</vt:lpstr>
      <vt:lpstr>WebGL vs OpenGL</vt:lpstr>
      <vt:lpstr>Examples</vt:lpstr>
      <vt:lpstr>WebGL and general 3d graphics Concepts (1)</vt:lpstr>
      <vt:lpstr>Onderdelen van een scene</vt:lpstr>
      <vt:lpstr>Coordinate System</vt:lpstr>
      <vt:lpstr>Vertices (Singular: Vertex)</vt:lpstr>
      <vt:lpstr>Triangles (tris)</vt:lpstr>
      <vt:lpstr>Getting Started with WebGL</vt:lpstr>
      <vt:lpstr>Getting Started with WebGL</vt:lpstr>
      <vt:lpstr>Vertex order</vt:lpstr>
      <vt:lpstr>Vertices vs Vectors</vt:lpstr>
      <vt:lpstr>Transformations </vt:lpstr>
      <vt:lpstr>Transformations</vt:lpstr>
      <vt:lpstr>Global vs local coordinates</vt:lpstr>
      <vt:lpstr>Cameras</vt:lpstr>
      <vt:lpstr>Viewport &amp; Frustum</vt:lpstr>
      <vt:lpstr>Camera Projections</vt:lpstr>
      <vt:lpstr>Meshes, Triangles (Tris), Edges</vt:lpstr>
      <vt:lpstr>Hands-on with three.js (1)</vt:lpstr>
      <vt:lpstr>Three JS</vt:lpstr>
      <vt:lpstr>Scene en renderer</vt:lpstr>
      <vt:lpstr>Creating an object</vt:lpstr>
      <vt:lpstr>Rotating and moving the object</vt:lpstr>
      <vt:lpstr>Assignment: Make a moving vehicle</vt:lpstr>
      <vt:lpstr>WebGL and general 3d graphics Concepts (2)</vt:lpstr>
      <vt:lpstr>Normals</vt:lpstr>
      <vt:lpstr>Lights</vt:lpstr>
      <vt:lpstr>Rendering Modes</vt:lpstr>
      <vt:lpstr>Materials</vt:lpstr>
      <vt:lpstr>Shaders - Lighting Types</vt:lpstr>
      <vt:lpstr>Shaders - Phong</vt:lpstr>
      <vt:lpstr>Textures</vt:lpstr>
      <vt:lpstr>U/V Coordinates</vt:lpstr>
      <vt:lpstr>Specular Maps</vt:lpstr>
      <vt:lpstr>Hands-on with three.js (2)</vt:lpstr>
      <vt:lpstr>Adding textures</vt:lpstr>
      <vt:lpstr>Lighting: ambient light</vt:lpstr>
      <vt:lpstr>Lighting: spotlight</vt:lpstr>
      <vt:lpstr>Moving the camera</vt:lpstr>
      <vt:lpstr>Assignment: Make a moving vehicle (continued)</vt:lpstr>
      <vt:lpstr>Libraries en frameworks</vt:lpstr>
      <vt:lpstr>Resources &amp; Tutorials</vt:lpstr>
      <vt:lpstr>Thank you</vt:lpstr>
    </vt:vector>
  </TitlesOfParts>
  <Company>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Klopper, S.H. (Sander)</dc:creator>
  <cp:keywords>ING Me Embedded, Template 16x9</cp:keywords>
  <cp:lastModifiedBy>Brand, J. (Jesse)</cp:lastModifiedBy>
  <cp:revision>132</cp:revision>
  <dcterms:created xsi:type="dcterms:W3CDTF">2015-10-23T07:10:09Z</dcterms:created>
  <dcterms:modified xsi:type="dcterms:W3CDTF">2016-09-28T12:21:30Z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0x0101008B945356526C2B43A2CE667CA8BF87BF</vt:lpwstr>
  </property>
</Properties>
</file>