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22"/>
  </p:notesMasterIdLst>
  <p:handoutMasterIdLst>
    <p:handoutMasterId r:id="rId23"/>
  </p:handoutMasterIdLst>
  <p:sldIdLst>
    <p:sldId id="256" r:id="rId9"/>
    <p:sldId id="257" r:id="rId10"/>
    <p:sldId id="260" r:id="rId11"/>
    <p:sldId id="261" r:id="rId12"/>
    <p:sldId id="296" r:id="rId13"/>
    <p:sldId id="297" r:id="rId14"/>
    <p:sldId id="298" r:id="rId15"/>
    <p:sldId id="299" r:id="rId16"/>
    <p:sldId id="301" r:id="rId17"/>
    <p:sldId id="300" r:id="rId18"/>
    <p:sldId id="291" r:id="rId19"/>
    <p:sldId id="303" r:id="rId20"/>
    <p:sldId id="295" r:id="rId21"/>
  </p:sldIdLst>
  <p:sldSz cx="9906000" cy="6858000" type="A4"/>
  <p:notesSz cx="6858000" cy="9144000"/>
  <p:embeddedFontLst>
    <p:embeddedFont>
      <p:font typeface="ING Me" panose="02000506040000020004" pitchFamily="2" charset="0"/>
      <p:regular r:id="rId24"/>
      <p:bold r:id="rId25"/>
      <p:italic r:id="rId26"/>
      <p:boldItalic r:id="rId27"/>
    </p:embeddedFont>
    <p:embeddedFont>
      <p:font typeface="ＭＳ Ｐゴシック" panose="020B0600070205080204" pitchFamily="34" charset="-128"/>
      <p:regular r:id="rId28"/>
    </p:embeddedFont>
    <p:embeddedFont>
      <p:font typeface="Arial Unicode MS" panose="020B0604020202020204" pitchFamily="34" charset="-128"/>
      <p:regular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125" d="100"/>
          <a:sy n="125" d="100"/>
        </p:scale>
        <p:origin x="-1398" y="-7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31/05/2016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doc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2 – Three JS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31/5/2016</a:t>
            </a:r>
            <a:endParaRPr lang="en-GB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requestAnimationFrame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);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cube.rotation.x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cube.rotation.y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camera.position.z</a:t>
            </a:r>
            <a:r>
              <a:rPr lang="nl-NL" dirty="0"/>
              <a:t> -=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camera.position.x</a:t>
            </a:r>
            <a:r>
              <a:rPr lang="nl-NL" dirty="0"/>
              <a:t> -= 0.02;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renderer.render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scene, camera );</a:t>
            </a:r>
          </a:p>
          <a:p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Moving</a:t>
            </a:r>
            <a:r>
              <a:rPr lang="nl-NL" dirty="0" smtClean="0"/>
              <a:t> </a:t>
            </a:r>
            <a:r>
              <a:rPr lang="nl-NL" dirty="0" smtClean="0"/>
              <a:t>the camera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651" y="1415547"/>
            <a:ext cx="8522455" cy="4922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scene and a renderer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needed objects for the vehicle.</a:t>
            </a:r>
            <a:br>
              <a:rPr lang="en-US" dirty="0" smtClean="0"/>
            </a:br>
            <a:r>
              <a:rPr lang="en-US" sz="1600" dirty="0" smtClean="0"/>
              <a:t>For example a few </a:t>
            </a:r>
            <a:r>
              <a:rPr lang="en-US" sz="1600" dirty="0" smtClean="0"/>
              <a:t>cubes for </a:t>
            </a:r>
            <a:r>
              <a:rPr lang="en-US" sz="1600" dirty="0" smtClean="0"/>
              <a:t>the body and </a:t>
            </a:r>
            <a:r>
              <a:rPr lang="en-US" sz="1600" dirty="0" smtClean="0"/>
              <a:t>cylinders for </a:t>
            </a:r>
            <a:r>
              <a:rPr lang="en-US" sz="1600" dirty="0" smtClean="0"/>
              <a:t>the wheels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textures to the </a:t>
            </a:r>
            <a:r>
              <a:rPr lang="en-US" dirty="0" smtClean="0"/>
              <a:t>vehicle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wheels spin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</a:t>
            </a:r>
            <a:r>
              <a:rPr lang="en-US" dirty="0" smtClean="0"/>
              <a:t>vehicle ride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lights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wild, add some more cameras, objects lights in the vehicle, and everything you ever dreamed of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Make a moving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r>
              <a:rPr lang="nl-NL" dirty="0" smtClean="0"/>
              <a:t>: </a:t>
            </a:r>
          </a:p>
          <a:p>
            <a:endParaRPr lang="nl-NL" dirty="0"/>
          </a:p>
          <a:p>
            <a:r>
              <a:rPr lang="nl-NL" dirty="0" smtClean="0"/>
              <a:t>	</a:t>
            </a:r>
            <a:r>
              <a:rPr lang="nl-NL" dirty="0" err="1" smtClean="0"/>
              <a:t>Think</a:t>
            </a:r>
            <a:r>
              <a:rPr lang="nl-NL" dirty="0" smtClean="0"/>
              <a:t> of a scenario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UX </a:t>
            </a:r>
            <a:r>
              <a:rPr lang="nl-NL" dirty="0" err="1" smtClean="0"/>
              <a:t>heart</a:t>
            </a:r>
            <a:r>
              <a:rPr lang="nl-NL" dirty="0" err="1" smtClean="0"/>
              <a:t>s</a:t>
            </a:r>
            <a:r>
              <a:rPr lang="nl-NL" dirty="0" smtClean="0"/>
              <a:t> beat </a:t>
            </a:r>
            <a:r>
              <a:rPr lang="nl-NL" dirty="0" err="1" smtClean="0"/>
              <a:t>faster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Next week:</a:t>
            </a:r>
          </a:p>
          <a:p>
            <a:endParaRPr lang="nl-NL" dirty="0"/>
          </a:p>
          <a:p>
            <a:r>
              <a:rPr lang="nl-NL" dirty="0" smtClean="0"/>
              <a:t>	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6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threejs.org/docs/index.html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js</a:t>
            </a:r>
            <a:r>
              <a:rPr lang="nl-NL" dirty="0" smtClean="0"/>
              <a:t>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 smtClean="0"/>
              <a:t>width</a:t>
            </a:r>
            <a:r>
              <a:rPr lang="nl-NL" dirty="0"/>
              <a:t> = </a:t>
            </a:r>
            <a:r>
              <a:rPr lang="nl-NL" dirty="0" err="1" smtClean="0"/>
              <a:t>window.innerWidth</a:t>
            </a:r>
            <a:r>
              <a:rPr lang="nl-NL" dirty="0" smtClean="0"/>
              <a:t>;</a:t>
            </a:r>
          </a:p>
          <a:p>
            <a:r>
              <a:rPr lang="nl-NL" dirty="0"/>
              <a:t>v</a:t>
            </a:r>
            <a:r>
              <a:rPr lang="nl-NL" dirty="0" smtClean="0"/>
              <a:t>ar </a:t>
            </a:r>
            <a:r>
              <a:rPr lang="nl-NL" dirty="0" err="1" smtClean="0"/>
              <a:t>height</a:t>
            </a:r>
            <a:r>
              <a:rPr lang="nl-NL" dirty="0"/>
              <a:t> = </a:t>
            </a:r>
            <a:r>
              <a:rPr lang="nl-NL" dirty="0" err="1" smtClean="0"/>
              <a:t>window.innerHeight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var </a:t>
            </a:r>
            <a:r>
              <a:rPr lang="nl-NL" dirty="0"/>
              <a:t>scene = new </a:t>
            </a:r>
            <a:r>
              <a:rPr lang="nl-NL" dirty="0" err="1"/>
              <a:t>THREE.Scene</a:t>
            </a:r>
            <a:r>
              <a:rPr lang="nl-NL" dirty="0"/>
              <a:t>();</a:t>
            </a:r>
          </a:p>
          <a:p>
            <a:r>
              <a:rPr lang="nl-NL" dirty="0" smtClean="0"/>
              <a:t>var camera = new </a:t>
            </a:r>
            <a:r>
              <a:rPr lang="nl-NL" dirty="0" err="1"/>
              <a:t>THREE.PerspectiveCamera</a:t>
            </a:r>
            <a:r>
              <a:rPr lang="nl-NL" dirty="0" smtClean="0"/>
              <a:t>( 75, </a:t>
            </a:r>
            <a:r>
              <a:rPr lang="nl-NL" dirty="0" err="1" smtClean="0"/>
              <a:t>width</a:t>
            </a:r>
            <a:r>
              <a:rPr lang="nl-NL" dirty="0" smtClean="0"/>
              <a:t>/</a:t>
            </a:r>
            <a:r>
              <a:rPr lang="nl-NL" dirty="0" err="1" smtClean="0"/>
              <a:t>height</a:t>
            </a:r>
            <a:r>
              <a:rPr lang="nl-NL" dirty="0" smtClean="0"/>
              <a:t>, 1, 1000 );</a:t>
            </a:r>
          </a:p>
          <a:p>
            <a:endParaRPr lang="nl-NL" dirty="0"/>
          </a:p>
          <a:p>
            <a:r>
              <a:rPr lang="nl-NL" dirty="0"/>
              <a:t>var </a:t>
            </a:r>
            <a:r>
              <a:rPr lang="nl-NL" dirty="0" err="1"/>
              <a:t>renderer</a:t>
            </a:r>
            <a:r>
              <a:rPr lang="nl-NL" dirty="0"/>
              <a:t> = new </a:t>
            </a:r>
            <a:r>
              <a:rPr lang="nl-NL" dirty="0" err="1"/>
              <a:t>THREE.WebGLRenderer</a:t>
            </a:r>
            <a:r>
              <a:rPr lang="nl-NL" dirty="0"/>
              <a:t>();</a:t>
            </a:r>
          </a:p>
          <a:p>
            <a:r>
              <a:rPr lang="nl-NL" dirty="0" err="1"/>
              <a:t>renderer.setSize</a:t>
            </a:r>
            <a:r>
              <a:rPr lang="nl-NL" dirty="0"/>
              <a:t>( </a:t>
            </a:r>
            <a:r>
              <a:rPr lang="nl-NL" dirty="0" err="1" smtClean="0"/>
              <a:t>width</a:t>
            </a:r>
            <a:r>
              <a:rPr lang="nl-NL" dirty="0"/>
              <a:t>, </a:t>
            </a:r>
            <a:r>
              <a:rPr lang="nl-NL" dirty="0" err="1" smtClean="0"/>
              <a:t>height</a:t>
            </a:r>
            <a:r>
              <a:rPr lang="nl-NL" dirty="0" smtClean="0"/>
              <a:t> </a:t>
            </a:r>
            <a:r>
              <a:rPr lang="nl-NL" dirty="0"/>
              <a:t>);</a:t>
            </a:r>
          </a:p>
          <a:p>
            <a:r>
              <a:rPr lang="nl-NL" dirty="0" err="1"/>
              <a:t>document.body.appendChild</a:t>
            </a:r>
            <a:r>
              <a:rPr lang="nl-NL" dirty="0"/>
              <a:t>( </a:t>
            </a:r>
            <a:r>
              <a:rPr lang="nl-NL" dirty="0" err="1"/>
              <a:t>renderer.domElement</a:t>
            </a:r>
            <a:r>
              <a:rPr lang="nl-NL" dirty="0"/>
              <a:t> );</a:t>
            </a:r>
          </a:p>
          <a:p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</a:p>
          <a:p>
            <a:r>
              <a:rPr lang="nl-NL" dirty="0" err="1"/>
              <a:t>render</a:t>
            </a:r>
            <a:r>
              <a:rPr lang="nl-NL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Scene en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86300" y="1554480"/>
            <a:ext cx="3848100" cy="381000"/>
          </a:xfrm>
          <a:prstGeom prst="wedgeRoundRectCallout">
            <a:avLst>
              <a:gd name="adj1" fmla="val -20833"/>
              <a:gd name="adj2" fmla="val 88500"/>
              <a:gd name="adj3" fmla="val 16667"/>
            </a:avLst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/>
              <a:t>PerspectiveCamera</a:t>
            </a:r>
            <a:r>
              <a:rPr lang="en-US" sz="1200" dirty="0"/>
              <a:t>( </a:t>
            </a:r>
            <a:r>
              <a:rPr lang="en-US" sz="1200" dirty="0" err="1"/>
              <a:t>fov</a:t>
            </a:r>
            <a:r>
              <a:rPr lang="en-US" sz="1200" dirty="0"/>
              <a:t>, aspect, near, far )</a:t>
            </a:r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3420" y="5342326"/>
            <a:ext cx="176868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cube.position.z</a:t>
            </a:r>
            <a:r>
              <a:rPr lang="nl-NL" sz="1400" dirty="0"/>
              <a:t> = -10</a:t>
            </a:r>
            <a:r>
              <a:rPr lang="nl-NL" sz="1400" dirty="0" smtClean="0"/>
              <a:t>;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" y="3513526"/>
            <a:ext cx="41090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cube</a:t>
            </a:r>
            <a:r>
              <a:rPr lang="nl-NL" sz="1400" dirty="0"/>
              <a:t> = new </a:t>
            </a:r>
            <a:r>
              <a:rPr lang="nl-NL" sz="1400" dirty="0" err="1"/>
              <a:t>THREE.Mesh</a:t>
            </a:r>
            <a:r>
              <a:rPr lang="nl-NL" sz="1400" dirty="0"/>
              <a:t>( </a:t>
            </a:r>
            <a:r>
              <a:rPr lang="nl-NL" sz="1400" dirty="0" err="1"/>
              <a:t>geometry</a:t>
            </a:r>
            <a:r>
              <a:rPr lang="nl-NL" sz="1400" dirty="0"/>
              <a:t>, </a:t>
            </a:r>
            <a:r>
              <a:rPr lang="nl-NL" sz="1400" dirty="0" err="1"/>
              <a:t>material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" y="2545080"/>
            <a:ext cx="41154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geometry</a:t>
            </a:r>
            <a:r>
              <a:rPr lang="nl-NL" sz="1400" dirty="0"/>
              <a:t> = new </a:t>
            </a:r>
            <a:r>
              <a:rPr lang="nl-NL" sz="1400" dirty="0" err="1"/>
              <a:t>THREE.BoxGeometry</a:t>
            </a:r>
            <a:r>
              <a:rPr lang="nl-NL" sz="1400" dirty="0"/>
              <a:t>( 2, 2, 2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" y="1653540"/>
            <a:ext cx="52952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material = new </a:t>
            </a:r>
            <a:r>
              <a:rPr lang="en-US" sz="1400" dirty="0" err="1"/>
              <a:t>THREE.MeshBasicMaterial</a:t>
            </a:r>
            <a:r>
              <a:rPr lang="en-US" sz="1400" dirty="0"/>
              <a:t>( { color: 0x00ff00 } 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Geometry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Mesh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scene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position</a:t>
            </a:r>
            <a:r>
              <a:rPr lang="nl-NL" dirty="0" smtClean="0"/>
              <a:t> of the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camera</a:t>
            </a:r>
            <a:endParaRPr lang="nl-NL" dirty="0"/>
          </a:p>
          <a:p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2278380" y="1083944"/>
            <a:ext cx="733044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Geometries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 rtl="0"/>
            <a:r>
              <a:rPr lang="nl-NL" sz="1050" dirty="0" err="1" smtClean="0"/>
              <a:t>BoxBufferGeometry</a:t>
            </a:r>
            <a:endParaRPr lang="nl-NL" sz="1050" dirty="0"/>
          </a:p>
          <a:p>
            <a:pPr lvl="0" rtl="0"/>
            <a:r>
              <a:rPr lang="nl-NL" sz="1050" b="1" dirty="0" err="1" smtClean="0"/>
              <a:t>BoxGeometry</a:t>
            </a:r>
            <a:endParaRPr lang="nl-NL" sz="1050" b="1" dirty="0"/>
          </a:p>
          <a:p>
            <a:pPr lvl="0" rtl="0"/>
            <a:r>
              <a:rPr lang="nl-NL" sz="1050" dirty="0" err="1" smtClean="0"/>
              <a:t>CircleBufferGeometry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CircleGeometry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DodecahedronGeometry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ExtrudeGeometry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IcosahedronGeometry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OctahedronGeometry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ParametricGeometry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PolyhedronGeometry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ShapeGeometry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TetrahedronGeometry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TextGeometry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TubeGeometry</a:t>
            </a:r>
            <a:endParaRPr lang="nl-NL" sz="1050" dirty="0"/>
          </a:p>
        </p:txBody>
      </p:sp>
      <p:sp>
        <p:nvSpPr>
          <p:cNvPr id="11" name="Rectangle 10"/>
          <p:cNvSpPr/>
          <p:nvPr/>
        </p:nvSpPr>
        <p:spPr>
          <a:xfrm>
            <a:off x="2278380" y="1091564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Materials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/>
            <a:r>
              <a:rPr lang="nl-NL" sz="1050" dirty="0" err="1"/>
              <a:t>LineBasicMaterial</a:t>
            </a:r>
            <a:endParaRPr lang="nl-NL" sz="1050" dirty="0"/>
          </a:p>
          <a:p>
            <a:pPr lvl="0"/>
            <a:r>
              <a:rPr lang="nl-NL" sz="1050" dirty="0" err="1"/>
              <a:t>LineDashedMaterial</a:t>
            </a:r>
            <a:endParaRPr lang="nl-NL" sz="1050" dirty="0"/>
          </a:p>
          <a:p>
            <a:pPr lvl="0"/>
            <a:r>
              <a:rPr lang="nl-NL" sz="1050" dirty="0" err="1"/>
              <a:t>Material</a:t>
            </a:r>
            <a:endParaRPr lang="nl-NL" sz="1050" dirty="0"/>
          </a:p>
          <a:p>
            <a:pPr lvl="0"/>
            <a:r>
              <a:rPr lang="nl-NL" sz="1050" b="1" dirty="0" err="1"/>
              <a:t>MeshBasicMaterial</a:t>
            </a:r>
            <a:endParaRPr lang="nl-NL" sz="1050" b="1" dirty="0"/>
          </a:p>
          <a:p>
            <a:pPr lvl="0"/>
            <a:r>
              <a:rPr lang="nl-NL" sz="1050" dirty="0" err="1"/>
              <a:t>MeshDepthMaterial</a:t>
            </a:r>
            <a:endParaRPr lang="nl-NL" sz="1050" dirty="0"/>
          </a:p>
          <a:p>
            <a:pPr lvl="0"/>
            <a:r>
              <a:rPr lang="nl-NL" sz="1050" dirty="0" err="1"/>
              <a:t>MultiMaterial</a:t>
            </a:r>
            <a:endParaRPr lang="nl-NL" sz="1050" dirty="0"/>
          </a:p>
          <a:p>
            <a:pPr lvl="0"/>
            <a:r>
              <a:rPr lang="nl-NL" sz="1050" dirty="0" err="1"/>
              <a:t>MeshLambertMaterial</a:t>
            </a:r>
            <a:endParaRPr lang="nl-NL" sz="1050" dirty="0"/>
          </a:p>
          <a:p>
            <a:pPr lvl="0"/>
            <a:r>
              <a:rPr lang="nl-NL" sz="1050" dirty="0" err="1"/>
              <a:t>MeshNormalMaterial</a:t>
            </a:r>
            <a:endParaRPr lang="nl-NL" sz="1050" dirty="0"/>
          </a:p>
          <a:p>
            <a:pPr lvl="0"/>
            <a:r>
              <a:rPr lang="nl-NL" sz="1050" b="1" dirty="0" err="1"/>
              <a:t>MeshPhongMaterial</a:t>
            </a:r>
            <a:endParaRPr lang="nl-NL" sz="1050" b="1" dirty="0"/>
          </a:p>
          <a:p>
            <a:pPr lvl="0"/>
            <a:r>
              <a:rPr lang="nl-NL" sz="1050" dirty="0" err="1"/>
              <a:t>MeshStandardMaterial</a:t>
            </a:r>
            <a:endParaRPr lang="nl-NL" sz="1050" dirty="0"/>
          </a:p>
          <a:p>
            <a:pPr lvl="0"/>
            <a:r>
              <a:rPr lang="nl-NL" sz="1050" dirty="0" err="1"/>
              <a:t>PointsMaterial</a:t>
            </a:r>
            <a:endParaRPr lang="nl-NL" sz="1050" dirty="0"/>
          </a:p>
          <a:p>
            <a:pPr lvl="0"/>
            <a:r>
              <a:rPr lang="nl-NL" sz="1050" dirty="0" err="1"/>
              <a:t>RawShaderMaterial</a:t>
            </a:r>
            <a:endParaRPr lang="nl-NL" sz="1050" dirty="0"/>
          </a:p>
          <a:p>
            <a:pPr lvl="0"/>
            <a:r>
              <a:rPr lang="nl-NL" sz="1050" dirty="0" err="1"/>
              <a:t>ShaderMaterial</a:t>
            </a:r>
            <a:endParaRPr lang="nl-NL" sz="1050" dirty="0"/>
          </a:p>
          <a:p>
            <a:pPr lvl="0"/>
            <a:r>
              <a:rPr lang="nl-NL" sz="1050" dirty="0" err="1"/>
              <a:t>SpriteMaterial</a:t>
            </a:r>
            <a:endParaRPr lang="nl-NL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3420" y="4397446"/>
            <a:ext cx="15266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scene.add</a:t>
            </a:r>
            <a:r>
              <a:rPr lang="nl-NL" sz="1400" dirty="0"/>
              <a:t>( </a:t>
            </a:r>
            <a:r>
              <a:rPr lang="nl-NL" sz="1400" dirty="0" err="1"/>
              <a:t>cube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pic>
        <p:nvPicPr>
          <p:cNvPr id="5122" name="Picture 2" descr="http://www.3dvia.com/blog/wp-content/uploads/2011/02/component_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38" y="3992879"/>
            <a:ext cx="4503384" cy="16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orm-chimera-prod.s3.amazonaws.com/1234000000802/figs/p3da_Figure_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105024"/>
            <a:ext cx="4770466" cy="28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98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3" grpId="0"/>
      <p:bldP spid="12" grpId="0"/>
      <p:bldP spid="10" grpId="0" animBg="1"/>
      <p:bldP spid="10" grpId="1" animBg="1"/>
      <p:bldP spid="11" grpId="0" animBg="1"/>
      <p:bldP spid="11" grpId="1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/>
              <a:t>texture</a:t>
            </a:r>
            <a:r>
              <a:rPr lang="nl-NL" dirty="0"/>
              <a:t> = new </a:t>
            </a:r>
            <a:r>
              <a:rPr lang="nl-NL" dirty="0" err="1"/>
              <a:t>THREE.TextureLoader</a:t>
            </a:r>
            <a:r>
              <a:rPr lang="nl-NL" dirty="0"/>
              <a:t>().load( ['ez.jpg'] 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THREE.MeshBasicMaterial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/>
              <a:t>{ map: </a:t>
            </a:r>
            <a:r>
              <a:rPr lang="nl-NL" dirty="0" err="1"/>
              <a:t>texture</a:t>
            </a:r>
            <a:r>
              <a:rPr lang="nl-NL" dirty="0"/>
              <a:t> }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THREE.BoxGeometry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( 2, 2, 2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cube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);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</a:t>
            </a:r>
            <a:r>
              <a:rPr lang="nl-NL" dirty="0" err="1" smtClean="0"/>
              <a:t>dding</a:t>
            </a:r>
            <a:r>
              <a:rPr lang="nl-NL" dirty="0" smtClean="0"/>
              <a:t> </a:t>
            </a:r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5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1" y="3284220"/>
            <a:ext cx="6260990" cy="26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Rotating</a:t>
            </a:r>
            <a:r>
              <a:rPr lang="nl-NL" b="1" dirty="0" smtClean="0"/>
              <a:t> the object</a:t>
            </a:r>
          </a:p>
          <a:p>
            <a:endParaRPr lang="nl-NL" dirty="0" smtClean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= 0.3;</a:t>
            </a:r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= 0.3</a:t>
            </a:r>
            <a:r>
              <a:rPr lang="nl-NL" sz="1600" dirty="0" smtClean="0"/>
              <a:t>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the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10840"/>
            <a:ext cx="8404860" cy="21040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/>
              <a:t>Continues</a:t>
            </a:r>
            <a:r>
              <a:rPr lang="nl-NL" sz="2000" b="1" dirty="0"/>
              <a:t> </a:t>
            </a:r>
            <a:r>
              <a:rPr lang="nl-NL" sz="2000" b="1" dirty="0" err="1"/>
              <a:t>rotation</a:t>
            </a:r>
            <a:endParaRPr lang="nl-NL" sz="2000" b="1" dirty="0"/>
          </a:p>
          <a:p>
            <a:endParaRPr lang="nl-NL" sz="1600" dirty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function</a:t>
            </a:r>
            <a:r>
              <a:rPr lang="nl-NL" sz="1600" dirty="0" smtClean="0"/>
              <a:t> </a:t>
            </a:r>
            <a:r>
              <a:rPr lang="nl-NL" sz="1600" dirty="0" err="1"/>
              <a:t>render</a:t>
            </a:r>
            <a:r>
              <a:rPr lang="nl-NL" sz="1600" dirty="0"/>
              <a:t>() {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requestAnimationFrame</a:t>
            </a:r>
            <a:r>
              <a:rPr lang="nl-NL" sz="1600" dirty="0"/>
              <a:t>( </a:t>
            </a:r>
            <a:r>
              <a:rPr lang="nl-NL" sz="1600" dirty="0" err="1"/>
              <a:t>render</a:t>
            </a:r>
            <a:r>
              <a:rPr lang="nl-NL" sz="1600" dirty="0"/>
              <a:t> );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cube.rotation.x</a:t>
            </a:r>
            <a:r>
              <a:rPr lang="nl-NL" sz="1600" dirty="0"/>
              <a:t> += 0.01;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renderer.render</a:t>
            </a:r>
            <a:r>
              <a:rPr lang="nl-NL" sz="1600" dirty="0"/>
              <a:t>( scene, camera );</a:t>
            </a:r>
          </a:p>
          <a:p>
            <a:r>
              <a:rPr lang="nl-NL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55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78387"/>
            <a:ext cx="8522455" cy="1373373"/>
          </a:xfrm>
        </p:spPr>
        <p:txBody>
          <a:bodyPr/>
          <a:lstStyle/>
          <a:p>
            <a:r>
              <a:rPr lang="nl-NL" b="1" dirty="0" err="1" smtClean="0"/>
              <a:t>Ambient</a:t>
            </a:r>
            <a:r>
              <a:rPr lang="nl-NL" b="1" dirty="0" smtClean="0"/>
              <a:t> light</a:t>
            </a:r>
          </a:p>
          <a:p>
            <a:endParaRPr lang="nl-NL" b="1" dirty="0" smtClean="0"/>
          </a:p>
          <a:p>
            <a:r>
              <a:rPr lang="nl-NL" sz="1600" dirty="0"/>
              <a:t>	</a:t>
            </a:r>
            <a:r>
              <a:rPr lang="nl-NL" sz="1600" dirty="0" smtClean="0"/>
              <a:t>var </a:t>
            </a:r>
            <a:r>
              <a:rPr lang="nl-NL" sz="1600" dirty="0" err="1" smtClean="0"/>
              <a:t>ambient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THREE.AmbientLight</a:t>
            </a:r>
            <a:r>
              <a:rPr lang="nl-NL" sz="1600" dirty="0"/>
              <a:t>( 0xffffff, 0.1 );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ambient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err="1" smtClean="0"/>
              <a:t>ambient</a:t>
            </a:r>
            <a:r>
              <a:rPr lang="nl-NL" dirty="0" smtClean="0"/>
              <a:t> 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798" y="3078480"/>
            <a:ext cx="7856221" cy="23502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 smtClean="0"/>
              <a:t>Use</a:t>
            </a:r>
            <a:r>
              <a:rPr lang="nl-NL" sz="2000" b="1" dirty="0" smtClean="0"/>
              <a:t> correct </a:t>
            </a:r>
            <a:r>
              <a:rPr lang="nl-NL" sz="2000" b="1" dirty="0" err="1" smtClean="0"/>
              <a:t>material</a:t>
            </a:r>
            <a:endParaRPr lang="nl-NL" sz="2000" b="1" dirty="0" smtClean="0"/>
          </a:p>
          <a:p>
            <a:endParaRPr lang="nl-NL" sz="1600" dirty="0" smtClean="0"/>
          </a:p>
          <a:p>
            <a:r>
              <a:rPr lang="nl-NL" sz="1600" dirty="0" smtClean="0"/>
              <a:t>No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r>
              <a:rPr lang="nl-NL" sz="1600" dirty="0" smtClean="0"/>
              <a:t> on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MeshBasicMaterial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}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Materials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absorb</a:t>
            </a:r>
            <a:r>
              <a:rPr lang="nl-NL" sz="1600" dirty="0" smtClean="0"/>
              <a:t>/</a:t>
            </a:r>
            <a:r>
              <a:rPr lang="nl-NL" sz="1600" dirty="0" err="1" smtClean="0"/>
              <a:t>reflect</a:t>
            </a:r>
            <a:r>
              <a:rPr lang="nl-NL" sz="1600" dirty="0" smtClean="0"/>
              <a:t>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endParaRPr lang="nl-NL" sz="1600" dirty="0" smtClean="0"/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MeshPhongMaterial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MeshLambertMaterial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MeshStandardMaterial</a:t>
            </a:r>
            <a:r>
              <a:rPr lang="nl-NL" sz="1600" dirty="0" smtClean="0"/>
              <a:t>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600" dirty="0" err="1"/>
              <a:t>renderer.shadowMap.enabled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renderer.gammaOutput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THREE.SpotLight</a:t>
            </a:r>
            <a:r>
              <a:rPr lang="nl-NL" sz="1600" dirty="0"/>
              <a:t>( 0xffffff );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spotLight.position.set</a:t>
            </a:r>
            <a:r>
              <a:rPr lang="nl-NL" sz="1600" dirty="0"/>
              <a:t>( 10, 18, -10 );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spotLight.angle</a:t>
            </a:r>
            <a:r>
              <a:rPr lang="nl-NL" sz="1600" dirty="0"/>
              <a:t> = </a:t>
            </a:r>
            <a:r>
              <a:rPr lang="nl-NL" sz="1600" dirty="0" err="1"/>
              <a:t>Math.PI</a:t>
            </a:r>
            <a:r>
              <a:rPr lang="nl-NL" sz="1600" dirty="0"/>
              <a:t> / 8;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spotLight.castShadow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spotLight.shadow.mapSize.width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spotLight.shadow.mapSize.height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spotLight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spotLight.decay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2;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spotLight.penumbra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0.5;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spotLight.shadow.camera.near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1;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spotLight.shadow.camera.far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4000;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cube.receiveShadow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cube.castShadow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endParaRPr lang="nl-NL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smtClean="0"/>
              <a:t>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55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391</Words>
  <Application>Microsoft Office PowerPoint</Application>
  <PresentationFormat>A4 Paper (210x297 mm)</PresentationFormat>
  <Paragraphs>188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ING Me</vt:lpstr>
      <vt:lpstr>Rockwell ING</vt:lpstr>
      <vt:lpstr>ＭＳ Ｐゴシック</vt:lpstr>
      <vt:lpstr>Arial Unicode MS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Three JS</vt:lpstr>
      <vt:lpstr>Examples</vt:lpstr>
      <vt:lpstr>Scene en renderer</vt:lpstr>
      <vt:lpstr>Creating an object</vt:lpstr>
      <vt:lpstr>Adding textures</vt:lpstr>
      <vt:lpstr>Rotating and moving the object</vt:lpstr>
      <vt:lpstr>Lighting: ambient light</vt:lpstr>
      <vt:lpstr>Lighting: spotlight</vt:lpstr>
      <vt:lpstr>Moving the camera</vt:lpstr>
      <vt:lpstr>Assignment: Make a moving vehicle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Weemaes, M. (Merlin)</cp:lastModifiedBy>
  <cp:revision>118</cp:revision>
  <dcterms:created xsi:type="dcterms:W3CDTF">2015-10-23T07:10:09Z</dcterms:created>
  <dcterms:modified xsi:type="dcterms:W3CDTF">2016-05-31T11:33:35Z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