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23"/>
  </p:notesMasterIdLst>
  <p:handoutMasterIdLst>
    <p:handoutMasterId r:id="rId24"/>
  </p:handoutMasterIdLst>
  <p:sldIdLst>
    <p:sldId id="256" r:id="rId9"/>
    <p:sldId id="257" r:id="rId10"/>
    <p:sldId id="260" r:id="rId11"/>
    <p:sldId id="261" r:id="rId12"/>
    <p:sldId id="296" r:id="rId13"/>
    <p:sldId id="297" r:id="rId14"/>
    <p:sldId id="298" r:id="rId15"/>
    <p:sldId id="299" r:id="rId16"/>
    <p:sldId id="301" r:id="rId17"/>
    <p:sldId id="302" r:id="rId18"/>
    <p:sldId id="300" r:id="rId19"/>
    <p:sldId id="291" r:id="rId20"/>
    <p:sldId id="303" r:id="rId21"/>
    <p:sldId id="295" r:id="rId22"/>
  </p:sldIdLst>
  <p:sldSz cx="9906000" cy="6858000" type="A4"/>
  <p:notesSz cx="6858000" cy="9144000"/>
  <p:embeddedFontLst>
    <p:embeddedFont>
      <p:font typeface="ＭＳ Ｐゴシック" panose="020B0600070205080204" pitchFamily="34" charset="-128"/>
      <p:regular r:id="rId25"/>
    </p:embeddedFont>
    <p:embeddedFont>
      <p:font typeface="Arial Unicode MS" panose="020B0604020202020204" pitchFamily="34" charset="-128"/>
      <p:regular r:id="rId26"/>
    </p:embeddedFont>
    <p:embeddedFont>
      <p:font typeface="ING Me" panose="02000506040000020004" pitchFamily="2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0698" autoAdjust="0"/>
  </p:normalViewPr>
  <p:slideViewPr>
    <p:cSldViewPr snapToGrid="0" showGuides="1">
      <p:cViewPr>
        <p:scale>
          <a:sx n="125" d="100"/>
          <a:sy n="125" d="100"/>
        </p:scale>
        <p:origin x="-990" y="18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30/05/2016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30/05/2016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doc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r>
              <a:rPr lang="en-GB" dirty="0" smtClean="0"/>
              <a:t>: </a:t>
            </a:r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Brand, Hans Borst, Merlin Weemaes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Sessie</a:t>
            </a:r>
            <a:r>
              <a:rPr lang="en-GB" dirty="0" smtClean="0"/>
              <a:t> 2 – Three JS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30/5/2016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9" y="5538795"/>
            <a:ext cx="7315994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6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 smtClean="0"/>
              <a:t>// </a:t>
            </a:r>
            <a:r>
              <a:rPr lang="nl-NL" sz="1600" dirty="0"/>
              <a:t>set </a:t>
            </a:r>
            <a:r>
              <a:rPr lang="nl-NL" sz="1600" dirty="0" err="1"/>
              <a:t>shadow</a:t>
            </a:r>
            <a:r>
              <a:rPr lang="nl-NL" sz="1600" dirty="0"/>
              <a:t> on </a:t>
            </a:r>
            <a:r>
              <a:rPr lang="nl-NL" sz="1600" dirty="0" err="1"/>
              <a:t>renderer</a:t>
            </a:r>
            <a:endParaRPr lang="nl-NL" sz="1600" dirty="0"/>
          </a:p>
          <a:p>
            <a:r>
              <a:rPr lang="nl-NL" sz="1600" dirty="0" err="1" smtClean="0"/>
              <a:t>renderer.shadowMap.enabled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r>
              <a:rPr lang="nl-NL" sz="1600" dirty="0" err="1" smtClean="0"/>
              <a:t>renderer.shadowMap.type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THREE.PCFSoftShadowMap</a:t>
            </a:r>
            <a:r>
              <a:rPr lang="nl-NL" sz="1600" dirty="0"/>
              <a:t>; </a:t>
            </a:r>
          </a:p>
          <a:p>
            <a:r>
              <a:rPr lang="nl-NL" sz="1600" dirty="0" err="1" smtClean="0"/>
              <a:t>renderer.gammaInput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r>
              <a:rPr lang="nl-NL" sz="1600" dirty="0" err="1" smtClean="0"/>
              <a:t>renderer.gammaOutput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endParaRPr lang="nl-NL" sz="1600" dirty="0" smtClean="0"/>
          </a:p>
          <a:p>
            <a:r>
              <a:rPr lang="nl-NL" sz="1600" dirty="0" smtClean="0"/>
              <a:t>// </a:t>
            </a:r>
            <a:r>
              <a:rPr lang="nl-NL" sz="1600" dirty="0"/>
              <a:t>set </a:t>
            </a:r>
            <a:r>
              <a:rPr lang="nl-NL" sz="1600" dirty="0" err="1"/>
              <a:t>shadow</a:t>
            </a:r>
            <a:r>
              <a:rPr lang="nl-NL" sz="1600" dirty="0"/>
              <a:t> on </a:t>
            </a:r>
            <a:r>
              <a:rPr lang="nl-NL" sz="1600" dirty="0" err="1"/>
              <a:t>cube</a:t>
            </a:r>
            <a:endParaRPr lang="nl-NL" sz="1600" dirty="0"/>
          </a:p>
          <a:p>
            <a:r>
              <a:rPr lang="nl-NL" sz="1600" dirty="0" err="1" smtClean="0"/>
              <a:t>cube.receiveShadow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r>
              <a:rPr lang="nl-NL" sz="1600" dirty="0" err="1" smtClean="0"/>
              <a:t>cube.castShadow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4: </a:t>
            </a:r>
            <a:r>
              <a:rPr lang="nl-NL" dirty="0" err="1" smtClean="0"/>
              <a:t>lighting</a:t>
            </a:r>
            <a:r>
              <a:rPr lang="nl-NL" dirty="0" smtClean="0"/>
              <a:t>: spotlight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3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requestAnimationFrame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render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);</a:t>
            </a:r>
          </a:p>
          <a:p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cube.rotation.x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+= 0.01;</a:t>
            </a:r>
          </a:p>
          <a:p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cube.rotation.y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+=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camera.position.z</a:t>
            </a:r>
            <a:r>
              <a:rPr lang="nl-NL" dirty="0"/>
              <a:t> -=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camera.position.x</a:t>
            </a:r>
            <a:r>
              <a:rPr lang="nl-NL" dirty="0"/>
              <a:t> -= 0.02;</a:t>
            </a:r>
          </a:p>
          <a:p>
            <a:r>
              <a:rPr lang="nl-NL" dirty="0"/>
              <a:t>	</a:t>
            </a:r>
            <a:r>
              <a:rPr lang="nl-N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renderer.render</a:t>
            </a:r>
            <a:r>
              <a:rPr lang="nl-N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scene, camera );</a:t>
            </a:r>
          </a:p>
          <a:p>
            <a:r>
              <a:rPr lang="nl-NL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5: </a:t>
            </a:r>
            <a:r>
              <a:rPr lang="nl-NL" dirty="0" err="1" smtClean="0"/>
              <a:t>moving</a:t>
            </a:r>
            <a:r>
              <a:rPr lang="nl-NL" dirty="0" smtClean="0"/>
              <a:t> the camera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4651" y="1415547"/>
            <a:ext cx="8522455" cy="49223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scene and a renderer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the needed objects for the vehicle.</a:t>
            </a:r>
            <a:br>
              <a:rPr lang="en-US" dirty="0" smtClean="0"/>
            </a:br>
            <a:r>
              <a:rPr lang="en-US" sz="1600" dirty="0" smtClean="0"/>
              <a:t>For example a few rectangles for the body and </a:t>
            </a:r>
            <a:r>
              <a:rPr lang="en-US" sz="1600" dirty="0" err="1" smtClean="0"/>
              <a:t>circels</a:t>
            </a:r>
            <a:r>
              <a:rPr lang="en-US" sz="1600" dirty="0" smtClean="0"/>
              <a:t> for the wheels</a:t>
            </a:r>
            <a:br>
              <a:rPr lang="en-US" sz="1600" dirty="0" smtClean="0"/>
            </a:b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textures to the car</a:t>
            </a:r>
            <a:br>
              <a:rPr lang="en-US" dirty="0" smtClean="0"/>
            </a:b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the wheels spin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the car ride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some lights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wild, add some more cameras, objects lights in the vehicle, and everything you ever dreamed of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Make a moving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622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threejs.org/docs/index.html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6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</a:t>
            </a: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js</a:t>
            </a:r>
            <a:r>
              <a:rPr lang="nl-NL" dirty="0" smtClean="0"/>
              <a:t>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var </a:t>
            </a:r>
            <a:r>
              <a:rPr lang="nl-NL" dirty="0" err="1" smtClean="0"/>
              <a:t>width</a:t>
            </a:r>
            <a:r>
              <a:rPr lang="nl-NL" dirty="0"/>
              <a:t> = </a:t>
            </a:r>
            <a:r>
              <a:rPr lang="nl-NL" dirty="0" err="1" smtClean="0"/>
              <a:t>window.innerWidth</a:t>
            </a:r>
            <a:r>
              <a:rPr lang="nl-NL" dirty="0" smtClean="0"/>
              <a:t>;</a:t>
            </a:r>
          </a:p>
          <a:p>
            <a:r>
              <a:rPr lang="nl-NL" dirty="0"/>
              <a:t>v</a:t>
            </a:r>
            <a:r>
              <a:rPr lang="nl-NL" dirty="0" smtClean="0"/>
              <a:t>ar </a:t>
            </a:r>
            <a:r>
              <a:rPr lang="nl-NL" dirty="0" err="1" smtClean="0"/>
              <a:t>height</a:t>
            </a:r>
            <a:r>
              <a:rPr lang="nl-NL" dirty="0"/>
              <a:t> = </a:t>
            </a:r>
            <a:r>
              <a:rPr lang="nl-NL" dirty="0" err="1" smtClean="0"/>
              <a:t>window.innerHeight</a:t>
            </a:r>
            <a:r>
              <a:rPr lang="nl-NL" dirty="0" smtClean="0"/>
              <a:t>;</a:t>
            </a:r>
            <a:endParaRPr lang="nl-NL" dirty="0"/>
          </a:p>
          <a:p>
            <a:r>
              <a:rPr lang="nl-NL" dirty="0" smtClean="0"/>
              <a:t>var </a:t>
            </a:r>
            <a:r>
              <a:rPr lang="nl-NL" dirty="0"/>
              <a:t>scene = new </a:t>
            </a:r>
            <a:r>
              <a:rPr lang="nl-NL" dirty="0" err="1"/>
              <a:t>THREE.Scene</a:t>
            </a:r>
            <a:r>
              <a:rPr lang="nl-NL" dirty="0"/>
              <a:t>();</a:t>
            </a:r>
          </a:p>
          <a:p>
            <a:r>
              <a:rPr lang="nl-NL" dirty="0" smtClean="0"/>
              <a:t>var camera = new </a:t>
            </a:r>
            <a:r>
              <a:rPr lang="nl-NL" dirty="0" err="1"/>
              <a:t>THREE.PerspectiveCamera</a:t>
            </a:r>
            <a:r>
              <a:rPr lang="nl-NL" dirty="0" smtClean="0"/>
              <a:t>( 75, </a:t>
            </a:r>
            <a:r>
              <a:rPr lang="nl-NL" dirty="0" err="1" smtClean="0"/>
              <a:t>width</a:t>
            </a:r>
            <a:r>
              <a:rPr lang="nl-NL" dirty="0" smtClean="0"/>
              <a:t>/</a:t>
            </a:r>
            <a:r>
              <a:rPr lang="nl-NL" dirty="0" err="1" smtClean="0"/>
              <a:t>height</a:t>
            </a:r>
            <a:r>
              <a:rPr lang="nl-NL" dirty="0" smtClean="0"/>
              <a:t>, 1, 1000 );</a:t>
            </a:r>
          </a:p>
          <a:p>
            <a:endParaRPr lang="nl-NL" dirty="0"/>
          </a:p>
          <a:p>
            <a:r>
              <a:rPr lang="nl-NL" dirty="0"/>
              <a:t>var </a:t>
            </a:r>
            <a:r>
              <a:rPr lang="nl-NL" dirty="0" err="1"/>
              <a:t>renderer</a:t>
            </a:r>
            <a:r>
              <a:rPr lang="nl-NL" dirty="0"/>
              <a:t> = new </a:t>
            </a:r>
            <a:r>
              <a:rPr lang="nl-NL" dirty="0" err="1"/>
              <a:t>THREE.WebGLRenderer</a:t>
            </a:r>
            <a:r>
              <a:rPr lang="nl-NL" dirty="0"/>
              <a:t>();</a:t>
            </a:r>
          </a:p>
          <a:p>
            <a:r>
              <a:rPr lang="nl-NL" dirty="0" err="1"/>
              <a:t>renderer.setSize</a:t>
            </a:r>
            <a:r>
              <a:rPr lang="nl-NL" dirty="0"/>
              <a:t>( </a:t>
            </a:r>
            <a:r>
              <a:rPr lang="nl-NL" dirty="0" err="1" smtClean="0"/>
              <a:t>width</a:t>
            </a:r>
            <a:r>
              <a:rPr lang="nl-NL" dirty="0"/>
              <a:t>, </a:t>
            </a:r>
            <a:r>
              <a:rPr lang="nl-NL" dirty="0" err="1" smtClean="0"/>
              <a:t>height</a:t>
            </a:r>
            <a:r>
              <a:rPr lang="nl-NL" dirty="0" smtClean="0"/>
              <a:t> </a:t>
            </a:r>
            <a:r>
              <a:rPr lang="nl-NL" dirty="0"/>
              <a:t>);</a:t>
            </a:r>
          </a:p>
          <a:p>
            <a:r>
              <a:rPr lang="nl-NL" dirty="0" err="1"/>
              <a:t>document.body.appendChild</a:t>
            </a:r>
            <a:r>
              <a:rPr lang="nl-NL" dirty="0"/>
              <a:t>( </a:t>
            </a:r>
            <a:r>
              <a:rPr lang="nl-NL" dirty="0" err="1"/>
              <a:t>renderer.domElement</a:t>
            </a:r>
            <a:r>
              <a:rPr lang="nl-NL" dirty="0"/>
              <a:t> );</a:t>
            </a:r>
          </a:p>
          <a:p>
            <a:endParaRPr lang="nl-NL" dirty="0" smtClean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/>
              <a:t>requestAnimationFrame</a:t>
            </a:r>
            <a:r>
              <a:rPr lang="nl-NL" dirty="0"/>
              <a:t>( </a:t>
            </a:r>
            <a:r>
              <a:rPr lang="nl-NL" dirty="0" err="1"/>
              <a:t>render</a:t>
            </a:r>
            <a:r>
              <a:rPr lang="nl-NL" dirty="0"/>
              <a:t> );</a:t>
            </a:r>
          </a:p>
          <a:p>
            <a:r>
              <a:rPr lang="nl-NL" dirty="0"/>
              <a:t>	</a:t>
            </a:r>
            <a:r>
              <a:rPr lang="nl-NL" dirty="0" err="1"/>
              <a:t>renderer.render</a:t>
            </a:r>
            <a:r>
              <a:rPr lang="nl-NL" dirty="0"/>
              <a:t>( scene, camera );</a:t>
            </a:r>
          </a:p>
          <a:p>
            <a:r>
              <a:rPr lang="nl-NL" dirty="0"/>
              <a:t>}</a:t>
            </a:r>
          </a:p>
          <a:p>
            <a:r>
              <a:rPr lang="nl-NL" dirty="0" err="1"/>
              <a:t>render</a:t>
            </a:r>
            <a:r>
              <a:rPr lang="nl-NL" dirty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Scene en </a:t>
            </a:r>
            <a:r>
              <a:rPr lang="nl-NL" dirty="0" err="1" smtClean="0"/>
              <a:t>renderer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86300" y="1554480"/>
            <a:ext cx="3848100" cy="381000"/>
          </a:xfrm>
          <a:prstGeom prst="wedgeRoundRectCallout">
            <a:avLst>
              <a:gd name="adj1" fmla="val -20833"/>
              <a:gd name="adj2" fmla="val 88500"/>
              <a:gd name="adj3" fmla="val 16667"/>
            </a:avLst>
          </a:prstGeom>
          <a:solidFill>
            <a:srgbClr val="FF6200"/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/>
              <a:t>PerspectiveCamera</a:t>
            </a:r>
            <a:r>
              <a:rPr lang="en-US" sz="1200" dirty="0"/>
              <a:t>( </a:t>
            </a:r>
            <a:r>
              <a:rPr lang="en-US" sz="1200" dirty="0" err="1"/>
              <a:t>fov</a:t>
            </a:r>
            <a:r>
              <a:rPr lang="en-US" sz="1200" dirty="0"/>
              <a:t>, aspect, near, far )</a:t>
            </a:r>
          </a:p>
        </p:txBody>
      </p:sp>
    </p:spTree>
    <p:extLst>
      <p:ext uri="{BB962C8B-B14F-4D97-AF65-F5344CB8AC3E}">
        <p14:creationId xmlns:p14="http://schemas.microsoft.com/office/powerpoint/2010/main" val="20675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93420" y="5342326"/>
            <a:ext cx="1768680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/>
              <a:t>cube.position.z</a:t>
            </a:r>
            <a:r>
              <a:rPr lang="nl-NL" sz="1400" dirty="0"/>
              <a:t> = -10</a:t>
            </a:r>
            <a:r>
              <a:rPr lang="nl-NL" sz="1400" dirty="0" smtClean="0"/>
              <a:t>;</a:t>
            </a:r>
            <a:endParaRPr lang="nl-NL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" y="3513526"/>
            <a:ext cx="4109065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/>
              <a:t>var </a:t>
            </a:r>
            <a:r>
              <a:rPr lang="nl-NL" sz="1400" dirty="0" err="1"/>
              <a:t>cube</a:t>
            </a:r>
            <a:r>
              <a:rPr lang="nl-NL" sz="1400" dirty="0"/>
              <a:t> = new </a:t>
            </a:r>
            <a:r>
              <a:rPr lang="nl-NL" sz="1400" dirty="0" err="1"/>
              <a:t>THREE.Mesh</a:t>
            </a:r>
            <a:r>
              <a:rPr lang="nl-NL" sz="1400" dirty="0"/>
              <a:t>( </a:t>
            </a:r>
            <a:r>
              <a:rPr lang="nl-NL" sz="1400" dirty="0" err="1"/>
              <a:t>geometry</a:t>
            </a:r>
            <a:r>
              <a:rPr lang="nl-NL" sz="1400" dirty="0"/>
              <a:t>, </a:t>
            </a:r>
            <a:r>
              <a:rPr lang="nl-NL" sz="1400" dirty="0" err="1"/>
              <a:t>material</a:t>
            </a:r>
            <a:r>
              <a:rPr lang="nl-NL" sz="1400" dirty="0"/>
              <a:t>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" y="2545080"/>
            <a:ext cx="411547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/>
              <a:t>var </a:t>
            </a:r>
            <a:r>
              <a:rPr lang="nl-NL" sz="1400" dirty="0" err="1"/>
              <a:t>geometry</a:t>
            </a:r>
            <a:r>
              <a:rPr lang="nl-NL" sz="1400" dirty="0"/>
              <a:t> = new </a:t>
            </a:r>
            <a:r>
              <a:rPr lang="nl-NL" sz="1400" dirty="0" err="1"/>
              <a:t>THREE.BoxGeometry</a:t>
            </a:r>
            <a:r>
              <a:rPr lang="nl-NL" sz="1400" dirty="0"/>
              <a:t>( 2, 2, 2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" y="1653540"/>
            <a:ext cx="529528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 err="1"/>
              <a:t>var</a:t>
            </a:r>
            <a:r>
              <a:rPr lang="en-US" sz="1400" dirty="0"/>
              <a:t> material = new </a:t>
            </a:r>
            <a:r>
              <a:rPr lang="en-US" sz="1400" dirty="0" err="1"/>
              <a:t>THREE.MeshBasicMaterial</a:t>
            </a:r>
            <a:r>
              <a:rPr lang="en-US" sz="1400" dirty="0"/>
              <a:t>( { color: 0x00ff00 } 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Geometry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Mesh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scene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Change </a:t>
            </a:r>
            <a:r>
              <a:rPr lang="nl-NL" dirty="0" err="1" smtClean="0"/>
              <a:t>position</a:t>
            </a:r>
            <a:r>
              <a:rPr lang="nl-NL" dirty="0" smtClean="0"/>
              <a:t> of the </a:t>
            </a:r>
            <a:r>
              <a:rPr lang="nl-NL" dirty="0" err="1" smtClean="0"/>
              <a:t>cube</a:t>
            </a:r>
            <a:r>
              <a:rPr lang="nl-NL" dirty="0" smtClean="0"/>
              <a:t>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camera</a:t>
            </a:r>
            <a:endParaRPr lang="nl-NL" dirty="0"/>
          </a:p>
          <a:p>
            <a:endParaRPr lang="nl-NL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1: </a:t>
            </a:r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10" name="Rectangle 9"/>
          <p:cNvSpPr/>
          <p:nvPr/>
        </p:nvSpPr>
        <p:spPr>
          <a:xfrm>
            <a:off x="2278380" y="1083944"/>
            <a:ext cx="733044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Geometries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 rtl="0"/>
            <a:r>
              <a:rPr lang="nl-NL" sz="1050" dirty="0" err="1" smtClean="0"/>
              <a:t>BoxBufferGeometry</a:t>
            </a:r>
            <a:endParaRPr lang="nl-NL" sz="1050" dirty="0"/>
          </a:p>
          <a:p>
            <a:pPr lvl="0" rtl="0"/>
            <a:r>
              <a:rPr lang="nl-NL" sz="1050" b="1" dirty="0" err="1" smtClean="0"/>
              <a:t>BoxGeometry</a:t>
            </a:r>
            <a:endParaRPr lang="nl-NL" sz="1050" b="1" dirty="0"/>
          </a:p>
          <a:p>
            <a:pPr lvl="0" rtl="0"/>
            <a:r>
              <a:rPr lang="nl-NL" sz="1050" dirty="0" err="1" smtClean="0"/>
              <a:t>CircleBufferGeometry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CircleGeometry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DodecahedronGeometry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ExtrudeGeometry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IcosahedronGeometry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OctahedronGeometry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ParametricGeometry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PolyhedronGeometry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ShapeGeometry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TetrahedronGeometry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TextGeometry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TubeGeometry</a:t>
            </a:r>
            <a:endParaRPr lang="nl-NL" sz="1050" dirty="0"/>
          </a:p>
        </p:txBody>
      </p:sp>
      <p:sp>
        <p:nvSpPr>
          <p:cNvPr id="11" name="Rectangle 10"/>
          <p:cNvSpPr/>
          <p:nvPr/>
        </p:nvSpPr>
        <p:spPr>
          <a:xfrm>
            <a:off x="2278380" y="1091564"/>
            <a:ext cx="483870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Materials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/>
            <a:r>
              <a:rPr lang="nl-NL" sz="1050" dirty="0" err="1"/>
              <a:t>LineBasicMaterial</a:t>
            </a:r>
            <a:endParaRPr lang="nl-NL" sz="1050" dirty="0"/>
          </a:p>
          <a:p>
            <a:pPr lvl="0"/>
            <a:r>
              <a:rPr lang="nl-NL" sz="1050" dirty="0" err="1"/>
              <a:t>LineDashedMaterial</a:t>
            </a:r>
            <a:endParaRPr lang="nl-NL" sz="1050" dirty="0"/>
          </a:p>
          <a:p>
            <a:pPr lvl="0"/>
            <a:r>
              <a:rPr lang="nl-NL" sz="1050" dirty="0" err="1"/>
              <a:t>Material</a:t>
            </a:r>
            <a:endParaRPr lang="nl-NL" sz="1050" dirty="0"/>
          </a:p>
          <a:p>
            <a:pPr lvl="0"/>
            <a:r>
              <a:rPr lang="nl-NL" sz="1050" b="1" dirty="0" err="1"/>
              <a:t>MeshBasicMaterial</a:t>
            </a:r>
            <a:endParaRPr lang="nl-NL" sz="1050" b="1" dirty="0"/>
          </a:p>
          <a:p>
            <a:pPr lvl="0"/>
            <a:r>
              <a:rPr lang="nl-NL" sz="1050" dirty="0" err="1"/>
              <a:t>MeshDepthMaterial</a:t>
            </a:r>
            <a:endParaRPr lang="nl-NL" sz="1050" dirty="0"/>
          </a:p>
          <a:p>
            <a:pPr lvl="0"/>
            <a:r>
              <a:rPr lang="nl-NL" sz="1050" dirty="0" err="1"/>
              <a:t>MultiMaterial</a:t>
            </a:r>
            <a:endParaRPr lang="nl-NL" sz="1050" dirty="0"/>
          </a:p>
          <a:p>
            <a:pPr lvl="0"/>
            <a:r>
              <a:rPr lang="nl-NL" sz="1050" dirty="0" err="1"/>
              <a:t>MeshLambertMaterial</a:t>
            </a:r>
            <a:endParaRPr lang="nl-NL" sz="1050" dirty="0"/>
          </a:p>
          <a:p>
            <a:pPr lvl="0"/>
            <a:r>
              <a:rPr lang="nl-NL" sz="1050" dirty="0" err="1"/>
              <a:t>MeshNormalMaterial</a:t>
            </a:r>
            <a:endParaRPr lang="nl-NL" sz="1050" dirty="0"/>
          </a:p>
          <a:p>
            <a:pPr lvl="0"/>
            <a:r>
              <a:rPr lang="nl-NL" sz="1050" b="1" dirty="0" err="1"/>
              <a:t>MeshPhongMaterial</a:t>
            </a:r>
            <a:endParaRPr lang="nl-NL" sz="1050" b="1" dirty="0"/>
          </a:p>
          <a:p>
            <a:pPr lvl="0"/>
            <a:r>
              <a:rPr lang="nl-NL" sz="1050" dirty="0" err="1"/>
              <a:t>MeshStandardMaterial</a:t>
            </a:r>
            <a:endParaRPr lang="nl-NL" sz="1050" dirty="0"/>
          </a:p>
          <a:p>
            <a:pPr lvl="0"/>
            <a:r>
              <a:rPr lang="nl-NL" sz="1050" dirty="0" err="1"/>
              <a:t>PointsMaterial</a:t>
            </a:r>
            <a:endParaRPr lang="nl-NL" sz="1050" dirty="0"/>
          </a:p>
          <a:p>
            <a:pPr lvl="0"/>
            <a:r>
              <a:rPr lang="nl-NL" sz="1050" dirty="0" err="1"/>
              <a:t>RawShaderMaterial</a:t>
            </a:r>
            <a:endParaRPr lang="nl-NL" sz="1050" dirty="0"/>
          </a:p>
          <a:p>
            <a:pPr lvl="0"/>
            <a:r>
              <a:rPr lang="nl-NL" sz="1050" dirty="0" err="1"/>
              <a:t>ShaderMaterial</a:t>
            </a:r>
            <a:endParaRPr lang="nl-NL" sz="1050" dirty="0"/>
          </a:p>
          <a:p>
            <a:pPr lvl="0"/>
            <a:r>
              <a:rPr lang="nl-NL" sz="1050" dirty="0" err="1"/>
              <a:t>SpriteMaterial</a:t>
            </a:r>
            <a:endParaRPr lang="nl-NL" sz="105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3420" y="4397446"/>
            <a:ext cx="1526627" cy="2881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nl-NL" sz="1400" dirty="0" err="1"/>
              <a:t>scene.add</a:t>
            </a:r>
            <a:r>
              <a:rPr lang="nl-NL" sz="1400" dirty="0"/>
              <a:t>( </a:t>
            </a:r>
            <a:r>
              <a:rPr lang="nl-NL" sz="1400" dirty="0" err="1"/>
              <a:t>cube</a:t>
            </a:r>
            <a:r>
              <a:rPr lang="nl-NL" sz="1400" dirty="0"/>
              <a:t> </a:t>
            </a:r>
            <a:r>
              <a:rPr lang="nl-NL" sz="1400" dirty="0" smtClean="0"/>
              <a:t>);</a:t>
            </a:r>
            <a:endParaRPr lang="nl-NL" sz="1400" dirty="0"/>
          </a:p>
        </p:txBody>
      </p:sp>
      <p:pic>
        <p:nvPicPr>
          <p:cNvPr id="5122" name="Picture 2" descr="http://www.3dvia.com/blog/wp-content/uploads/2011/02/component_imag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38" y="3992879"/>
            <a:ext cx="4503384" cy="163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orm-chimera-prod.s3.amazonaws.com/1234000000802/figs/p3da_Figure_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2105024"/>
            <a:ext cx="4770466" cy="283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98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  <p:bldP spid="13" grpId="0"/>
      <p:bldP spid="12" grpId="0"/>
      <p:bldP spid="10" grpId="0" animBg="1"/>
      <p:bldP spid="10" grpId="1" animBg="1"/>
      <p:bldP spid="11" grpId="0" animBg="1"/>
      <p:bldP spid="11" grpId="1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var </a:t>
            </a:r>
            <a:r>
              <a:rPr lang="nl-NL" dirty="0" err="1"/>
              <a:t>texture</a:t>
            </a:r>
            <a:r>
              <a:rPr lang="nl-NL" dirty="0"/>
              <a:t> = new </a:t>
            </a:r>
            <a:r>
              <a:rPr lang="nl-NL" dirty="0" err="1"/>
              <a:t>THREE.TextureLoader</a:t>
            </a:r>
            <a:r>
              <a:rPr lang="nl-NL" dirty="0"/>
              <a:t>().load( ['ez.jpg'] 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ar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THREE.MeshBasicMaterial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/>
              <a:t>{ map: </a:t>
            </a:r>
            <a:r>
              <a:rPr lang="nl-NL" dirty="0" err="1"/>
              <a:t>texture</a:t>
            </a:r>
            <a:r>
              <a:rPr lang="nl-NL" dirty="0"/>
              <a:t> }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THREE.BoxGeometry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( 2, 2, 2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cube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);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2: </a:t>
            </a:r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pic>
        <p:nvPicPr>
          <p:cNvPr id="5" name="Picture 2" descr="http://www.real3dtutorials.com/images/img00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1" y="3284220"/>
            <a:ext cx="6260990" cy="265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Rotating</a:t>
            </a:r>
            <a:r>
              <a:rPr lang="nl-NL" b="1" dirty="0" smtClean="0"/>
              <a:t> the object</a:t>
            </a:r>
          </a:p>
          <a:p>
            <a:endParaRPr lang="nl-NL" dirty="0" smtClean="0"/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cube.rotation.x</a:t>
            </a:r>
            <a:r>
              <a:rPr lang="nl-NL" sz="1600" dirty="0" smtClean="0"/>
              <a:t> </a:t>
            </a:r>
            <a:r>
              <a:rPr lang="nl-NL" sz="1600" dirty="0"/>
              <a:t>= 0.3;</a:t>
            </a:r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= 0.3</a:t>
            </a:r>
            <a:r>
              <a:rPr lang="nl-NL" sz="1600" dirty="0" smtClean="0"/>
              <a:t>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3: </a:t>
            </a:r>
            <a:r>
              <a:rPr lang="nl-NL" dirty="0" err="1" smtClean="0"/>
              <a:t>rotating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the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910840"/>
            <a:ext cx="8404860" cy="210402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err="1"/>
              <a:t>Continues</a:t>
            </a:r>
            <a:r>
              <a:rPr lang="nl-NL" sz="2000" b="1" dirty="0"/>
              <a:t> </a:t>
            </a:r>
            <a:r>
              <a:rPr lang="nl-NL" sz="2000" b="1" dirty="0" err="1"/>
              <a:t>rotation</a:t>
            </a:r>
            <a:endParaRPr lang="nl-NL" sz="2000" b="1" dirty="0"/>
          </a:p>
          <a:p>
            <a:endParaRPr lang="nl-NL" sz="1600" dirty="0"/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function</a:t>
            </a:r>
            <a:r>
              <a:rPr lang="nl-NL" sz="1600" dirty="0" smtClean="0"/>
              <a:t> </a:t>
            </a:r>
            <a:r>
              <a:rPr lang="nl-NL" sz="1600" dirty="0" err="1"/>
              <a:t>render</a:t>
            </a:r>
            <a:r>
              <a:rPr lang="nl-NL" sz="1600" dirty="0"/>
              <a:t>() {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  <a:r>
              <a:rPr lang="nl-NL" sz="1600" dirty="0" err="1" smtClean="0"/>
              <a:t>requestAnimationFrame</a:t>
            </a:r>
            <a:r>
              <a:rPr lang="nl-NL" sz="1600" dirty="0"/>
              <a:t>( </a:t>
            </a:r>
            <a:r>
              <a:rPr lang="nl-NL" sz="1600" dirty="0" err="1"/>
              <a:t>render</a:t>
            </a:r>
            <a:r>
              <a:rPr lang="nl-NL" sz="1600" dirty="0"/>
              <a:t> );</a:t>
            </a:r>
          </a:p>
          <a:p>
            <a:r>
              <a:rPr lang="nl-NL" sz="1600" dirty="0" smtClean="0"/>
              <a:t>	</a:t>
            </a:r>
            <a:r>
              <a:rPr lang="nl-NL" sz="1600" dirty="0"/>
              <a:t>	</a:t>
            </a:r>
            <a:r>
              <a:rPr lang="nl-NL" sz="1600" dirty="0" err="1"/>
              <a:t>cube.rotation.x</a:t>
            </a:r>
            <a:r>
              <a:rPr lang="nl-NL" sz="1600" dirty="0"/>
              <a:t> += 0.01;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+= 0.01;</a:t>
            </a:r>
          </a:p>
          <a:p>
            <a:r>
              <a:rPr lang="nl-NL" sz="1600" dirty="0" smtClean="0"/>
              <a:t>	</a:t>
            </a:r>
            <a:r>
              <a:rPr lang="nl-NL" sz="1600" dirty="0"/>
              <a:t>	</a:t>
            </a:r>
            <a:r>
              <a:rPr lang="nl-NL" sz="1600" dirty="0" err="1"/>
              <a:t>renderer.render</a:t>
            </a:r>
            <a:r>
              <a:rPr lang="nl-NL" sz="1600" dirty="0"/>
              <a:t>( scene, camera );</a:t>
            </a:r>
          </a:p>
          <a:p>
            <a:r>
              <a:rPr lang="nl-NL" sz="16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755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78387"/>
            <a:ext cx="8522455" cy="1373373"/>
          </a:xfrm>
        </p:spPr>
        <p:txBody>
          <a:bodyPr/>
          <a:lstStyle/>
          <a:p>
            <a:r>
              <a:rPr lang="nl-NL" b="1" dirty="0" err="1" smtClean="0"/>
              <a:t>Ambient</a:t>
            </a:r>
            <a:r>
              <a:rPr lang="nl-NL" b="1" dirty="0" smtClean="0"/>
              <a:t> light</a:t>
            </a:r>
          </a:p>
          <a:p>
            <a:endParaRPr lang="nl-NL" b="1" dirty="0" smtClean="0"/>
          </a:p>
          <a:p>
            <a:r>
              <a:rPr lang="nl-NL" sz="1600" dirty="0"/>
              <a:t>	</a:t>
            </a:r>
            <a:r>
              <a:rPr lang="nl-NL" sz="1600" dirty="0" err="1"/>
              <a:t>ambient</a:t>
            </a:r>
            <a:r>
              <a:rPr lang="nl-NL" sz="1600" dirty="0"/>
              <a:t> = new </a:t>
            </a:r>
            <a:r>
              <a:rPr lang="nl-NL" sz="1600" dirty="0" err="1"/>
              <a:t>THREE.AmbientLight</a:t>
            </a:r>
            <a:r>
              <a:rPr lang="nl-NL" sz="1600" dirty="0"/>
              <a:t>( 0xffffff, 0.1 );</a:t>
            </a:r>
          </a:p>
          <a:p>
            <a:r>
              <a:rPr lang="nl-NL" sz="1600" dirty="0"/>
              <a:t>	</a:t>
            </a:r>
            <a:r>
              <a:rPr lang="nl-NL" sz="1600" dirty="0" err="1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ambient</a:t>
            </a:r>
            <a:r>
              <a:rPr lang="nl-NL" sz="1600" dirty="0"/>
              <a:t> </a:t>
            </a:r>
            <a:r>
              <a:rPr lang="nl-NL" sz="1600" dirty="0" smtClean="0"/>
              <a:t>);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4: </a:t>
            </a:r>
            <a:r>
              <a:rPr lang="nl-NL" dirty="0" err="1" smtClean="0"/>
              <a:t>lighting</a:t>
            </a:r>
            <a:r>
              <a:rPr lang="nl-NL" dirty="0" smtClean="0"/>
              <a:t>: </a:t>
            </a:r>
            <a:r>
              <a:rPr lang="nl-NL" dirty="0" err="1" smtClean="0"/>
              <a:t>ambient</a:t>
            </a:r>
            <a:r>
              <a:rPr lang="nl-NL" dirty="0" smtClean="0"/>
              <a:t> 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685798" y="3078480"/>
            <a:ext cx="7856221" cy="235025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nl-NL" sz="2000" b="1" dirty="0" err="1" smtClean="0"/>
              <a:t>Use</a:t>
            </a:r>
            <a:r>
              <a:rPr lang="nl-NL" sz="2000" b="1" dirty="0" smtClean="0"/>
              <a:t> correct </a:t>
            </a:r>
            <a:r>
              <a:rPr lang="nl-NL" sz="2000" b="1" dirty="0" err="1" smtClean="0"/>
              <a:t>material</a:t>
            </a:r>
            <a:endParaRPr lang="nl-NL" sz="2000" b="1" dirty="0" smtClean="0"/>
          </a:p>
          <a:p>
            <a:endParaRPr lang="nl-NL" sz="1600" dirty="0" smtClean="0"/>
          </a:p>
          <a:p>
            <a:r>
              <a:rPr lang="nl-NL" sz="1600" dirty="0" smtClean="0"/>
              <a:t>No </a:t>
            </a:r>
            <a:r>
              <a:rPr lang="nl-NL" sz="1600" dirty="0" err="1" smtClean="0"/>
              <a:t>lights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shadows</a:t>
            </a:r>
            <a:r>
              <a:rPr lang="nl-NL" sz="1600" dirty="0" smtClean="0"/>
              <a:t> on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MeshBasicMaterial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} 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);</a:t>
            </a:r>
          </a:p>
          <a:p>
            <a:endParaRPr lang="nl-NL" sz="1600" dirty="0" smtClean="0"/>
          </a:p>
          <a:p>
            <a:r>
              <a:rPr lang="nl-NL" sz="1600" dirty="0" err="1" smtClean="0"/>
              <a:t>Materials</a:t>
            </a:r>
            <a:r>
              <a:rPr lang="nl-NL" sz="1600" dirty="0" smtClean="0"/>
              <a:t> </a:t>
            </a:r>
            <a:r>
              <a:rPr lang="nl-NL" sz="1600" dirty="0" err="1" smtClean="0"/>
              <a:t>that</a:t>
            </a:r>
            <a:r>
              <a:rPr lang="nl-NL" sz="1600" dirty="0" smtClean="0"/>
              <a:t> </a:t>
            </a:r>
            <a:r>
              <a:rPr lang="nl-NL" sz="1600" dirty="0" err="1" smtClean="0"/>
              <a:t>absorb</a:t>
            </a:r>
            <a:r>
              <a:rPr lang="nl-NL" sz="1600" dirty="0" smtClean="0"/>
              <a:t>/</a:t>
            </a:r>
            <a:r>
              <a:rPr lang="nl-NL" sz="1600" dirty="0" err="1" smtClean="0"/>
              <a:t>reflect</a:t>
            </a:r>
            <a:r>
              <a:rPr lang="nl-NL" sz="1600" dirty="0" smtClean="0"/>
              <a:t> </a:t>
            </a:r>
            <a:r>
              <a:rPr lang="nl-NL" sz="1600" dirty="0" err="1" smtClean="0"/>
              <a:t>lights</a:t>
            </a:r>
            <a:r>
              <a:rPr lang="nl-NL" sz="1600" dirty="0" smtClean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shadows</a:t>
            </a:r>
            <a:endParaRPr lang="nl-NL" sz="1600" dirty="0" smtClean="0"/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MeshPhongMaterial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MeshLambertMaterial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  <a:p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THREE.</a:t>
            </a:r>
            <a:r>
              <a:rPr lang="nl-NL" sz="1600" dirty="0" err="1" smtClean="0"/>
              <a:t>MeshStandardMaterial</a:t>
            </a:r>
            <a:r>
              <a:rPr lang="nl-NL" sz="1600" dirty="0" smtClean="0"/>
              <a:t> 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 { map: </a:t>
            </a:r>
            <a:r>
              <a:rPr lang="nl-NL" sz="16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texture</a:t>
            </a:r>
            <a:r>
              <a:rPr lang="nl-NL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} );</a:t>
            </a:r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 err="1" smtClean="0"/>
              <a:t>spotLight</a:t>
            </a:r>
            <a:r>
              <a:rPr lang="nl-NL" sz="1600" dirty="0" smtClean="0"/>
              <a:t> </a:t>
            </a:r>
            <a:r>
              <a:rPr lang="nl-NL" sz="1600" dirty="0"/>
              <a:t>= new </a:t>
            </a:r>
            <a:r>
              <a:rPr lang="nl-NL" sz="1600" dirty="0" err="1"/>
              <a:t>THREE.SpotLight</a:t>
            </a:r>
            <a:r>
              <a:rPr lang="nl-NL" sz="1600" dirty="0"/>
              <a:t>( 0xffffff );</a:t>
            </a:r>
          </a:p>
          <a:p>
            <a:r>
              <a:rPr lang="nl-NL" sz="1600" dirty="0" err="1" smtClean="0"/>
              <a:t>spotLight.position.set</a:t>
            </a:r>
            <a:r>
              <a:rPr lang="nl-NL" sz="1600" dirty="0"/>
              <a:t>( 10, 18, -10 );</a:t>
            </a:r>
          </a:p>
          <a:p>
            <a:r>
              <a:rPr lang="nl-NL" sz="1600" dirty="0" err="1" smtClean="0"/>
              <a:t>spotLight.castShadow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r>
              <a:rPr lang="nl-NL" sz="1600" dirty="0" err="1" smtClean="0"/>
              <a:t>spotLight.decay</a:t>
            </a:r>
            <a:r>
              <a:rPr lang="nl-NL" sz="1600" dirty="0" smtClean="0"/>
              <a:t> </a:t>
            </a:r>
            <a:r>
              <a:rPr lang="nl-NL" sz="1600" dirty="0"/>
              <a:t>= 2;</a:t>
            </a:r>
          </a:p>
          <a:p>
            <a:r>
              <a:rPr lang="nl-NL" sz="1600" dirty="0" err="1" smtClean="0"/>
              <a:t>spotLight.angle</a:t>
            </a:r>
            <a:r>
              <a:rPr lang="nl-NL" sz="1600" dirty="0" smtClean="0"/>
              <a:t> </a:t>
            </a:r>
            <a:r>
              <a:rPr lang="nl-NL" sz="1600" dirty="0"/>
              <a:t>= </a:t>
            </a:r>
            <a:r>
              <a:rPr lang="nl-NL" sz="1600" dirty="0" err="1"/>
              <a:t>Math.PI</a:t>
            </a:r>
            <a:r>
              <a:rPr lang="nl-NL" sz="1600" dirty="0"/>
              <a:t> / 8;</a:t>
            </a:r>
          </a:p>
          <a:p>
            <a:r>
              <a:rPr lang="nl-NL" sz="1600" dirty="0" err="1" smtClean="0"/>
              <a:t>spotLight.penumbra</a:t>
            </a:r>
            <a:r>
              <a:rPr lang="nl-NL" sz="1600" dirty="0" smtClean="0"/>
              <a:t> </a:t>
            </a:r>
            <a:r>
              <a:rPr lang="nl-NL" sz="1600" dirty="0"/>
              <a:t>= 0.5</a:t>
            </a:r>
            <a:r>
              <a:rPr lang="nl-NL" sz="1600" dirty="0" smtClean="0"/>
              <a:t>;</a:t>
            </a:r>
            <a:endParaRPr lang="nl-NL" sz="1600" dirty="0"/>
          </a:p>
          <a:p>
            <a:r>
              <a:rPr lang="nl-NL" sz="1600" dirty="0" err="1" smtClean="0"/>
              <a:t>spotLight.shadow.mapSize.width</a:t>
            </a:r>
            <a:r>
              <a:rPr lang="nl-NL" sz="1600" dirty="0" smtClean="0"/>
              <a:t> </a:t>
            </a:r>
            <a:r>
              <a:rPr lang="nl-NL" sz="1600" dirty="0"/>
              <a:t>= 1024;</a:t>
            </a:r>
          </a:p>
          <a:p>
            <a:r>
              <a:rPr lang="nl-NL" sz="1600" dirty="0" err="1" smtClean="0"/>
              <a:t>spotLight.shadow.mapSize.height</a:t>
            </a:r>
            <a:r>
              <a:rPr lang="nl-NL" sz="1600" dirty="0" smtClean="0"/>
              <a:t> </a:t>
            </a:r>
            <a:r>
              <a:rPr lang="nl-NL" sz="1600" dirty="0"/>
              <a:t>= 1024;</a:t>
            </a:r>
          </a:p>
          <a:p>
            <a:r>
              <a:rPr lang="nl-NL" sz="1600" dirty="0" err="1" smtClean="0"/>
              <a:t>spotLight.shadow.camera.near</a:t>
            </a:r>
            <a:r>
              <a:rPr lang="nl-NL" sz="1600" dirty="0" smtClean="0"/>
              <a:t> </a:t>
            </a:r>
            <a:r>
              <a:rPr lang="nl-NL" sz="1600" dirty="0"/>
              <a:t>= 1;</a:t>
            </a:r>
          </a:p>
          <a:p>
            <a:r>
              <a:rPr lang="nl-NL" sz="1600" dirty="0" err="1" smtClean="0"/>
              <a:t>spotLight.shadow.camera.far</a:t>
            </a:r>
            <a:r>
              <a:rPr lang="nl-NL" sz="1600" dirty="0" smtClean="0"/>
              <a:t> </a:t>
            </a:r>
            <a:r>
              <a:rPr lang="nl-NL" sz="1600" dirty="0"/>
              <a:t>= 4000;</a:t>
            </a:r>
          </a:p>
          <a:p>
            <a:r>
              <a:rPr lang="nl-NL" sz="1600" dirty="0" err="1" smtClean="0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spotLight</a:t>
            </a:r>
            <a:r>
              <a:rPr lang="nl-NL" sz="1600" dirty="0"/>
              <a:t> </a:t>
            </a:r>
            <a:r>
              <a:rPr lang="nl-NL" sz="1600" dirty="0" smtClean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4: </a:t>
            </a:r>
            <a:r>
              <a:rPr lang="nl-NL" dirty="0" err="1" smtClean="0"/>
              <a:t>lighting</a:t>
            </a:r>
            <a:r>
              <a:rPr lang="nl-NL" dirty="0" smtClean="0"/>
              <a:t>: spotlight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55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AD22DE-37A7-423E-B4CE-B51818BC1129}">
  <ds:schemaRefs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0</TotalTime>
  <Words>433</Words>
  <Application>Microsoft Office PowerPoint</Application>
  <PresentationFormat>A4 Paper (210x297 mm)</PresentationFormat>
  <Paragraphs>187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ＭＳ Ｐゴシック</vt:lpstr>
      <vt:lpstr>Arial Unicode MS</vt:lpstr>
      <vt:lpstr>ING Me</vt:lpstr>
      <vt:lpstr>Rockwell ING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WebGL: Introductie</vt:lpstr>
      <vt:lpstr>Three JS</vt:lpstr>
      <vt:lpstr>Examples</vt:lpstr>
      <vt:lpstr>Scene en renderer</vt:lpstr>
      <vt:lpstr>Step 1: creating an object</vt:lpstr>
      <vt:lpstr>Step 2: adding textures</vt:lpstr>
      <vt:lpstr>Step 3: rotating and moving the object</vt:lpstr>
      <vt:lpstr>Step 4: lighting: ambient light</vt:lpstr>
      <vt:lpstr>Step 4: lighting: spotlight</vt:lpstr>
      <vt:lpstr>Step 4: lighting: spotlight</vt:lpstr>
      <vt:lpstr>Step 5: moving the camera</vt:lpstr>
      <vt:lpstr>Assignment: Make a moving vehicle</vt:lpstr>
      <vt:lpstr>Next time</vt:lpstr>
      <vt:lpstr>Resources &amp; Tutorials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Weemaes, M. (Merlin)</cp:lastModifiedBy>
  <cp:revision>110</cp:revision>
  <dcterms:created xsi:type="dcterms:W3CDTF">2015-10-23T07:10:09Z</dcterms:created>
  <dcterms:modified xsi:type="dcterms:W3CDTF">2016-05-30T15:42:49Z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