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4"/>
    <p:sldMasterId id="2147483744" r:id="rId5"/>
    <p:sldMasterId id="2147483749" r:id="rId6"/>
    <p:sldMasterId id="2147483785" r:id="rId7"/>
    <p:sldMasterId id="2147483790" r:id="rId8"/>
  </p:sldMasterIdLst>
  <p:notesMasterIdLst>
    <p:notesMasterId r:id="rId21"/>
  </p:notesMasterIdLst>
  <p:handoutMasterIdLst>
    <p:handoutMasterId r:id="rId22"/>
  </p:handoutMasterIdLst>
  <p:sldIdLst>
    <p:sldId id="256" r:id="rId9"/>
    <p:sldId id="257" r:id="rId10"/>
    <p:sldId id="261" r:id="rId11"/>
    <p:sldId id="296" r:id="rId12"/>
    <p:sldId id="297" r:id="rId13"/>
    <p:sldId id="298" r:id="rId14"/>
    <p:sldId id="299" r:id="rId15"/>
    <p:sldId id="301" r:id="rId16"/>
    <p:sldId id="300" r:id="rId17"/>
    <p:sldId id="291" r:id="rId18"/>
    <p:sldId id="303" r:id="rId19"/>
    <p:sldId id="295" r:id="rId20"/>
  </p:sldIdLst>
  <p:sldSz cx="9906000" cy="6858000" type="A4"/>
  <p:notesSz cx="6858000" cy="9144000"/>
  <p:embeddedFontLst>
    <p:embeddedFont>
      <p:font typeface="ＭＳ Ｐゴシック" panose="020B0600070205080204" pitchFamily="34" charset="-128"/>
      <p:regular r:id="rId23"/>
    </p:embeddedFont>
    <p:embeddedFont>
      <p:font typeface="ING Me" panose="02000506040000020004" pitchFamily="2" charset="0"/>
      <p:regular r:id="rId24"/>
      <p:bold r:id="rId25"/>
      <p:italic r:id="rId26"/>
      <p:boldItalic r:id="rId27"/>
    </p:embeddedFont>
    <p:embeddedFont>
      <p:font typeface="Arial Unicode MS" panose="020B0604020202020204" pitchFamily="34" charset="-128"/>
      <p:regular r:id="rId28"/>
    </p:embeddedFont>
  </p:embeddedFontLst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0698" autoAdjust="0"/>
  </p:normalViewPr>
  <p:slideViewPr>
    <p:cSldViewPr snapToGrid="0" showGuides="1">
      <p:cViewPr>
        <p:scale>
          <a:sx n="125" d="100"/>
          <a:sy n="125" d="100"/>
        </p:scale>
        <p:origin x="-96" y="726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120"/>
        <p:guide pos="5818"/>
        <p:guide pos="442"/>
        <p:guide pos="6101"/>
        <p:guide pos="365"/>
        <p:guide pos="3027"/>
        <p:guide pos="3219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31/05/2016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13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0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0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0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0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0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0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756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29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29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29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29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29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29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7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7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7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7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7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7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3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6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4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047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0" y="280734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27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242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4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206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5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0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2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553006"/>
              </p:ext>
            </p:extLst>
          </p:nvPr>
        </p:nvGraphicFramePr>
        <p:xfrm>
          <a:off x="1291" y="1592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" y="1592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7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8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7" y="548443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7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6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7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7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6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80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999948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2014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4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37461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95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5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3398824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984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9245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264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75357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00437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43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673485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85318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713627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6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904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923802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3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89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355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2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940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152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6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9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320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9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9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6644713"/>
              </p:ext>
            </p:extLst>
          </p:nvPr>
        </p:nvGraphicFramePr>
        <p:xfrm>
          <a:off x="1290" y="1590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" y="1590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6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7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6" y="548441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5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4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6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6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0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37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59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9006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6889365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5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7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7141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5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253929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486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1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738835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38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074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85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066107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0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4525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2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7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0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034392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66614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25828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1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1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2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2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454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164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0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09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2456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image" Target="../media/image4.emf"/><Relationship Id="rId5" Type="http://schemas.openxmlformats.org/officeDocument/2006/relationships/theme" Target="../theme/theme2.xml"/><Relationship Id="rId15" Type="http://schemas.openxmlformats.org/officeDocument/2006/relationships/tags" Target="../tags/tag10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38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slideLayout" Target="../slideLayouts/slideLayout73.xml"/><Relationship Id="rId6" Type="http://schemas.openxmlformats.org/officeDocument/2006/relationships/vmlDrawing" Target="../drawings/vmlDrawing3.vml"/><Relationship Id="rId11" Type="http://schemas.openxmlformats.org/officeDocument/2006/relationships/tags" Target="../tags/tag23.xml"/><Relationship Id="rId24" Type="http://schemas.openxmlformats.org/officeDocument/2006/relationships/image" Target="../media/image4.emf"/><Relationship Id="rId5" Type="http://schemas.openxmlformats.org/officeDocument/2006/relationships/theme" Target="../theme/theme4.xml"/><Relationship Id="rId15" Type="http://schemas.openxmlformats.org/officeDocument/2006/relationships/tags" Target="../tags/tag27.xml"/><Relationship Id="rId23" Type="http://schemas.openxmlformats.org/officeDocument/2006/relationships/oleObject" Target="../embeddings/oleObject3.bin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48123461"/>
              </p:ext>
            </p:extLst>
          </p:nvPr>
        </p:nvGraphicFramePr>
        <p:xfrm>
          <a:off x="1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5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3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5" y="1914002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3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6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6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7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83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3290677"/>
              </p:ext>
            </p:extLst>
          </p:nvPr>
        </p:nvGraphicFramePr>
        <p:xfrm>
          <a:off x="0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3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1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4" y="1914000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2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5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5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6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94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0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0" y="280734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0" y="1278001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0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1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  <p:sldLayoutId id="2147483820" r:id="rId30"/>
    <p:sldLayoutId id="2147483821" r:id="rId31"/>
    <p:sldLayoutId id="2147483822" r:id="rId32"/>
    <p:sldLayoutId id="2147483823" r:id="rId33"/>
    <p:sldLayoutId id="2147483824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doc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#webgl_postprocessing_dof2" TargetMode="External"/><Relationship Id="rId2" Type="http://schemas.openxmlformats.org/officeDocument/2006/relationships/hyperlink" Target="http://threejs.org/examples/#webgl_animation_clo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hreejs.org/examples/#webgl_materials_cubemap_balls_reflection" TargetMode="External"/><Relationship Id="rId4" Type="http://schemas.openxmlformats.org/officeDocument/2006/relationships/hyperlink" Target="http://threejs.org/examples/#webgl_materials_vide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r>
              <a:rPr lang="en-GB" dirty="0" smtClean="0"/>
              <a:t>: </a:t>
            </a:r>
            <a:r>
              <a:rPr lang="en-GB" dirty="0" err="1" smtClean="0"/>
              <a:t>Introductie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2"/>
                </a:solidFill>
              </a:rPr>
              <a:t>Jesse Brand, Hans Borst, Merlin Weemaes</a:t>
            </a: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Sessie</a:t>
            </a:r>
            <a:r>
              <a:rPr lang="en-GB" dirty="0" smtClean="0"/>
              <a:t> 2 – Three JS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31/5/2016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269" y="5538795"/>
            <a:ext cx="7315994" cy="8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1pPr>
            <a:lvl2pPr marL="742950" indent="-28575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2pPr>
            <a:lvl3pPr marL="11430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3pPr>
            <a:lvl4pPr marL="16002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4pPr>
            <a:lvl5pPr marL="20574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5pPr>
            <a:lvl6pPr marL="25146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6pPr>
            <a:lvl7pPr marL="29718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7pPr>
            <a:lvl8pPr marL="34290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8pPr>
            <a:lvl9pPr marL="38862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5400" dirty="0" smtClean="0">
                <a:solidFill>
                  <a:schemeClr val="accent1"/>
                </a:solidFill>
                <a:latin typeface="+mj-lt"/>
              </a:rPr>
              <a:t>Chapter Full Stack 6</a:t>
            </a:r>
            <a:endParaRPr lang="en-GB" altLang="en-US" sz="4400" i="1" dirty="0">
              <a:solidFill>
                <a:schemeClr val="accent1"/>
              </a:solidFill>
              <a:latin typeface="+mj-lt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4400" b="0" i="1" dirty="0">
                <a:solidFill>
                  <a:schemeClr val="accent1"/>
                </a:solidFill>
                <a:latin typeface="Rockwell ING" pitchFamily="18" charset="0"/>
              </a:rPr>
              <a:t>		</a:t>
            </a:r>
            <a:endParaRPr lang="en-GB" altLang="en-US" sz="4400" b="0" i="1" dirty="0">
              <a:latin typeface="Rockwell IN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651" y="1415547"/>
            <a:ext cx="8522455" cy="49223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scene and a renderer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the needed objects for the vehicle.</a:t>
            </a:r>
            <a:br>
              <a:rPr lang="en-US" dirty="0" smtClean="0"/>
            </a:br>
            <a:r>
              <a:rPr lang="en-US" sz="1600" dirty="0" smtClean="0"/>
              <a:t>For example a few cubes for the body and cylinders for the wheels</a:t>
            </a:r>
            <a:br>
              <a:rPr lang="en-US" sz="1600" dirty="0" smtClean="0"/>
            </a:b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some textures to the vehicle</a:t>
            </a:r>
            <a:br>
              <a:rPr lang="en-US" dirty="0" smtClean="0"/>
            </a:b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the wheels spin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the vehicle ride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some lights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wild, add some more cameras, objects lights in the vehicle, and everything you ever dreamed of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Make a moving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Homework</a:t>
            </a:r>
            <a:r>
              <a:rPr lang="nl-NL" dirty="0" smtClean="0"/>
              <a:t>: </a:t>
            </a:r>
          </a:p>
          <a:p>
            <a:endParaRPr lang="nl-NL" dirty="0"/>
          </a:p>
          <a:p>
            <a:r>
              <a:rPr lang="nl-NL" dirty="0" smtClean="0"/>
              <a:t>	</a:t>
            </a:r>
            <a:r>
              <a:rPr lang="nl-NL" dirty="0" err="1" smtClean="0"/>
              <a:t>Think</a:t>
            </a:r>
            <a:r>
              <a:rPr lang="nl-NL" dirty="0" smtClean="0"/>
              <a:t> of a scenario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makes</a:t>
            </a:r>
            <a:r>
              <a:rPr lang="nl-NL" dirty="0" smtClean="0"/>
              <a:t> UX </a:t>
            </a:r>
            <a:r>
              <a:rPr lang="nl-NL" dirty="0" err="1" smtClean="0"/>
              <a:t>hearts</a:t>
            </a:r>
            <a:r>
              <a:rPr lang="nl-NL" dirty="0" smtClean="0"/>
              <a:t> beat </a:t>
            </a:r>
            <a:r>
              <a:rPr lang="nl-NL" dirty="0" err="1" smtClean="0"/>
              <a:t>faster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Next week:</a:t>
            </a:r>
          </a:p>
          <a:p>
            <a:endParaRPr lang="nl-NL" dirty="0"/>
          </a:p>
          <a:p>
            <a:r>
              <a:rPr lang="nl-NL" dirty="0" smtClean="0"/>
              <a:t>	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idea</a:t>
            </a:r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Next time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462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threejs.org/docs/index.html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 &amp;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65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smtClean="0"/>
              <a:t>is </a:t>
            </a:r>
            <a:r>
              <a:rPr lang="nl-NL" dirty="0" err="1" smtClean="0"/>
              <a:t>three</a:t>
            </a:r>
            <a:r>
              <a:rPr lang="nl-NL" dirty="0" smtClean="0"/>
              <a:t> </a:t>
            </a:r>
            <a:r>
              <a:rPr lang="nl-NL" dirty="0" err="1" smtClean="0"/>
              <a:t>js</a:t>
            </a:r>
            <a:r>
              <a:rPr lang="nl-NL" dirty="0" smtClean="0"/>
              <a:t>..</a:t>
            </a:r>
          </a:p>
          <a:p>
            <a:endParaRPr lang="nl-NL" dirty="0"/>
          </a:p>
          <a:p>
            <a:r>
              <a:rPr lang="nl-NL" b="1" dirty="0" err="1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>
                <a:hlinkClick r:id="rId2"/>
              </a:rPr>
              <a:t>http://threejs.org/examples/#webgl_loader_collada_keyframe</a:t>
            </a:r>
          </a:p>
          <a:p>
            <a:r>
              <a:rPr lang="nl-NL" dirty="0">
                <a:hlinkClick r:id="rId2"/>
              </a:rPr>
              <a:t>http://threejs.org/examples/#webgl_animation_cloth</a:t>
            </a:r>
            <a:endParaRPr lang="nl-NL" dirty="0"/>
          </a:p>
          <a:p>
            <a:r>
              <a:rPr lang="nl-NL" dirty="0">
                <a:hlinkClick r:id="rId3"/>
              </a:rPr>
              <a:t>http://threejs.org/examples/#webgl_postprocessing_dof2</a:t>
            </a:r>
            <a:endParaRPr lang="nl-NL" dirty="0"/>
          </a:p>
          <a:p>
            <a:r>
              <a:rPr lang="nl-NL" dirty="0">
                <a:hlinkClick r:id="rId4"/>
              </a:rPr>
              <a:t>http://threejs.org/examples/#webgl_materials_video</a:t>
            </a:r>
            <a:endParaRPr lang="nl-NL" dirty="0"/>
          </a:p>
          <a:p>
            <a:r>
              <a:rPr lang="nl-NL" dirty="0">
                <a:hlinkClick r:id="rId5"/>
              </a:rPr>
              <a:t>http://threejs.org/examples/#webgl_materials_cubemap_balls_reflection</a:t>
            </a:r>
            <a:endParaRPr lang="nl-NL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JS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3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var </a:t>
            </a:r>
            <a:r>
              <a:rPr lang="nl-NL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width</a:t>
            </a:r>
            <a:r>
              <a:rPr lang="nl-N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= </a:t>
            </a:r>
            <a:r>
              <a:rPr lang="nl-NL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window.innerWidth</a:t>
            </a:r>
            <a:r>
              <a:rPr lang="nl-NL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nl-N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</a:t>
            </a:r>
            <a:r>
              <a:rPr lang="nl-NL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ar </a:t>
            </a:r>
            <a:r>
              <a:rPr lang="nl-NL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height</a:t>
            </a:r>
            <a:r>
              <a:rPr lang="nl-N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= </a:t>
            </a:r>
            <a:r>
              <a:rPr lang="nl-NL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window.innerHeight</a:t>
            </a:r>
            <a:r>
              <a:rPr lang="nl-NL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;</a:t>
            </a:r>
            <a:endParaRPr lang="nl-NL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nl-NL" dirty="0" smtClean="0"/>
              <a:t>var </a:t>
            </a:r>
            <a:r>
              <a:rPr lang="nl-NL" dirty="0"/>
              <a:t>scene = new </a:t>
            </a:r>
            <a:r>
              <a:rPr lang="nl-NL" dirty="0" err="1"/>
              <a:t>THREE.Scene</a:t>
            </a:r>
            <a:r>
              <a:rPr lang="nl-NL" dirty="0"/>
              <a:t>();</a:t>
            </a:r>
          </a:p>
          <a:p>
            <a:r>
              <a:rPr lang="nl-NL" dirty="0" smtClean="0"/>
              <a:t>var camera = new </a:t>
            </a:r>
            <a:r>
              <a:rPr lang="nl-NL" dirty="0" err="1"/>
              <a:t>THREE.PerspectiveCamera</a:t>
            </a:r>
            <a:r>
              <a:rPr lang="nl-NL" dirty="0" smtClean="0"/>
              <a:t>( 75, </a:t>
            </a:r>
            <a:r>
              <a:rPr lang="nl-NL" dirty="0" err="1" smtClean="0"/>
              <a:t>width</a:t>
            </a:r>
            <a:r>
              <a:rPr lang="nl-NL" dirty="0" smtClean="0"/>
              <a:t>/</a:t>
            </a:r>
            <a:r>
              <a:rPr lang="nl-NL" dirty="0" err="1" smtClean="0"/>
              <a:t>height</a:t>
            </a:r>
            <a:r>
              <a:rPr lang="nl-NL" dirty="0" smtClean="0"/>
              <a:t>, 1, 1000 );</a:t>
            </a:r>
          </a:p>
          <a:p>
            <a:endParaRPr lang="nl-NL" dirty="0" smtClean="0"/>
          </a:p>
          <a:p>
            <a:r>
              <a:rPr lang="nl-NL" dirty="0" smtClean="0"/>
              <a:t>// 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renderer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DOM</a:t>
            </a:r>
            <a:endParaRPr lang="nl-NL" dirty="0"/>
          </a:p>
          <a:p>
            <a:r>
              <a:rPr lang="nl-NL" dirty="0"/>
              <a:t>var </a:t>
            </a:r>
            <a:r>
              <a:rPr lang="nl-NL" dirty="0" err="1"/>
              <a:t>renderer</a:t>
            </a:r>
            <a:r>
              <a:rPr lang="nl-NL" dirty="0"/>
              <a:t> = new </a:t>
            </a:r>
            <a:r>
              <a:rPr lang="nl-NL" dirty="0" err="1"/>
              <a:t>THREE.WebGLRenderer</a:t>
            </a:r>
            <a:r>
              <a:rPr lang="nl-NL" dirty="0"/>
              <a:t>();</a:t>
            </a:r>
          </a:p>
          <a:p>
            <a:r>
              <a:rPr lang="nl-NL" dirty="0" err="1"/>
              <a:t>renderer.setSize</a:t>
            </a:r>
            <a:r>
              <a:rPr lang="nl-NL" dirty="0"/>
              <a:t>( </a:t>
            </a:r>
            <a:r>
              <a:rPr lang="nl-NL" dirty="0" err="1" smtClean="0"/>
              <a:t>width</a:t>
            </a:r>
            <a:r>
              <a:rPr lang="nl-NL" dirty="0"/>
              <a:t>, </a:t>
            </a:r>
            <a:r>
              <a:rPr lang="nl-NL" dirty="0" err="1" smtClean="0"/>
              <a:t>height</a:t>
            </a:r>
            <a:r>
              <a:rPr lang="nl-NL" dirty="0" smtClean="0"/>
              <a:t> </a:t>
            </a:r>
            <a:r>
              <a:rPr lang="nl-NL" dirty="0"/>
              <a:t>);</a:t>
            </a:r>
          </a:p>
          <a:p>
            <a:r>
              <a:rPr lang="nl-NL" dirty="0" err="1"/>
              <a:t>document.body.appendChild</a:t>
            </a:r>
            <a:r>
              <a:rPr lang="nl-NL" dirty="0"/>
              <a:t>( </a:t>
            </a:r>
            <a:r>
              <a:rPr lang="nl-NL" dirty="0" err="1"/>
              <a:t>renderer.domElement</a:t>
            </a:r>
            <a:r>
              <a:rPr lang="nl-NL" dirty="0"/>
              <a:t> );</a:t>
            </a:r>
          </a:p>
          <a:p>
            <a:endParaRPr lang="nl-NL" dirty="0" smtClean="0"/>
          </a:p>
          <a:p>
            <a:r>
              <a:rPr lang="nl-NL" dirty="0" smtClean="0"/>
              <a:t>// </a:t>
            </a:r>
            <a:r>
              <a:rPr lang="nl-NL" dirty="0" err="1" smtClean="0"/>
              <a:t>animation</a:t>
            </a:r>
            <a:r>
              <a:rPr lang="nl-NL" dirty="0" smtClean="0"/>
              <a:t> loop</a:t>
            </a:r>
            <a:endParaRPr lang="nl-NL" dirty="0" smtClean="0"/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/>
              <a:t>render</a:t>
            </a:r>
            <a:r>
              <a:rPr lang="nl-NL" dirty="0"/>
              <a:t>() {</a:t>
            </a:r>
          </a:p>
          <a:p>
            <a:r>
              <a:rPr lang="nl-NL" dirty="0"/>
              <a:t>	</a:t>
            </a:r>
            <a:r>
              <a:rPr lang="nl-NL" dirty="0" err="1"/>
              <a:t>requestAnimationFrame</a:t>
            </a:r>
            <a:r>
              <a:rPr lang="nl-NL" dirty="0"/>
              <a:t>( </a:t>
            </a:r>
            <a:r>
              <a:rPr lang="nl-NL" dirty="0" err="1"/>
              <a:t>render</a:t>
            </a:r>
            <a:r>
              <a:rPr lang="nl-NL" dirty="0"/>
              <a:t> );</a:t>
            </a:r>
          </a:p>
          <a:p>
            <a:r>
              <a:rPr lang="nl-NL" dirty="0"/>
              <a:t>	</a:t>
            </a:r>
            <a:r>
              <a:rPr lang="nl-NL" dirty="0" err="1"/>
              <a:t>renderer.render</a:t>
            </a:r>
            <a:r>
              <a:rPr lang="nl-NL" dirty="0"/>
              <a:t>( scene, camera );</a:t>
            </a:r>
          </a:p>
          <a:p>
            <a:r>
              <a:rPr lang="nl-NL" dirty="0"/>
              <a:t>}</a:t>
            </a:r>
          </a:p>
          <a:p>
            <a:r>
              <a:rPr lang="nl-NL" dirty="0" err="1"/>
              <a:t>render</a:t>
            </a:r>
            <a:r>
              <a:rPr lang="nl-NL" dirty="0"/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Scene en </a:t>
            </a:r>
            <a:r>
              <a:rPr lang="nl-NL" dirty="0" err="1" smtClean="0"/>
              <a:t>renderer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686300" y="1554480"/>
            <a:ext cx="3848100" cy="381000"/>
          </a:xfrm>
          <a:prstGeom prst="wedgeRoundRectCallout">
            <a:avLst>
              <a:gd name="adj1" fmla="val -20833"/>
              <a:gd name="adj2" fmla="val 88500"/>
              <a:gd name="adj3" fmla="val 16667"/>
            </a:avLst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/>
              <a:t>PerspectiveCamera</a:t>
            </a:r>
            <a:r>
              <a:rPr lang="en-US" sz="1200" dirty="0"/>
              <a:t>( </a:t>
            </a:r>
            <a:r>
              <a:rPr lang="en-US" sz="1200" dirty="0" err="1"/>
              <a:t>fov</a:t>
            </a:r>
            <a:r>
              <a:rPr lang="en-US" sz="1200" dirty="0"/>
              <a:t>, aspect, near, far )</a:t>
            </a:r>
          </a:p>
        </p:txBody>
      </p:sp>
    </p:spTree>
    <p:extLst>
      <p:ext uri="{BB962C8B-B14F-4D97-AF65-F5344CB8AC3E}">
        <p14:creationId xmlns:p14="http://schemas.microsoft.com/office/powerpoint/2010/main" val="206757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93420" y="5342326"/>
            <a:ext cx="1768680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err="1"/>
              <a:t>cube.position.z</a:t>
            </a:r>
            <a:r>
              <a:rPr lang="nl-NL" sz="1400" dirty="0"/>
              <a:t> = -10</a:t>
            </a:r>
            <a:r>
              <a:rPr lang="nl-NL" sz="1400" dirty="0" smtClean="0"/>
              <a:t>;</a:t>
            </a:r>
            <a:endParaRPr lang="nl-N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" y="3513526"/>
            <a:ext cx="410906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/>
              <a:t>var </a:t>
            </a:r>
            <a:r>
              <a:rPr lang="nl-NL" sz="1400" dirty="0" err="1"/>
              <a:t>cube</a:t>
            </a:r>
            <a:r>
              <a:rPr lang="nl-NL" sz="1400" dirty="0"/>
              <a:t> = new </a:t>
            </a:r>
            <a:r>
              <a:rPr lang="nl-NL" sz="1400" dirty="0" err="1"/>
              <a:t>THREE.Mesh</a:t>
            </a:r>
            <a:r>
              <a:rPr lang="nl-NL" sz="1400" dirty="0"/>
              <a:t>( </a:t>
            </a:r>
            <a:r>
              <a:rPr lang="nl-NL" sz="1400" dirty="0" err="1"/>
              <a:t>geometry</a:t>
            </a:r>
            <a:r>
              <a:rPr lang="nl-NL" sz="1400" dirty="0"/>
              <a:t>, </a:t>
            </a:r>
            <a:r>
              <a:rPr lang="nl-NL" sz="1400" dirty="0" err="1"/>
              <a:t>material</a:t>
            </a:r>
            <a:r>
              <a:rPr lang="nl-NL" sz="1400" dirty="0"/>
              <a:t> </a:t>
            </a:r>
            <a:r>
              <a:rPr lang="nl-NL" sz="1400" dirty="0" smtClean="0"/>
              <a:t>);</a:t>
            </a:r>
            <a:endParaRPr lang="nl-N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" y="2545080"/>
            <a:ext cx="411547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/>
              <a:t>var </a:t>
            </a:r>
            <a:r>
              <a:rPr lang="nl-NL" sz="1400" dirty="0" err="1"/>
              <a:t>geometry</a:t>
            </a:r>
            <a:r>
              <a:rPr lang="nl-NL" sz="1400" dirty="0"/>
              <a:t> = new </a:t>
            </a:r>
            <a:r>
              <a:rPr lang="nl-NL" sz="1400" dirty="0" err="1"/>
              <a:t>THREE.BoxGeometry</a:t>
            </a:r>
            <a:r>
              <a:rPr lang="nl-NL" sz="1400" dirty="0"/>
              <a:t>( 2, 2, 2 </a:t>
            </a:r>
            <a:r>
              <a:rPr lang="nl-NL" sz="1400" dirty="0" smtClean="0"/>
              <a:t>);</a:t>
            </a:r>
            <a:endParaRPr lang="nl-NL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" y="1653540"/>
            <a:ext cx="529528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material = new </a:t>
            </a:r>
            <a:r>
              <a:rPr lang="en-US" sz="1400" dirty="0" err="1"/>
              <a:t>THREE.MeshBasicMaterial</a:t>
            </a:r>
            <a:r>
              <a:rPr lang="en-US" sz="1400" dirty="0"/>
              <a:t>( { color: 0x00ff00 } 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Geometry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Mesh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scene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Change </a:t>
            </a:r>
            <a:r>
              <a:rPr lang="nl-NL" dirty="0" err="1" smtClean="0"/>
              <a:t>position</a:t>
            </a:r>
            <a:r>
              <a:rPr lang="nl-NL" dirty="0" smtClean="0"/>
              <a:t> of the </a:t>
            </a:r>
            <a:r>
              <a:rPr lang="nl-NL" dirty="0" err="1" smtClean="0"/>
              <a:t>cube</a:t>
            </a:r>
            <a:r>
              <a:rPr lang="nl-NL" dirty="0" smtClean="0"/>
              <a:t> </a:t>
            </a: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camera</a:t>
            </a:r>
            <a:endParaRPr lang="nl-NL" dirty="0"/>
          </a:p>
          <a:p>
            <a:endParaRPr lang="nl-NL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object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10" name="Rectangle 9"/>
          <p:cNvSpPr/>
          <p:nvPr/>
        </p:nvSpPr>
        <p:spPr>
          <a:xfrm>
            <a:off x="2278380" y="1083944"/>
            <a:ext cx="7330440" cy="5273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 rtl="0"/>
            <a:r>
              <a:rPr lang="nl-NL" sz="1600" b="1" dirty="0" err="1" smtClean="0">
                <a:solidFill>
                  <a:schemeClr val="tx2"/>
                </a:solidFill>
              </a:rPr>
              <a:t>Geometries</a:t>
            </a:r>
            <a:endParaRPr lang="nl-NL" sz="1200" b="1" dirty="0">
              <a:solidFill>
                <a:schemeClr val="tx2"/>
              </a:solidFill>
            </a:endParaRPr>
          </a:p>
          <a:p>
            <a:pPr lvl="0" rtl="0"/>
            <a:endParaRPr lang="nl-NL" sz="1050" dirty="0" smtClean="0"/>
          </a:p>
          <a:p>
            <a:pPr lvl="0" rtl="0"/>
            <a:r>
              <a:rPr lang="nl-NL" sz="1050" dirty="0" err="1" smtClean="0"/>
              <a:t>BoxBufferGeometry</a:t>
            </a:r>
            <a:endParaRPr lang="nl-NL" sz="1050" dirty="0"/>
          </a:p>
          <a:p>
            <a:pPr lvl="0" rtl="0"/>
            <a:r>
              <a:rPr lang="nl-NL" sz="1050" b="1" dirty="0" err="1" smtClean="0"/>
              <a:t>BoxGeometry</a:t>
            </a:r>
            <a:endParaRPr lang="nl-NL" sz="1050" b="1" dirty="0"/>
          </a:p>
          <a:p>
            <a:pPr lvl="0" rtl="0"/>
            <a:r>
              <a:rPr lang="nl-NL" sz="1050" dirty="0" err="1" smtClean="0"/>
              <a:t>CircleBufferGeometry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CircleGeometry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CylinderBufferGeometry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CylinderGeometry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ConeBufferGeometry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ConeGeometry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DodecahedronGeometry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ExtrudeGeometry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IcosahedronGeometry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LatheBufferGeometry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LatheGeometry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OctahedronGeometry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ParametricGeometry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PlaneBufferGeometry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PlaneGeometry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PolyhedronGeometry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RingBufferGeometry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RingGeometry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ShapeGeometry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SphereBufferGeometry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SphereGeometry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TetrahedronGeometry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TextGeometry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TorusKnotBufferGeometry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TorusKnotGeometry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TubeGeometry</a:t>
            </a:r>
            <a:endParaRPr lang="nl-NL" sz="1050" dirty="0"/>
          </a:p>
        </p:txBody>
      </p:sp>
      <p:sp>
        <p:nvSpPr>
          <p:cNvPr id="11" name="Rectangle 10"/>
          <p:cNvSpPr/>
          <p:nvPr/>
        </p:nvSpPr>
        <p:spPr>
          <a:xfrm>
            <a:off x="2278380" y="1091564"/>
            <a:ext cx="4838700" cy="5273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 rtl="0"/>
            <a:r>
              <a:rPr lang="nl-NL" sz="1600" b="1" dirty="0" err="1" smtClean="0">
                <a:solidFill>
                  <a:schemeClr val="tx2"/>
                </a:solidFill>
              </a:rPr>
              <a:t>Materials</a:t>
            </a:r>
            <a:endParaRPr lang="nl-NL" sz="1200" b="1" dirty="0">
              <a:solidFill>
                <a:schemeClr val="tx2"/>
              </a:solidFill>
            </a:endParaRPr>
          </a:p>
          <a:p>
            <a:pPr lvl="0" rtl="0"/>
            <a:endParaRPr lang="nl-NL" sz="1050" dirty="0" smtClean="0"/>
          </a:p>
          <a:p>
            <a:pPr lvl="0"/>
            <a:r>
              <a:rPr lang="nl-NL" sz="1050" dirty="0" err="1"/>
              <a:t>LineBasicMaterial</a:t>
            </a:r>
            <a:endParaRPr lang="nl-NL" sz="1050" dirty="0"/>
          </a:p>
          <a:p>
            <a:pPr lvl="0"/>
            <a:r>
              <a:rPr lang="nl-NL" sz="1050" dirty="0" err="1"/>
              <a:t>LineDashedMaterial</a:t>
            </a:r>
            <a:endParaRPr lang="nl-NL" sz="1050" dirty="0"/>
          </a:p>
          <a:p>
            <a:pPr lvl="0"/>
            <a:r>
              <a:rPr lang="nl-NL" sz="1050" dirty="0" err="1"/>
              <a:t>Material</a:t>
            </a:r>
            <a:endParaRPr lang="nl-NL" sz="1050" dirty="0"/>
          </a:p>
          <a:p>
            <a:pPr lvl="0"/>
            <a:r>
              <a:rPr lang="nl-NL" sz="1050" b="1" dirty="0" err="1"/>
              <a:t>MeshBasicMaterial</a:t>
            </a:r>
            <a:endParaRPr lang="nl-NL" sz="1050" b="1" dirty="0"/>
          </a:p>
          <a:p>
            <a:pPr lvl="0"/>
            <a:r>
              <a:rPr lang="nl-NL" sz="1050" dirty="0" err="1"/>
              <a:t>MeshDepthMaterial</a:t>
            </a:r>
            <a:endParaRPr lang="nl-NL" sz="1050" dirty="0"/>
          </a:p>
          <a:p>
            <a:pPr lvl="0"/>
            <a:r>
              <a:rPr lang="nl-NL" sz="1050" dirty="0" err="1"/>
              <a:t>MultiMaterial</a:t>
            </a:r>
            <a:endParaRPr lang="nl-NL" sz="1050" dirty="0"/>
          </a:p>
          <a:p>
            <a:pPr lvl="0"/>
            <a:r>
              <a:rPr lang="nl-NL" sz="1050" dirty="0" err="1"/>
              <a:t>MeshLambertMaterial</a:t>
            </a:r>
            <a:endParaRPr lang="nl-NL" sz="1050" dirty="0"/>
          </a:p>
          <a:p>
            <a:pPr lvl="0"/>
            <a:r>
              <a:rPr lang="nl-NL" sz="1050" dirty="0" err="1"/>
              <a:t>MeshNormalMaterial</a:t>
            </a:r>
            <a:endParaRPr lang="nl-NL" sz="1050" dirty="0"/>
          </a:p>
          <a:p>
            <a:pPr lvl="0"/>
            <a:r>
              <a:rPr lang="nl-NL" sz="1050" b="1" dirty="0" err="1"/>
              <a:t>MeshPhongMaterial</a:t>
            </a:r>
            <a:endParaRPr lang="nl-NL" sz="1050" b="1" dirty="0"/>
          </a:p>
          <a:p>
            <a:pPr lvl="0"/>
            <a:r>
              <a:rPr lang="nl-NL" sz="1050" dirty="0" err="1"/>
              <a:t>MeshStandardMaterial</a:t>
            </a:r>
            <a:endParaRPr lang="nl-NL" sz="1050" dirty="0"/>
          </a:p>
          <a:p>
            <a:pPr lvl="0"/>
            <a:r>
              <a:rPr lang="nl-NL" sz="1050" dirty="0" err="1"/>
              <a:t>PointsMaterial</a:t>
            </a:r>
            <a:endParaRPr lang="nl-NL" sz="1050" dirty="0"/>
          </a:p>
          <a:p>
            <a:pPr lvl="0"/>
            <a:r>
              <a:rPr lang="nl-NL" sz="1050" dirty="0" err="1"/>
              <a:t>RawShaderMaterial</a:t>
            </a:r>
            <a:endParaRPr lang="nl-NL" sz="1050" dirty="0"/>
          </a:p>
          <a:p>
            <a:pPr lvl="0"/>
            <a:r>
              <a:rPr lang="nl-NL" sz="1050" dirty="0" err="1"/>
              <a:t>ShaderMaterial</a:t>
            </a:r>
            <a:endParaRPr lang="nl-NL" sz="1050" dirty="0"/>
          </a:p>
          <a:p>
            <a:pPr lvl="0"/>
            <a:r>
              <a:rPr lang="nl-NL" sz="1050" dirty="0" err="1"/>
              <a:t>SpriteMaterial</a:t>
            </a:r>
            <a:endParaRPr lang="nl-NL" sz="105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3420" y="4397446"/>
            <a:ext cx="15266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err="1"/>
              <a:t>scene.add</a:t>
            </a:r>
            <a:r>
              <a:rPr lang="nl-NL" sz="1400" dirty="0"/>
              <a:t>( </a:t>
            </a:r>
            <a:r>
              <a:rPr lang="nl-NL" sz="1400" dirty="0" err="1"/>
              <a:t>cube</a:t>
            </a:r>
            <a:r>
              <a:rPr lang="nl-NL" sz="1400" dirty="0"/>
              <a:t> </a:t>
            </a:r>
            <a:r>
              <a:rPr lang="nl-NL" sz="1400" dirty="0" smtClean="0"/>
              <a:t>);</a:t>
            </a:r>
            <a:endParaRPr lang="nl-NL" sz="1400" dirty="0"/>
          </a:p>
        </p:txBody>
      </p:sp>
      <p:pic>
        <p:nvPicPr>
          <p:cNvPr id="5122" name="Picture 2" descr="http://www.3dvia.com/blog/wp-content/uploads/2011/02/component_imag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38" y="3992879"/>
            <a:ext cx="4503384" cy="163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orm-chimera-prod.s3.amazonaws.com/1234000000802/figs/p3da_Figure_4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2105024"/>
            <a:ext cx="4770466" cy="283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79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3" grpId="0"/>
      <p:bldP spid="12" grpId="0"/>
      <p:bldP spid="10" grpId="0" animBg="1"/>
      <p:bldP spid="10" grpId="1" animBg="1"/>
      <p:bldP spid="11" grpId="0" animBg="1"/>
      <p:bldP spid="11" grpId="1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var </a:t>
            </a:r>
            <a:r>
              <a:rPr lang="nl-NL" dirty="0" err="1"/>
              <a:t>texture</a:t>
            </a:r>
            <a:r>
              <a:rPr lang="nl-NL" dirty="0"/>
              <a:t> = new </a:t>
            </a:r>
            <a:r>
              <a:rPr lang="nl-NL" dirty="0" err="1"/>
              <a:t>THREE.TextureLoader</a:t>
            </a:r>
            <a:r>
              <a:rPr lang="nl-NL" dirty="0"/>
              <a:t>().load( ['ez.jpg'] 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ar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material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THREE.MeshBasicMaterial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/>
              <a:t>{ map: </a:t>
            </a:r>
            <a:r>
              <a:rPr lang="nl-NL" dirty="0" err="1"/>
              <a:t>texture</a:t>
            </a:r>
            <a:r>
              <a:rPr lang="nl-NL" dirty="0"/>
              <a:t> } 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THREE.BoxGeometry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( 2, 2, 2 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cube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THREE.Mesh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material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);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</a:t>
            </a:r>
            <a:r>
              <a:rPr lang="nl-NL" dirty="0" err="1" smtClean="0"/>
              <a:t>dding</a:t>
            </a:r>
            <a:r>
              <a:rPr lang="nl-NL" dirty="0" smtClean="0"/>
              <a:t> </a:t>
            </a:r>
            <a:r>
              <a:rPr lang="nl-NL" dirty="0" err="1" smtClean="0"/>
              <a:t>textures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pic>
        <p:nvPicPr>
          <p:cNvPr id="5" name="Picture 2" descr="http://www.real3dtutorials.com/images/img00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1" y="3284220"/>
            <a:ext cx="6260990" cy="26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5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Rotating</a:t>
            </a:r>
            <a:r>
              <a:rPr lang="nl-NL" b="1" dirty="0" smtClean="0"/>
              <a:t> the object</a:t>
            </a:r>
          </a:p>
          <a:p>
            <a:endParaRPr lang="nl-NL" dirty="0" smtClean="0"/>
          </a:p>
          <a:p>
            <a:r>
              <a:rPr lang="nl-NL" sz="1600" dirty="0" smtClean="0"/>
              <a:t>	</a:t>
            </a:r>
            <a:r>
              <a:rPr lang="nl-NL" sz="1600" dirty="0" err="1" smtClean="0"/>
              <a:t>cube.rotation.x</a:t>
            </a:r>
            <a:r>
              <a:rPr lang="nl-NL" sz="1600" dirty="0" smtClean="0"/>
              <a:t> </a:t>
            </a:r>
            <a:r>
              <a:rPr lang="nl-NL" sz="1600" dirty="0"/>
              <a:t>= 0.3;</a:t>
            </a:r>
          </a:p>
          <a:p>
            <a:r>
              <a:rPr lang="nl-NL" sz="1600" dirty="0" smtClean="0"/>
              <a:t>	</a:t>
            </a:r>
            <a:r>
              <a:rPr lang="nl-NL" sz="1600" dirty="0" err="1" smtClean="0"/>
              <a:t>cube.rotation.y</a:t>
            </a:r>
            <a:r>
              <a:rPr lang="nl-NL" sz="1600" dirty="0" smtClean="0"/>
              <a:t> </a:t>
            </a:r>
            <a:r>
              <a:rPr lang="nl-NL" sz="1600" dirty="0"/>
              <a:t>= 0.3</a:t>
            </a:r>
            <a:r>
              <a:rPr lang="nl-NL" sz="1600" dirty="0" smtClean="0"/>
              <a:t>;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Rotating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moving</a:t>
            </a:r>
            <a:r>
              <a:rPr lang="nl-NL" dirty="0" smtClean="0"/>
              <a:t> the object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10840"/>
            <a:ext cx="8404860" cy="210402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000" b="1" dirty="0" err="1"/>
              <a:t>Continues</a:t>
            </a:r>
            <a:r>
              <a:rPr lang="nl-NL" sz="2000" b="1" dirty="0"/>
              <a:t> </a:t>
            </a:r>
            <a:r>
              <a:rPr lang="nl-NL" sz="2000" b="1" dirty="0" err="1"/>
              <a:t>rotation</a:t>
            </a:r>
            <a:endParaRPr lang="nl-NL" sz="2000" b="1" dirty="0"/>
          </a:p>
          <a:p>
            <a:endParaRPr lang="nl-NL" sz="1600" dirty="0"/>
          </a:p>
          <a:p>
            <a:r>
              <a:rPr lang="nl-NL" sz="1600" dirty="0" smtClean="0"/>
              <a:t>	</a:t>
            </a:r>
            <a:r>
              <a:rPr lang="nl-NL" sz="1600" dirty="0" err="1" smtClean="0"/>
              <a:t>function</a:t>
            </a:r>
            <a:r>
              <a:rPr lang="nl-NL" sz="1600" dirty="0" smtClean="0"/>
              <a:t> </a:t>
            </a:r>
            <a:r>
              <a:rPr lang="nl-NL" sz="1600" dirty="0" err="1"/>
              <a:t>render</a:t>
            </a:r>
            <a:r>
              <a:rPr lang="nl-NL" sz="1600" dirty="0"/>
              <a:t>() {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</a:t>
            </a:r>
            <a:r>
              <a:rPr lang="nl-NL" sz="1600" dirty="0" err="1" smtClean="0"/>
              <a:t>requestAnimationFrame</a:t>
            </a:r>
            <a:r>
              <a:rPr lang="nl-NL" sz="1600" dirty="0"/>
              <a:t>( </a:t>
            </a:r>
            <a:r>
              <a:rPr lang="nl-NL" sz="1600" dirty="0" err="1"/>
              <a:t>render</a:t>
            </a:r>
            <a:r>
              <a:rPr lang="nl-NL" sz="1600" dirty="0"/>
              <a:t> );</a:t>
            </a:r>
          </a:p>
          <a:p>
            <a:r>
              <a:rPr lang="nl-NL" sz="1600" dirty="0" smtClean="0"/>
              <a:t>	</a:t>
            </a:r>
            <a:r>
              <a:rPr lang="nl-NL" sz="1600" dirty="0"/>
              <a:t>	</a:t>
            </a:r>
            <a:r>
              <a:rPr lang="nl-NL" sz="1600" dirty="0" err="1"/>
              <a:t>cube.rotation.x</a:t>
            </a:r>
            <a:r>
              <a:rPr lang="nl-NL" sz="1600" dirty="0"/>
              <a:t> += 0.01;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</a:t>
            </a:r>
            <a:r>
              <a:rPr lang="nl-NL" sz="1600" dirty="0" err="1" smtClean="0"/>
              <a:t>cube.rotation.y</a:t>
            </a:r>
            <a:r>
              <a:rPr lang="nl-NL" sz="1600" dirty="0" smtClean="0"/>
              <a:t> </a:t>
            </a:r>
            <a:r>
              <a:rPr lang="nl-NL" sz="1600" dirty="0"/>
              <a:t>+= 0.01;</a:t>
            </a:r>
          </a:p>
          <a:p>
            <a:r>
              <a:rPr lang="nl-NL" sz="1600" dirty="0" smtClean="0"/>
              <a:t>	</a:t>
            </a:r>
            <a:r>
              <a:rPr lang="nl-NL" sz="1600" dirty="0"/>
              <a:t>	</a:t>
            </a:r>
            <a:r>
              <a:rPr lang="nl-NL" sz="1600" dirty="0" err="1"/>
              <a:t>renderer.render</a:t>
            </a:r>
            <a:r>
              <a:rPr lang="nl-NL" sz="1600" dirty="0"/>
              <a:t>( scene, camera );</a:t>
            </a:r>
          </a:p>
          <a:p>
            <a:r>
              <a:rPr lang="nl-NL" sz="16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55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78387"/>
            <a:ext cx="8522455" cy="1373373"/>
          </a:xfrm>
        </p:spPr>
        <p:txBody>
          <a:bodyPr/>
          <a:lstStyle/>
          <a:p>
            <a:r>
              <a:rPr lang="nl-NL" b="1" dirty="0" err="1" smtClean="0"/>
              <a:t>Ambient</a:t>
            </a:r>
            <a:r>
              <a:rPr lang="nl-NL" b="1" dirty="0" smtClean="0"/>
              <a:t> light</a:t>
            </a:r>
          </a:p>
          <a:p>
            <a:endParaRPr lang="nl-NL" b="1" dirty="0" smtClean="0"/>
          </a:p>
          <a:p>
            <a:r>
              <a:rPr lang="nl-NL" sz="1600" dirty="0"/>
              <a:t>	</a:t>
            </a:r>
            <a:r>
              <a:rPr lang="nl-NL" sz="1600" dirty="0" smtClean="0"/>
              <a:t>var </a:t>
            </a:r>
            <a:r>
              <a:rPr lang="nl-NL" sz="1600" dirty="0" err="1" smtClean="0"/>
              <a:t>ambient</a:t>
            </a:r>
            <a:r>
              <a:rPr lang="nl-NL" sz="1600" dirty="0" smtClean="0"/>
              <a:t> </a:t>
            </a:r>
            <a:r>
              <a:rPr lang="nl-NL" sz="1600" dirty="0"/>
              <a:t>= new </a:t>
            </a:r>
            <a:r>
              <a:rPr lang="nl-NL" sz="1600" dirty="0" err="1"/>
              <a:t>THREE.AmbientLight</a:t>
            </a:r>
            <a:r>
              <a:rPr lang="nl-NL" sz="1600" dirty="0"/>
              <a:t>( 0xffffff, 0.1 );</a:t>
            </a:r>
          </a:p>
          <a:p>
            <a:r>
              <a:rPr lang="nl-NL" sz="1600" dirty="0"/>
              <a:t>	</a:t>
            </a:r>
            <a:r>
              <a:rPr lang="nl-NL" sz="1600" dirty="0" err="1"/>
              <a:t>scene.add</a:t>
            </a:r>
            <a:r>
              <a:rPr lang="nl-NL" sz="1600" dirty="0"/>
              <a:t>( </a:t>
            </a:r>
            <a:r>
              <a:rPr lang="nl-NL" sz="1600" dirty="0" err="1"/>
              <a:t>ambient</a:t>
            </a:r>
            <a:r>
              <a:rPr lang="nl-NL" sz="1600" dirty="0"/>
              <a:t> </a:t>
            </a:r>
            <a:r>
              <a:rPr lang="nl-NL" sz="1600" dirty="0" smtClean="0"/>
              <a:t>);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Lighting</a:t>
            </a:r>
            <a:r>
              <a:rPr lang="nl-NL" dirty="0" smtClean="0"/>
              <a:t>: </a:t>
            </a:r>
            <a:r>
              <a:rPr lang="nl-NL" dirty="0" err="1" smtClean="0"/>
              <a:t>ambient</a:t>
            </a:r>
            <a:r>
              <a:rPr lang="nl-NL" dirty="0" smtClean="0"/>
              <a:t> light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685798" y="3078480"/>
            <a:ext cx="7856221" cy="23502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000" b="1" dirty="0" err="1" smtClean="0"/>
              <a:t>Use</a:t>
            </a:r>
            <a:r>
              <a:rPr lang="nl-NL" sz="2000" b="1" dirty="0" smtClean="0"/>
              <a:t> correct </a:t>
            </a:r>
            <a:r>
              <a:rPr lang="nl-NL" sz="2000" b="1" dirty="0" err="1" smtClean="0"/>
              <a:t>material</a:t>
            </a:r>
            <a:endParaRPr lang="nl-NL" sz="2000" b="1" dirty="0" smtClean="0"/>
          </a:p>
          <a:p>
            <a:endParaRPr lang="nl-NL" sz="1600" dirty="0" smtClean="0"/>
          </a:p>
          <a:p>
            <a:r>
              <a:rPr lang="nl-NL" sz="1600" dirty="0" smtClean="0"/>
              <a:t>No </a:t>
            </a:r>
            <a:r>
              <a:rPr lang="nl-NL" sz="1600" dirty="0" err="1" smtClean="0"/>
              <a:t>lights</a:t>
            </a:r>
            <a:r>
              <a:rPr lang="nl-NL" sz="1600" dirty="0" smtClean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shadows</a:t>
            </a:r>
            <a:r>
              <a:rPr lang="nl-NL" sz="1600" dirty="0" smtClean="0"/>
              <a:t> on</a:t>
            </a:r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MeshBasicMaterial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} 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);</a:t>
            </a:r>
          </a:p>
          <a:p>
            <a:endParaRPr lang="nl-NL" sz="1600" dirty="0" smtClean="0"/>
          </a:p>
          <a:p>
            <a:r>
              <a:rPr lang="nl-NL" sz="1600" dirty="0" err="1" smtClean="0"/>
              <a:t>Materials</a:t>
            </a:r>
            <a:r>
              <a:rPr lang="nl-NL" sz="1600" dirty="0" smtClean="0"/>
              <a:t> 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absorb</a:t>
            </a:r>
            <a:r>
              <a:rPr lang="nl-NL" sz="1600" dirty="0" smtClean="0"/>
              <a:t>/</a:t>
            </a:r>
            <a:r>
              <a:rPr lang="nl-NL" sz="1600" dirty="0" err="1" smtClean="0"/>
              <a:t>reflect</a:t>
            </a:r>
            <a:r>
              <a:rPr lang="nl-NL" sz="1600" dirty="0" smtClean="0"/>
              <a:t> </a:t>
            </a:r>
            <a:r>
              <a:rPr lang="nl-NL" sz="1600" dirty="0" err="1" smtClean="0"/>
              <a:t>lights</a:t>
            </a:r>
            <a:r>
              <a:rPr lang="nl-NL" sz="1600" dirty="0" smtClean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shadows</a:t>
            </a:r>
            <a:endParaRPr lang="nl-NL" sz="1600" dirty="0" smtClean="0"/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MeshPhongMaterial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} );</a:t>
            </a:r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MeshLambertMaterial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} );</a:t>
            </a:r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MeshStandardMaterial</a:t>
            </a:r>
            <a:r>
              <a:rPr lang="nl-NL" sz="1600" dirty="0" smtClean="0"/>
              <a:t> 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} );</a:t>
            </a:r>
          </a:p>
        </p:txBody>
      </p:sp>
    </p:spTree>
    <p:extLst>
      <p:ext uri="{BB962C8B-B14F-4D97-AF65-F5344CB8AC3E}">
        <p14:creationId xmlns:p14="http://schemas.microsoft.com/office/powerpoint/2010/main" val="32631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600" dirty="0" err="1"/>
              <a:t>renderer.shadowMap.enabled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 </a:t>
            </a:r>
          </a:p>
          <a:p>
            <a:pPr>
              <a:lnSpc>
                <a:spcPct val="100000"/>
              </a:lnSpc>
            </a:pPr>
            <a:r>
              <a:rPr lang="nl-NL" sz="1600" dirty="0" err="1"/>
              <a:t>renderer.gammaOutput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 </a:t>
            </a:r>
          </a:p>
          <a:p>
            <a:pPr>
              <a:lnSpc>
                <a:spcPct val="100000"/>
              </a:lnSpc>
            </a:pPr>
            <a:endParaRPr lang="nl-NL" sz="1600" dirty="0" smtClean="0"/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</a:t>
            </a:r>
            <a:r>
              <a:rPr lang="nl-NL" sz="1600" dirty="0" smtClean="0"/>
              <a:t> </a:t>
            </a:r>
            <a:r>
              <a:rPr lang="nl-NL" sz="1600" dirty="0"/>
              <a:t>= new </a:t>
            </a:r>
            <a:r>
              <a:rPr lang="nl-NL" sz="1600" dirty="0" err="1"/>
              <a:t>THREE.SpotLight</a:t>
            </a:r>
            <a:r>
              <a:rPr lang="nl-NL" sz="1600" dirty="0"/>
              <a:t>( 0xffffff );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spotLight.position.set</a:t>
            </a:r>
            <a:r>
              <a:rPr lang="nl-NL" sz="1600" dirty="0"/>
              <a:t>( 10, 18, -10 );</a:t>
            </a:r>
          </a:p>
          <a:p>
            <a:pPr>
              <a:lnSpc>
                <a:spcPct val="100000"/>
              </a:lnSpc>
            </a:pPr>
            <a:r>
              <a:rPr lang="nl-NL" sz="1600" dirty="0" err="1"/>
              <a:t>spotLight.angle</a:t>
            </a:r>
            <a:r>
              <a:rPr lang="nl-NL" sz="1600" dirty="0"/>
              <a:t> = </a:t>
            </a:r>
            <a:r>
              <a:rPr lang="nl-NL" sz="1600" dirty="0" err="1"/>
              <a:t>Math.PI</a:t>
            </a:r>
            <a:r>
              <a:rPr lang="nl-NL" sz="1600" dirty="0"/>
              <a:t> / 8;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spotLight.castShadow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spotLight.shadow.mapSize.width</a:t>
            </a:r>
            <a:r>
              <a:rPr lang="nl-NL" sz="1600" dirty="0" smtClean="0"/>
              <a:t> </a:t>
            </a:r>
            <a:r>
              <a:rPr lang="nl-NL" sz="1600" dirty="0"/>
              <a:t>= 1024;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spotLight.shadow.mapSize.height</a:t>
            </a:r>
            <a:r>
              <a:rPr lang="nl-NL" sz="1600" dirty="0" smtClean="0"/>
              <a:t> </a:t>
            </a:r>
            <a:r>
              <a:rPr lang="nl-NL" sz="1600" dirty="0"/>
              <a:t>= 1024;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scene.add</a:t>
            </a:r>
            <a:r>
              <a:rPr lang="nl-NL" sz="1600" dirty="0"/>
              <a:t>( </a:t>
            </a:r>
            <a:r>
              <a:rPr lang="nl-NL" sz="1600" dirty="0" err="1"/>
              <a:t>spotLight</a:t>
            </a:r>
            <a:r>
              <a:rPr lang="nl-NL" sz="1600" dirty="0"/>
              <a:t> </a:t>
            </a:r>
            <a:r>
              <a:rPr lang="nl-NL" sz="1600" dirty="0" smtClean="0"/>
              <a:t>);</a:t>
            </a:r>
          </a:p>
          <a:p>
            <a:pPr>
              <a:lnSpc>
                <a:spcPct val="100000"/>
              </a:lnSpc>
            </a:pP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spotLight.decay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2;</a:t>
            </a:r>
          </a:p>
          <a:p>
            <a:pPr>
              <a:lnSpc>
                <a:spcPct val="100000"/>
              </a:lnSpc>
            </a:pP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spotLight.penumbra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0.5;</a:t>
            </a:r>
          </a:p>
          <a:p>
            <a:pPr>
              <a:lnSpc>
                <a:spcPct val="100000"/>
              </a:lnSpc>
            </a:pP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spotLight.shadow.camera.near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1;</a:t>
            </a:r>
          </a:p>
          <a:p>
            <a:pPr>
              <a:lnSpc>
                <a:spcPct val="100000"/>
              </a:lnSpc>
            </a:pP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spotLight.shadow.camera.far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4000;</a:t>
            </a:r>
          </a:p>
          <a:p>
            <a:pPr>
              <a:lnSpc>
                <a:spcPct val="100000"/>
              </a:lnSpc>
            </a:pPr>
            <a:endParaRPr lang="nl-NL" sz="1600" dirty="0" smtClean="0"/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cube.receiveShadow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1600" dirty="0" err="1"/>
              <a:t>cube.castShadow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endParaRPr lang="nl-NL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Lighting</a:t>
            </a:r>
            <a:r>
              <a:rPr lang="nl-NL" dirty="0" smtClean="0"/>
              <a:t>: spotlight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55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render</a:t>
            </a:r>
            <a:r>
              <a:rPr lang="nl-NL" dirty="0"/>
              <a:t>() {</a:t>
            </a:r>
          </a:p>
          <a:p>
            <a:r>
              <a:rPr lang="nl-NL" dirty="0"/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requestAnimationFrame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render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);</a:t>
            </a:r>
          </a:p>
          <a:p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cube.rotation.x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+= 0.01;</a:t>
            </a:r>
          </a:p>
          <a:p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cube.rotation.y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+= 0.01;</a:t>
            </a:r>
          </a:p>
          <a:p>
            <a:r>
              <a:rPr lang="nl-NL" dirty="0"/>
              <a:t>	</a:t>
            </a:r>
            <a:r>
              <a:rPr lang="nl-NL" dirty="0" err="1"/>
              <a:t>camera.position.z</a:t>
            </a:r>
            <a:r>
              <a:rPr lang="nl-NL" dirty="0"/>
              <a:t> -= 0.01;</a:t>
            </a:r>
          </a:p>
          <a:p>
            <a:r>
              <a:rPr lang="nl-NL" dirty="0"/>
              <a:t>	</a:t>
            </a:r>
            <a:r>
              <a:rPr lang="nl-NL" dirty="0" err="1"/>
              <a:t>camera.position.x</a:t>
            </a:r>
            <a:r>
              <a:rPr lang="nl-NL" dirty="0"/>
              <a:t> -= 0.02;</a:t>
            </a:r>
          </a:p>
          <a:p>
            <a:r>
              <a:rPr lang="nl-NL" dirty="0"/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renderer.render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 scene, camera );</a:t>
            </a:r>
          </a:p>
          <a:p>
            <a:r>
              <a:rPr lang="nl-N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Moving</a:t>
            </a:r>
            <a:r>
              <a:rPr lang="nl-NL" dirty="0" smtClean="0"/>
              <a:t> the camera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631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4.xml><?xml version="1.0" encoding="utf-8"?>
<a:theme xmlns:a="http://schemas.openxmlformats.org/drawingml/2006/main" name="1_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AD22DE-37A7-423E-B4CE-B51818BC1129}">
  <ds:schemaRefs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C84CDBF-5EAE-4640-B063-3824C655A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49D9FA-143E-418E-90EC-74A3CE19A3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ING_PP_Template_16x9_ING_Me_Embedded</Template>
  <TotalTime>0</TotalTime>
  <Words>399</Words>
  <Application>Microsoft Office PowerPoint</Application>
  <PresentationFormat>A4 Paper (210x297 mm)</PresentationFormat>
  <Paragraphs>189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Rockwell ING</vt:lpstr>
      <vt:lpstr>ＭＳ Ｐゴシック</vt:lpstr>
      <vt:lpstr>ING Me</vt:lpstr>
      <vt:lpstr>Arial Unicode MS</vt:lpstr>
      <vt:lpstr>ING_PP_Template_16x9_ING_Me_Embedded</vt:lpstr>
      <vt:lpstr>Mck - Think fwd - act now _ Wide</vt:lpstr>
      <vt:lpstr>1_ING_PP_Template_16x9_ING_Me_Embedded</vt:lpstr>
      <vt:lpstr>1_Mck - Think fwd - act now _ Wide</vt:lpstr>
      <vt:lpstr>2_ING_PP_Template_16x9_ING_Me_Embedded</vt:lpstr>
      <vt:lpstr>think-cell Slide</vt:lpstr>
      <vt:lpstr>WebGL: Introductie</vt:lpstr>
      <vt:lpstr>Three JS</vt:lpstr>
      <vt:lpstr>Scene en renderer</vt:lpstr>
      <vt:lpstr>Creating an object</vt:lpstr>
      <vt:lpstr>Adding textures</vt:lpstr>
      <vt:lpstr>Rotating and moving the object</vt:lpstr>
      <vt:lpstr>Lighting: ambient light</vt:lpstr>
      <vt:lpstr>Lighting: spotlight</vt:lpstr>
      <vt:lpstr>Moving the camera</vt:lpstr>
      <vt:lpstr>Assignment: Make a moving vehicle</vt:lpstr>
      <vt:lpstr>Next time</vt:lpstr>
      <vt:lpstr>Resources &amp; Tutorials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Klopper, S.H. (Sander)</dc:creator>
  <cp:keywords>ING Me Embedded, Template 16x9</cp:keywords>
  <cp:lastModifiedBy>Weemaes, M. (Merlin)</cp:lastModifiedBy>
  <cp:revision>119</cp:revision>
  <dcterms:created xsi:type="dcterms:W3CDTF">2015-10-23T07:10:09Z</dcterms:created>
  <dcterms:modified xsi:type="dcterms:W3CDTF">2016-05-31T11:59:31Z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