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44"/>
  </p:notesMasterIdLst>
  <p:handoutMasterIdLst>
    <p:handoutMasterId r:id="rId45"/>
  </p:handoutMasterIdLst>
  <p:sldIdLst>
    <p:sldId id="256" r:id="rId9"/>
    <p:sldId id="257" r:id="rId10"/>
    <p:sldId id="258" r:id="rId11"/>
    <p:sldId id="260" r:id="rId12"/>
    <p:sldId id="259" r:id="rId13"/>
    <p:sldId id="283" r:id="rId14"/>
    <p:sldId id="261" r:id="rId15"/>
    <p:sldId id="265" r:id="rId16"/>
    <p:sldId id="266" r:id="rId17"/>
    <p:sldId id="284" r:id="rId18"/>
    <p:sldId id="285" r:id="rId19"/>
    <p:sldId id="294" r:id="rId20"/>
    <p:sldId id="273" r:id="rId21"/>
    <p:sldId id="293" r:id="rId22"/>
    <p:sldId id="292" r:id="rId23"/>
    <p:sldId id="289" r:id="rId24"/>
    <p:sldId id="290" r:id="rId25"/>
    <p:sldId id="288" r:id="rId26"/>
    <p:sldId id="262" r:id="rId27"/>
    <p:sldId id="264" r:id="rId28"/>
    <p:sldId id="263" r:id="rId29"/>
    <p:sldId id="267" r:id="rId30"/>
    <p:sldId id="269" r:id="rId31"/>
    <p:sldId id="270" r:id="rId32"/>
    <p:sldId id="275" r:id="rId33"/>
    <p:sldId id="276" r:id="rId34"/>
    <p:sldId id="282" r:id="rId35"/>
    <p:sldId id="281" r:id="rId36"/>
    <p:sldId id="277" r:id="rId37"/>
    <p:sldId id="278" r:id="rId38"/>
    <p:sldId id="279" r:id="rId39"/>
    <p:sldId id="280" r:id="rId40"/>
    <p:sldId id="287" r:id="rId41"/>
    <p:sldId id="291" r:id="rId42"/>
    <p:sldId id="295" r:id="rId43"/>
  </p:sldIdLst>
  <p:sldSz cx="9906000" cy="6858000" type="A4"/>
  <p:notesSz cx="6858000" cy="9144000"/>
  <p:embeddedFontLst>
    <p:embeddedFont>
      <p:font typeface="ING Me" panose="02000506040000020004" pitchFamily="2" charset="0"/>
      <p:regular r:id="rId46"/>
      <p:bold r:id="rId47"/>
      <p:italic r:id="rId48"/>
      <p:boldItalic r:id="rId49"/>
    </p:embeddedFont>
    <p:embeddedFont>
      <p:font typeface="ＭＳ Ｐゴシック" panose="020B0600070205080204" pitchFamily="34" charset="-128"/>
      <p:regular r:id="rId50"/>
    </p:embeddedFont>
    <p:embeddedFont>
      <p:font typeface="Arial Unicode MS" panose="020B0604020202020204" pitchFamily="34" charset="-128"/>
      <p:regular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0698" autoAdjust="0"/>
  </p:normalViewPr>
  <p:slideViewPr>
    <p:cSldViewPr snapToGrid="0" showGuides="1">
      <p:cViewPr>
        <p:scale>
          <a:sx n="75" d="100"/>
          <a:sy n="75" d="100"/>
        </p:scale>
        <p:origin x="-2466" y="-702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4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10/05/2016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ji/gl-matrix" TargetMode="External"/><Relationship Id="rId3" Type="http://schemas.openxmlformats.org/officeDocument/2006/relationships/hyperlink" Target="https://www.blend4web.com/en/" TargetMode="External"/><Relationship Id="rId7" Type="http://schemas.openxmlformats.org/officeDocument/2006/relationships/hyperlink" Target="https://en.wikipedia.org/wiki/List_of_WebGL_frameworks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" TargetMode="External"/><Relationship Id="rId5" Type="http://schemas.openxmlformats.org/officeDocument/2006/relationships/hyperlink" Target="https://clara.io/" TargetMode="External"/><Relationship Id="rId4" Type="http://schemas.openxmlformats.org/officeDocument/2006/relationships/hyperlink" Target="http://www.ambiera.com/copperlicht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#webgl_geometry_cub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webgl/webgl_fundamentals/" TargetMode="External"/><Relationship Id="rId2" Type="http://schemas.openxmlformats.org/officeDocument/2006/relationships/hyperlink" Target="http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ativebloq.com/javascript/get-started-webgl-draw-square-711298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7" Type="http://schemas.openxmlformats.org/officeDocument/2006/relationships/hyperlink" Target="https://secured-static.greenpeace.org/russia/Global/russia/html/projects/waterpollution/pfc_circulation.html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yes.nasa.gov/curiosity/" TargetMode="Externa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1 – </a:t>
            </a:r>
            <a:r>
              <a:rPr lang="en-GB" dirty="0" err="1" smtClean="0"/>
              <a:t>WebGL</a:t>
            </a:r>
            <a:r>
              <a:rPr lang="en-GB" dirty="0" smtClean="0"/>
              <a:t> &amp; OpenGL basics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16/5/2016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Triangles</a:t>
            </a:r>
            <a:r>
              <a:rPr lang="nl-NL" dirty="0" smtClean="0"/>
              <a:t> (tris)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5122" name="Picture 2" descr="http://www.tutorialspoint.com/webgl/images/geomet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64" y="1277938"/>
            <a:ext cx="7972547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0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34600" y="1612900"/>
            <a:ext cx="5041900" cy="13653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Open opdracht 1</a:t>
            </a:r>
          </a:p>
          <a:p>
            <a:r>
              <a:rPr lang="nl-NL" sz="1400" dirty="0" smtClean="0"/>
              <a:t>- Check het </a:t>
            </a:r>
            <a:r>
              <a:rPr lang="nl-NL" sz="1400" dirty="0" err="1" smtClean="0"/>
              <a:t>gitlab</a:t>
            </a:r>
            <a:r>
              <a:rPr lang="nl-NL" sz="1400" dirty="0" smtClean="0"/>
              <a:t> project uit</a:t>
            </a:r>
          </a:p>
          <a:p>
            <a:r>
              <a:rPr lang="nl-NL" sz="1400" dirty="0" smtClean="0"/>
              <a:t>- Voeg een extra </a:t>
            </a:r>
            <a:r>
              <a:rPr lang="nl-NL" sz="1400" dirty="0" err="1" smtClean="0"/>
              <a:t>triangle</a:t>
            </a:r>
            <a:r>
              <a:rPr lang="nl-NL" sz="1400" dirty="0" smtClean="0"/>
              <a:t> toe om er een vierkant van te maken</a:t>
            </a:r>
          </a:p>
          <a:p>
            <a:r>
              <a:rPr lang="nl-NL" sz="1400" dirty="0" smtClean="0"/>
              <a:t>- Verander de kleur van het vierkant</a:t>
            </a:r>
          </a:p>
          <a:p>
            <a:r>
              <a:rPr lang="nl-NL" sz="1400" dirty="0" smtClean="0"/>
              <a:t>- Vervorm het vierkant, maak er een rechthoek van</a:t>
            </a:r>
          </a:p>
          <a:p>
            <a:r>
              <a:rPr lang="nl-NL" sz="1400" dirty="0" smtClean="0"/>
              <a:t>- Voeg een tweede rechthoek toe met een andere kleur.</a:t>
            </a: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215827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Vertex order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15362" name="Picture 2" descr="http://learnopengl.com/img/advanced/faceculling_winding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06" y="1524000"/>
            <a:ext cx="7563969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9172"/>
              </p:ext>
            </p:extLst>
          </p:nvPr>
        </p:nvGraphicFramePr>
        <p:xfrm>
          <a:off x="1701800" y="2802466"/>
          <a:ext cx="6604000" cy="1559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Vertex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Vector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Coordinaat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Positie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Richting</a:t>
                      </a:r>
                    </a:p>
                    <a:p>
                      <a:r>
                        <a:rPr lang="nl-NL" dirty="0" err="1" smtClean="0"/>
                        <a:t>Evt</a:t>
                      </a:r>
                      <a:r>
                        <a:rPr lang="nl-NL" baseline="0" dirty="0" smtClean="0"/>
                        <a:t> afstand</a:t>
                      </a:r>
                    </a:p>
                    <a:p>
                      <a:r>
                        <a:rPr lang="nl-NL" baseline="0" dirty="0" smtClean="0"/>
                        <a:t>Kan genormaliseerd worden</a:t>
                      </a:r>
                    </a:p>
                    <a:p>
                      <a:r>
                        <a:rPr lang="nl-NL" baseline="0" dirty="0" err="1" smtClean="0"/>
                        <a:t>Bijv</a:t>
                      </a:r>
                      <a:r>
                        <a:rPr lang="nl-NL" baseline="0" dirty="0" smtClean="0"/>
                        <a:t>: </a:t>
                      </a:r>
                      <a:r>
                        <a:rPr lang="nl-NL" baseline="0" dirty="0" err="1" smtClean="0"/>
                        <a:t>Normal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7650" y="1348852"/>
            <a:ext cx="13081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400" b="1" dirty="0" smtClean="0"/>
              <a:t>(x, y, </a:t>
            </a:r>
            <a:r>
              <a:rPr lang="nl-NL" sz="2400" b="1" dirty="0" err="1" smtClean="0"/>
              <a:t>z</a:t>
            </a:r>
            <a:r>
              <a:rPr lang="nl-NL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5" name="AutoShape 2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152525"/>
            <a:ext cx="5324475" cy="499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Order is </a:t>
            </a:r>
            <a:r>
              <a:rPr lang="nl-NL" dirty="0" err="1" smtClean="0"/>
              <a:t>very</a:t>
            </a:r>
            <a:r>
              <a:rPr lang="nl-NL" dirty="0" smtClean="0"/>
              <a:t> important!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6146" name="Picture 2" descr="http://what-when-how.com/wp-content/uploads/2012/05/tmp5324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21596"/>
            <a:ext cx="9585325" cy="43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Matrices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26626" name="Picture 2" descr="http://math.hws.edu/graphicsbook/c3/transform-matrices-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471612"/>
            <a:ext cx="594360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27650" name="Picture 2" descr="http://www.dian-xiang.com/images/portfolio/post0/globallocal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277937"/>
            <a:ext cx="7292975" cy="48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8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pic>
        <p:nvPicPr>
          <p:cNvPr id="18434" name="Picture 2" descr="https://cdn.meme.am/instances/500x/64321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685800"/>
            <a:ext cx="8201025" cy="5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34600" y="1612900"/>
            <a:ext cx="4673600" cy="158080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Pak opdracht 2</a:t>
            </a:r>
          </a:p>
          <a:p>
            <a:r>
              <a:rPr lang="nl-NL" sz="1400" dirty="0" smtClean="0"/>
              <a:t>- Speel met de matrices en operaties om verschillende effecten uit te proberen.</a:t>
            </a:r>
          </a:p>
          <a:p>
            <a:r>
              <a:rPr lang="nl-NL" sz="1400" dirty="0" smtClean="0"/>
              <a:t>- Speel met de volgorde van de operaties  om het effect daarvan te zien.</a:t>
            </a:r>
          </a:p>
          <a:p>
            <a:r>
              <a:rPr lang="nl-NL" sz="1400" dirty="0" smtClean="0"/>
              <a:t>- Voeg een 2</a:t>
            </a:r>
            <a:r>
              <a:rPr lang="nl-NL" sz="1400" baseline="30000" dirty="0" smtClean="0"/>
              <a:t>e</a:t>
            </a:r>
            <a:r>
              <a:rPr lang="nl-NL" sz="1400" dirty="0" smtClean="0"/>
              <a:t> vorm toe en roteer / verplaats die naar een andere plek.</a:t>
            </a: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383626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Camera’s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pic>
        <p:nvPicPr>
          <p:cNvPr id="9224" name="Picture 8" descr="http://images.gamedev.net/features/programming/oglch3excerpt/03fig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142998"/>
            <a:ext cx="7297405" cy="5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 and what is it not?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Wikipedia</a:t>
            </a:r>
            <a:r>
              <a:rPr lang="en-GB" dirty="0" smtClean="0"/>
              <a:t>: </a:t>
            </a:r>
            <a:r>
              <a:rPr lang="en-US" dirty="0" err="1"/>
              <a:t>WebGL</a:t>
            </a:r>
            <a:r>
              <a:rPr lang="en-US" dirty="0"/>
              <a:t> (Web Graphics Library) is a JavaScript API for rendering interactive 3D computer graphics and 2D graphics within any compatible web browser without the use of plug-ins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WebGL</a:t>
            </a:r>
            <a:r>
              <a:rPr lang="en-US" dirty="0"/>
              <a:t> is integrated completely into all the web standards of the browser allowing GPU accelerated usage of physics and image processing and effects as part of the web page canvas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WebGL</a:t>
            </a:r>
            <a:r>
              <a:rPr lang="en-US" dirty="0"/>
              <a:t> 1.0 is based on OpenGL </a:t>
            </a:r>
            <a:r>
              <a:rPr lang="en-US" dirty="0" smtClean="0"/>
              <a:t>ES 2.0</a:t>
            </a:r>
            <a:r>
              <a:rPr lang="en-US" dirty="0"/>
              <a:t> (for Embedded Systems) </a:t>
            </a:r>
            <a:r>
              <a:rPr lang="en-US" dirty="0" smtClean="0"/>
              <a:t>and </a:t>
            </a:r>
            <a:r>
              <a:rPr lang="en-US" dirty="0"/>
              <a:t>provides an API for 3D graphics.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1389063"/>
            <a:ext cx="4059237" cy="49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Viewport</a:t>
            </a:r>
            <a:r>
              <a:rPr lang="nl-NL" dirty="0" smtClean="0"/>
              <a:t> &amp; </a:t>
            </a:r>
            <a:r>
              <a:rPr lang="nl-NL" dirty="0" err="1" smtClean="0"/>
              <a:t>Frustum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22606" y="4476038"/>
            <a:ext cx="92870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Viewport</a:t>
            </a:r>
            <a:endParaRPr lang="nl-NL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93158" y="3365500"/>
            <a:ext cx="80527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smtClean="0"/>
              <a:t>Camera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3706" y="1174038"/>
            <a:ext cx="86138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Frustum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92080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Projections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94107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1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027787"/>
            <a:ext cx="6489700" cy="39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Meshes</a:t>
            </a:r>
            <a:r>
              <a:rPr lang="nl-NL" dirty="0" smtClean="0"/>
              <a:t>, </a:t>
            </a:r>
            <a:r>
              <a:rPr lang="nl-NL" dirty="0" err="1" smtClean="0"/>
              <a:t>Triangles</a:t>
            </a:r>
            <a:r>
              <a:rPr lang="nl-NL" dirty="0" smtClean="0"/>
              <a:t> (Tris), </a:t>
            </a:r>
            <a:r>
              <a:rPr lang="nl-NL" dirty="0" err="1" smtClean="0"/>
              <a:t>Edges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1511300" y="1473200"/>
            <a:ext cx="7340600" cy="47371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4565519" y="1181100"/>
            <a:ext cx="57123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Mesh</a:t>
            </a:r>
            <a:endParaRPr lang="nl-NL" sz="16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4851138" y="3416300"/>
            <a:ext cx="825762" cy="279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9" name="Oval 8"/>
          <p:cNvSpPr/>
          <p:nvPr/>
        </p:nvSpPr>
        <p:spPr>
          <a:xfrm>
            <a:off x="4851138" y="2171700"/>
            <a:ext cx="978162" cy="8255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5264019" y="3695700"/>
            <a:ext cx="76200" cy="1028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9719" y="4751224"/>
            <a:ext cx="53917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Edge</a:t>
            </a:r>
            <a:endParaRPr lang="nl-NL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07390" y="2161848"/>
            <a:ext cx="84374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Triangle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944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 descr="http://www.opengl-tutorial.org/assets/images/tuto-9-vbo-indexing/good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-486569"/>
            <a:ext cx="4572000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85913"/>
            <a:ext cx="8915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Image result for opengl vertex vector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9" descr="Image result for opengl vertex vector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53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17410" name="Picture 2" descr="http://i.stack.imgur.com/3udU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033462"/>
            <a:ext cx="8572500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7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Rendering</a:t>
            </a:r>
            <a:r>
              <a:rPr lang="nl-NL" dirty="0" smtClean="0"/>
              <a:t> Modes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011238"/>
            <a:ext cx="77501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0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Materials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pic>
        <p:nvPicPr>
          <p:cNvPr id="21506" name="Picture 2" descr="http://www.glprogramming.com/red/images/teapo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0"/>
            <a:ext cx="565785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71450"/>
            <a:ext cx="43211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</a:t>
            </a:r>
            <a:r>
              <a:rPr lang="nl-NL" dirty="0" err="1" smtClean="0"/>
              <a:t>Lighting</a:t>
            </a:r>
            <a:r>
              <a:rPr lang="nl-NL" dirty="0" smtClean="0"/>
              <a:t> Types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  <p:pic>
        <p:nvPicPr>
          <p:cNvPr id="20482" name="Picture 2" descr="http://math.hws.edu/eck/cs424/notes2013/images/09/ref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402012"/>
            <a:ext cx="6149975" cy="28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Phong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pic>
        <p:nvPicPr>
          <p:cNvPr id="19458" name="Picture 2" descr="https://upload.wikimedia.org/wikipedia/commons/thumb/6/6b/Phong_components_version_4.png/655px-Phong_components_version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4862"/>
            <a:ext cx="9675492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  <p:pic>
        <p:nvPicPr>
          <p:cNvPr id="24578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04975"/>
            <a:ext cx="8391525" cy="35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Wikipedia: </a:t>
            </a:r>
            <a:r>
              <a:rPr lang="nl-NL" dirty="0" err="1" smtClean="0"/>
              <a:t>OpenGL</a:t>
            </a:r>
            <a:r>
              <a:rPr lang="nl-NL" dirty="0"/>
              <a:t> is a cross-</a:t>
            </a:r>
            <a:r>
              <a:rPr lang="nl-NL" dirty="0" err="1"/>
              <a:t>language</a:t>
            </a:r>
            <a:r>
              <a:rPr lang="nl-NL" dirty="0"/>
              <a:t>, cross-platform 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interface (API)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rendering</a:t>
            </a:r>
            <a:r>
              <a:rPr lang="nl-NL" dirty="0"/>
              <a:t> 2D </a:t>
            </a:r>
            <a:r>
              <a:rPr lang="nl-NL" dirty="0" err="1"/>
              <a:t>and</a:t>
            </a:r>
            <a:r>
              <a:rPr lang="nl-NL" dirty="0"/>
              <a:t> 3Dvector </a:t>
            </a:r>
            <a:r>
              <a:rPr lang="nl-NL" dirty="0" err="1"/>
              <a:t>graphics</a:t>
            </a:r>
            <a:r>
              <a:rPr lang="nl-NL" dirty="0"/>
              <a:t>. The API is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interact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 </a:t>
            </a:r>
            <a:r>
              <a:rPr lang="nl-NL" dirty="0" err="1"/>
              <a:t>graphics</a:t>
            </a:r>
            <a:r>
              <a:rPr lang="nl-NL" dirty="0"/>
              <a:t> processing unit (GPU),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 hardware-</a:t>
            </a:r>
            <a:r>
              <a:rPr lang="nl-NL" dirty="0" err="1"/>
              <a:t>accelerated</a:t>
            </a:r>
            <a:r>
              <a:rPr lang="nl-NL" dirty="0"/>
              <a:t> </a:t>
            </a:r>
            <a:r>
              <a:rPr lang="nl-NL" dirty="0" err="1" smtClean="0"/>
              <a:t>rendering</a:t>
            </a:r>
            <a:r>
              <a:rPr lang="nl-NL" dirty="0" smtClean="0"/>
              <a:t>.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WebGL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OpenGL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83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U/V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pic>
        <p:nvPicPr>
          <p:cNvPr id="23554" name="Picture 2" descr="http://i.stack.imgur.com/nMrV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46432"/>
            <a:ext cx="9534525" cy="485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2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Specular</a:t>
            </a:r>
            <a:r>
              <a:rPr lang="nl-NL" dirty="0" smtClean="0"/>
              <a:t> </a:t>
            </a:r>
            <a:r>
              <a:rPr lang="nl-NL" dirty="0" err="1" smtClean="0"/>
              <a:t>Maps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25602" name="Picture 2" descr="Colour map of the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379459"/>
            <a:ext cx="4976812" cy="24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pecular map of th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47" y="4379459"/>
            <a:ext cx="4957754" cy="24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specular map glob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8" descr="Image result for specular map globe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5610" name="Picture 10" descr="http://4.bp.blogspot.com/-hFfZ4JriKOs/UkdEkLAgjtI/AAAAAAAAK_c/VUeZoZeSsng/s1600/specul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8" y="914400"/>
            <a:ext cx="6930118" cy="34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80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Extra: </a:t>
            </a:r>
            <a:r>
              <a:rPr lang="nl-NL" dirty="0" err="1" smtClean="0"/>
              <a:t>Animation</a:t>
            </a:r>
            <a:r>
              <a:rPr lang="nl-NL" dirty="0" smtClean="0"/>
              <a:t> &amp; </a:t>
            </a:r>
            <a:r>
              <a:rPr lang="nl-NL" dirty="0" err="1" smtClean="0"/>
              <a:t>Movement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444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Frameworks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Three.js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2"/>
              </a:rPr>
              <a:t>http://threejs.org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b="1" dirty="0" smtClean="0"/>
              <a:t>Blend4web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3"/>
              </a:rPr>
              <a:t>https://www.blend4web.com/en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b="1" dirty="0" err="1" smtClean="0"/>
              <a:t>Copperlicht</a:t>
            </a:r>
            <a:r>
              <a:rPr lang="nl-NL" dirty="0"/>
              <a:t> - </a:t>
            </a:r>
            <a:r>
              <a:rPr lang="nl-NL" dirty="0">
                <a:hlinkClick r:id="rId4"/>
              </a:rPr>
              <a:t>http://www.ambiera.com/copperlicht</a:t>
            </a:r>
            <a:r>
              <a:rPr lang="nl-NL" dirty="0" smtClean="0">
                <a:hlinkClick r:id="rId4"/>
              </a:rPr>
              <a:t>/</a:t>
            </a:r>
            <a:endParaRPr lang="nl-NL" dirty="0" smtClean="0"/>
          </a:p>
          <a:p>
            <a:r>
              <a:rPr lang="nl-NL" b="1" dirty="0" smtClean="0"/>
              <a:t>Clara.io</a:t>
            </a:r>
            <a:r>
              <a:rPr lang="nl-NL" dirty="0"/>
              <a:t> - </a:t>
            </a:r>
            <a:r>
              <a:rPr lang="nl-NL" dirty="0">
                <a:hlinkClick r:id="rId5"/>
              </a:rPr>
              <a:t>https://clara.io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r>
              <a:rPr lang="nl-NL" b="1" dirty="0" err="1"/>
              <a:t>Unity</a:t>
            </a:r>
            <a:r>
              <a:rPr lang="nl-NL" dirty="0"/>
              <a:t> – </a:t>
            </a:r>
            <a:r>
              <a:rPr lang="nl-NL" dirty="0">
                <a:hlinkClick r:id="rId6"/>
              </a:rPr>
              <a:t>https://unity3d.com/</a:t>
            </a:r>
            <a:endParaRPr lang="nl-NL" dirty="0"/>
          </a:p>
          <a:p>
            <a:endParaRPr lang="nl-NL" dirty="0"/>
          </a:p>
          <a:p>
            <a:r>
              <a:rPr lang="nl-NL" dirty="0"/>
              <a:t>…</a:t>
            </a:r>
            <a:r>
              <a:rPr lang="nl-NL" dirty="0" err="1"/>
              <a:t>and</a:t>
            </a:r>
            <a:r>
              <a:rPr lang="nl-NL" dirty="0"/>
              <a:t> more - </a:t>
            </a:r>
            <a:r>
              <a:rPr lang="nl-NL" dirty="0">
                <a:hlinkClick r:id="rId7"/>
              </a:rPr>
              <a:t>https://en.wikipedia.org/wiki/List_of_WebGL_frameworks</a:t>
            </a:r>
            <a:endParaRPr lang="nl-NL" dirty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Libraries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gl-matrix</a:t>
            </a:r>
            <a:r>
              <a:rPr lang="nl-NL" dirty="0" smtClean="0"/>
              <a:t> - </a:t>
            </a:r>
            <a:r>
              <a:rPr lang="nl-NL" dirty="0" smtClean="0">
                <a:hlinkClick r:id="rId8"/>
              </a:rPr>
              <a:t>https</a:t>
            </a:r>
            <a:r>
              <a:rPr lang="nl-NL" dirty="0">
                <a:hlinkClick r:id="rId8"/>
              </a:rPr>
              <a:t>://</a:t>
            </a:r>
            <a:r>
              <a:rPr lang="nl-NL" dirty="0" smtClean="0">
                <a:hlinkClick r:id="rId8"/>
              </a:rPr>
              <a:t>github.com/toji/gl-matrix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en </a:t>
            </a:r>
            <a:r>
              <a:rPr lang="nl-NL" dirty="0" err="1" smtClean="0"/>
              <a:t>frameworks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10312400" y="1155700"/>
            <a:ext cx="365760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Uiteenlopend van simpele </a:t>
            </a:r>
            <a:r>
              <a:rPr lang="nl-NL" sz="1400" dirty="0" err="1" smtClean="0"/>
              <a:t>libraries</a:t>
            </a:r>
            <a:r>
              <a:rPr lang="nl-NL" sz="1400" dirty="0" smtClean="0"/>
              <a:t> naar </a:t>
            </a:r>
            <a:r>
              <a:rPr lang="nl-NL" sz="1400" dirty="0" err="1" smtClean="0"/>
              <a:t>js</a:t>
            </a:r>
            <a:r>
              <a:rPr lang="nl-NL" sz="1400" dirty="0" smtClean="0"/>
              <a:t> </a:t>
            </a:r>
            <a:r>
              <a:rPr lang="nl-NL" sz="1400" dirty="0" err="1" smtClean="0"/>
              <a:t>frameworks</a:t>
            </a:r>
            <a:r>
              <a:rPr lang="nl-NL" sz="1400" dirty="0" smtClean="0"/>
              <a:t> naar full-</a:t>
            </a:r>
            <a:r>
              <a:rPr lang="nl-NL" sz="1400" dirty="0" err="1" smtClean="0"/>
              <a:t>fledged</a:t>
            </a:r>
            <a:r>
              <a:rPr lang="nl-NL" sz="1400" dirty="0" smtClean="0"/>
              <a:t> editor suites</a:t>
            </a: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3559928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Deep</a:t>
            </a:r>
            <a:r>
              <a:rPr lang="nl-NL" dirty="0" smtClean="0"/>
              <a:t> </a:t>
            </a:r>
            <a:r>
              <a:rPr lang="nl-NL" dirty="0" err="1" smtClean="0"/>
              <a:t>dive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three.js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webgl_geometry_cube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http://learningwebgl.com/blog/?</a:t>
            </a:r>
            <a:r>
              <a:rPr lang="nl-NL" dirty="0" smtClean="0">
                <a:hlinkClick r:id="rId2"/>
              </a:rPr>
              <a:t>page_id=1217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://webglfundamentals.org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>
                <a:hlinkClick r:id="rId3"/>
              </a:rPr>
              <a:t>https://developer.mozilla.org/en-US/docs/Web/API/WebGL_API/Tutorial</a:t>
            </a:r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://www.html5rocks.com/en/tutorials/webgl/webgl_fundamentals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www.creativebloq.com/javascript/get-started-webgl-draw-square-7112981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Real-life </a:t>
            </a:r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6"/>
              </a:rPr>
              <a:t>http</a:t>
            </a:r>
            <a:r>
              <a:rPr lang="nl-NL" dirty="0">
                <a:hlinkClick r:id="rId6"/>
              </a:rPr>
              <a:t>://eyes.nasa.gov/curiosity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r>
              <a:rPr lang="nl-NL" dirty="0" smtClean="0">
                <a:hlinkClick r:id="rId7"/>
              </a:rPr>
              <a:t>https://secured-static.greenpeace.org/russia/...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2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031" y="1278387"/>
            <a:ext cx="9218969" cy="4922391"/>
          </a:xfrm>
        </p:spPr>
        <p:txBody>
          <a:bodyPr/>
          <a:lstStyle/>
          <a:p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 smtClean="0"/>
              <a:t>=“</a:t>
            </a:r>
            <a:r>
              <a:rPr lang="en-US" dirty="0" err="1" smtClean="0"/>
              <a:t>initWebGL</a:t>
            </a:r>
            <a:r>
              <a:rPr lang="en-US" dirty="0" smtClean="0"/>
              <a:t>();"&gt;</a:t>
            </a:r>
          </a:p>
          <a:p>
            <a:r>
              <a:rPr lang="en-US" dirty="0" smtClean="0"/>
              <a:t>	&lt;</a:t>
            </a:r>
            <a:r>
              <a:rPr lang="en-US" dirty="0"/>
              <a:t>canvas id</a:t>
            </a:r>
            <a:r>
              <a:rPr lang="en-US" dirty="0" smtClean="0"/>
              <a:t>=“</a:t>
            </a:r>
            <a:r>
              <a:rPr lang="en-US" dirty="0" err="1" smtClean="0"/>
              <a:t>wgl</a:t>
            </a:r>
            <a:r>
              <a:rPr lang="en-US" dirty="0" smtClean="0"/>
              <a:t>" width</a:t>
            </a:r>
            <a:r>
              <a:rPr lang="en-US" dirty="0"/>
              <a:t>="500" height="500"&gt;&lt;/canvas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program;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initWebGL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wgl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gl</a:t>
            </a:r>
            <a:r>
              <a:rPr lang="en-US" dirty="0"/>
              <a:t> = </a:t>
            </a:r>
            <a:r>
              <a:rPr lang="en-US" dirty="0" err="1"/>
              <a:t>initGL</a:t>
            </a:r>
            <a:r>
              <a:rPr lang="en-US" dirty="0"/>
              <a:t>(canvas);</a:t>
            </a:r>
          </a:p>
          <a:p>
            <a:r>
              <a:rPr lang="en-US" dirty="0"/>
              <a:t>	</a:t>
            </a:r>
            <a:r>
              <a:rPr lang="en-US" dirty="0" err="1"/>
              <a:t>gl.viewport</a:t>
            </a:r>
            <a:r>
              <a:rPr lang="en-US" dirty="0"/>
              <a:t>(0, 0, </a:t>
            </a:r>
            <a:r>
              <a:rPr lang="en-US" dirty="0" err="1"/>
              <a:t>canvas.width</a:t>
            </a:r>
            <a:r>
              <a:rPr lang="en-US" dirty="0"/>
              <a:t>, </a:t>
            </a:r>
            <a:r>
              <a:rPr lang="en-US" dirty="0" err="1"/>
              <a:t>canvas.height</a:t>
            </a:r>
            <a:r>
              <a:rPr lang="en-US" dirty="0"/>
              <a:t>);</a:t>
            </a:r>
          </a:p>
          <a:p>
            <a:r>
              <a:rPr lang="en-US" dirty="0"/>
              <a:t>	program = </a:t>
            </a:r>
            <a:r>
              <a:rPr lang="en-US" dirty="0" err="1"/>
              <a:t>initShaders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drawScene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nl-NL" dirty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initGL</a:t>
            </a:r>
            <a:r>
              <a:rPr lang="nl-NL" dirty="0" smtClean="0"/>
              <a:t>(canvas) {</a:t>
            </a:r>
          </a:p>
          <a:p>
            <a:r>
              <a:rPr lang="nl-NL" dirty="0"/>
              <a:t>	</a:t>
            </a:r>
            <a:r>
              <a:rPr lang="nl-NL" dirty="0" smtClean="0"/>
              <a:t>return </a:t>
            </a:r>
            <a:r>
              <a:rPr lang="nl-NL" dirty="0" err="1"/>
              <a:t>canvas</a:t>
            </a:r>
            <a:r>
              <a:rPr lang="nl-NL" dirty="0" err="1"/>
              <a:t>.getContext</a:t>
            </a:r>
            <a:r>
              <a:rPr lang="nl-NL" dirty="0"/>
              <a:t>("</a:t>
            </a:r>
            <a:r>
              <a:rPr lang="nl-NL" dirty="0" err="1"/>
              <a:t>webgl</a:t>
            </a:r>
            <a:r>
              <a:rPr lang="nl-NL" dirty="0" smtClean="0"/>
              <a:t>")</a:t>
            </a:r>
          </a:p>
          <a:p>
            <a:r>
              <a:rPr lang="nl-NL" dirty="0"/>
              <a:t>	</a:t>
            </a:r>
            <a:r>
              <a:rPr lang="nl-NL" dirty="0" smtClean="0"/>
              <a:t>	|| </a:t>
            </a:r>
            <a:r>
              <a:rPr lang="nl-NL" dirty="0" err="1"/>
              <a:t>canvas</a:t>
            </a:r>
            <a:r>
              <a:rPr lang="nl-NL" dirty="0" err="1"/>
              <a:t>.getContext</a:t>
            </a:r>
            <a:r>
              <a:rPr lang="nl-NL" dirty="0"/>
              <a:t>("</a:t>
            </a:r>
            <a:r>
              <a:rPr lang="nl-NL" dirty="0" err="1"/>
              <a:t>experimental-webgl</a:t>
            </a:r>
            <a:r>
              <a:rPr lang="nl-NL" dirty="0"/>
              <a:t>");</a:t>
            </a:r>
            <a:endParaRPr lang="nl-NL" dirty="0" smtClean="0"/>
          </a:p>
          <a:p>
            <a:r>
              <a:rPr lang="nl-NL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508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331" y="922787"/>
            <a:ext cx="8522455" cy="5490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drawScene</a:t>
            </a:r>
            <a:r>
              <a:rPr lang="nl-NL" dirty="0"/>
              <a:t>() {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gl.clearColor</a:t>
            </a:r>
            <a:r>
              <a:rPr lang="nl-NL" b="1" dirty="0"/>
              <a:t>(0, 0, 0, 1);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gl.clear</a:t>
            </a:r>
            <a:r>
              <a:rPr lang="nl-NL" b="1" dirty="0"/>
              <a:t>(</a:t>
            </a:r>
            <a:r>
              <a:rPr lang="nl-NL" b="1" dirty="0" err="1"/>
              <a:t>gl.COLOR_BUFFER_BIT</a:t>
            </a:r>
            <a:r>
              <a:rPr lang="nl-NL" b="1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var </a:t>
            </a:r>
            <a:r>
              <a:rPr lang="nl-NL" b="1" dirty="0" err="1"/>
              <a:t>vertices</a:t>
            </a:r>
            <a:r>
              <a:rPr lang="nl-NL" b="1" dirty="0"/>
              <a:t> = new Float32Array</a:t>
            </a:r>
            <a:r>
              <a:rPr lang="nl-NL" b="1" dirty="0" smtClean="0"/>
              <a:t>([-1, -1,    1, -1,    -1, 1]);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var buffer = </a:t>
            </a:r>
            <a:r>
              <a:rPr lang="nl-NL" dirty="0" err="1"/>
              <a:t>gl.createBuffer</a:t>
            </a:r>
            <a:r>
              <a:rPr lang="nl-NL" dirty="0"/>
              <a:t>();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gl.bindBuffer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buffer);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gl.bufferData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</a:t>
            </a:r>
            <a:r>
              <a:rPr lang="nl-NL" dirty="0" err="1"/>
              <a:t>vertices</a:t>
            </a:r>
            <a:r>
              <a:rPr lang="nl-NL" dirty="0"/>
              <a:t>, </a:t>
            </a:r>
            <a:r>
              <a:rPr lang="nl-NL" dirty="0" err="1"/>
              <a:t>gl.STATIC_DRAW</a:t>
            </a:r>
            <a:r>
              <a:rPr lang="nl-NL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colorLocation</a:t>
            </a:r>
            <a:r>
              <a:rPr lang="nl-NL" dirty="0"/>
              <a:t> = </a:t>
            </a:r>
            <a:r>
              <a:rPr lang="nl-NL" dirty="0" err="1"/>
              <a:t>gl.getUniformLocation</a:t>
            </a:r>
            <a:r>
              <a:rPr lang="nl-NL" dirty="0"/>
              <a:t>(program, "</a:t>
            </a:r>
            <a:r>
              <a:rPr lang="nl-NL" dirty="0" err="1"/>
              <a:t>uColor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gl.uniform4fv(</a:t>
            </a:r>
            <a:r>
              <a:rPr lang="nl-NL" b="1" dirty="0" err="1"/>
              <a:t>colorLocation</a:t>
            </a:r>
            <a:r>
              <a:rPr lang="nl-NL" b="1" dirty="0"/>
              <a:t>, [0.0, 1.0, 0.0, 1.0]);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positionLocation</a:t>
            </a:r>
            <a:r>
              <a:rPr lang="nl-NL" dirty="0"/>
              <a:t> = </a:t>
            </a:r>
            <a:r>
              <a:rPr lang="nl-NL" dirty="0" err="1"/>
              <a:t>gl.getAttribLocation</a:t>
            </a:r>
            <a:r>
              <a:rPr lang="nl-NL" dirty="0"/>
              <a:t>(program, "</a:t>
            </a:r>
            <a:r>
              <a:rPr lang="nl-NL" dirty="0" err="1"/>
              <a:t>aPosition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gl.enableVertexAttribArray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); 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gl.vertexAttribPointer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, 2, </a:t>
            </a:r>
            <a:r>
              <a:rPr lang="nl-NL" dirty="0" err="1"/>
              <a:t>gl.FLOAT</a:t>
            </a:r>
            <a:r>
              <a:rPr lang="nl-NL" dirty="0"/>
              <a:t>, </a:t>
            </a:r>
            <a:r>
              <a:rPr lang="nl-NL" dirty="0" err="1"/>
              <a:t>false</a:t>
            </a:r>
            <a:r>
              <a:rPr lang="nl-NL" dirty="0"/>
              <a:t>, 0, 0);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gl.drawArrays</a:t>
            </a:r>
            <a:r>
              <a:rPr lang="nl-NL" b="1" dirty="0"/>
              <a:t>(</a:t>
            </a:r>
            <a:r>
              <a:rPr lang="nl-NL" b="1" dirty="0" err="1"/>
              <a:t>gl.TRIANGLES</a:t>
            </a:r>
            <a:r>
              <a:rPr lang="nl-NL" b="1" dirty="0"/>
              <a:t>, 0, 3);</a:t>
            </a:r>
          </a:p>
          <a:p>
            <a:pPr>
              <a:lnSpc>
                <a:spcPct val="100000"/>
              </a:lnSpc>
            </a:pPr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15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een scene?</a:t>
            </a:r>
          </a:p>
          <a:p>
            <a:endParaRPr lang="nl-NL" dirty="0"/>
          </a:p>
          <a:p>
            <a:r>
              <a:rPr lang="nl-NL" dirty="0" smtClean="0"/>
              <a:t>De verzameling van alle objecten in de </a:t>
            </a:r>
            <a:r>
              <a:rPr lang="nl-NL" dirty="0" smtClean="0"/>
              <a:t>huidige bestaande 3d </a:t>
            </a:r>
            <a:r>
              <a:rPr lang="nl-NL" dirty="0" smtClean="0"/>
              <a:t>wereld.</a:t>
            </a:r>
          </a:p>
          <a:p>
            <a:endParaRPr lang="nl-NL" dirty="0" smtClean="0"/>
          </a:p>
          <a:p>
            <a:r>
              <a:rPr lang="nl-NL" dirty="0" smtClean="0"/>
              <a:t>Soorten objecten: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Camera’s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Meshes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Lichten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van een scene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Coordinate</a:t>
            </a:r>
            <a:r>
              <a:rPr lang="nl-NL" dirty="0" smtClean="0"/>
              <a:t> System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12290" name="Picture 2" descr="http://www.cocos2d-x.org/attachments/download/1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939801"/>
            <a:ext cx="654642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0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(</a:t>
            </a:r>
            <a:r>
              <a:rPr lang="nl-NL" dirty="0" err="1" smtClean="0"/>
              <a:t>Singular</a:t>
            </a:r>
            <a:r>
              <a:rPr lang="nl-NL" dirty="0" smtClean="0"/>
              <a:t>: Vertex)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396206"/>
            <a:ext cx="5715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642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D22DE-37A7-423E-B4CE-B51818BC1129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433</Words>
  <Application>Microsoft Office PowerPoint</Application>
  <PresentationFormat>A4 Paper (210x297 mm)</PresentationFormat>
  <Paragraphs>176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Rockwell ING</vt:lpstr>
      <vt:lpstr>ING Me</vt:lpstr>
      <vt:lpstr>ＭＳ Ｐゴシック</vt:lpstr>
      <vt:lpstr>Arial Unicode MS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WebGL</vt:lpstr>
      <vt:lpstr>WebGL vs OpenGL</vt:lpstr>
      <vt:lpstr>Examples</vt:lpstr>
      <vt:lpstr>Getting Started</vt:lpstr>
      <vt:lpstr>Getting Started</vt:lpstr>
      <vt:lpstr>Onderdelen van een scene</vt:lpstr>
      <vt:lpstr>Coordinate System</vt:lpstr>
      <vt:lpstr>Vertices (Singular: Vertex)</vt:lpstr>
      <vt:lpstr>Triangles (tris)</vt:lpstr>
      <vt:lpstr>PowerPoint Presentation</vt:lpstr>
      <vt:lpstr>Vertex order</vt:lpstr>
      <vt:lpstr>Vertices vs Vectors</vt:lpstr>
      <vt:lpstr>Transformations </vt:lpstr>
      <vt:lpstr>Transformations</vt:lpstr>
      <vt:lpstr>Matrices</vt:lpstr>
      <vt:lpstr>Global vs local coordinates</vt:lpstr>
      <vt:lpstr>PowerPoint Presentation</vt:lpstr>
      <vt:lpstr>Camera’s</vt:lpstr>
      <vt:lpstr>Viewport &amp; Frustum</vt:lpstr>
      <vt:lpstr>Camera Projections</vt:lpstr>
      <vt:lpstr>Meshes, Triangles (Tris), Edges</vt:lpstr>
      <vt:lpstr>Normals</vt:lpstr>
      <vt:lpstr>Lights</vt:lpstr>
      <vt:lpstr>Rendering Modes</vt:lpstr>
      <vt:lpstr>Materials</vt:lpstr>
      <vt:lpstr>Shaders - Lighting Types</vt:lpstr>
      <vt:lpstr>Shaders - Phong</vt:lpstr>
      <vt:lpstr>Textures</vt:lpstr>
      <vt:lpstr>U/V Coordinates</vt:lpstr>
      <vt:lpstr>Specular Maps</vt:lpstr>
      <vt:lpstr>Extra: Animation &amp; Movement</vt:lpstr>
      <vt:lpstr>Libraries en frameworks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Brand, J. (Jesse)</cp:lastModifiedBy>
  <cp:revision>70</cp:revision>
  <dcterms:created xsi:type="dcterms:W3CDTF">2015-10-23T07:10:09Z</dcterms:created>
  <dcterms:modified xsi:type="dcterms:W3CDTF">2016-05-11T08:07:27Z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