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4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2" r:id="rId4"/>
    <p:sldMasterId id="2147483744" r:id="rId5"/>
    <p:sldMasterId id="2147483749" r:id="rId6"/>
    <p:sldMasterId id="2147483785" r:id="rId7"/>
    <p:sldMasterId id="2147483790" r:id="rId8"/>
  </p:sldMasterIdLst>
  <p:notesMasterIdLst>
    <p:notesMasterId r:id="rId45"/>
  </p:notesMasterIdLst>
  <p:handoutMasterIdLst>
    <p:handoutMasterId r:id="rId46"/>
  </p:handoutMasterIdLst>
  <p:sldIdLst>
    <p:sldId id="256" r:id="rId9"/>
    <p:sldId id="296" r:id="rId10"/>
    <p:sldId id="257" r:id="rId11"/>
    <p:sldId id="258" r:id="rId12"/>
    <p:sldId id="260" r:id="rId13"/>
    <p:sldId id="261" r:id="rId14"/>
    <p:sldId id="265" r:id="rId15"/>
    <p:sldId id="266" r:id="rId16"/>
    <p:sldId id="284" r:id="rId17"/>
    <p:sldId id="259" r:id="rId18"/>
    <p:sldId id="283" r:id="rId19"/>
    <p:sldId id="294" r:id="rId20"/>
    <p:sldId id="285" r:id="rId21"/>
    <p:sldId id="273" r:id="rId22"/>
    <p:sldId id="293" r:id="rId23"/>
    <p:sldId id="292" r:id="rId24"/>
    <p:sldId id="289" r:id="rId25"/>
    <p:sldId id="290" r:id="rId26"/>
    <p:sldId id="288" r:id="rId27"/>
    <p:sldId id="262" r:id="rId28"/>
    <p:sldId id="264" r:id="rId29"/>
    <p:sldId id="263" r:id="rId30"/>
    <p:sldId id="267" r:id="rId31"/>
    <p:sldId id="269" r:id="rId32"/>
    <p:sldId id="270" r:id="rId33"/>
    <p:sldId id="275" r:id="rId34"/>
    <p:sldId id="276" r:id="rId35"/>
    <p:sldId id="282" r:id="rId36"/>
    <p:sldId id="281" r:id="rId37"/>
    <p:sldId id="277" r:id="rId38"/>
    <p:sldId id="278" r:id="rId39"/>
    <p:sldId id="279" r:id="rId40"/>
    <p:sldId id="280" r:id="rId41"/>
    <p:sldId id="287" r:id="rId42"/>
    <p:sldId id="291" r:id="rId43"/>
    <p:sldId id="295" r:id="rId44"/>
  </p:sldIdLst>
  <p:sldSz cx="9906000" cy="6858000" type="A4"/>
  <p:notesSz cx="6858000" cy="9144000"/>
  <p:embeddedFontLst>
    <p:embeddedFont>
      <p:font typeface="ING Me" panose="02000506040000020004" pitchFamily="2" charset="0"/>
      <p:regular r:id="rId47"/>
      <p:bold r:id="rId48"/>
      <p:italic r:id="rId49"/>
      <p:boldItalic r:id="rId50"/>
    </p:embeddedFont>
    <p:embeddedFont>
      <p:font typeface="ＭＳ Ｐゴシック" panose="020B0600070205080204" pitchFamily="34" charset="-128"/>
      <p:regular r:id="rId51"/>
    </p:embeddedFont>
    <p:embeddedFont>
      <p:font typeface="Arial Unicode MS" panose="020B0604020202020204" pitchFamily="34" charset="-128"/>
      <p:regular r:id="rId52"/>
    </p:embeddedFont>
  </p:embeddedFontLst>
  <p:custDataLst>
    <p:tags r:id="rId5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41" userDrawn="1">
          <p15:clr>
            <a:srgbClr val="A4A3A4"/>
          </p15:clr>
        </p15:guide>
        <p15:guide id="2" orient="horz" pos="813">
          <p15:clr>
            <a:srgbClr val="A4A3A4"/>
          </p15:clr>
        </p15:guide>
        <p15:guide id="3" orient="horz" pos="725">
          <p15:clr>
            <a:srgbClr val="A4A3A4"/>
          </p15:clr>
        </p15:guide>
        <p15:guide id="4" orient="horz" pos="181">
          <p15:clr>
            <a:srgbClr val="A4A3A4"/>
          </p15:clr>
        </p15:guide>
        <p15:guide id="5" orient="horz" pos="3917">
          <p15:clr>
            <a:srgbClr val="A4A3A4"/>
          </p15:clr>
        </p15:guide>
        <p15:guide id="6" pos="3840">
          <p15:clr>
            <a:srgbClr val="A4A3A4"/>
          </p15:clr>
        </p15:guide>
        <p15:guide id="7" pos="7160">
          <p15:clr>
            <a:srgbClr val="A4A3A4"/>
          </p15:clr>
        </p15:guide>
        <p15:guide id="8" pos="544">
          <p15:clr>
            <a:srgbClr val="A4A3A4"/>
          </p15:clr>
        </p15:guide>
        <p15:guide id="9" pos="7509">
          <p15:clr>
            <a:srgbClr val="A4A3A4"/>
          </p15:clr>
        </p15:guide>
        <p15:guide id="10" pos="449">
          <p15:clr>
            <a:srgbClr val="A4A3A4"/>
          </p15:clr>
        </p15:guide>
        <p15:guide id="11" pos="3726">
          <p15:clr>
            <a:srgbClr val="A4A3A4"/>
          </p15:clr>
        </p15:guide>
        <p15:guide id="12" pos="396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49651"/>
    <a:srgbClr val="E9E9E9"/>
    <a:srgbClr val="FF6200"/>
    <a:srgbClr val="FDFDFD"/>
    <a:srgbClr val="C90068"/>
    <a:srgbClr val="17A7DC"/>
    <a:srgbClr val="A8A8A8"/>
    <a:srgbClr val="CFDA1E"/>
    <a:srgbClr val="53509E"/>
    <a:srgbClr val="009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6" autoAdjust="0"/>
    <p:restoredTop sz="90698" autoAdjust="0"/>
  </p:normalViewPr>
  <p:slideViewPr>
    <p:cSldViewPr snapToGrid="0" showGuides="1">
      <p:cViewPr>
        <p:scale>
          <a:sx n="75" d="100"/>
          <a:sy n="75" d="100"/>
        </p:scale>
        <p:origin x="-2466" y="-702"/>
      </p:cViewPr>
      <p:guideLst>
        <p:guide orient="horz" pos="2341"/>
        <p:guide orient="horz" pos="813"/>
        <p:guide orient="horz" pos="725"/>
        <p:guide orient="horz" pos="181"/>
        <p:guide orient="horz" pos="3917"/>
        <p:guide pos="3120"/>
        <p:guide pos="5818"/>
        <p:guide pos="442"/>
        <p:guide pos="6101"/>
        <p:guide pos="365"/>
        <p:guide pos="3027"/>
        <p:guide pos="3219"/>
      </p:guideLst>
    </p:cSldViewPr>
  </p:slideViewPr>
  <p:outlineViewPr>
    <p:cViewPr>
      <p:scale>
        <a:sx n="33" d="100"/>
        <a:sy n="33" d="100"/>
      </p:scale>
      <p:origin x="0" y="-31278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0" d="100"/>
        <a:sy n="60" d="100"/>
      </p:scale>
      <p:origin x="0" y="3414"/>
    </p:cViewPr>
  </p:sorterViewPr>
  <p:notesViewPr>
    <p:cSldViewPr snapToGrid="0" showGuides="1">
      <p:cViewPr varScale="1">
        <p:scale>
          <a:sx n="95" d="100"/>
          <a:sy n="95" d="100"/>
        </p:scale>
        <p:origin x="266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notesMaster" Target="notesMasters/notesMaster1.xml"/><Relationship Id="rId53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font" Target="fonts/font3.fntdata"/><Relationship Id="rId57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font" Target="fonts/font2.fntdata"/><Relationship Id="rId56" Type="http://schemas.openxmlformats.org/officeDocument/2006/relationships/theme" Target="theme/theme1.xml"/><Relationship Id="rId8" Type="http://schemas.openxmlformats.org/officeDocument/2006/relationships/slideMaster" Target="slideMasters/slideMaster5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>
                <a:latin typeface="ING Me" pitchFamily="2" charset="0"/>
              </a:rPr>
              <a:t>17/05/2016</a:t>
            </a:fld>
            <a:endParaRPr lang="en-GB">
              <a:latin typeface="ING M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5651999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17/05/2016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858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43349"/>
            <a:ext cx="5486400" cy="474186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56661"/>
            <a:ext cx="5652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7" Type="http://schemas.openxmlformats.org/officeDocument/2006/relationships/image" Target="../media/image7.png"/><Relationship Id="rId2" Type="http://schemas.openxmlformats.org/officeDocument/2006/relationships/tags" Target="../tags/tag3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emf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emf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emf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emf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4"/>
            <a:ext cx="178425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224174" y="5297121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6868257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681038" y="6291860"/>
            <a:ext cx="178425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490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5099859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5099859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5099859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5099859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5099859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5099859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1135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79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556509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556509" y="1757279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556509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556509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6556509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6556509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3621769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3621769" y="1757279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3621769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3621769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3621769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3621769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6756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29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29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29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29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29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29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2835597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2835597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2835597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2835597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2835597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2835597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984166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984166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984166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984166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4984166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4984166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7132734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7132734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7132734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7132734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7132734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7132734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8387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4866" y="1270000"/>
            <a:ext cx="5514620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563663" y="280732"/>
            <a:ext cx="2797671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66" y="280734"/>
            <a:ext cx="5514619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0477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1038" y="1270000"/>
            <a:ext cx="5513625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6869063" y="280732"/>
            <a:ext cx="2796853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7030" y="280734"/>
            <a:ext cx="5507633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6271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566241" y="1201147"/>
            <a:ext cx="9099675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2429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02">
          <p15:clr>
            <a:srgbClr val="FBAE40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566241" y="280734"/>
            <a:ext cx="9099675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755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1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046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5099859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2206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5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681039" y="6291860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02959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563662" y="1695450"/>
            <a:ext cx="86463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952372" y="1695452"/>
            <a:ext cx="8257113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25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681039" y="6291860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698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566241" y="1201148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29" y="1327150"/>
            <a:ext cx="852245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77317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566241" y="1201148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31" y="1327149"/>
            <a:ext cx="4864458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5928122" y="1201147"/>
            <a:ext cx="3737794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67414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9222525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684477" y="1695454"/>
            <a:ext cx="8379482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8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566241" y="1696718"/>
            <a:ext cx="9099675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681038" y="257725"/>
            <a:ext cx="8985697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751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0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278384"/>
            <a:ext cx="4110234" cy="4921200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4"/>
            <a:ext cx="4109625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7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612389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278000"/>
            <a:ext cx="4110234" cy="4929584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590661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000"/>
            <a:ext cx="4109625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7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863942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859" y="1278003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687030" y="1278003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5099859" y="3877594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687030" y="3877594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3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1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10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4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2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10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3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1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10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4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2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10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26529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622311" y="1277985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556510" y="1277985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98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5099859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5099859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5099859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5099859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5099859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5099859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86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55651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556510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55651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55651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655651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655651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3621769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3621769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3621769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3621769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3621769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3621769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09285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2835598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2835598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2835598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2835598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2835598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2835598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984166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984166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984166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984166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4984166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4984166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7132734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7132734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7132734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7132734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7132734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7132734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430989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4867" y="1270000"/>
            <a:ext cx="5514620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563663" y="280732"/>
            <a:ext cx="2797671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66" y="280736"/>
            <a:ext cx="5514619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1038" y="1270000"/>
            <a:ext cx="5513625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6869063" y="280732"/>
            <a:ext cx="2796853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7031" y="280736"/>
            <a:ext cx="5507633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566241" y="1201147"/>
            <a:ext cx="9099675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6594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795639"/>
            <a:ext cx="852245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30" y="1277985"/>
            <a:ext cx="852245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9986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566241" y="280736"/>
            <a:ext cx="9099675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73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046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5099859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563662" y="1695452"/>
            <a:ext cx="86463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952372" y="1695454"/>
            <a:ext cx="8257113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1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1553006"/>
              </p:ext>
            </p:extLst>
          </p:nvPr>
        </p:nvGraphicFramePr>
        <p:xfrm>
          <a:off x="1291" y="1592"/>
          <a:ext cx="128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1" y="1592"/>
                        <a:ext cx="128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>
            <a:spLocks/>
          </p:cNvSpPr>
          <p:nvPr userDrawn="1"/>
        </p:nvSpPr>
        <p:spPr bwMode="auto">
          <a:xfrm>
            <a:off x="537587" y="4997450"/>
            <a:ext cx="8830830" cy="852488"/>
          </a:xfrm>
          <a:prstGeom prst="rect">
            <a:avLst/>
          </a:prstGeom>
          <a:solidFill>
            <a:srgbClr val="FFFFFF">
              <a:lumMod val="95000"/>
              <a:alpha val="7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400" kern="0" dirty="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537585" y="349868"/>
            <a:ext cx="1216680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537587" y="548443"/>
            <a:ext cx="381194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Last Modified 11/20/2015 3:14 PM W. Europe Standard Time</a:t>
            </a:r>
            <a:endParaRPr lang="en-US" sz="1100" dirty="0" smtClean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537586" y="747017"/>
            <a:ext cx="3499356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Printed 11/20/2015 11:18 AM W. Europe Standard Time</a:t>
            </a:r>
            <a:endParaRPr lang="en-US" sz="1100" dirty="0" smtClean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" name="McK Title Elements" hidden="1"/>
          <p:cNvGrpSpPr>
            <a:grpSpLocks/>
          </p:cNvGrpSpPr>
          <p:nvPr/>
        </p:nvGrpSpPr>
        <p:grpSpPr bwMode="auto">
          <a:xfrm>
            <a:off x="537585" y="4219386"/>
            <a:ext cx="5455758" cy="578249"/>
            <a:chOff x="1663" y="3080"/>
            <a:chExt cx="3109" cy="357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080"/>
              <a:ext cx="310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 smtClean="0">
                  <a:solidFill>
                    <a:srgbClr val="000000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 smtClean="0">
                  <a:solidFill>
                    <a:srgbClr val="000000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537587" y="1853553"/>
            <a:ext cx="7969600" cy="600164"/>
          </a:xfrm>
          <a:prstGeom prst="rect">
            <a:avLst/>
          </a:prstGeom>
        </p:spPr>
        <p:txBody>
          <a:bodyPr/>
          <a:lstStyle>
            <a:lvl1pPr>
              <a:defRPr sz="3900" b="1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7587" y="3205745"/>
            <a:ext cx="7969600" cy="261610"/>
          </a:xfrm>
        </p:spPr>
        <p:txBody>
          <a:bodyPr wrap="square">
            <a:spAutoFit/>
          </a:bodyPr>
          <a:lstStyle>
            <a:lvl1pPr>
              <a:defRPr sz="1700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" name="Group 2"/>
          <p:cNvGrpSpPr>
            <a:grpSpLocks/>
          </p:cNvGrpSpPr>
          <p:nvPr userDrawn="1"/>
        </p:nvGrpSpPr>
        <p:grpSpPr bwMode="auto">
          <a:xfrm>
            <a:off x="537587" y="6321425"/>
            <a:ext cx="8830830" cy="357188"/>
            <a:chOff x="930275" y="6321425"/>
            <a:chExt cx="10874375" cy="357188"/>
          </a:xfrm>
        </p:grpSpPr>
        <p:pic>
          <p:nvPicPr>
            <p:cNvPr id="23" name="Picture 32" descr="thinkforward.png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75" y="6421438"/>
              <a:ext cx="19558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33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6375" y="6321425"/>
              <a:ext cx="143827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doc id"/>
          <p:cNvSpPr>
            <a:spLocks noChangeArrowheads="1"/>
          </p:cNvSpPr>
          <p:nvPr userDrawn="1"/>
        </p:nvSpPr>
        <p:spPr bwMode="auto">
          <a:xfrm>
            <a:off x="8641916" y="37255"/>
            <a:ext cx="726499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1087940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345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670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367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98805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4"/>
            <a:ext cx="178425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Min. height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224174" y="5297121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999948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951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660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795639"/>
            <a:ext cx="852245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30" y="1277985"/>
            <a:ext cx="852245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720140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457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042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2374615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2"/>
            <a:ext cx="178425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Min. height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224174" y="5297121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8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9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1950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55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60"/>
            <a:ext cx="178425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33988243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60"/>
            <a:ext cx="178425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8984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9" y="6291860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19245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0268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9" y="6291860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52264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566241" y="1201148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29" y="1327150"/>
            <a:ext cx="852245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275357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566241" y="1201148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31" y="1327149"/>
            <a:ext cx="4864458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5928122" y="1201147"/>
            <a:ext cx="3737794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000437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9222525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684477" y="1695454"/>
            <a:ext cx="8379482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16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566241" y="1696718"/>
            <a:ext cx="9099675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681038" y="257725"/>
            <a:ext cx="8985697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35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02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278384"/>
            <a:ext cx="4110234" cy="4921200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4"/>
            <a:ext cx="4109625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3434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7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6734856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278000"/>
            <a:ext cx="4110234" cy="4929584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2853187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000"/>
            <a:ext cx="4109625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7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3713627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859" y="1278003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687030" y="1278003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5099859" y="3877594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687030" y="3877594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068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25105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3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1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10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4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2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10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3904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3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1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10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4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2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10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26529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622311" y="1277985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556510" y="1277985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923802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5099859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5099859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5099859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5099859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5099859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5099859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636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55651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556510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55651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55651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655651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655651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3621769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3621769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3621769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3621769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3621769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3621769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0891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2835598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2835598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2835598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2835598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2835598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2835598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984166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984166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984166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984166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4984166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4984166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7132734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7132734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7132734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7132734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7132734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7132734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355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4867" y="1270000"/>
            <a:ext cx="5514620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563663" y="280732"/>
            <a:ext cx="2797671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66" y="280736"/>
            <a:ext cx="5514619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3523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1038" y="1270000"/>
            <a:ext cx="5513625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6869063" y="280732"/>
            <a:ext cx="2796853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7031" y="280736"/>
            <a:ext cx="5507633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5940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566241" y="1201147"/>
            <a:ext cx="9099675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1527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02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566241" y="280736"/>
            <a:ext cx="9099675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86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692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2"/>
            <a:ext cx="178425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224174" y="5297121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8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9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38002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046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5099859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9320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90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563662" y="1695452"/>
            <a:ext cx="86463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952372" y="1695454"/>
            <a:ext cx="8257113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29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6644713"/>
              </p:ext>
            </p:extLst>
          </p:nvPr>
        </p:nvGraphicFramePr>
        <p:xfrm>
          <a:off x="1290" y="1590"/>
          <a:ext cx="128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0" y="1590"/>
                        <a:ext cx="128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>
            <a:spLocks/>
          </p:cNvSpPr>
          <p:nvPr userDrawn="1"/>
        </p:nvSpPr>
        <p:spPr bwMode="auto">
          <a:xfrm>
            <a:off x="537586" y="4997450"/>
            <a:ext cx="8830830" cy="852488"/>
          </a:xfrm>
          <a:prstGeom prst="rect">
            <a:avLst/>
          </a:prstGeom>
          <a:solidFill>
            <a:srgbClr val="FFFFFF">
              <a:lumMod val="95000"/>
              <a:alpha val="7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400" kern="0" dirty="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537585" y="349867"/>
            <a:ext cx="1216680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537586" y="548441"/>
            <a:ext cx="381194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Last Modified 11/20/2015 3:14 PM W. Europe Standard Time</a:t>
            </a:r>
            <a:endParaRPr lang="en-US" sz="1100" dirty="0" smtClean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537586" y="747015"/>
            <a:ext cx="3499356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Printed 11/20/2015 11:18 AM W. Europe Standard Time</a:t>
            </a:r>
            <a:endParaRPr lang="en-US" sz="1100" dirty="0" smtClean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" name="McK Title Elements" hidden="1"/>
          <p:cNvGrpSpPr>
            <a:grpSpLocks/>
          </p:cNvGrpSpPr>
          <p:nvPr/>
        </p:nvGrpSpPr>
        <p:grpSpPr bwMode="auto">
          <a:xfrm>
            <a:off x="537585" y="4219384"/>
            <a:ext cx="5455758" cy="578249"/>
            <a:chOff x="1663" y="3080"/>
            <a:chExt cx="3109" cy="357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080"/>
              <a:ext cx="310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 smtClean="0">
                  <a:solidFill>
                    <a:srgbClr val="000000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 smtClean="0">
                  <a:solidFill>
                    <a:srgbClr val="000000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537586" y="1853553"/>
            <a:ext cx="7969600" cy="600164"/>
          </a:xfrm>
          <a:prstGeom prst="rect">
            <a:avLst/>
          </a:prstGeom>
        </p:spPr>
        <p:txBody>
          <a:bodyPr/>
          <a:lstStyle>
            <a:lvl1pPr>
              <a:defRPr sz="3900" b="1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7586" y="3205745"/>
            <a:ext cx="7969600" cy="261610"/>
          </a:xfrm>
        </p:spPr>
        <p:txBody>
          <a:bodyPr wrap="square">
            <a:spAutoFit/>
          </a:bodyPr>
          <a:lstStyle>
            <a:lvl1pPr>
              <a:defRPr sz="1700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" name="Group 2"/>
          <p:cNvGrpSpPr>
            <a:grpSpLocks/>
          </p:cNvGrpSpPr>
          <p:nvPr userDrawn="1"/>
        </p:nvGrpSpPr>
        <p:grpSpPr bwMode="auto">
          <a:xfrm>
            <a:off x="537586" y="6321425"/>
            <a:ext cx="8830830" cy="357188"/>
            <a:chOff x="930275" y="6321425"/>
            <a:chExt cx="10874375" cy="357188"/>
          </a:xfrm>
        </p:grpSpPr>
        <p:pic>
          <p:nvPicPr>
            <p:cNvPr id="23" name="Picture 32" descr="thinkforward.png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75" y="6421438"/>
              <a:ext cx="19558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33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6375" y="6321425"/>
              <a:ext cx="143827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doc id"/>
          <p:cNvSpPr>
            <a:spLocks noChangeArrowheads="1"/>
          </p:cNvSpPr>
          <p:nvPr userDrawn="1"/>
        </p:nvSpPr>
        <p:spPr bwMode="auto">
          <a:xfrm>
            <a:off x="8641916" y="37255"/>
            <a:ext cx="726499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1087940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104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7371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4595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090066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1" y="1643200"/>
            <a:ext cx="9213354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1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0" y="3556801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2"/>
            <a:ext cx="178425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80423" y="7019956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3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Min. height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224174" y="5297119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16889365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5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852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7"/>
            <a:ext cx="852245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3"/>
            <a:ext cx="852245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171418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5501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5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876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5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357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2580" y="2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8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8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8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980423" y="7019956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1224174" y="6266693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12539294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1" y="1643200"/>
            <a:ext cx="9213354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1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0" y="3556801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2"/>
            <a:ext cx="178425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980423" y="7019956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3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Min. height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224174" y="5297119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8733699" y="-133099"/>
            <a:ext cx="1170834" cy="1565166"/>
            <a:chOff x="5364088" y="4720073"/>
            <a:chExt cx="1441027" cy="1565166"/>
          </a:xfrm>
        </p:grpSpPr>
        <p:sp>
          <p:nvSpPr>
            <p:cNvPr id="48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9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44865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8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8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8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980423" y="7019956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-1224174" y="6266693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8733699" y="-133099"/>
            <a:ext cx="1170834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2580" y="2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915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1" y="1643200"/>
            <a:ext cx="9213354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1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0" y="3556801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58"/>
            <a:ext cx="178425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7388359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8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8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8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58"/>
            <a:ext cx="178425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2580" y="2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938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1" y="1643200"/>
            <a:ext cx="9213354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1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0" y="3556801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58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8733699" y="-133099"/>
            <a:ext cx="1170834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0074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8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8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8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58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2580" y="2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733699" y="-133099"/>
            <a:ext cx="1170834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80856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566241" y="1201147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29" y="1327150"/>
            <a:ext cx="852245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066107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681038" y="6291860"/>
            <a:ext cx="178425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189418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566241" y="1201147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30" y="1327149"/>
            <a:ext cx="4864458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5928122" y="1201147"/>
            <a:ext cx="3737794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545259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9222525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684477" y="1695452"/>
            <a:ext cx="8379482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0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4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566241" y="1696718"/>
            <a:ext cx="9099675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681037" y="257725"/>
            <a:ext cx="8985697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0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61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02" userDrawn="1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0" y="1278384"/>
            <a:ext cx="4110234" cy="4921200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4"/>
            <a:ext cx="4109625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0087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0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3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6" y="1277983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034392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0" y="1278000"/>
            <a:ext cx="4110234" cy="4929584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3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9666144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0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000"/>
            <a:ext cx="4109625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6" y="1277983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258287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859" y="1278001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687030" y="1278001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5099859" y="3877592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687030" y="3877592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1454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2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0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09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3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1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09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2164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2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0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09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3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1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09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3"/>
            <a:ext cx="26529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622310" y="1277983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556509" y="1277983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324565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13" Type="http://schemas.openxmlformats.org/officeDocument/2006/relationships/tags" Target="../tags/tag8.xml"/><Relationship Id="rId18" Type="http://schemas.openxmlformats.org/officeDocument/2006/relationships/tags" Target="../tags/tag13.xml"/><Relationship Id="rId26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21" Type="http://schemas.openxmlformats.org/officeDocument/2006/relationships/tags" Target="../tags/tag16.xml"/><Relationship Id="rId7" Type="http://schemas.openxmlformats.org/officeDocument/2006/relationships/tags" Target="../tags/tag2.xml"/><Relationship Id="rId12" Type="http://schemas.openxmlformats.org/officeDocument/2006/relationships/tags" Target="../tags/tag7.xml"/><Relationship Id="rId17" Type="http://schemas.openxmlformats.org/officeDocument/2006/relationships/tags" Target="../tags/tag12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36.xml"/><Relationship Id="rId16" Type="http://schemas.openxmlformats.org/officeDocument/2006/relationships/tags" Target="../tags/tag11.xml"/><Relationship Id="rId20" Type="http://schemas.openxmlformats.org/officeDocument/2006/relationships/tags" Target="../tags/tag15.xml"/><Relationship Id="rId1" Type="http://schemas.openxmlformats.org/officeDocument/2006/relationships/slideLayout" Target="../slideLayouts/slideLayout35.xml"/><Relationship Id="rId6" Type="http://schemas.openxmlformats.org/officeDocument/2006/relationships/vmlDrawing" Target="../drawings/vmlDrawing1.vml"/><Relationship Id="rId11" Type="http://schemas.openxmlformats.org/officeDocument/2006/relationships/tags" Target="../tags/tag6.xml"/><Relationship Id="rId24" Type="http://schemas.openxmlformats.org/officeDocument/2006/relationships/image" Target="../media/image4.emf"/><Relationship Id="rId5" Type="http://schemas.openxmlformats.org/officeDocument/2006/relationships/theme" Target="../theme/theme2.xml"/><Relationship Id="rId15" Type="http://schemas.openxmlformats.org/officeDocument/2006/relationships/tags" Target="../tags/tag10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5.xml"/><Relationship Id="rId19" Type="http://schemas.openxmlformats.org/officeDocument/2006/relationships/tags" Target="../tags/tag14.xml"/><Relationship Id="rId4" Type="http://schemas.openxmlformats.org/officeDocument/2006/relationships/slideLayout" Target="../slideLayouts/slideLayout38.xml"/><Relationship Id="rId9" Type="http://schemas.openxmlformats.org/officeDocument/2006/relationships/tags" Target="../tags/tag4.xml"/><Relationship Id="rId14" Type="http://schemas.openxmlformats.org/officeDocument/2006/relationships/tags" Target="../tags/tag9.xml"/><Relationship Id="rId22" Type="http://schemas.openxmlformats.org/officeDocument/2006/relationships/tags" Target="../tags/tag17.xml"/><Relationship Id="rId27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34" Type="http://schemas.openxmlformats.org/officeDocument/2006/relationships/slideLayout" Target="../slideLayouts/slideLayout72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33" Type="http://schemas.openxmlformats.org/officeDocument/2006/relationships/slideLayout" Target="../slideLayouts/slideLayout71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67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32" Type="http://schemas.openxmlformats.org/officeDocument/2006/relationships/slideLayout" Target="../slideLayouts/slideLayout70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6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31" Type="http://schemas.openxmlformats.org/officeDocument/2006/relationships/slideLayout" Target="../slideLayouts/slideLayout69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8.xml"/><Relationship Id="rId35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26" Type="http://schemas.openxmlformats.org/officeDocument/2006/relationships/image" Target="../media/image6.png"/><Relationship Id="rId3" Type="http://schemas.openxmlformats.org/officeDocument/2006/relationships/slideLayout" Target="../slideLayouts/slideLayout75.xml"/><Relationship Id="rId21" Type="http://schemas.openxmlformats.org/officeDocument/2006/relationships/tags" Target="../tags/tag33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74.xml"/><Relationship Id="rId16" Type="http://schemas.openxmlformats.org/officeDocument/2006/relationships/tags" Target="../tags/tag28.xml"/><Relationship Id="rId20" Type="http://schemas.openxmlformats.org/officeDocument/2006/relationships/tags" Target="../tags/tag32.xml"/><Relationship Id="rId1" Type="http://schemas.openxmlformats.org/officeDocument/2006/relationships/slideLayout" Target="../slideLayouts/slideLayout73.xml"/><Relationship Id="rId6" Type="http://schemas.openxmlformats.org/officeDocument/2006/relationships/vmlDrawing" Target="../drawings/vmlDrawing3.vml"/><Relationship Id="rId11" Type="http://schemas.openxmlformats.org/officeDocument/2006/relationships/tags" Target="../tags/tag23.xml"/><Relationship Id="rId24" Type="http://schemas.openxmlformats.org/officeDocument/2006/relationships/image" Target="../media/image4.emf"/><Relationship Id="rId5" Type="http://schemas.openxmlformats.org/officeDocument/2006/relationships/theme" Target="../theme/theme4.xml"/><Relationship Id="rId15" Type="http://schemas.openxmlformats.org/officeDocument/2006/relationships/tags" Target="../tags/tag27.xml"/><Relationship Id="rId23" Type="http://schemas.openxmlformats.org/officeDocument/2006/relationships/oleObject" Target="../embeddings/oleObject3.bin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4" Type="http://schemas.openxmlformats.org/officeDocument/2006/relationships/slideLayout" Target="../slideLayouts/slideLayout7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tags" Target="../tags/tag34.xml"/><Relationship Id="rId27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26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97.xml"/><Relationship Id="rId34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5" Type="http://schemas.openxmlformats.org/officeDocument/2006/relationships/slideLayout" Target="../slideLayouts/slideLayout101.xml"/><Relationship Id="rId33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96.xml"/><Relationship Id="rId29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100.xml"/><Relationship Id="rId32" Type="http://schemas.openxmlformats.org/officeDocument/2006/relationships/slideLayout" Target="../slideLayouts/slideLayout108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9.xml"/><Relationship Id="rId28" Type="http://schemas.openxmlformats.org/officeDocument/2006/relationships/slideLayout" Target="../slideLayouts/slideLayout104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31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98.xml"/><Relationship Id="rId27" Type="http://schemas.openxmlformats.org/officeDocument/2006/relationships/slideLayout" Target="../slideLayouts/slideLayout103.xml"/><Relationship Id="rId30" Type="http://schemas.openxmlformats.org/officeDocument/2006/relationships/slideLayout" Target="../slideLayouts/slideLayout106.xml"/><Relationship Id="rId35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63662" y="6230182"/>
            <a:ext cx="9342338" cy="627821"/>
            <a:chOff x="693738" y="6230179"/>
            <a:chExt cx="11498262" cy="627821"/>
          </a:xfrm>
        </p:grpSpPr>
        <p:sp>
          <p:nvSpPr>
            <p:cNvPr id="37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Rectangle 37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87031" y="280736"/>
            <a:ext cx="852245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7031" y="1278003"/>
            <a:ext cx="852245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81038" y="6498812"/>
            <a:ext cx="402431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2" name="Group 101"/>
          <p:cNvGrpSpPr/>
          <p:nvPr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1657860" y="6362703"/>
            <a:ext cx="1521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  <a:endParaRPr kumimoji="0" lang="en-GB" altLang="en-US" sz="1200" b="1" i="0" u="none" strike="noStrike" kern="0" cap="none" spc="0" normalizeH="0" baseline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+mn-lt"/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5" r:id="rId2"/>
    <p:sldLayoutId id="2147483737" r:id="rId3"/>
    <p:sldLayoutId id="2147483729" r:id="rId4"/>
    <p:sldLayoutId id="2147483730" r:id="rId5"/>
    <p:sldLayoutId id="2147483725" r:id="rId6"/>
    <p:sldLayoutId id="2147483727" r:id="rId7"/>
    <p:sldLayoutId id="2147483728" r:id="rId8"/>
    <p:sldLayoutId id="2147483732" r:id="rId9"/>
    <p:sldLayoutId id="2147483733" r:id="rId10"/>
    <p:sldLayoutId id="2147483734" r:id="rId11"/>
    <p:sldLayoutId id="2147483735" r:id="rId12"/>
    <p:sldLayoutId id="2147483692" r:id="rId13"/>
    <p:sldLayoutId id="2147483711" r:id="rId14"/>
    <p:sldLayoutId id="2147483694" r:id="rId15"/>
    <p:sldLayoutId id="2147483695" r:id="rId16"/>
    <p:sldLayoutId id="2147483696" r:id="rId17"/>
    <p:sldLayoutId id="2147483736" r:id="rId18"/>
    <p:sldLayoutId id="2147483738" r:id="rId19"/>
    <p:sldLayoutId id="2147483739" r:id="rId20"/>
    <p:sldLayoutId id="2147483731" r:id="rId21"/>
    <p:sldLayoutId id="2147483697" r:id="rId22"/>
    <p:sldLayoutId id="2147483740" r:id="rId23"/>
    <p:sldLayoutId id="2147483716" r:id="rId24"/>
    <p:sldLayoutId id="2147483718" r:id="rId25"/>
    <p:sldLayoutId id="2147483719" r:id="rId26"/>
    <p:sldLayoutId id="2147483700" r:id="rId27"/>
    <p:sldLayoutId id="2147483743" r:id="rId28"/>
    <p:sldLayoutId id="2147483742" r:id="rId29"/>
    <p:sldLayoutId id="2147483741" r:id="rId30"/>
    <p:sldLayoutId id="2147483702" r:id="rId31"/>
    <p:sldLayoutId id="2147483721" r:id="rId32"/>
    <p:sldLayoutId id="2147483706" r:id="rId33"/>
    <p:sldLayoutId id="2147483726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148123461"/>
              </p:ext>
            </p:extLst>
          </p:nvPr>
        </p:nvGraphicFramePr>
        <p:xfrm>
          <a:off x="1" y="0"/>
          <a:ext cx="175483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175483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612108" y="2443422"/>
            <a:ext cx="2433358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>
                <a:solidFill>
                  <a:srgbClr val="000000"/>
                </a:solidFill>
                <a:latin typeface="Arial"/>
              </a:rPr>
              <a:t>Last Modified 11/20/2015 3:14 PM W. Europe Standard Time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712296" y="4661402"/>
            <a:ext cx="2232984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>
                <a:solidFill>
                  <a:srgbClr val="000000"/>
                </a:solidFill>
                <a:latin typeface="Arial"/>
              </a:rPr>
              <a:t>Printed 11/20/2015 11:18 AM W. Europe Standard Time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78694" y="2649305"/>
            <a:ext cx="4755582" cy="146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31614" y="413283"/>
            <a:ext cx="923680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31612" y="16385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808080"/>
                </a:solidFill>
              </a:rPr>
              <a:t>TRACKER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31614" y="5638350"/>
            <a:ext cx="9236802" cy="464862"/>
            <a:chOff x="75" y="3872"/>
            <a:chExt cx="5385" cy="287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2"/>
              <a:ext cx="538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27000" indent="-1270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45"/>
              <a:ext cx="538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740725" indent="-740725" defTabSz="1087940" fontAlgn="base">
                <a:spcBef>
                  <a:spcPct val="0"/>
                </a:spcBef>
                <a:spcAft>
                  <a:spcPct val="0"/>
                </a:spcAft>
                <a:tabLst>
                  <a:tab pos="744583" algn="l"/>
                </a:tabLst>
              </a:pPr>
              <a:r>
                <a:rPr lang="en-US" sz="1200" dirty="0">
                  <a:solidFill>
                    <a:srgbClr val="000000"/>
                  </a:solidFill>
                </a:rPr>
                <a:t>SOURCE: </a:t>
              </a:r>
              <a:r>
                <a:rPr lang="en-US" sz="1200" dirty="0" smtClean="0">
                  <a:solidFill>
                    <a:srgbClr val="000000"/>
                  </a:solidFill>
                </a:rPr>
                <a:t>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478695" y="1914002"/>
            <a:ext cx="4713466" cy="602545"/>
            <a:chOff x="915" y="658"/>
            <a:chExt cx="2686" cy="372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58"/>
              <a:ext cx="2686" cy="37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pic>
        <p:nvPicPr>
          <p:cNvPr id="22" name="Picture 38" descr="GradientShadow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4713"/>
            <a:ext cx="9900843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6" descr="GradientShadow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8863"/>
            <a:ext cx="9900843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31613" y="893222"/>
            <a:ext cx="952695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34" name="LegendBoxes" hidden="1"/>
          <p:cNvGrpSpPr>
            <a:grpSpLocks/>
          </p:cNvGrpSpPr>
          <p:nvPr/>
        </p:nvGrpSpPr>
        <p:grpSpPr bwMode="auto">
          <a:xfrm>
            <a:off x="8541192" y="953735"/>
            <a:ext cx="957925" cy="1329268"/>
            <a:chOff x="4936" y="176"/>
            <a:chExt cx="557" cy="628"/>
          </a:xfrm>
        </p:grpSpPr>
        <p:sp>
          <p:nvSpPr>
            <p:cNvPr id="35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6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8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39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1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2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</p:grpSp>
      <p:grpSp>
        <p:nvGrpSpPr>
          <p:cNvPr id="43" name="LegendLines" hidden="1"/>
          <p:cNvGrpSpPr>
            <a:grpSpLocks/>
          </p:cNvGrpSpPr>
          <p:nvPr/>
        </p:nvGrpSpPr>
        <p:grpSpPr bwMode="auto">
          <a:xfrm>
            <a:off x="8207556" y="953735"/>
            <a:ext cx="1291564" cy="973668"/>
            <a:chOff x="4750" y="176"/>
            <a:chExt cx="751" cy="460"/>
          </a:xfrm>
        </p:grpSpPr>
        <p:sp>
          <p:nvSpPr>
            <p:cNvPr id="44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5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6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7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8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9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50" name="McKSticker" hidden="1"/>
          <p:cNvGrpSpPr/>
          <p:nvPr/>
        </p:nvGrpSpPr>
        <p:grpSpPr bwMode="auto">
          <a:xfrm>
            <a:off x="7946996" y="953736"/>
            <a:ext cx="1421415" cy="283154"/>
            <a:chOff x="7428698" y="285750"/>
            <a:chExt cx="1312077" cy="212365"/>
          </a:xfrm>
        </p:grpSpPr>
        <p:sp>
          <p:nvSpPr>
            <p:cNvPr id="51" name="StickerRectangle"/>
            <p:cNvSpPr>
              <a:spLocks noChangeArrowheads="1"/>
            </p:cNvSpPr>
            <p:nvPr/>
          </p:nvSpPr>
          <p:spPr bwMode="auto">
            <a:xfrm>
              <a:off x="7428698" y="285750"/>
              <a:ext cx="1312077" cy="21236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576" tIns="0" rIns="0" bIns="36576">
              <a:spAutoFit/>
            </a:bodyPr>
            <a:lstStyle/>
            <a:p>
              <a:pPr algn="r"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52" name="AutoShape 31"/>
            <p:cNvCxnSpPr>
              <a:cxnSpLocks noChangeShapeType="1"/>
              <a:stCxn id="51" idx="2"/>
              <a:endCxn id="51" idx="4"/>
            </p:cNvCxnSpPr>
            <p:nvPr/>
          </p:nvCxnSpPr>
          <p:spPr bwMode="auto">
            <a:xfrm>
              <a:off x="7428698" y="285750"/>
              <a:ext cx="0" cy="212365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32"/>
            <p:cNvCxnSpPr>
              <a:cxnSpLocks noChangeShapeType="1"/>
              <a:stCxn id="51" idx="4"/>
              <a:endCxn id="51" idx="6"/>
            </p:cNvCxnSpPr>
            <p:nvPr/>
          </p:nvCxnSpPr>
          <p:spPr bwMode="auto">
            <a:xfrm>
              <a:off x="7428698" y="498115"/>
              <a:ext cx="1312077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4" name="LegendMoons" hidden="1"/>
          <p:cNvGrpSpPr/>
          <p:nvPr/>
        </p:nvGrpSpPr>
        <p:grpSpPr bwMode="auto">
          <a:xfrm>
            <a:off x="8468787" y="953737"/>
            <a:ext cx="1030277" cy="1742021"/>
            <a:chOff x="7769225" y="2105025"/>
            <a:chExt cx="951024" cy="1306516"/>
          </a:xfrm>
        </p:grpSpPr>
        <p:grpSp>
          <p:nvGrpSpPr>
            <p:cNvPr id="55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73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Arc 39" hidden="1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6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71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7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9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8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67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9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0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1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2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3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6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65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5" name="Slide Number"/>
          <p:cNvSpPr txBox="1">
            <a:spLocks/>
          </p:cNvSpPr>
          <p:nvPr/>
        </p:nvSpPr>
        <p:spPr bwMode="auto">
          <a:xfrm>
            <a:off x="131613" y="6493947"/>
            <a:ext cx="187552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200" b="1" smtClean="0">
                <a:solidFill>
                  <a:srgbClr val="FF66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b="1" dirty="0">
              <a:solidFill>
                <a:srgbClr val="FF6600"/>
              </a:solidFill>
            </a:endParaRPr>
          </a:p>
        </p:txBody>
      </p: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537587" y="6321425"/>
            <a:ext cx="8830830" cy="357188"/>
            <a:chOff x="930275" y="6321425"/>
            <a:chExt cx="10874375" cy="357188"/>
          </a:xfrm>
        </p:grpSpPr>
        <p:pic>
          <p:nvPicPr>
            <p:cNvPr id="77" name="Picture 32" descr="thinkforward.png"/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75" y="6421438"/>
              <a:ext cx="19558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33"/>
            <p:cNvPicPr>
              <a:picLocks noChangeAspect="1"/>
            </p:cNvPicPr>
            <p:nvPr userDrawn="1"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6375" y="6321425"/>
              <a:ext cx="143827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783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87940" rtl="0" eaLnBrk="1" fontAlgn="base" hangingPunct="1">
        <a:spcBef>
          <a:spcPct val="0"/>
        </a:spcBef>
        <a:spcAft>
          <a:spcPct val="0"/>
        </a:spcAft>
        <a:tabLst>
          <a:tab pos="327925" algn="l"/>
        </a:tabLst>
        <a:defRPr sz="2800" b="0" baseline="0">
          <a:solidFill>
            <a:schemeClr val="tx2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2pPr>
      <a:lvl3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3pPr>
      <a:lvl4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4pPr>
      <a:lvl5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5pPr>
      <a:lvl6pPr marL="555544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6pPr>
      <a:lvl7pPr marL="1111087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7pPr>
      <a:lvl8pPr marL="1666631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8pPr>
      <a:lvl9pPr marL="2222175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235334" indent="-23340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•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555544" indent="-318281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746512" indent="-189039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6pPr>
      <a:lvl7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7pPr>
      <a:lvl8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8pPr>
      <a:lvl9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5544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1087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6631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2175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7719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33262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88806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44350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63662" y="6230182"/>
            <a:ext cx="9342338" cy="627821"/>
            <a:chOff x="693738" y="6230179"/>
            <a:chExt cx="11498262" cy="627821"/>
          </a:xfrm>
        </p:grpSpPr>
        <p:sp>
          <p:nvSpPr>
            <p:cNvPr id="37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38" name="Rectangle 37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87031" y="280736"/>
            <a:ext cx="852245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7031" y="1278003"/>
            <a:ext cx="852245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81038" y="6498812"/>
            <a:ext cx="402431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1657860" y="6362703"/>
            <a:ext cx="1521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defRPr/>
              </a:pPr>
              <a:r>
                <a:rPr lang="en-GB" altLang="en-US" sz="1200" b="1" kern="0" dirty="0" smtClean="0">
                  <a:solidFill>
                    <a:srgbClr val="FDFDFD"/>
                  </a:solidFill>
                </a:rPr>
                <a:t>No content below </a:t>
              </a:r>
              <a:br>
                <a:rPr lang="en-GB" altLang="en-US" sz="1200" b="1" kern="0" dirty="0" smtClean="0">
                  <a:solidFill>
                    <a:srgbClr val="FDFDFD"/>
                  </a:solidFill>
                </a:rPr>
              </a:br>
              <a:r>
                <a:rPr lang="en-GB" altLang="en-US" sz="1200" b="1" kern="0" dirty="0" smtClean="0">
                  <a:solidFill>
                    <a:srgbClr val="FDFDFD"/>
                  </a:solidFill>
                </a:rPr>
                <a:t>the grey line</a:t>
              </a:r>
              <a:endParaRPr lang="en-GB" altLang="en-US" sz="1200" b="1" kern="0" dirty="0">
                <a:solidFill>
                  <a:srgbClr val="FDFDFD"/>
                </a:solidFill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7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  <p:sldLayoutId id="2147483768" r:id="rId19"/>
    <p:sldLayoutId id="2147483769" r:id="rId20"/>
    <p:sldLayoutId id="2147483770" r:id="rId21"/>
    <p:sldLayoutId id="2147483771" r:id="rId22"/>
    <p:sldLayoutId id="2147483772" r:id="rId23"/>
    <p:sldLayoutId id="2147483773" r:id="rId24"/>
    <p:sldLayoutId id="2147483774" r:id="rId25"/>
    <p:sldLayoutId id="2147483775" r:id="rId26"/>
    <p:sldLayoutId id="2147483776" r:id="rId27"/>
    <p:sldLayoutId id="2147483777" r:id="rId28"/>
    <p:sldLayoutId id="2147483778" r:id="rId29"/>
    <p:sldLayoutId id="2147483779" r:id="rId30"/>
    <p:sldLayoutId id="2147483780" r:id="rId31"/>
    <p:sldLayoutId id="2147483781" r:id="rId32"/>
    <p:sldLayoutId id="2147483782" r:id="rId33"/>
    <p:sldLayoutId id="2147483783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43290677"/>
              </p:ext>
            </p:extLst>
          </p:nvPr>
        </p:nvGraphicFramePr>
        <p:xfrm>
          <a:off x="0" y="0"/>
          <a:ext cx="175483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75483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612108" y="2443422"/>
            <a:ext cx="2433358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>
                <a:solidFill>
                  <a:srgbClr val="000000"/>
                </a:solidFill>
                <a:latin typeface="Arial"/>
              </a:rPr>
              <a:t>Last Modified 11/20/2015 3:14 PM W. Europe Standard Time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712296" y="4661402"/>
            <a:ext cx="2232984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>
                <a:solidFill>
                  <a:srgbClr val="000000"/>
                </a:solidFill>
                <a:latin typeface="Arial"/>
              </a:rPr>
              <a:t>Printed 11/20/2015 11:18 AM W. Europe Standard Time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78694" y="2649303"/>
            <a:ext cx="4755582" cy="146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31614" y="413281"/>
            <a:ext cx="923680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31612" y="16385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808080"/>
                </a:solidFill>
              </a:rPr>
              <a:t>TRACKER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31614" y="5638350"/>
            <a:ext cx="9236802" cy="464862"/>
            <a:chOff x="75" y="3872"/>
            <a:chExt cx="5385" cy="287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2"/>
              <a:ext cx="538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27000" indent="-1270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45"/>
              <a:ext cx="538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740725" indent="-740725" defTabSz="1087940" fontAlgn="base">
                <a:spcBef>
                  <a:spcPct val="0"/>
                </a:spcBef>
                <a:spcAft>
                  <a:spcPct val="0"/>
                </a:spcAft>
                <a:tabLst>
                  <a:tab pos="744583" algn="l"/>
                </a:tabLst>
              </a:pPr>
              <a:r>
                <a:rPr lang="en-US" sz="1200" dirty="0">
                  <a:solidFill>
                    <a:srgbClr val="000000"/>
                  </a:solidFill>
                </a:rPr>
                <a:t>SOURCE: </a:t>
              </a:r>
              <a:r>
                <a:rPr lang="en-US" sz="1200" dirty="0" smtClean="0">
                  <a:solidFill>
                    <a:srgbClr val="000000"/>
                  </a:solidFill>
                </a:rPr>
                <a:t>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478694" y="1914000"/>
            <a:ext cx="4713466" cy="602545"/>
            <a:chOff x="915" y="658"/>
            <a:chExt cx="2686" cy="372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58"/>
              <a:ext cx="2686" cy="37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pic>
        <p:nvPicPr>
          <p:cNvPr id="22" name="Picture 38" descr="GradientShadow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4713"/>
            <a:ext cx="9900843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6" descr="GradientShadow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8863"/>
            <a:ext cx="9900843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31612" y="893222"/>
            <a:ext cx="952695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34" name="LegendBoxes" hidden="1"/>
          <p:cNvGrpSpPr>
            <a:grpSpLocks/>
          </p:cNvGrpSpPr>
          <p:nvPr/>
        </p:nvGrpSpPr>
        <p:grpSpPr bwMode="auto">
          <a:xfrm>
            <a:off x="8541192" y="953735"/>
            <a:ext cx="957925" cy="1329268"/>
            <a:chOff x="4936" y="176"/>
            <a:chExt cx="557" cy="628"/>
          </a:xfrm>
        </p:grpSpPr>
        <p:sp>
          <p:nvSpPr>
            <p:cNvPr id="35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6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8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39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1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2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</p:grpSp>
      <p:grpSp>
        <p:nvGrpSpPr>
          <p:cNvPr id="43" name="LegendLines" hidden="1"/>
          <p:cNvGrpSpPr>
            <a:grpSpLocks/>
          </p:cNvGrpSpPr>
          <p:nvPr/>
        </p:nvGrpSpPr>
        <p:grpSpPr bwMode="auto">
          <a:xfrm>
            <a:off x="8207555" y="953735"/>
            <a:ext cx="1291564" cy="973668"/>
            <a:chOff x="4750" y="176"/>
            <a:chExt cx="751" cy="460"/>
          </a:xfrm>
        </p:grpSpPr>
        <p:sp>
          <p:nvSpPr>
            <p:cNvPr id="44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5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6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7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8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9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50" name="McKSticker" hidden="1"/>
          <p:cNvGrpSpPr/>
          <p:nvPr/>
        </p:nvGrpSpPr>
        <p:grpSpPr bwMode="auto">
          <a:xfrm>
            <a:off x="7946995" y="953736"/>
            <a:ext cx="1421415" cy="283154"/>
            <a:chOff x="7428698" y="285750"/>
            <a:chExt cx="1312077" cy="212365"/>
          </a:xfrm>
        </p:grpSpPr>
        <p:sp>
          <p:nvSpPr>
            <p:cNvPr id="51" name="StickerRectangle"/>
            <p:cNvSpPr>
              <a:spLocks noChangeArrowheads="1"/>
            </p:cNvSpPr>
            <p:nvPr/>
          </p:nvSpPr>
          <p:spPr bwMode="auto">
            <a:xfrm>
              <a:off x="7428698" y="285750"/>
              <a:ext cx="1312077" cy="21236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576" tIns="0" rIns="0" bIns="36576">
              <a:spAutoFit/>
            </a:bodyPr>
            <a:lstStyle/>
            <a:p>
              <a:pPr algn="r"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52" name="AutoShape 31"/>
            <p:cNvCxnSpPr>
              <a:cxnSpLocks noChangeShapeType="1"/>
              <a:stCxn id="51" idx="2"/>
              <a:endCxn id="51" idx="4"/>
            </p:cNvCxnSpPr>
            <p:nvPr/>
          </p:nvCxnSpPr>
          <p:spPr bwMode="auto">
            <a:xfrm>
              <a:off x="7428698" y="285750"/>
              <a:ext cx="0" cy="212365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32"/>
            <p:cNvCxnSpPr>
              <a:cxnSpLocks noChangeShapeType="1"/>
              <a:stCxn id="51" idx="4"/>
              <a:endCxn id="51" idx="6"/>
            </p:cNvCxnSpPr>
            <p:nvPr/>
          </p:nvCxnSpPr>
          <p:spPr bwMode="auto">
            <a:xfrm>
              <a:off x="7428698" y="498115"/>
              <a:ext cx="1312077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4" name="LegendMoons" hidden="1"/>
          <p:cNvGrpSpPr/>
          <p:nvPr/>
        </p:nvGrpSpPr>
        <p:grpSpPr bwMode="auto">
          <a:xfrm>
            <a:off x="8468786" y="953737"/>
            <a:ext cx="1030277" cy="1742021"/>
            <a:chOff x="7769225" y="2105025"/>
            <a:chExt cx="951024" cy="1306516"/>
          </a:xfrm>
        </p:grpSpPr>
        <p:grpSp>
          <p:nvGrpSpPr>
            <p:cNvPr id="55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73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Arc 39" hidden="1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6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71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7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9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8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67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9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0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1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2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3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6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65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5" name="Slide Number"/>
          <p:cNvSpPr txBox="1">
            <a:spLocks/>
          </p:cNvSpPr>
          <p:nvPr/>
        </p:nvSpPr>
        <p:spPr bwMode="auto">
          <a:xfrm>
            <a:off x="131613" y="6493947"/>
            <a:ext cx="187552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200" b="1" smtClean="0">
                <a:solidFill>
                  <a:srgbClr val="FF66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b="1" dirty="0">
              <a:solidFill>
                <a:srgbClr val="FF6600"/>
              </a:solidFill>
            </a:endParaRPr>
          </a:p>
        </p:txBody>
      </p: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537586" y="6321425"/>
            <a:ext cx="8830830" cy="357188"/>
            <a:chOff x="930275" y="6321425"/>
            <a:chExt cx="10874375" cy="357188"/>
          </a:xfrm>
        </p:grpSpPr>
        <p:pic>
          <p:nvPicPr>
            <p:cNvPr id="77" name="Picture 32" descr="thinkforward.png"/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75" y="6421438"/>
              <a:ext cx="19558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33"/>
            <p:cNvPicPr>
              <a:picLocks noChangeAspect="1"/>
            </p:cNvPicPr>
            <p:nvPr userDrawn="1"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6375" y="6321425"/>
              <a:ext cx="143827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942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87940" rtl="0" eaLnBrk="1" fontAlgn="base" hangingPunct="1">
        <a:spcBef>
          <a:spcPct val="0"/>
        </a:spcBef>
        <a:spcAft>
          <a:spcPct val="0"/>
        </a:spcAft>
        <a:tabLst>
          <a:tab pos="327925" algn="l"/>
        </a:tabLst>
        <a:defRPr sz="2800" b="0" baseline="0">
          <a:solidFill>
            <a:schemeClr val="tx2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2pPr>
      <a:lvl3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3pPr>
      <a:lvl4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4pPr>
      <a:lvl5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5pPr>
      <a:lvl6pPr marL="555544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6pPr>
      <a:lvl7pPr marL="1111087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7pPr>
      <a:lvl8pPr marL="1666631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8pPr>
      <a:lvl9pPr marL="2222175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235334" indent="-23340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•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555544" indent="-318281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746512" indent="-189039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6pPr>
      <a:lvl7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7pPr>
      <a:lvl8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8pPr>
      <a:lvl9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5544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1087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6631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2175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7719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33262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88806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44350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63662" y="6230180"/>
            <a:ext cx="9342338" cy="627821"/>
            <a:chOff x="693738" y="6230179"/>
            <a:chExt cx="11498262" cy="627821"/>
          </a:xfrm>
        </p:grpSpPr>
        <p:sp>
          <p:nvSpPr>
            <p:cNvPr id="37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38" name="Rectangle 37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87030" y="280734"/>
            <a:ext cx="852245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7030" y="1278001"/>
            <a:ext cx="852245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81038" y="6498810"/>
            <a:ext cx="402431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1657860" y="6362701"/>
            <a:ext cx="1521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defRPr/>
              </a:pPr>
              <a:r>
                <a:rPr lang="en-GB" altLang="en-US" sz="1200" b="1" kern="0" dirty="0" smtClean="0">
                  <a:solidFill>
                    <a:srgbClr val="FDFDFD"/>
                  </a:solidFill>
                </a:rPr>
                <a:t>No content below </a:t>
              </a:r>
              <a:br>
                <a:rPr lang="en-GB" altLang="en-US" sz="1200" b="1" kern="0" dirty="0" smtClean="0">
                  <a:solidFill>
                    <a:srgbClr val="FDFDFD"/>
                  </a:solidFill>
                </a:rPr>
              </a:br>
              <a:r>
                <a:rPr lang="en-GB" altLang="en-US" sz="1200" b="1" kern="0" dirty="0" smtClean="0">
                  <a:solidFill>
                    <a:srgbClr val="FDFDFD"/>
                  </a:solidFill>
                </a:rPr>
                <a:t>the grey line</a:t>
              </a:r>
              <a:endParaRPr lang="en-GB" altLang="en-US" sz="1200" b="1" kern="0" dirty="0">
                <a:solidFill>
                  <a:srgbClr val="FDFDFD"/>
                </a:solidFill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0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6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  <p:sldLayoutId id="2147483809" r:id="rId19"/>
    <p:sldLayoutId id="2147483810" r:id="rId20"/>
    <p:sldLayoutId id="2147483811" r:id="rId21"/>
    <p:sldLayoutId id="2147483812" r:id="rId22"/>
    <p:sldLayoutId id="2147483813" r:id="rId23"/>
    <p:sldLayoutId id="2147483814" r:id="rId24"/>
    <p:sldLayoutId id="2147483815" r:id="rId25"/>
    <p:sldLayoutId id="2147483816" r:id="rId26"/>
    <p:sldLayoutId id="2147483817" r:id="rId27"/>
    <p:sldLayoutId id="2147483818" r:id="rId28"/>
    <p:sldLayoutId id="2147483819" r:id="rId29"/>
    <p:sldLayoutId id="2147483820" r:id="rId30"/>
    <p:sldLayoutId id="2147483821" r:id="rId31"/>
    <p:sldLayoutId id="2147483822" r:id="rId32"/>
    <p:sldLayoutId id="2147483823" r:id="rId33"/>
    <p:sldLayoutId id="2147483824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oji/gl-matrix" TargetMode="External"/><Relationship Id="rId3" Type="http://schemas.openxmlformats.org/officeDocument/2006/relationships/hyperlink" Target="https://www.blend4web.com/en/" TargetMode="External"/><Relationship Id="rId7" Type="http://schemas.openxmlformats.org/officeDocument/2006/relationships/hyperlink" Target="https://en.wikipedia.org/wiki/List_of_WebGL_frameworks" TargetMode="External"/><Relationship Id="rId2" Type="http://schemas.openxmlformats.org/officeDocument/2006/relationships/hyperlink" Target="http://three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ity3d.com/" TargetMode="External"/><Relationship Id="rId5" Type="http://schemas.openxmlformats.org/officeDocument/2006/relationships/hyperlink" Target="https://clara.io/" TargetMode="External"/><Relationship Id="rId4" Type="http://schemas.openxmlformats.org/officeDocument/2006/relationships/hyperlink" Target="http://www.ambiera.com/copperlicht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threejs.org/examples/#webgl_geometry_cube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5rocks.com/en/tutorials/webgl/webgl_fundamentals/" TargetMode="External"/><Relationship Id="rId2" Type="http://schemas.openxmlformats.org/officeDocument/2006/relationships/hyperlink" Target="http://webglfundamental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reativebloq.com/javascript/get-started-webgl-draw-square-711298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hreejs.org/examples/#webgl_postprocessing_dof2" TargetMode="External"/><Relationship Id="rId7" Type="http://schemas.openxmlformats.org/officeDocument/2006/relationships/hyperlink" Target="https://secured-static.greenpeace.org/russia/Global/russia/html/projects/waterpollution/pfc_circulation.html" TargetMode="External"/><Relationship Id="rId2" Type="http://schemas.openxmlformats.org/officeDocument/2006/relationships/hyperlink" Target="http://threejs.org/examples/#webgl_animation_clot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yes.nasa.gov/curiosity/" TargetMode="External"/><Relationship Id="rId5" Type="http://schemas.openxmlformats.org/officeDocument/2006/relationships/hyperlink" Target="http://threejs.org/examples/#webgl_materials_cubemap_balls_reflection" TargetMode="External"/><Relationship Id="rId4" Type="http://schemas.openxmlformats.org/officeDocument/2006/relationships/hyperlink" Target="http://threejs.org/examples/#webgl_materials_vide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WebGL</a:t>
            </a:r>
            <a:r>
              <a:rPr lang="en-GB" dirty="0" smtClean="0"/>
              <a:t>: </a:t>
            </a:r>
            <a:r>
              <a:rPr lang="en-GB" dirty="0" err="1" smtClean="0"/>
              <a:t>Introductie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dirty="0" smtClean="0">
                <a:solidFill>
                  <a:schemeClr val="tx2"/>
                </a:solidFill>
              </a:rPr>
              <a:t>Jesse Brand, Hans Borst, Merlin Weemaes</a:t>
            </a:r>
            <a:endParaRPr lang="en-GB" altLang="en-US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 smtClean="0"/>
              <a:t>Sessie</a:t>
            </a:r>
            <a:r>
              <a:rPr lang="en-GB" dirty="0" smtClean="0"/>
              <a:t> 1 – </a:t>
            </a:r>
            <a:r>
              <a:rPr lang="en-GB" dirty="0" err="1" smtClean="0"/>
              <a:t>WebGL</a:t>
            </a:r>
            <a:r>
              <a:rPr lang="en-GB" dirty="0" smtClean="0"/>
              <a:t> &amp; OpenGL basics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16/5/2016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53269" y="5538795"/>
            <a:ext cx="7315994" cy="892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1pPr>
            <a:lvl2pPr marL="742950" indent="-285750"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2pPr>
            <a:lvl3pPr marL="1143000" indent="-228600"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3pPr>
            <a:lvl4pPr marL="1600200" indent="-228600"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4pPr>
            <a:lvl5pPr marL="2057400" indent="-228600"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5pPr>
            <a:lvl6pPr marL="2514600" indent="-228600" algn="ctr" defTabSz="9540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6pPr>
            <a:lvl7pPr marL="2971800" indent="-228600" algn="ctr" defTabSz="9540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7pPr>
            <a:lvl8pPr marL="3429000" indent="-228600" algn="ctr" defTabSz="9540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8pPr>
            <a:lvl9pPr marL="3886200" indent="-228600" algn="ctr" defTabSz="9540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US" sz="5400" dirty="0" smtClean="0">
                <a:solidFill>
                  <a:schemeClr val="accent1"/>
                </a:solidFill>
                <a:latin typeface="+mj-lt"/>
              </a:rPr>
              <a:t>Chapter Full Stack 6</a:t>
            </a:r>
            <a:endParaRPr lang="en-GB" altLang="en-US" sz="4400" i="1" dirty="0">
              <a:solidFill>
                <a:schemeClr val="accent1"/>
              </a:solidFill>
              <a:latin typeface="+mj-lt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US" sz="4400" b="0" i="1" dirty="0">
                <a:solidFill>
                  <a:schemeClr val="accent1"/>
                </a:solidFill>
                <a:latin typeface="Rockwell ING" pitchFamily="18" charset="0"/>
              </a:rPr>
              <a:t>		</a:t>
            </a:r>
            <a:endParaRPr lang="en-GB" altLang="en-US" sz="4400" b="0" i="1" dirty="0">
              <a:latin typeface="Rockwell ING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28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7031" y="1278387"/>
            <a:ext cx="9218969" cy="4922391"/>
          </a:xfrm>
        </p:spPr>
        <p:txBody>
          <a:bodyPr/>
          <a:lstStyle/>
          <a:p>
            <a:r>
              <a:rPr lang="en-US" dirty="0"/>
              <a:t>&lt;body </a:t>
            </a:r>
            <a:r>
              <a:rPr lang="en-US" dirty="0" err="1"/>
              <a:t>onload</a:t>
            </a:r>
            <a:r>
              <a:rPr lang="en-US" dirty="0" smtClean="0"/>
              <a:t>=“</a:t>
            </a:r>
            <a:r>
              <a:rPr lang="en-US" dirty="0" err="1" smtClean="0"/>
              <a:t>initWebGL</a:t>
            </a:r>
            <a:r>
              <a:rPr lang="en-US" dirty="0" smtClean="0"/>
              <a:t>();"&gt;</a:t>
            </a:r>
          </a:p>
          <a:p>
            <a:r>
              <a:rPr lang="en-US" dirty="0" smtClean="0"/>
              <a:t>	&lt;</a:t>
            </a:r>
            <a:r>
              <a:rPr lang="en-US" dirty="0"/>
              <a:t>canvas id</a:t>
            </a:r>
            <a:r>
              <a:rPr lang="en-US" dirty="0" smtClean="0"/>
              <a:t>=“</a:t>
            </a:r>
            <a:r>
              <a:rPr lang="en-US" dirty="0" err="1" smtClean="0"/>
              <a:t>wgl</a:t>
            </a:r>
            <a:r>
              <a:rPr lang="en-US" dirty="0" smtClean="0"/>
              <a:t>" width</a:t>
            </a:r>
            <a:r>
              <a:rPr lang="en-US" dirty="0"/>
              <a:t>="500" height="500"&gt;&lt;/canvas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gl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program;</a:t>
            </a:r>
            <a:endParaRPr lang="en-US" dirty="0"/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initWebGL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canvas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wgl</a:t>
            </a:r>
            <a:r>
              <a:rPr lang="en-US" dirty="0"/>
              <a:t>");</a:t>
            </a:r>
          </a:p>
          <a:p>
            <a:r>
              <a:rPr lang="en-US" dirty="0"/>
              <a:t>	</a:t>
            </a:r>
            <a:r>
              <a:rPr lang="en-US" dirty="0" err="1"/>
              <a:t>gl</a:t>
            </a:r>
            <a:r>
              <a:rPr lang="en-US" dirty="0"/>
              <a:t> = </a:t>
            </a:r>
            <a:r>
              <a:rPr lang="en-US" dirty="0" err="1"/>
              <a:t>initGL</a:t>
            </a:r>
            <a:r>
              <a:rPr lang="en-US" dirty="0"/>
              <a:t>(canvas);</a:t>
            </a:r>
          </a:p>
          <a:p>
            <a:r>
              <a:rPr lang="en-US" dirty="0"/>
              <a:t>	</a:t>
            </a:r>
            <a:r>
              <a:rPr lang="en-US" dirty="0" err="1"/>
              <a:t>gl.viewport</a:t>
            </a:r>
            <a:r>
              <a:rPr lang="en-US" dirty="0"/>
              <a:t>(0, 0, </a:t>
            </a:r>
            <a:r>
              <a:rPr lang="en-US" dirty="0" err="1"/>
              <a:t>canvas.width</a:t>
            </a:r>
            <a:r>
              <a:rPr lang="en-US" dirty="0"/>
              <a:t>, </a:t>
            </a:r>
            <a:r>
              <a:rPr lang="en-US" dirty="0" err="1"/>
              <a:t>canvas.height</a:t>
            </a:r>
            <a:r>
              <a:rPr lang="en-US" dirty="0"/>
              <a:t>);</a:t>
            </a:r>
          </a:p>
          <a:p>
            <a:r>
              <a:rPr lang="en-US" dirty="0"/>
              <a:t>	program = </a:t>
            </a:r>
            <a:r>
              <a:rPr lang="en-US" dirty="0" err="1"/>
              <a:t>initShaders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drawScene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  <a:endParaRPr lang="nl-NL" dirty="0"/>
          </a:p>
          <a:p>
            <a:r>
              <a:rPr lang="nl-NL" dirty="0" err="1" smtClean="0"/>
              <a:t>function</a:t>
            </a:r>
            <a:r>
              <a:rPr lang="nl-NL" dirty="0" smtClean="0"/>
              <a:t> </a:t>
            </a:r>
            <a:r>
              <a:rPr lang="nl-NL" dirty="0" err="1" smtClean="0"/>
              <a:t>initGL</a:t>
            </a:r>
            <a:r>
              <a:rPr lang="nl-NL" dirty="0" smtClean="0"/>
              <a:t>(canvas) {</a:t>
            </a:r>
          </a:p>
          <a:p>
            <a:r>
              <a:rPr lang="nl-NL" dirty="0"/>
              <a:t>	</a:t>
            </a:r>
            <a:r>
              <a:rPr lang="nl-NL" dirty="0" smtClean="0"/>
              <a:t>return </a:t>
            </a:r>
            <a:r>
              <a:rPr lang="nl-NL" dirty="0" err="1"/>
              <a:t>canvas.getContext</a:t>
            </a:r>
            <a:r>
              <a:rPr lang="nl-NL" dirty="0"/>
              <a:t>("</a:t>
            </a:r>
            <a:r>
              <a:rPr lang="nl-NL" dirty="0" err="1"/>
              <a:t>webgl</a:t>
            </a:r>
            <a:r>
              <a:rPr lang="nl-NL" dirty="0" smtClean="0"/>
              <a:t>")</a:t>
            </a:r>
          </a:p>
          <a:p>
            <a:r>
              <a:rPr lang="nl-NL" dirty="0"/>
              <a:t>	</a:t>
            </a:r>
            <a:r>
              <a:rPr lang="nl-NL" dirty="0" smtClean="0"/>
              <a:t>	|| </a:t>
            </a:r>
            <a:r>
              <a:rPr lang="nl-NL" dirty="0" err="1"/>
              <a:t>canvas.getContext</a:t>
            </a:r>
            <a:r>
              <a:rPr lang="nl-NL" dirty="0"/>
              <a:t>("</a:t>
            </a:r>
            <a:r>
              <a:rPr lang="nl-NL" dirty="0" err="1"/>
              <a:t>experimental-webgl</a:t>
            </a:r>
            <a:r>
              <a:rPr lang="nl-NL" dirty="0"/>
              <a:t>");</a:t>
            </a:r>
            <a:endParaRPr lang="nl-NL" dirty="0" smtClean="0"/>
          </a:p>
          <a:p>
            <a:r>
              <a:rPr lang="nl-NL" dirty="0" smtClean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Getting</a:t>
            </a:r>
            <a:r>
              <a:rPr lang="nl-NL" dirty="0" smtClean="0"/>
              <a:t> </a:t>
            </a:r>
            <a:r>
              <a:rPr lang="nl-NL" dirty="0" err="1" smtClean="0"/>
              <a:t>Started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9508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4331" y="922787"/>
            <a:ext cx="9231669" cy="54907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drawScene</a:t>
            </a:r>
            <a:r>
              <a:rPr lang="nl-NL" dirty="0"/>
              <a:t>() {</a:t>
            </a:r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b="1" dirty="0" err="1" smtClean="0"/>
              <a:t>gl.clearColor</a:t>
            </a:r>
            <a:r>
              <a:rPr lang="nl-NL" b="1" dirty="0" smtClean="0"/>
              <a:t>(0.0, 0.0, 0.0, 1.0);</a:t>
            </a:r>
            <a:endParaRPr lang="nl-NL" b="1" dirty="0"/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b="1" dirty="0" err="1"/>
              <a:t>gl.clear</a:t>
            </a:r>
            <a:r>
              <a:rPr lang="nl-NL" b="1" dirty="0"/>
              <a:t>(</a:t>
            </a:r>
            <a:r>
              <a:rPr lang="nl-NL" b="1" dirty="0" err="1"/>
              <a:t>gl.COLOR_BUFFER_BIT</a:t>
            </a:r>
            <a:r>
              <a:rPr lang="nl-NL" b="1" dirty="0"/>
              <a:t>);</a:t>
            </a:r>
          </a:p>
          <a:p>
            <a:pPr>
              <a:lnSpc>
                <a:spcPct val="100000"/>
              </a:lnSpc>
            </a:pPr>
            <a:endParaRPr lang="nl-NL" dirty="0"/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b="1" dirty="0"/>
              <a:t>var </a:t>
            </a:r>
            <a:r>
              <a:rPr lang="nl-NL" b="1" dirty="0" err="1"/>
              <a:t>vertices</a:t>
            </a:r>
            <a:r>
              <a:rPr lang="nl-NL" b="1" dirty="0"/>
              <a:t> = new Float32Array</a:t>
            </a:r>
            <a:r>
              <a:rPr lang="nl-NL" b="1" dirty="0" smtClean="0"/>
              <a:t>([-1.0, -1.0,    1.0, -1.0,    -1.0, 1.0]);</a:t>
            </a:r>
            <a:endParaRPr lang="nl-NL" b="1" dirty="0"/>
          </a:p>
          <a:p>
            <a:pPr>
              <a:lnSpc>
                <a:spcPct val="100000"/>
              </a:lnSpc>
            </a:pPr>
            <a:r>
              <a:rPr lang="nl-NL" dirty="0"/>
              <a:t>	var buffer = </a:t>
            </a:r>
            <a:r>
              <a:rPr lang="nl-NL" dirty="0" err="1"/>
              <a:t>gl.createBuffer</a:t>
            </a:r>
            <a:r>
              <a:rPr lang="nl-NL" dirty="0"/>
              <a:t>();</a:t>
            </a:r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dirty="0" err="1"/>
              <a:t>gl.bindBuffer</a:t>
            </a:r>
            <a:r>
              <a:rPr lang="nl-NL" dirty="0"/>
              <a:t>(</a:t>
            </a:r>
            <a:r>
              <a:rPr lang="nl-NL" dirty="0" err="1"/>
              <a:t>gl.ARRAY_BUFFER</a:t>
            </a:r>
            <a:r>
              <a:rPr lang="nl-NL" dirty="0"/>
              <a:t>, buffer);</a:t>
            </a:r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dirty="0" err="1"/>
              <a:t>gl.bufferData</a:t>
            </a:r>
            <a:r>
              <a:rPr lang="nl-NL" dirty="0"/>
              <a:t>(</a:t>
            </a:r>
            <a:r>
              <a:rPr lang="nl-NL" dirty="0" err="1"/>
              <a:t>gl.ARRAY_BUFFER</a:t>
            </a:r>
            <a:r>
              <a:rPr lang="nl-NL" dirty="0"/>
              <a:t>, </a:t>
            </a:r>
            <a:r>
              <a:rPr lang="nl-NL" dirty="0" err="1"/>
              <a:t>vertices</a:t>
            </a:r>
            <a:r>
              <a:rPr lang="nl-NL" dirty="0"/>
              <a:t>, </a:t>
            </a:r>
            <a:r>
              <a:rPr lang="nl-NL" dirty="0" err="1"/>
              <a:t>gl.STATIC_DRAW</a:t>
            </a:r>
            <a:r>
              <a:rPr lang="nl-NL" dirty="0"/>
              <a:t>);</a:t>
            </a:r>
          </a:p>
          <a:p>
            <a:pPr>
              <a:lnSpc>
                <a:spcPct val="100000"/>
              </a:lnSpc>
            </a:pPr>
            <a:endParaRPr lang="nl-NL" dirty="0"/>
          </a:p>
          <a:p>
            <a:pPr>
              <a:lnSpc>
                <a:spcPct val="100000"/>
              </a:lnSpc>
            </a:pPr>
            <a:r>
              <a:rPr lang="nl-NL" dirty="0"/>
              <a:t>	var </a:t>
            </a:r>
            <a:r>
              <a:rPr lang="nl-NL" dirty="0" err="1"/>
              <a:t>colorLocation</a:t>
            </a:r>
            <a:r>
              <a:rPr lang="nl-NL" dirty="0"/>
              <a:t> = </a:t>
            </a:r>
            <a:r>
              <a:rPr lang="nl-NL" dirty="0" err="1"/>
              <a:t>gl.getUniformLocation</a:t>
            </a:r>
            <a:r>
              <a:rPr lang="nl-NL" dirty="0"/>
              <a:t>(program, "</a:t>
            </a:r>
            <a:r>
              <a:rPr lang="nl-NL" dirty="0" err="1"/>
              <a:t>uColor</a:t>
            </a:r>
            <a:r>
              <a:rPr lang="nl-NL" dirty="0"/>
              <a:t>");</a:t>
            </a:r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b="1" dirty="0"/>
              <a:t>gl.uniform4fv(</a:t>
            </a:r>
            <a:r>
              <a:rPr lang="nl-NL" b="1" dirty="0" err="1"/>
              <a:t>colorLocation</a:t>
            </a:r>
            <a:r>
              <a:rPr lang="nl-NL" b="1" dirty="0"/>
              <a:t>, [0.0, 1.0, 0.0, 1.0]);</a:t>
            </a:r>
          </a:p>
          <a:p>
            <a:pPr>
              <a:lnSpc>
                <a:spcPct val="100000"/>
              </a:lnSpc>
            </a:pPr>
            <a:endParaRPr lang="nl-NL" dirty="0"/>
          </a:p>
          <a:p>
            <a:pPr>
              <a:lnSpc>
                <a:spcPct val="100000"/>
              </a:lnSpc>
            </a:pPr>
            <a:r>
              <a:rPr lang="nl-NL" dirty="0"/>
              <a:t>	var </a:t>
            </a:r>
            <a:r>
              <a:rPr lang="nl-NL" dirty="0" err="1"/>
              <a:t>positionLocation</a:t>
            </a:r>
            <a:r>
              <a:rPr lang="nl-NL" dirty="0"/>
              <a:t> = </a:t>
            </a:r>
            <a:r>
              <a:rPr lang="nl-NL" dirty="0" err="1"/>
              <a:t>gl.getAttribLocation</a:t>
            </a:r>
            <a:r>
              <a:rPr lang="nl-NL" dirty="0"/>
              <a:t>(program, "</a:t>
            </a:r>
            <a:r>
              <a:rPr lang="nl-NL" dirty="0" err="1"/>
              <a:t>aPosition</a:t>
            </a:r>
            <a:r>
              <a:rPr lang="nl-NL" dirty="0"/>
              <a:t>");</a:t>
            </a:r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dirty="0" err="1"/>
              <a:t>gl.enableVertexAttribArray</a:t>
            </a:r>
            <a:r>
              <a:rPr lang="nl-NL" dirty="0"/>
              <a:t>(</a:t>
            </a:r>
            <a:r>
              <a:rPr lang="nl-NL" dirty="0" err="1"/>
              <a:t>positionLocation</a:t>
            </a:r>
            <a:r>
              <a:rPr lang="nl-NL" dirty="0"/>
              <a:t>); </a:t>
            </a:r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dirty="0" err="1"/>
              <a:t>gl.vertexAttribPointer</a:t>
            </a:r>
            <a:r>
              <a:rPr lang="nl-NL" dirty="0"/>
              <a:t>(</a:t>
            </a:r>
            <a:r>
              <a:rPr lang="nl-NL" dirty="0" err="1"/>
              <a:t>positionLocation</a:t>
            </a:r>
            <a:r>
              <a:rPr lang="nl-NL" dirty="0"/>
              <a:t>, 2, </a:t>
            </a:r>
            <a:r>
              <a:rPr lang="nl-NL" dirty="0" err="1"/>
              <a:t>gl.FLOAT</a:t>
            </a:r>
            <a:r>
              <a:rPr lang="nl-NL" dirty="0"/>
              <a:t>, </a:t>
            </a:r>
            <a:r>
              <a:rPr lang="nl-NL" dirty="0" err="1"/>
              <a:t>false</a:t>
            </a:r>
            <a:r>
              <a:rPr lang="nl-NL" dirty="0"/>
              <a:t>, 0, 0);</a:t>
            </a:r>
          </a:p>
          <a:p>
            <a:pPr>
              <a:lnSpc>
                <a:spcPct val="100000"/>
              </a:lnSpc>
            </a:pPr>
            <a:endParaRPr lang="nl-NL" dirty="0"/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b="1" dirty="0" err="1"/>
              <a:t>gl.drawArrays</a:t>
            </a:r>
            <a:r>
              <a:rPr lang="nl-NL" b="1" dirty="0"/>
              <a:t>(</a:t>
            </a:r>
            <a:r>
              <a:rPr lang="nl-NL" b="1" dirty="0" err="1"/>
              <a:t>gl.TRIANGLES</a:t>
            </a:r>
            <a:r>
              <a:rPr lang="nl-NL" b="1" dirty="0"/>
              <a:t>, 0, 3);</a:t>
            </a:r>
          </a:p>
          <a:p>
            <a:pPr>
              <a:lnSpc>
                <a:spcPct val="100000"/>
              </a:lnSpc>
            </a:pPr>
            <a:r>
              <a:rPr lang="nl-NL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Getting</a:t>
            </a:r>
            <a:r>
              <a:rPr lang="nl-NL" dirty="0"/>
              <a:t> </a:t>
            </a:r>
            <a:r>
              <a:rPr lang="nl-NL" dirty="0" err="1" smtClean="0"/>
              <a:t>Started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11</a:t>
            </a:fld>
            <a:endParaRPr lang="en-GB" noProof="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73200" y="939800"/>
            <a:ext cx="6807200" cy="635000"/>
            <a:chOff x="1473200" y="939800"/>
            <a:chExt cx="6807200" cy="635000"/>
          </a:xfrm>
        </p:grpSpPr>
        <p:sp>
          <p:nvSpPr>
            <p:cNvPr id="5" name="Rectangle 4"/>
            <p:cNvSpPr/>
            <p:nvPr/>
          </p:nvSpPr>
          <p:spPr>
            <a:xfrm>
              <a:off x="1473200" y="1168400"/>
              <a:ext cx="3721100" cy="4064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7" name="Straight Arrow Connector 6"/>
            <p:cNvCxnSpPr>
              <a:stCxn id="8" idx="1"/>
              <a:endCxn id="5" idx="3"/>
            </p:cNvCxnSpPr>
            <p:nvPr/>
          </p:nvCxnSpPr>
          <p:spPr>
            <a:xfrm flipH="1">
              <a:off x="5194300" y="1114651"/>
              <a:ext cx="1079500" cy="256949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273800" y="939800"/>
              <a:ext cx="2006600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Achtergrondkleur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49600" y="341425"/>
            <a:ext cx="3048000" cy="1233375"/>
            <a:chOff x="2832100" y="-114300"/>
            <a:chExt cx="3048000" cy="1233375"/>
          </a:xfrm>
        </p:grpSpPr>
        <p:sp>
          <p:nvSpPr>
            <p:cNvPr id="13" name="Rectangle 12"/>
            <p:cNvSpPr/>
            <p:nvPr/>
          </p:nvSpPr>
          <p:spPr>
            <a:xfrm>
              <a:off x="2832100" y="712675"/>
              <a:ext cx="1358900" cy="4064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14" name="Straight Arrow Connector 13"/>
            <p:cNvCxnSpPr>
              <a:stCxn id="15" idx="1"/>
              <a:endCxn id="13" idx="0"/>
            </p:cNvCxnSpPr>
            <p:nvPr/>
          </p:nvCxnSpPr>
          <p:spPr>
            <a:xfrm flipH="1">
              <a:off x="3511550" y="60551"/>
              <a:ext cx="361950" cy="652124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873500" y="-114300"/>
              <a:ext cx="2006600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R,G,B (0.0-1.0)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572000" y="593950"/>
            <a:ext cx="2628900" cy="979375"/>
            <a:chOff x="2832100" y="101600"/>
            <a:chExt cx="2628900" cy="979375"/>
          </a:xfrm>
        </p:grpSpPr>
        <p:sp>
          <p:nvSpPr>
            <p:cNvPr id="22" name="Rectangle 21"/>
            <p:cNvSpPr/>
            <p:nvPr/>
          </p:nvSpPr>
          <p:spPr>
            <a:xfrm>
              <a:off x="2832100" y="674575"/>
              <a:ext cx="406400" cy="4064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23" name="Straight Arrow Connector 22"/>
            <p:cNvCxnSpPr>
              <a:stCxn id="24" idx="1"/>
              <a:endCxn id="22" idx="0"/>
            </p:cNvCxnSpPr>
            <p:nvPr/>
          </p:nvCxnSpPr>
          <p:spPr>
            <a:xfrm flipH="1">
              <a:off x="3035300" y="276451"/>
              <a:ext cx="419100" cy="398124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454400" y="101600"/>
              <a:ext cx="2006600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err="1" smtClean="0">
                  <a:solidFill>
                    <a:schemeClr val="accent4"/>
                  </a:solidFill>
                </a:rPr>
                <a:t>Alpha</a:t>
              </a:r>
              <a:r>
                <a:rPr lang="nl-NL" b="1" dirty="0" smtClean="0">
                  <a:solidFill>
                    <a:schemeClr val="accent4"/>
                  </a:solidFill>
                </a:rPr>
                <a:t> (0.0-1.0)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562100" y="1257300"/>
            <a:ext cx="7251700" cy="635000"/>
            <a:chOff x="1473200" y="939800"/>
            <a:chExt cx="7251700" cy="635000"/>
          </a:xfrm>
        </p:grpSpPr>
        <p:sp>
          <p:nvSpPr>
            <p:cNvPr id="29" name="Rectangle 28"/>
            <p:cNvSpPr/>
            <p:nvPr/>
          </p:nvSpPr>
          <p:spPr>
            <a:xfrm>
              <a:off x="1473200" y="1168400"/>
              <a:ext cx="3721100" cy="4064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30" name="Straight Arrow Connector 29"/>
            <p:cNvCxnSpPr>
              <a:stCxn id="31" idx="1"/>
              <a:endCxn id="29" idx="3"/>
            </p:cNvCxnSpPr>
            <p:nvPr/>
          </p:nvCxnSpPr>
          <p:spPr>
            <a:xfrm flipH="1">
              <a:off x="5194300" y="1114651"/>
              <a:ext cx="1079500" cy="256949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273800" y="939800"/>
              <a:ext cx="2451100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Pas achtergrond toe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435600" y="1339398"/>
            <a:ext cx="3708400" cy="1187902"/>
            <a:chOff x="5435600" y="1339398"/>
            <a:chExt cx="3708400" cy="1187902"/>
          </a:xfrm>
        </p:grpSpPr>
        <p:sp>
          <p:nvSpPr>
            <p:cNvPr id="34" name="Rectangle 33"/>
            <p:cNvSpPr/>
            <p:nvPr/>
          </p:nvSpPr>
          <p:spPr>
            <a:xfrm>
              <a:off x="5435600" y="2082800"/>
              <a:ext cx="1155700" cy="4064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35" name="Straight Arrow Connector 34"/>
            <p:cNvCxnSpPr>
              <a:stCxn id="36" idx="2"/>
              <a:endCxn id="34" idx="0"/>
            </p:cNvCxnSpPr>
            <p:nvPr/>
          </p:nvCxnSpPr>
          <p:spPr>
            <a:xfrm flipH="1">
              <a:off x="6013450" y="1689100"/>
              <a:ext cx="1263650" cy="393700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699250" y="1339398"/>
              <a:ext cx="1155700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3 </a:t>
              </a:r>
              <a:r>
                <a:rPr lang="nl-NL" b="1" dirty="0" err="1" smtClean="0">
                  <a:solidFill>
                    <a:schemeClr val="accent4"/>
                  </a:solidFill>
                </a:rPr>
                <a:t>Vertices</a:t>
              </a:r>
              <a:endParaRPr lang="nl-NL" b="1" dirty="0" smtClean="0">
                <a:solidFill>
                  <a:schemeClr val="accent4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99250" y="2108200"/>
              <a:ext cx="1155700" cy="4064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43" name="Straight Arrow Connector 42"/>
            <p:cNvCxnSpPr>
              <a:stCxn id="36" idx="2"/>
              <a:endCxn id="42" idx="0"/>
            </p:cNvCxnSpPr>
            <p:nvPr/>
          </p:nvCxnSpPr>
          <p:spPr>
            <a:xfrm>
              <a:off x="7277100" y="1689100"/>
              <a:ext cx="0" cy="419100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7988300" y="2120900"/>
              <a:ext cx="1155700" cy="4064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45" name="Straight Arrow Connector 44"/>
            <p:cNvCxnSpPr>
              <a:stCxn id="36" idx="2"/>
              <a:endCxn id="44" idx="0"/>
            </p:cNvCxnSpPr>
            <p:nvPr/>
          </p:nvCxnSpPr>
          <p:spPr>
            <a:xfrm>
              <a:off x="7277100" y="1689100"/>
              <a:ext cx="1289050" cy="431800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1562100" y="842338"/>
            <a:ext cx="7991475" cy="2586662"/>
            <a:chOff x="1473200" y="-389562"/>
            <a:chExt cx="7991475" cy="2586662"/>
          </a:xfrm>
        </p:grpSpPr>
        <p:sp>
          <p:nvSpPr>
            <p:cNvPr id="57" name="Rectangle 56"/>
            <p:cNvSpPr/>
            <p:nvPr/>
          </p:nvSpPr>
          <p:spPr>
            <a:xfrm>
              <a:off x="1473200" y="1168400"/>
              <a:ext cx="6718300" cy="10287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58" name="Straight Arrow Connector 57"/>
            <p:cNvCxnSpPr>
              <a:stCxn id="59" idx="2"/>
              <a:endCxn id="57" idx="0"/>
            </p:cNvCxnSpPr>
            <p:nvPr/>
          </p:nvCxnSpPr>
          <p:spPr>
            <a:xfrm flipH="1">
              <a:off x="4832350" y="514138"/>
              <a:ext cx="2933700" cy="654262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067425" y="-389562"/>
              <a:ext cx="3397250" cy="90370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Creëer een buffer</a:t>
              </a:r>
              <a:br>
                <a:rPr lang="nl-NL" b="1" dirty="0" smtClean="0">
                  <a:solidFill>
                    <a:schemeClr val="accent4"/>
                  </a:solidFill>
                </a:rPr>
              </a:br>
              <a:r>
                <a:rPr lang="nl-NL" b="1" dirty="0" err="1" smtClean="0">
                  <a:solidFill>
                    <a:schemeClr val="accent4"/>
                  </a:solidFill>
                </a:rPr>
                <a:t>Initialiseer</a:t>
              </a:r>
              <a:r>
                <a:rPr lang="nl-NL" b="1" dirty="0" smtClean="0">
                  <a:solidFill>
                    <a:schemeClr val="accent4"/>
                  </a:solidFill>
                </a:rPr>
                <a:t> hem met de data</a:t>
              </a:r>
              <a:br>
                <a:rPr lang="nl-NL" b="1" dirty="0" smtClean="0">
                  <a:solidFill>
                    <a:schemeClr val="accent4"/>
                  </a:solidFill>
                </a:rPr>
              </a:br>
              <a:r>
                <a:rPr lang="nl-NL" b="1" dirty="0" smtClean="0">
                  <a:solidFill>
                    <a:schemeClr val="accent4"/>
                  </a:solidFill>
                </a:rPr>
                <a:t>Maak hem “actueel” in </a:t>
              </a:r>
              <a:r>
                <a:rPr lang="nl-NL" b="1" dirty="0" err="1" smtClean="0">
                  <a:solidFill>
                    <a:schemeClr val="accent4"/>
                  </a:solidFill>
                </a:rPr>
                <a:t>WebGL</a:t>
              </a:r>
              <a:endParaRPr lang="nl-NL" b="1" dirty="0" smtClean="0">
                <a:solidFill>
                  <a:schemeClr val="accent4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149600" y="3645352"/>
            <a:ext cx="5791199" cy="1282700"/>
            <a:chOff x="1066800" y="2082800"/>
            <a:chExt cx="5791199" cy="1282700"/>
          </a:xfrm>
        </p:grpSpPr>
        <p:sp>
          <p:nvSpPr>
            <p:cNvPr id="68" name="Rectangle 67"/>
            <p:cNvSpPr/>
            <p:nvPr/>
          </p:nvSpPr>
          <p:spPr>
            <a:xfrm>
              <a:off x="5435600" y="2082800"/>
              <a:ext cx="1155700" cy="4064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69" name="Straight Arrow Connector 68"/>
            <p:cNvCxnSpPr>
              <a:stCxn id="70" idx="3"/>
            </p:cNvCxnSpPr>
            <p:nvPr/>
          </p:nvCxnSpPr>
          <p:spPr>
            <a:xfrm flipV="1">
              <a:off x="4933950" y="2286000"/>
              <a:ext cx="501650" cy="587601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066800" y="2698750"/>
              <a:ext cx="3867150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Attributen in </a:t>
              </a:r>
              <a:r>
                <a:rPr lang="nl-NL" b="1" dirty="0" err="1" smtClean="0">
                  <a:solidFill>
                    <a:schemeClr val="accent4"/>
                  </a:solidFill>
                </a:rPr>
                <a:t>shaders</a:t>
              </a:r>
              <a:r>
                <a:rPr lang="nl-NL" b="1" dirty="0" smtClean="0">
                  <a:solidFill>
                    <a:schemeClr val="accent4"/>
                  </a:solidFill>
                </a:rPr>
                <a:t> (out of scope)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489574" y="2959100"/>
              <a:ext cx="1368425" cy="4064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72" name="Straight Arrow Connector 71"/>
            <p:cNvCxnSpPr>
              <a:endCxn id="71" idx="1"/>
            </p:cNvCxnSpPr>
            <p:nvPr/>
          </p:nvCxnSpPr>
          <p:spPr>
            <a:xfrm>
              <a:off x="4933950" y="2873601"/>
              <a:ext cx="555624" cy="288699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4984750" y="3906154"/>
            <a:ext cx="4610100" cy="518655"/>
            <a:chOff x="3098800" y="1168400"/>
            <a:chExt cx="4610100" cy="518655"/>
          </a:xfrm>
        </p:grpSpPr>
        <p:sp>
          <p:nvSpPr>
            <p:cNvPr id="88" name="Rectangle 87"/>
            <p:cNvSpPr/>
            <p:nvPr/>
          </p:nvSpPr>
          <p:spPr>
            <a:xfrm>
              <a:off x="3098800" y="1168400"/>
              <a:ext cx="2095500" cy="4064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89" name="Straight Arrow Connector 88"/>
            <p:cNvCxnSpPr>
              <a:stCxn id="90" idx="1"/>
              <a:endCxn id="88" idx="3"/>
            </p:cNvCxnSpPr>
            <p:nvPr/>
          </p:nvCxnSpPr>
          <p:spPr>
            <a:xfrm flipH="1" flipV="1">
              <a:off x="5194300" y="1371600"/>
              <a:ext cx="508000" cy="140604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5702300" y="1337353"/>
              <a:ext cx="2006600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Stel kleur in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473200" y="4230800"/>
            <a:ext cx="8121650" cy="697252"/>
            <a:chOff x="1343025" y="873267"/>
            <a:chExt cx="8121650" cy="697252"/>
          </a:xfrm>
        </p:grpSpPr>
        <p:sp>
          <p:nvSpPr>
            <p:cNvPr id="94" name="Rectangle 93"/>
            <p:cNvSpPr/>
            <p:nvPr/>
          </p:nvSpPr>
          <p:spPr>
            <a:xfrm>
              <a:off x="1343025" y="1168400"/>
              <a:ext cx="7569199" cy="402119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698875" y="873267"/>
              <a:ext cx="5765800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Transformeer </a:t>
              </a:r>
              <a:r>
                <a:rPr lang="nl-NL" b="1" dirty="0" err="1" smtClean="0">
                  <a:solidFill>
                    <a:schemeClr val="accent4"/>
                  </a:solidFill>
                </a:rPr>
                <a:t>coordinaten</a:t>
              </a:r>
              <a:r>
                <a:rPr lang="nl-NL" b="1" dirty="0" smtClean="0">
                  <a:solidFill>
                    <a:schemeClr val="accent4"/>
                  </a:solidFill>
                </a:rPr>
                <a:t> naar view huidige camera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562101" y="4879393"/>
            <a:ext cx="7823199" cy="1546902"/>
            <a:chOff x="1343026" y="873268"/>
            <a:chExt cx="7823199" cy="1546902"/>
          </a:xfrm>
        </p:grpSpPr>
        <p:sp>
          <p:nvSpPr>
            <p:cNvPr id="104" name="Rectangle 103"/>
            <p:cNvSpPr/>
            <p:nvPr/>
          </p:nvSpPr>
          <p:spPr>
            <a:xfrm>
              <a:off x="1343026" y="873268"/>
              <a:ext cx="7112000" cy="697252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105" name="Straight Arrow Connector 104"/>
            <p:cNvCxnSpPr>
              <a:stCxn id="106" idx="0"/>
            </p:cNvCxnSpPr>
            <p:nvPr/>
          </p:nvCxnSpPr>
          <p:spPr>
            <a:xfrm flipH="1" flipV="1">
              <a:off x="6667499" y="1570520"/>
              <a:ext cx="1" cy="499948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4168774" y="2070468"/>
              <a:ext cx="4997451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Vertel </a:t>
              </a:r>
              <a:r>
                <a:rPr lang="nl-NL" b="1" dirty="0" err="1" smtClean="0">
                  <a:solidFill>
                    <a:schemeClr val="accent4"/>
                  </a:solidFill>
                </a:rPr>
                <a:t>WebGL</a:t>
              </a:r>
              <a:r>
                <a:rPr lang="nl-NL" b="1" dirty="0" smtClean="0">
                  <a:solidFill>
                    <a:schemeClr val="accent4"/>
                  </a:solidFill>
                </a:rPr>
                <a:t> dat je </a:t>
              </a:r>
              <a:r>
                <a:rPr lang="nl-NL" b="1" dirty="0" err="1" smtClean="0">
                  <a:solidFill>
                    <a:schemeClr val="accent4"/>
                  </a:solidFill>
                </a:rPr>
                <a:t>vertices</a:t>
              </a:r>
              <a:r>
                <a:rPr lang="nl-NL" b="1" dirty="0" smtClean="0">
                  <a:solidFill>
                    <a:schemeClr val="accent4"/>
                  </a:solidFill>
                </a:rPr>
                <a:t> wil gaan tekenen.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702301" y="5130800"/>
            <a:ext cx="3111500" cy="1023070"/>
            <a:chOff x="5330826" y="972275"/>
            <a:chExt cx="3111500" cy="1023070"/>
          </a:xfrm>
        </p:grpSpPr>
        <p:sp>
          <p:nvSpPr>
            <p:cNvPr id="116" name="Rectangle 115"/>
            <p:cNvSpPr/>
            <p:nvPr/>
          </p:nvSpPr>
          <p:spPr>
            <a:xfrm>
              <a:off x="5902324" y="972275"/>
              <a:ext cx="1060451" cy="445845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117" name="Straight Arrow Connector 116"/>
            <p:cNvCxnSpPr>
              <a:endCxn id="116" idx="2"/>
            </p:cNvCxnSpPr>
            <p:nvPr/>
          </p:nvCxnSpPr>
          <p:spPr>
            <a:xfrm flipV="1">
              <a:off x="6432549" y="1418120"/>
              <a:ext cx="1" cy="249974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5330826" y="1645643"/>
              <a:ext cx="3111500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Je stopt er </a:t>
              </a:r>
              <a:r>
                <a:rPr lang="nl-NL" b="1" dirty="0" err="1" smtClean="0">
                  <a:solidFill>
                    <a:schemeClr val="accent4"/>
                  </a:solidFill>
                </a:rPr>
                <a:t>float</a:t>
              </a:r>
              <a:r>
                <a:rPr lang="nl-NL" b="1" dirty="0" smtClean="0">
                  <a:solidFill>
                    <a:schemeClr val="accent4"/>
                  </a:solidFill>
                </a:rPr>
                <a:t> waarden in.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562101" y="5353722"/>
            <a:ext cx="8115299" cy="821522"/>
            <a:chOff x="1343026" y="748997"/>
            <a:chExt cx="8115299" cy="821522"/>
          </a:xfrm>
        </p:grpSpPr>
        <p:sp>
          <p:nvSpPr>
            <p:cNvPr id="135" name="Rectangle 134"/>
            <p:cNvSpPr/>
            <p:nvPr/>
          </p:nvSpPr>
          <p:spPr>
            <a:xfrm>
              <a:off x="1343026" y="1096906"/>
              <a:ext cx="4051299" cy="473613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136" name="Straight Arrow Connector 135"/>
            <p:cNvCxnSpPr>
              <a:stCxn id="137" idx="2"/>
              <a:endCxn id="135" idx="3"/>
            </p:cNvCxnSpPr>
            <p:nvPr/>
          </p:nvCxnSpPr>
          <p:spPr>
            <a:xfrm flipH="1">
              <a:off x="5394325" y="1098699"/>
              <a:ext cx="749300" cy="235014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2828924" y="748997"/>
              <a:ext cx="6629401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Teken de inhoud van de huidige buffer als </a:t>
              </a:r>
              <a:r>
                <a:rPr lang="nl-NL" b="1" dirty="0" err="1" smtClean="0">
                  <a:solidFill>
                    <a:schemeClr val="accent4"/>
                  </a:solidFill>
                </a:rPr>
                <a:t>triangles</a:t>
              </a:r>
              <a:r>
                <a:rPr lang="nl-NL" b="1" dirty="0" smtClean="0">
                  <a:solidFill>
                    <a:schemeClr val="accent4"/>
                  </a:solidFill>
                </a:rPr>
                <a:t> in de view.</a:t>
              </a: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5200650" y="2489200"/>
            <a:ext cx="3365500" cy="3654348"/>
            <a:chOff x="10090150" y="1110530"/>
            <a:chExt cx="3365500" cy="3654348"/>
          </a:xfrm>
        </p:grpSpPr>
        <p:sp>
          <p:nvSpPr>
            <p:cNvPr id="144" name="Rectangle 143"/>
            <p:cNvSpPr/>
            <p:nvPr/>
          </p:nvSpPr>
          <p:spPr>
            <a:xfrm>
              <a:off x="10090150" y="4358478"/>
              <a:ext cx="412750" cy="4064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145" name="Straight Arrow Connector 144"/>
            <p:cNvCxnSpPr>
              <a:stCxn id="146" idx="1"/>
              <a:endCxn id="144" idx="3"/>
            </p:cNvCxnSpPr>
            <p:nvPr/>
          </p:nvCxnSpPr>
          <p:spPr>
            <a:xfrm flipH="1">
              <a:off x="10502900" y="4561678"/>
              <a:ext cx="355600" cy="0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10858500" y="4386827"/>
              <a:ext cx="2006600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Aantal </a:t>
              </a:r>
              <a:r>
                <a:rPr lang="nl-NL" b="1" dirty="0" err="1" smtClean="0">
                  <a:solidFill>
                    <a:schemeClr val="accent4"/>
                  </a:solidFill>
                </a:rPr>
                <a:t>vertices</a:t>
              </a:r>
              <a:endParaRPr lang="nl-NL" b="1" dirty="0" smtClean="0">
                <a:solidFill>
                  <a:schemeClr val="accent4"/>
                </a:solidFill>
              </a:endParaRPr>
            </a:p>
          </p:txBody>
        </p:sp>
        <p:cxnSp>
          <p:nvCxnSpPr>
            <p:cNvPr id="149" name="Straight Arrow Connector 148"/>
            <p:cNvCxnSpPr>
              <a:stCxn id="146" idx="0"/>
              <a:endCxn id="34" idx="2"/>
            </p:cNvCxnSpPr>
            <p:nvPr/>
          </p:nvCxnSpPr>
          <p:spPr>
            <a:xfrm flipH="1" flipV="1">
              <a:off x="10902950" y="1110530"/>
              <a:ext cx="958850" cy="3276297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146" idx="0"/>
              <a:endCxn id="42" idx="2"/>
            </p:cNvCxnSpPr>
            <p:nvPr/>
          </p:nvCxnSpPr>
          <p:spPr>
            <a:xfrm flipV="1">
              <a:off x="11861800" y="1135930"/>
              <a:ext cx="304800" cy="3250897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46" idx="0"/>
              <a:endCxn id="44" idx="2"/>
            </p:cNvCxnSpPr>
            <p:nvPr/>
          </p:nvCxnSpPr>
          <p:spPr>
            <a:xfrm flipV="1">
              <a:off x="11861800" y="1148630"/>
              <a:ext cx="1593850" cy="3238197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5613400" y="2501900"/>
            <a:ext cx="3530600" cy="3651970"/>
            <a:chOff x="5613400" y="2501900"/>
            <a:chExt cx="3530600" cy="3651970"/>
          </a:xfrm>
        </p:grpSpPr>
        <p:sp>
          <p:nvSpPr>
            <p:cNvPr id="128" name="Rectangle 127"/>
            <p:cNvSpPr/>
            <p:nvPr/>
          </p:nvSpPr>
          <p:spPr>
            <a:xfrm>
              <a:off x="6007099" y="5130800"/>
              <a:ext cx="266702" cy="445845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129" name="Straight Arrow Connector 128"/>
            <p:cNvCxnSpPr>
              <a:endCxn id="128" idx="2"/>
            </p:cNvCxnSpPr>
            <p:nvPr/>
          </p:nvCxnSpPr>
          <p:spPr>
            <a:xfrm flipV="1">
              <a:off x="6140450" y="5576645"/>
              <a:ext cx="0" cy="249974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5613400" y="5804168"/>
              <a:ext cx="3530600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err="1" smtClean="0">
                  <a:solidFill>
                    <a:schemeClr val="accent4"/>
                  </a:solidFill>
                </a:rPr>
                <a:t>Vertices</a:t>
              </a:r>
              <a:r>
                <a:rPr lang="nl-NL" b="1" dirty="0" smtClean="0">
                  <a:solidFill>
                    <a:schemeClr val="accent4"/>
                  </a:solidFill>
                </a:rPr>
                <a:t> hebben 2 componenten.</a:t>
              </a:r>
            </a:p>
          </p:txBody>
        </p:sp>
        <p:cxnSp>
          <p:nvCxnSpPr>
            <p:cNvPr id="165" name="Straight Arrow Connector 164"/>
            <p:cNvCxnSpPr/>
            <p:nvPr/>
          </p:nvCxnSpPr>
          <p:spPr>
            <a:xfrm flipH="1" flipV="1">
              <a:off x="6972300" y="2501900"/>
              <a:ext cx="152400" cy="3415998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V="1">
              <a:off x="7124700" y="2514600"/>
              <a:ext cx="463550" cy="3403298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515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Vertex order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12</a:t>
            </a:fld>
            <a:endParaRPr lang="en-GB" noProof="0" dirty="0"/>
          </a:p>
        </p:txBody>
      </p:sp>
      <p:pic>
        <p:nvPicPr>
          <p:cNvPr id="15362" name="Picture 2" descr="http://learnopengl.com/img/advanced/faceculling_windingor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606" y="1524000"/>
            <a:ext cx="7563969" cy="435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13</a:t>
            </a:fld>
            <a:endParaRPr lang="en-GB" noProof="0" dirty="0"/>
          </a:p>
        </p:txBody>
      </p:sp>
      <p:pic>
        <p:nvPicPr>
          <p:cNvPr id="18434" name="Picture 2" descr="https://cdn.meme.am/instances/500x/643213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685800"/>
            <a:ext cx="8201025" cy="539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134600" y="1612900"/>
            <a:ext cx="5041900" cy="158080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nl-NL" sz="1400" dirty="0" smtClean="0"/>
              <a:t>Open opdracht 1</a:t>
            </a:r>
          </a:p>
          <a:p>
            <a:r>
              <a:rPr lang="nl-NL" sz="1400" dirty="0" smtClean="0"/>
              <a:t>- Check het </a:t>
            </a:r>
            <a:r>
              <a:rPr lang="nl-NL" sz="1400" dirty="0" err="1" smtClean="0"/>
              <a:t>gitlab</a:t>
            </a:r>
            <a:r>
              <a:rPr lang="nl-NL" sz="1400" dirty="0" smtClean="0"/>
              <a:t> project uit</a:t>
            </a:r>
          </a:p>
          <a:p>
            <a:r>
              <a:rPr lang="nl-NL" sz="1400" dirty="0"/>
              <a:t>https://github.com/JesseBrand/WebGL</a:t>
            </a:r>
            <a:endParaRPr lang="nl-NL" sz="1400" dirty="0" smtClean="0"/>
          </a:p>
          <a:p>
            <a:r>
              <a:rPr lang="nl-NL" sz="1400" dirty="0" smtClean="0"/>
              <a:t>- Voeg een extra </a:t>
            </a:r>
            <a:r>
              <a:rPr lang="nl-NL" sz="1400" dirty="0" err="1" smtClean="0"/>
              <a:t>triangle</a:t>
            </a:r>
            <a:r>
              <a:rPr lang="nl-NL" sz="1400" dirty="0" smtClean="0"/>
              <a:t> toe om er een vierkant van te maken</a:t>
            </a:r>
          </a:p>
          <a:p>
            <a:r>
              <a:rPr lang="nl-NL" sz="1400" dirty="0" smtClean="0"/>
              <a:t>- Verander de kleur van het vierkant</a:t>
            </a:r>
          </a:p>
          <a:p>
            <a:r>
              <a:rPr lang="nl-NL" sz="1400" dirty="0" smtClean="0"/>
              <a:t>- Vervorm het vierkant, maak er een rechthoek van</a:t>
            </a:r>
          </a:p>
          <a:p>
            <a:r>
              <a:rPr lang="nl-NL" sz="1400" dirty="0" smtClean="0"/>
              <a:t>- Voeg een tweede rechthoek toe met een andere kleur.</a:t>
            </a:r>
          </a:p>
        </p:txBody>
      </p:sp>
    </p:spTree>
    <p:extLst>
      <p:ext uri="{BB962C8B-B14F-4D97-AF65-F5344CB8AC3E}">
        <p14:creationId xmlns:p14="http://schemas.microsoft.com/office/powerpoint/2010/main" val="215827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Vertices</a:t>
            </a:r>
            <a:r>
              <a:rPr lang="nl-NL" dirty="0" smtClean="0"/>
              <a:t> </a:t>
            </a:r>
            <a:r>
              <a:rPr lang="nl-NL" dirty="0" err="1" smtClean="0"/>
              <a:t>vs</a:t>
            </a:r>
            <a:r>
              <a:rPr lang="nl-NL" dirty="0" smtClean="0"/>
              <a:t> </a:t>
            </a:r>
            <a:r>
              <a:rPr lang="nl-NL" dirty="0" err="1" smtClean="0"/>
              <a:t>Vectors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14</a:t>
            </a:fld>
            <a:endParaRPr lang="en-GB" noProof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09172"/>
              </p:ext>
            </p:extLst>
          </p:nvPr>
        </p:nvGraphicFramePr>
        <p:xfrm>
          <a:off x="1701800" y="2802466"/>
          <a:ext cx="6604000" cy="1559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302000"/>
                <a:gridCol w="33020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Vertex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Vector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Coordinaat</a:t>
                      </a:r>
                      <a:endParaRPr lang="nl-NL" dirty="0" smtClean="0"/>
                    </a:p>
                    <a:p>
                      <a:r>
                        <a:rPr lang="nl-NL" dirty="0" smtClean="0"/>
                        <a:t>Positie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Richting</a:t>
                      </a:r>
                    </a:p>
                    <a:p>
                      <a:r>
                        <a:rPr lang="nl-NL" dirty="0" err="1" smtClean="0"/>
                        <a:t>Evt</a:t>
                      </a:r>
                      <a:r>
                        <a:rPr lang="nl-NL" baseline="0" dirty="0" smtClean="0"/>
                        <a:t> afstand</a:t>
                      </a:r>
                    </a:p>
                    <a:p>
                      <a:r>
                        <a:rPr lang="nl-NL" baseline="0" dirty="0" smtClean="0"/>
                        <a:t>Kan genormaliseerd worden</a:t>
                      </a:r>
                    </a:p>
                    <a:p>
                      <a:r>
                        <a:rPr lang="nl-NL" baseline="0" dirty="0" err="1" smtClean="0"/>
                        <a:t>Bijv</a:t>
                      </a:r>
                      <a:r>
                        <a:rPr lang="nl-NL" baseline="0" dirty="0" smtClean="0"/>
                        <a:t>: </a:t>
                      </a:r>
                      <a:r>
                        <a:rPr lang="nl-NL" baseline="0" dirty="0" err="1" smtClean="0"/>
                        <a:t>Normal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57650" y="1348852"/>
            <a:ext cx="1308100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nl-NL" sz="2400" b="1" dirty="0" smtClean="0"/>
              <a:t>(x, y, </a:t>
            </a:r>
            <a:r>
              <a:rPr lang="nl-NL" sz="2400" b="1" dirty="0" err="1" smtClean="0"/>
              <a:t>z</a:t>
            </a:r>
            <a:r>
              <a:rPr lang="nl-NL" sz="24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13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Transformations</a:t>
            </a:r>
            <a:r>
              <a:rPr lang="nl-NL" dirty="0" smtClean="0"/>
              <a:t>	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15</a:t>
            </a:fld>
            <a:endParaRPr lang="en-GB" noProof="0" dirty="0"/>
          </a:p>
        </p:txBody>
      </p:sp>
      <p:sp>
        <p:nvSpPr>
          <p:cNvPr id="5" name="AutoShape 2" descr="https://solarianprogrammer.com/images/2013/05/22/simple_transformations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4" descr="https://solarianprogrammer.com/images/2013/05/22/simple_transformations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1152525"/>
            <a:ext cx="5324475" cy="4990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67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Order is </a:t>
            </a:r>
            <a:r>
              <a:rPr lang="nl-NL" dirty="0" err="1" smtClean="0"/>
              <a:t>very</a:t>
            </a:r>
            <a:r>
              <a:rPr lang="nl-NL" dirty="0" smtClean="0"/>
              <a:t> important!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Transformations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16</a:t>
            </a:fld>
            <a:endParaRPr lang="en-GB" noProof="0" dirty="0"/>
          </a:p>
        </p:txBody>
      </p:sp>
      <p:pic>
        <p:nvPicPr>
          <p:cNvPr id="6146" name="Picture 2" descr="http://what-when-how.com/wp-content/uploads/2012/05/tmp53241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921596"/>
            <a:ext cx="9585325" cy="43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39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Matrices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17</a:t>
            </a:fld>
            <a:endParaRPr lang="en-GB" noProof="0" dirty="0"/>
          </a:p>
        </p:txBody>
      </p:sp>
      <p:pic>
        <p:nvPicPr>
          <p:cNvPr id="26626" name="Picture 2" descr="http://math.hws.edu/graphicsbook/c3/transform-matrices-3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471612"/>
            <a:ext cx="5943600" cy="35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64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Global </a:t>
            </a:r>
            <a:r>
              <a:rPr lang="nl-NL" dirty="0" err="1" smtClean="0"/>
              <a:t>vs</a:t>
            </a:r>
            <a:r>
              <a:rPr lang="nl-NL" dirty="0" smtClean="0"/>
              <a:t> </a:t>
            </a:r>
            <a:r>
              <a:rPr lang="nl-NL" dirty="0" err="1" smtClean="0"/>
              <a:t>local</a:t>
            </a:r>
            <a:r>
              <a:rPr lang="nl-NL" dirty="0" smtClean="0"/>
              <a:t> </a:t>
            </a:r>
            <a:r>
              <a:rPr lang="nl-NL" dirty="0" err="1" smtClean="0"/>
              <a:t>coordinates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18</a:t>
            </a:fld>
            <a:endParaRPr lang="en-GB" noProof="0" dirty="0"/>
          </a:p>
        </p:txBody>
      </p:sp>
      <p:pic>
        <p:nvPicPr>
          <p:cNvPr id="27650" name="Picture 2" descr="http://www.dian-xiang.com/images/portfolio/post0/globallocalax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1277937"/>
            <a:ext cx="7292975" cy="483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98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19</a:t>
            </a:fld>
            <a:endParaRPr lang="en-GB" noProof="0" dirty="0"/>
          </a:p>
        </p:txBody>
      </p:sp>
      <p:pic>
        <p:nvPicPr>
          <p:cNvPr id="18434" name="Picture 2" descr="https://cdn.meme.am/instances/500x/643213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685800"/>
            <a:ext cx="8201025" cy="539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134600" y="1612900"/>
            <a:ext cx="4673600" cy="158080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nl-NL" sz="1400" dirty="0" smtClean="0"/>
              <a:t>Pak opdracht 2</a:t>
            </a:r>
          </a:p>
          <a:p>
            <a:r>
              <a:rPr lang="nl-NL" sz="1400" dirty="0" smtClean="0"/>
              <a:t>- Speel met de matrices en operaties om verschillende effecten uit te proberen.</a:t>
            </a:r>
          </a:p>
          <a:p>
            <a:r>
              <a:rPr lang="nl-NL" sz="1400" dirty="0" smtClean="0"/>
              <a:t>- Speel met de volgorde van de operaties  om het effect daarvan te zien.</a:t>
            </a:r>
          </a:p>
          <a:p>
            <a:r>
              <a:rPr lang="nl-NL" sz="1400" dirty="0" smtClean="0"/>
              <a:t>- Voeg een 2</a:t>
            </a:r>
            <a:r>
              <a:rPr lang="nl-NL" sz="1400" baseline="30000" dirty="0" smtClean="0"/>
              <a:t>e</a:t>
            </a:r>
            <a:r>
              <a:rPr lang="nl-NL" sz="1400" dirty="0" smtClean="0"/>
              <a:t> vorm toe en roteer / verplaats die naar een andere plek.</a:t>
            </a:r>
          </a:p>
        </p:txBody>
      </p:sp>
    </p:spTree>
    <p:extLst>
      <p:ext uri="{BB962C8B-B14F-4D97-AF65-F5344CB8AC3E}">
        <p14:creationId xmlns:p14="http://schemas.microsoft.com/office/powerpoint/2010/main" val="38362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Kennis opdoen van </a:t>
            </a:r>
            <a:r>
              <a:rPr lang="nl-NL" dirty="0" err="1" smtClean="0"/>
              <a:t>WebGL</a:t>
            </a:r>
            <a:r>
              <a:rPr lang="nl-NL" dirty="0" smtClean="0"/>
              <a:t> en Three.JS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Uitzoeken wat ervoor nodig is om Three.JS op de </a:t>
            </a:r>
            <a:r>
              <a:rPr lang="nl-NL" dirty="0" err="1" smtClean="0"/>
              <a:t>buildstraat</a:t>
            </a:r>
            <a:r>
              <a:rPr lang="nl-NL" dirty="0" smtClean="0"/>
              <a:t> beschikbaar te maken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Demo aan </a:t>
            </a:r>
            <a:r>
              <a:rPr lang="nl-NL" dirty="0" err="1" smtClean="0"/>
              <a:t>Tribe</a:t>
            </a: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Demo aan UX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 </a:t>
            </a:r>
            <a:r>
              <a:rPr lang="nl-NL" dirty="0" err="1" smtClean="0"/>
              <a:t>Chapter</a:t>
            </a:r>
            <a:r>
              <a:rPr lang="nl-NL" dirty="0" smtClean="0"/>
              <a:t> Meetings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77272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Camera’s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20</a:t>
            </a:fld>
            <a:endParaRPr lang="en-GB" noProof="0" dirty="0"/>
          </a:p>
        </p:txBody>
      </p:sp>
      <p:pic>
        <p:nvPicPr>
          <p:cNvPr id="9224" name="Picture 8" descr="http://images.gamedev.net/features/programming/oglch3excerpt/03fig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1142998"/>
            <a:ext cx="7297405" cy="523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06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163" y="1389063"/>
            <a:ext cx="4059237" cy="496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Viewport</a:t>
            </a:r>
            <a:r>
              <a:rPr lang="nl-NL" dirty="0" smtClean="0"/>
              <a:t> &amp; </a:t>
            </a:r>
            <a:r>
              <a:rPr lang="nl-NL" dirty="0" err="1" smtClean="0"/>
              <a:t>Frustum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21</a:t>
            </a:fld>
            <a:endParaRPr lang="en-GB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2922606" y="4476038"/>
            <a:ext cx="928707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600" b="1" dirty="0" err="1" smtClean="0"/>
              <a:t>Viewport</a:t>
            </a:r>
            <a:endParaRPr lang="nl-NL" sz="16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93158" y="3365500"/>
            <a:ext cx="805276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600" b="1" dirty="0" smtClean="0"/>
              <a:t>Camera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73706" y="1174038"/>
            <a:ext cx="861381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600" b="1" dirty="0" err="1" smtClean="0"/>
              <a:t>Frustum</a:t>
            </a:r>
            <a:endParaRPr lang="nl-NL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9208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Camera </a:t>
            </a:r>
            <a:r>
              <a:rPr lang="nl-NL" dirty="0" err="1" smtClean="0"/>
              <a:t>Projections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22</a:t>
            </a:fld>
            <a:endParaRPr lang="en-GB" noProof="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214438"/>
            <a:ext cx="94107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81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2027787"/>
            <a:ext cx="6489700" cy="39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Meshes</a:t>
            </a:r>
            <a:r>
              <a:rPr lang="nl-NL" dirty="0" smtClean="0"/>
              <a:t>, </a:t>
            </a:r>
            <a:r>
              <a:rPr lang="nl-NL" dirty="0" err="1" smtClean="0"/>
              <a:t>Triangles</a:t>
            </a:r>
            <a:r>
              <a:rPr lang="nl-NL" dirty="0" smtClean="0"/>
              <a:t> (Tris), </a:t>
            </a:r>
            <a:r>
              <a:rPr lang="nl-NL" dirty="0" err="1" smtClean="0"/>
              <a:t>Edges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23</a:t>
            </a:fld>
            <a:endParaRPr lang="en-GB" noProof="0" dirty="0"/>
          </a:p>
        </p:txBody>
      </p:sp>
      <p:sp>
        <p:nvSpPr>
          <p:cNvPr id="5" name="Rectangle 4"/>
          <p:cNvSpPr/>
          <p:nvPr/>
        </p:nvSpPr>
        <p:spPr>
          <a:xfrm>
            <a:off x="1511300" y="1473200"/>
            <a:ext cx="7340600" cy="4737100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smtClean="0"/>
          </a:p>
        </p:txBody>
      </p:sp>
      <p:sp>
        <p:nvSpPr>
          <p:cNvPr id="6" name="TextBox 5"/>
          <p:cNvSpPr txBox="1"/>
          <p:nvPr/>
        </p:nvSpPr>
        <p:spPr>
          <a:xfrm>
            <a:off x="4565519" y="1181100"/>
            <a:ext cx="571238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600" b="1" dirty="0" err="1" smtClean="0"/>
              <a:t>Mesh</a:t>
            </a:r>
            <a:endParaRPr lang="nl-NL" sz="1600" b="1" dirty="0" smtClean="0"/>
          </a:p>
        </p:txBody>
      </p:sp>
      <p:sp>
        <p:nvSpPr>
          <p:cNvPr id="7" name="Oval 6"/>
          <p:cNvSpPr/>
          <p:nvPr/>
        </p:nvSpPr>
        <p:spPr>
          <a:xfrm>
            <a:off x="4851138" y="3416300"/>
            <a:ext cx="825762" cy="2794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smtClean="0"/>
          </a:p>
        </p:txBody>
      </p:sp>
      <p:sp>
        <p:nvSpPr>
          <p:cNvPr id="9" name="Oval 8"/>
          <p:cNvSpPr/>
          <p:nvPr/>
        </p:nvSpPr>
        <p:spPr>
          <a:xfrm>
            <a:off x="4851138" y="2171700"/>
            <a:ext cx="978162" cy="8255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smtClean="0"/>
          </a:p>
        </p:txBody>
      </p:sp>
      <p:cxnSp>
        <p:nvCxnSpPr>
          <p:cNvPr id="10" name="Straight Connector 9"/>
          <p:cNvCxnSpPr>
            <a:stCxn id="7" idx="4"/>
          </p:cNvCxnSpPr>
          <p:nvPr/>
        </p:nvCxnSpPr>
        <p:spPr>
          <a:xfrm>
            <a:off x="5264019" y="3695700"/>
            <a:ext cx="76200" cy="1028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49719" y="4751224"/>
            <a:ext cx="539177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600" b="1" dirty="0" err="1" smtClean="0"/>
              <a:t>Edge</a:t>
            </a:r>
            <a:endParaRPr lang="nl-NL" sz="16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007390" y="2161848"/>
            <a:ext cx="843748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600" b="1" dirty="0" err="1" smtClean="0"/>
              <a:t>Triangle</a:t>
            </a:r>
            <a:endParaRPr lang="nl-NL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82944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5" name="Picture 11" descr="http://www.opengl-tutorial.org/assets/images/tuto-9-vbo-indexing/goodsmoo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-486569"/>
            <a:ext cx="4572000" cy="273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Normals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24</a:t>
            </a:fld>
            <a:endParaRPr lang="en-GB" noProof="0" dirty="0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585913"/>
            <a:ext cx="89154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7" descr="Image result for opengl vertex vector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9" descr="Image result for opengl vertex vector"/>
          <p:cNvSpPr>
            <a:spLocks noChangeAspect="1" noChangeArrowheads="1"/>
          </p:cNvSpPr>
          <p:nvPr/>
        </p:nvSpPr>
        <p:spPr bwMode="auto">
          <a:xfrm>
            <a:off x="307975" y="158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753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Lights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25</a:t>
            </a:fld>
            <a:endParaRPr lang="en-GB" noProof="0" dirty="0"/>
          </a:p>
        </p:txBody>
      </p:sp>
      <p:pic>
        <p:nvPicPr>
          <p:cNvPr id="17410" name="Picture 2" descr="http://i.stack.imgur.com/3udUJ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1033462"/>
            <a:ext cx="8572500" cy="518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87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Rendering</a:t>
            </a:r>
            <a:r>
              <a:rPr lang="nl-NL" dirty="0" smtClean="0"/>
              <a:t> Modes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26</a:t>
            </a:fld>
            <a:endParaRPr lang="en-GB" noProof="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2" y="1011238"/>
            <a:ext cx="7750175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06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Materials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27</a:t>
            </a:fld>
            <a:endParaRPr lang="en-GB" noProof="0" dirty="0"/>
          </a:p>
        </p:txBody>
      </p:sp>
      <p:pic>
        <p:nvPicPr>
          <p:cNvPr id="21506" name="Picture 2" descr="http://www.glprogramming.com/red/images/teapot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0"/>
            <a:ext cx="5657850" cy="680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42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613" y="171450"/>
            <a:ext cx="43211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Shaders</a:t>
            </a:r>
            <a:r>
              <a:rPr lang="nl-NL" dirty="0" smtClean="0"/>
              <a:t> - </a:t>
            </a:r>
            <a:r>
              <a:rPr lang="nl-NL" dirty="0" err="1" smtClean="0"/>
              <a:t>Lighting</a:t>
            </a:r>
            <a:r>
              <a:rPr lang="nl-NL" dirty="0" smtClean="0"/>
              <a:t> Types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28</a:t>
            </a:fld>
            <a:endParaRPr lang="en-GB" noProof="0" dirty="0"/>
          </a:p>
        </p:txBody>
      </p:sp>
      <p:pic>
        <p:nvPicPr>
          <p:cNvPr id="20482" name="Picture 2" descr="http://math.hws.edu/eck/cs424/notes2013/images/09/reflecti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75" y="3402012"/>
            <a:ext cx="6149975" cy="282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81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Shaders</a:t>
            </a:r>
            <a:r>
              <a:rPr lang="nl-NL" dirty="0" smtClean="0"/>
              <a:t> - Phong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29</a:t>
            </a:fld>
            <a:endParaRPr lang="en-GB" noProof="0" dirty="0"/>
          </a:p>
        </p:txBody>
      </p:sp>
      <p:pic>
        <p:nvPicPr>
          <p:cNvPr id="19458" name="Picture 2" descr="https://upload.wikimedia.org/wikipedia/commons/thumb/6/6b/Phong_components_version_4.png/655px-Phong_components_version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074862"/>
            <a:ext cx="9675492" cy="268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44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it and what is it not?</a:t>
            </a:r>
          </a:p>
          <a:p>
            <a:endParaRPr lang="en-GB" dirty="0"/>
          </a:p>
          <a:p>
            <a:r>
              <a:rPr lang="en-GB" b="1" dirty="0" smtClean="0"/>
              <a:t>Wikipedia</a:t>
            </a:r>
            <a:r>
              <a:rPr lang="en-GB" dirty="0" smtClean="0"/>
              <a:t>: </a:t>
            </a:r>
            <a:r>
              <a:rPr lang="en-US" dirty="0" err="1"/>
              <a:t>WebGL</a:t>
            </a:r>
            <a:r>
              <a:rPr lang="en-US" dirty="0"/>
              <a:t> (Web Graphics Library) is a JavaScript API for rendering interactive 3D computer graphics and 2D graphics within any compatible web browser without the use of plug-ins</a:t>
            </a:r>
            <a:r>
              <a:rPr lang="en-US" dirty="0" smtClean="0"/>
              <a:t>.</a:t>
            </a:r>
            <a:r>
              <a:rPr lang="en-US" dirty="0"/>
              <a:t> </a:t>
            </a:r>
            <a:r>
              <a:rPr lang="en-US" dirty="0" err="1"/>
              <a:t>WebGL</a:t>
            </a:r>
            <a:r>
              <a:rPr lang="en-US" dirty="0"/>
              <a:t> is integrated completely into all the web standards of the browser allowing GPU accelerated usage of physics and image processing and effects as part of the web page canvas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WebGL</a:t>
            </a:r>
            <a:r>
              <a:rPr lang="en-US" dirty="0"/>
              <a:t> 1.0 is based on OpenGL </a:t>
            </a:r>
            <a:r>
              <a:rPr lang="en-US" dirty="0" smtClean="0"/>
              <a:t>ES 2.0</a:t>
            </a:r>
            <a:r>
              <a:rPr lang="en-US" dirty="0"/>
              <a:t> (for Embedded Systems) </a:t>
            </a:r>
            <a:r>
              <a:rPr lang="en-US" dirty="0" smtClean="0"/>
              <a:t>and </a:t>
            </a:r>
            <a:r>
              <a:rPr lang="en-US" dirty="0"/>
              <a:t>provides an API for 3D graphics.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WebGL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133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Textures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30</a:t>
            </a:fld>
            <a:endParaRPr lang="en-GB" noProof="0" dirty="0"/>
          </a:p>
        </p:txBody>
      </p:sp>
      <p:pic>
        <p:nvPicPr>
          <p:cNvPr id="24578" name="Picture 2" descr="http://www.real3dtutorials.com/images/img000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704975"/>
            <a:ext cx="8391525" cy="355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57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U/V </a:t>
            </a:r>
            <a:r>
              <a:rPr lang="nl-NL" dirty="0" err="1" smtClean="0"/>
              <a:t>Coordinates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31</a:t>
            </a:fld>
            <a:endParaRPr lang="en-GB" noProof="0" dirty="0"/>
          </a:p>
        </p:txBody>
      </p:sp>
      <p:pic>
        <p:nvPicPr>
          <p:cNvPr id="23554" name="Picture 2" descr="http://i.stack.imgur.com/nMrV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1246432"/>
            <a:ext cx="9534525" cy="485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12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Specular</a:t>
            </a:r>
            <a:r>
              <a:rPr lang="nl-NL" dirty="0" smtClean="0"/>
              <a:t> </a:t>
            </a:r>
            <a:r>
              <a:rPr lang="nl-NL" dirty="0" err="1" smtClean="0"/>
              <a:t>Maps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32</a:t>
            </a:fld>
            <a:endParaRPr lang="en-GB" noProof="0" dirty="0"/>
          </a:p>
        </p:txBody>
      </p:sp>
      <p:pic>
        <p:nvPicPr>
          <p:cNvPr id="25602" name="Picture 2" descr="Colour map of the Ear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4379459"/>
            <a:ext cx="4976812" cy="248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Specular map of the Ear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47" y="4379459"/>
            <a:ext cx="4957754" cy="247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Image result for specular map globe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8" descr="Image result for specular map globe"/>
          <p:cNvSpPr>
            <a:spLocks noChangeAspect="1" noChangeArrowheads="1"/>
          </p:cNvSpPr>
          <p:nvPr/>
        </p:nvSpPr>
        <p:spPr bwMode="auto">
          <a:xfrm>
            <a:off x="307975" y="158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5610" name="Picture 10" descr="http://4.bp.blogspot.com/-hFfZ4JriKOs/UkdEkLAgjtI/AAAAAAAAK_c/VUeZoZeSsng/s1600/specula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188" y="914400"/>
            <a:ext cx="6930118" cy="346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08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Extra: </a:t>
            </a:r>
            <a:r>
              <a:rPr lang="nl-NL" dirty="0" err="1" smtClean="0"/>
              <a:t>Animation</a:t>
            </a:r>
            <a:r>
              <a:rPr lang="nl-NL" dirty="0" smtClean="0"/>
              <a:t> &amp; </a:t>
            </a:r>
            <a:r>
              <a:rPr lang="nl-NL" dirty="0" err="1" smtClean="0"/>
              <a:t>Movement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9744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err="1" smtClean="0">
                <a:solidFill>
                  <a:schemeClr val="accent4"/>
                </a:solidFill>
              </a:rPr>
              <a:t>Frameworks</a:t>
            </a:r>
            <a:endParaRPr lang="nl-NL" b="1" dirty="0">
              <a:solidFill>
                <a:schemeClr val="accent4"/>
              </a:solidFill>
            </a:endParaRPr>
          </a:p>
          <a:p>
            <a:r>
              <a:rPr lang="nl-NL" b="1" dirty="0" smtClean="0"/>
              <a:t>Three.js</a:t>
            </a:r>
            <a:r>
              <a:rPr lang="nl-NL" dirty="0" smtClean="0"/>
              <a:t> </a:t>
            </a:r>
            <a:r>
              <a:rPr lang="nl-NL" dirty="0"/>
              <a:t>- </a:t>
            </a:r>
            <a:r>
              <a:rPr lang="nl-NL" dirty="0">
                <a:hlinkClick r:id="rId2"/>
              </a:rPr>
              <a:t>http://threejs.org</a:t>
            </a:r>
            <a:r>
              <a:rPr lang="nl-NL" dirty="0" smtClean="0">
                <a:hlinkClick r:id="rId2"/>
              </a:rPr>
              <a:t>/</a:t>
            </a:r>
            <a:endParaRPr lang="nl-NL" dirty="0" smtClean="0"/>
          </a:p>
          <a:p>
            <a:r>
              <a:rPr lang="nl-NL" b="1" dirty="0" smtClean="0"/>
              <a:t>Blend4web</a:t>
            </a:r>
            <a:r>
              <a:rPr lang="nl-NL" dirty="0" smtClean="0"/>
              <a:t> </a:t>
            </a:r>
            <a:r>
              <a:rPr lang="nl-NL" dirty="0"/>
              <a:t>- </a:t>
            </a:r>
            <a:r>
              <a:rPr lang="nl-NL" dirty="0">
                <a:hlinkClick r:id="rId3"/>
              </a:rPr>
              <a:t>https://www.blend4web.com/en</a:t>
            </a:r>
            <a:r>
              <a:rPr lang="nl-NL" dirty="0" smtClean="0">
                <a:hlinkClick r:id="rId3"/>
              </a:rPr>
              <a:t>/</a:t>
            </a:r>
            <a:endParaRPr lang="nl-NL" dirty="0" smtClean="0"/>
          </a:p>
          <a:p>
            <a:r>
              <a:rPr lang="nl-NL" b="1" dirty="0" err="1" smtClean="0"/>
              <a:t>Copperlicht</a:t>
            </a:r>
            <a:r>
              <a:rPr lang="nl-NL" dirty="0"/>
              <a:t> - </a:t>
            </a:r>
            <a:r>
              <a:rPr lang="nl-NL" dirty="0">
                <a:hlinkClick r:id="rId4"/>
              </a:rPr>
              <a:t>http://www.ambiera.com/copperlicht</a:t>
            </a:r>
            <a:r>
              <a:rPr lang="nl-NL" dirty="0" smtClean="0">
                <a:hlinkClick r:id="rId4"/>
              </a:rPr>
              <a:t>/</a:t>
            </a:r>
            <a:endParaRPr lang="nl-NL" dirty="0" smtClean="0"/>
          </a:p>
          <a:p>
            <a:r>
              <a:rPr lang="nl-NL" b="1" dirty="0" smtClean="0"/>
              <a:t>Clara.io</a:t>
            </a:r>
            <a:r>
              <a:rPr lang="nl-NL" dirty="0"/>
              <a:t> - </a:t>
            </a:r>
            <a:r>
              <a:rPr lang="nl-NL" dirty="0">
                <a:hlinkClick r:id="rId5"/>
              </a:rPr>
              <a:t>https://clara.io</a:t>
            </a:r>
            <a:r>
              <a:rPr lang="nl-NL" dirty="0" smtClean="0">
                <a:hlinkClick r:id="rId5"/>
              </a:rPr>
              <a:t>/</a:t>
            </a:r>
            <a:endParaRPr lang="nl-NL" dirty="0" smtClean="0"/>
          </a:p>
          <a:p>
            <a:r>
              <a:rPr lang="nl-NL" b="1" dirty="0" err="1"/>
              <a:t>Unity</a:t>
            </a:r>
            <a:r>
              <a:rPr lang="nl-NL" dirty="0"/>
              <a:t> – </a:t>
            </a:r>
            <a:r>
              <a:rPr lang="nl-NL" dirty="0">
                <a:hlinkClick r:id="rId6"/>
              </a:rPr>
              <a:t>https://unity3d.com/</a:t>
            </a:r>
            <a:endParaRPr lang="nl-NL" dirty="0"/>
          </a:p>
          <a:p>
            <a:endParaRPr lang="nl-NL" dirty="0"/>
          </a:p>
          <a:p>
            <a:r>
              <a:rPr lang="nl-NL" dirty="0"/>
              <a:t>…</a:t>
            </a:r>
            <a:r>
              <a:rPr lang="nl-NL" dirty="0" err="1"/>
              <a:t>and</a:t>
            </a:r>
            <a:r>
              <a:rPr lang="nl-NL" dirty="0"/>
              <a:t> more - </a:t>
            </a:r>
            <a:r>
              <a:rPr lang="nl-NL" dirty="0">
                <a:hlinkClick r:id="rId7"/>
              </a:rPr>
              <a:t>https://en.wikipedia.org/wiki/List_of_WebGL_frameworks</a:t>
            </a:r>
            <a:endParaRPr lang="nl-NL" dirty="0"/>
          </a:p>
          <a:p>
            <a:endParaRPr lang="nl-NL" dirty="0" smtClean="0"/>
          </a:p>
          <a:p>
            <a:r>
              <a:rPr lang="nl-NL" b="1" dirty="0" smtClean="0">
                <a:solidFill>
                  <a:schemeClr val="accent4"/>
                </a:solidFill>
              </a:rPr>
              <a:t>Libraries</a:t>
            </a:r>
            <a:endParaRPr lang="nl-NL" b="1" dirty="0">
              <a:solidFill>
                <a:schemeClr val="accent4"/>
              </a:solidFill>
            </a:endParaRPr>
          </a:p>
          <a:p>
            <a:r>
              <a:rPr lang="nl-NL" b="1" dirty="0" smtClean="0"/>
              <a:t>gl-matrix</a:t>
            </a:r>
            <a:r>
              <a:rPr lang="nl-NL" dirty="0" smtClean="0"/>
              <a:t> - </a:t>
            </a:r>
            <a:r>
              <a:rPr lang="nl-NL" dirty="0" smtClean="0">
                <a:hlinkClick r:id="rId8"/>
              </a:rPr>
              <a:t>https</a:t>
            </a:r>
            <a:r>
              <a:rPr lang="nl-NL" dirty="0">
                <a:hlinkClick r:id="rId8"/>
              </a:rPr>
              <a:t>://</a:t>
            </a:r>
            <a:r>
              <a:rPr lang="nl-NL" dirty="0" smtClean="0">
                <a:hlinkClick r:id="rId8"/>
              </a:rPr>
              <a:t>github.com/toji/gl-matrix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Libraries en </a:t>
            </a:r>
            <a:r>
              <a:rPr lang="nl-NL" dirty="0" err="1" smtClean="0"/>
              <a:t>frameworks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34</a:t>
            </a:fld>
            <a:endParaRPr lang="en-GB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10312400" y="1155700"/>
            <a:ext cx="3657600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nl-NL" sz="1400" dirty="0" smtClean="0"/>
              <a:t>Uiteenlopend van simpele </a:t>
            </a:r>
            <a:r>
              <a:rPr lang="nl-NL" sz="1400" dirty="0" err="1" smtClean="0"/>
              <a:t>libraries</a:t>
            </a:r>
            <a:r>
              <a:rPr lang="nl-NL" sz="1400" dirty="0" smtClean="0"/>
              <a:t> naar </a:t>
            </a:r>
            <a:r>
              <a:rPr lang="nl-NL" sz="1400" dirty="0" err="1" smtClean="0"/>
              <a:t>js</a:t>
            </a:r>
            <a:r>
              <a:rPr lang="nl-NL" sz="1400" dirty="0" smtClean="0"/>
              <a:t> </a:t>
            </a:r>
            <a:r>
              <a:rPr lang="nl-NL" sz="1400" dirty="0" err="1" smtClean="0"/>
              <a:t>frameworks</a:t>
            </a:r>
            <a:r>
              <a:rPr lang="nl-NL" sz="1400" dirty="0" smtClean="0"/>
              <a:t> naar full-</a:t>
            </a:r>
            <a:r>
              <a:rPr lang="nl-NL" sz="1400" dirty="0" err="1" smtClean="0"/>
              <a:t>fledged</a:t>
            </a:r>
            <a:r>
              <a:rPr lang="nl-NL" sz="1400" dirty="0" smtClean="0"/>
              <a:t> editor suites</a:t>
            </a:r>
          </a:p>
        </p:txBody>
      </p:sp>
    </p:spTree>
    <p:extLst>
      <p:ext uri="{BB962C8B-B14F-4D97-AF65-F5344CB8AC3E}">
        <p14:creationId xmlns:p14="http://schemas.microsoft.com/office/powerpoint/2010/main" val="355992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Deep</a:t>
            </a:r>
            <a:r>
              <a:rPr lang="nl-NL" dirty="0" smtClean="0"/>
              <a:t> </a:t>
            </a:r>
            <a:r>
              <a:rPr lang="nl-NL" dirty="0" err="1" smtClean="0"/>
              <a:t>dive</a:t>
            </a:r>
            <a:r>
              <a:rPr lang="nl-NL" dirty="0" smtClean="0"/>
              <a:t> </a:t>
            </a:r>
            <a:r>
              <a:rPr lang="nl-NL" dirty="0" err="1" smtClean="0"/>
              <a:t>into</a:t>
            </a:r>
            <a:r>
              <a:rPr lang="nl-NL" dirty="0" smtClean="0"/>
              <a:t> three.js</a:t>
            </a:r>
          </a:p>
          <a:p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://threejs.org/examples/#</a:t>
            </a:r>
            <a:r>
              <a:rPr lang="nl-NL" dirty="0" smtClean="0">
                <a:hlinkClick r:id="rId2"/>
              </a:rPr>
              <a:t>webgl_geometry_cube</a:t>
            </a:r>
            <a:endParaRPr lang="nl-NL" dirty="0" smtClean="0"/>
          </a:p>
          <a:p>
            <a:endParaRPr lang="nl-N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Next time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1857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http://learningwebgl.com/blog/?</a:t>
            </a:r>
            <a:r>
              <a:rPr lang="nl-NL" dirty="0" smtClean="0">
                <a:hlinkClick r:id="rId2"/>
              </a:rPr>
              <a:t>page_id=1217</a:t>
            </a:r>
          </a:p>
          <a:p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://webglfundamentals.org</a:t>
            </a:r>
            <a:r>
              <a:rPr lang="nl-NL" dirty="0" smtClean="0">
                <a:hlinkClick r:id="rId2"/>
              </a:rPr>
              <a:t>/</a:t>
            </a:r>
            <a:endParaRPr lang="nl-NL" dirty="0" smtClean="0"/>
          </a:p>
          <a:p>
            <a:r>
              <a:rPr lang="nl-NL" dirty="0">
                <a:hlinkClick r:id="rId3"/>
              </a:rPr>
              <a:t>https://developer.mozilla.org/en-US/docs/Web/API/WebGL_API/Tutorial</a:t>
            </a:r>
          </a:p>
          <a:p>
            <a:r>
              <a:rPr lang="nl-NL" dirty="0" smtClean="0">
                <a:hlinkClick r:id="rId3"/>
              </a:rPr>
              <a:t>http</a:t>
            </a:r>
            <a:r>
              <a:rPr lang="nl-NL" dirty="0">
                <a:hlinkClick r:id="rId3"/>
              </a:rPr>
              <a:t>://www.html5rocks.com/en/tutorials/webgl/webgl_fundamentals</a:t>
            </a:r>
            <a:r>
              <a:rPr lang="nl-NL" dirty="0" smtClean="0">
                <a:hlinkClick r:id="rId3"/>
              </a:rPr>
              <a:t>/</a:t>
            </a:r>
            <a:endParaRPr lang="nl-NL" dirty="0" smtClean="0"/>
          </a:p>
          <a:p>
            <a:r>
              <a:rPr lang="nl-NL" dirty="0">
                <a:hlinkClick r:id="rId4"/>
              </a:rPr>
              <a:t>http://</a:t>
            </a:r>
            <a:r>
              <a:rPr lang="nl-NL" dirty="0" smtClean="0">
                <a:hlinkClick r:id="rId4"/>
              </a:rPr>
              <a:t>www.creativebloq.com/javascript/get-started-webgl-draw-square-7112981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Resources &amp; </a:t>
            </a:r>
            <a:r>
              <a:rPr lang="nl-NL" dirty="0" err="1" smtClean="0"/>
              <a:t>Tutorials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1656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smtClean="0"/>
              <a:t>Wikipedia: </a:t>
            </a:r>
            <a:r>
              <a:rPr lang="nl-NL" dirty="0" err="1" smtClean="0"/>
              <a:t>OpenGL</a:t>
            </a:r>
            <a:r>
              <a:rPr lang="nl-NL" dirty="0"/>
              <a:t> is a cross-</a:t>
            </a:r>
            <a:r>
              <a:rPr lang="nl-NL" dirty="0" err="1"/>
              <a:t>language</a:t>
            </a:r>
            <a:r>
              <a:rPr lang="nl-NL" dirty="0"/>
              <a:t>, cross-platform </a:t>
            </a:r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dirty="0" err="1"/>
              <a:t>programming</a:t>
            </a:r>
            <a:r>
              <a:rPr lang="nl-NL" dirty="0"/>
              <a:t> interface (API)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rendering</a:t>
            </a:r>
            <a:r>
              <a:rPr lang="nl-NL" dirty="0"/>
              <a:t> 2D </a:t>
            </a:r>
            <a:r>
              <a:rPr lang="nl-NL" dirty="0" err="1"/>
              <a:t>and</a:t>
            </a:r>
            <a:r>
              <a:rPr lang="nl-NL" dirty="0"/>
              <a:t> 3Dvector </a:t>
            </a:r>
            <a:r>
              <a:rPr lang="nl-NL" dirty="0" err="1"/>
              <a:t>graphics</a:t>
            </a:r>
            <a:r>
              <a:rPr lang="nl-NL" dirty="0"/>
              <a:t>. The API is </a:t>
            </a:r>
            <a:r>
              <a:rPr lang="nl-NL" dirty="0" err="1"/>
              <a:t>typically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interact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 </a:t>
            </a:r>
            <a:r>
              <a:rPr lang="nl-NL" dirty="0" err="1"/>
              <a:t>graphics</a:t>
            </a:r>
            <a:r>
              <a:rPr lang="nl-NL" dirty="0"/>
              <a:t> processing unit (GPU),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achieve</a:t>
            </a:r>
            <a:r>
              <a:rPr lang="nl-NL" dirty="0"/>
              <a:t> hardware-</a:t>
            </a:r>
            <a:r>
              <a:rPr lang="nl-NL" dirty="0" err="1"/>
              <a:t>accelerated</a:t>
            </a:r>
            <a:r>
              <a:rPr lang="nl-NL" dirty="0"/>
              <a:t> </a:t>
            </a:r>
            <a:r>
              <a:rPr lang="nl-NL" dirty="0" err="1" smtClean="0"/>
              <a:t>rendering</a:t>
            </a:r>
            <a:r>
              <a:rPr lang="nl-NL" dirty="0" smtClean="0"/>
              <a:t>.</a:t>
            </a:r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WebGL</a:t>
            </a:r>
            <a:r>
              <a:rPr lang="nl-NL" dirty="0" smtClean="0"/>
              <a:t> </a:t>
            </a:r>
            <a:r>
              <a:rPr lang="nl-NL" dirty="0" err="1" smtClean="0"/>
              <a:t>vs</a:t>
            </a:r>
            <a:r>
              <a:rPr lang="nl-NL" dirty="0" smtClean="0"/>
              <a:t> </a:t>
            </a:r>
            <a:r>
              <a:rPr lang="nl-NL" dirty="0" err="1" smtClean="0"/>
              <a:t>OpenGL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5836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err="1" smtClean="0">
                <a:solidFill>
                  <a:schemeClr val="accent4"/>
                </a:solidFill>
              </a:rPr>
              <a:t>Examples</a:t>
            </a:r>
            <a:endParaRPr lang="nl-NL" b="1" dirty="0">
              <a:solidFill>
                <a:schemeClr val="accent4"/>
              </a:solidFill>
            </a:endParaRPr>
          </a:p>
          <a:p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://threejs.org/examples/#</a:t>
            </a:r>
            <a:r>
              <a:rPr lang="nl-NL" dirty="0" smtClean="0">
                <a:hlinkClick r:id="rId2"/>
              </a:rPr>
              <a:t>webgl_loader_collada_keyframe</a:t>
            </a:r>
          </a:p>
          <a:p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://threejs.org/examples/#</a:t>
            </a:r>
            <a:r>
              <a:rPr lang="nl-NL" dirty="0" smtClean="0">
                <a:hlinkClick r:id="rId2"/>
              </a:rPr>
              <a:t>webgl_animation_cloth</a:t>
            </a:r>
            <a:endParaRPr lang="nl-NL" dirty="0" smtClean="0"/>
          </a:p>
          <a:p>
            <a:r>
              <a:rPr lang="nl-NL" dirty="0">
                <a:hlinkClick r:id="rId3"/>
              </a:rPr>
              <a:t>http://threejs.org/examples/#</a:t>
            </a:r>
            <a:r>
              <a:rPr lang="nl-NL" dirty="0" smtClean="0">
                <a:hlinkClick r:id="rId3"/>
              </a:rPr>
              <a:t>webgl_postprocessing_dof2</a:t>
            </a:r>
            <a:endParaRPr lang="nl-NL" dirty="0" smtClean="0"/>
          </a:p>
          <a:p>
            <a:r>
              <a:rPr lang="nl-NL" dirty="0">
                <a:hlinkClick r:id="rId4"/>
              </a:rPr>
              <a:t>http://threejs.org/examples/#</a:t>
            </a:r>
            <a:r>
              <a:rPr lang="nl-NL" dirty="0" smtClean="0">
                <a:hlinkClick r:id="rId4"/>
              </a:rPr>
              <a:t>webgl_materials_video</a:t>
            </a:r>
            <a:endParaRPr lang="nl-NL" dirty="0" smtClean="0"/>
          </a:p>
          <a:p>
            <a:r>
              <a:rPr lang="nl-NL" dirty="0">
                <a:hlinkClick r:id="rId5"/>
              </a:rPr>
              <a:t>http://threejs.org/examples/#</a:t>
            </a:r>
            <a:r>
              <a:rPr lang="nl-NL" dirty="0" smtClean="0">
                <a:hlinkClick r:id="rId5"/>
              </a:rPr>
              <a:t>webgl_materials_cubemap_balls_reflection</a:t>
            </a:r>
            <a:endParaRPr lang="nl-NL" dirty="0" smtClean="0"/>
          </a:p>
          <a:p>
            <a:endParaRPr lang="nl-NL" dirty="0" smtClean="0"/>
          </a:p>
          <a:p>
            <a:r>
              <a:rPr lang="nl-NL" b="1" dirty="0" smtClean="0">
                <a:solidFill>
                  <a:schemeClr val="accent4"/>
                </a:solidFill>
              </a:rPr>
              <a:t>Real-life </a:t>
            </a:r>
            <a:r>
              <a:rPr lang="nl-NL" b="1" dirty="0" err="1" smtClean="0">
                <a:solidFill>
                  <a:schemeClr val="accent4"/>
                </a:solidFill>
              </a:rPr>
              <a:t>examples</a:t>
            </a:r>
            <a:endParaRPr lang="nl-NL" b="1" dirty="0">
              <a:solidFill>
                <a:schemeClr val="accent4"/>
              </a:solidFill>
            </a:endParaRPr>
          </a:p>
          <a:p>
            <a:r>
              <a:rPr lang="nl-NL" dirty="0" smtClean="0">
                <a:hlinkClick r:id="rId6"/>
              </a:rPr>
              <a:t>http</a:t>
            </a:r>
            <a:r>
              <a:rPr lang="nl-NL" dirty="0">
                <a:hlinkClick r:id="rId6"/>
              </a:rPr>
              <a:t>://eyes.nasa.gov/curiosity</a:t>
            </a:r>
            <a:r>
              <a:rPr lang="nl-NL" dirty="0" smtClean="0">
                <a:hlinkClick r:id="rId6"/>
              </a:rPr>
              <a:t>/</a:t>
            </a:r>
            <a:endParaRPr lang="nl-NL" dirty="0" smtClean="0"/>
          </a:p>
          <a:p>
            <a:r>
              <a:rPr lang="nl-NL" dirty="0" smtClean="0">
                <a:hlinkClick r:id="rId7"/>
              </a:rPr>
              <a:t>https://secured-static.greenpeace.org/russia/...</a:t>
            </a:r>
            <a:endParaRPr lang="nl-NL" dirty="0" smtClean="0"/>
          </a:p>
          <a:p>
            <a:endParaRPr lang="nl-N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65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Wat is een scene?</a:t>
            </a:r>
          </a:p>
          <a:p>
            <a:endParaRPr lang="nl-NL" dirty="0"/>
          </a:p>
          <a:p>
            <a:r>
              <a:rPr lang="nl-NL" dirty="0" smtClean="0"/>
              <a:t>De verzameling van alle objecten in de huidige bestaande 3d wereld.</a:t>
            </a:r>
          </a:p>
          <a:p>
            <a:endParaRPr lang="nl-NL" dirty="0" smtClean="0"/>
          </a:p>
          <a:p>
            <a:r>
              <a:rPr lang="nl-NL" dirty="0" smtClean="0"/>
              <a:t>Soorten objecten: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Camera’s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Meshes</a:t>
            </a: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Lichten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Onderdelen van een scene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6757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Coordinate</a:t>
            </a:r>
            <a:r>
              <a:rPr lang="nl-NL" dirty="0" smtClean="0"/>
              <a:t> System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7</a:t>
            </a:fld>
            <a:endParaRPr lang="en-GB" noProof="0" dirty="0"/>
          </a:p>
        </p:txBody>
      </p:sp>
      <p:pic>
        <p:nvPicPr>
          <p:cNvPr id="12290" name="Picture 2" descr="http://www.cocos2d-x.org/attachments/download/15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6" y="939801"/>
            <a:ext cx="6546420" cy="539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0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Vertices</a:t>
            </a:r>
            <a:r>
              <a:rPr lang="nl-NL" dirty="0" smtClean="0"/>
              <a:t> (</a:t>
            </a:r>
            <a:r>
              <a:rPr lang="nl-NL" dirty="0" err="1" smtClean="0"/>
              <a:t>Singular</a:t>
            </a:r>
            <a:r>
              <a:rPr lang="nl-NL" dirty="0" smtClean="0"/>
              <a:t>: Vertex)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8</a:t>
            </a:fld>
            <a:endParaRPr lang="en-GB" noProof="0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1396206"/>
            <a:ext cx="57150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64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Triangles</a:t>
            </a:r>
            <a:r>
              <a:rPr lang="nl-NL" dirty="0" smtClean="0"/>
              <a:t> (tris)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9</a:t>
            </a:fld>
            <a:endParaRPr lang="en-GB" noProof="0" dirty="0"/>
          </a:p>
        </p:txBody>
      </p:sp>
      <p:pic>
        <p:nvPicPr>
          <p:cNvPr id="5122" name="Picture 2" descr="http://www.tutorialspoint.com/webgl/images/geometry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64" y="1277938"/>
            <a:ext cx="7972547" cy="492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50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755fb961bcb85c763cf62196f86d8244f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heme/theme1.xml><?xml version="1.0" encoding="utf-8"?>
<a:theme xmlns:a="http://schemas.openxmlformats.org/drawingml/2006/main" name="ING_PP_Template_16x9_ING_Me_Embedded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ING_PP_Template_16x9_08042015.potx" id="{6D084BF0-9966-4FDC-A0E8-0296637E5E37}" vid="{40DDC393-4B6B-4664-98B0-883141C8FD4C}"/>
    </a:ext>
  </a:extLst>
</a:theme>
</file>

<file path=ppt/theme/theme2.xml><?xml version="1.0" encoding="utf-8"?>
<a:theme xmlns:a="http://schemas.openxmlformats.org/drawingml/2006/main" name="Mck - Think fwd - act now _ Wide">
  <a:themeElements>
    <a:clrScheme name="Current">
      <a:dk1>
        <a:srgbClr val="000000"/>
      </a:dk1>
      <a:lt1>
        <a:srgbClr val="FFFFFF"/>
      </a:lt1>
      <a:dk2>
        <a:srgbClr val="FF6600"/>
      </a:dk2>
      <a:lt2>
        <a:srgbClr val="E9EEF6"/>
      </a:lt2>
      <a:accent1>
        <a:srgbClr val="C5C5C5"/>
      </a:accent1>
      <a:accent2>
        <a:srgbClr val="FFA500"/>
      </a:accent2>
      <a:accent3>
        <a:srgbClr val="FF6600"/>
      </a:accent3>
      <a:accent4>
        <a:srgbClr val="000056"/>
      </a:accent4>
      <a:accent5>
        <a:srgbClr val="E75C00"/>
      </a:accent5>
      <a:accent6>
        <a:srgbClr val="808080"/>
      </a:accent6>
      <a:hlink>
        <a:srgbClr val="FFA500"/>
      </a:hlink>
      <a:folHlink>
        <a:srgbClr val="000056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F6600"/>
        </a:dk2>
        <a:lt2>
          <a:srgbClr val="E9EEF6"/>
        </a:lt2>
        <a:accent1>
          <a:srgbClr val="C5C5C5"/>
        </a:accent1>
        <a:accent2>
          <a:srgbClr val="FFA500"/>
        </a:accent2>
        <a:accent3>
          <a:srgbClr val="FF6600"/>
        </a:accent3>
        <a:accent4>
          <a:srgbClr val="000056"/>
        </a:accent4>
        <a:accent5>
          <a:srgbClr val="E75C00"/>
        </a:accent5>
        <a:accent6>
          <a:srgbClr val="808080"/>
        </a:accent6>
        <a:hlink>
          <a:srgbClr val="FFA500"/>
        </a:hlink>
        <a:folHlink>
          <a:srgbClr val="0000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ING_PP_Template_16x9_ING_Me_Embedded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ING_PP_Template_16x9_08042015.potx" id="{6D084BF0-9966-4FDC-A0E8-0296637E5E37}" vid="{40DDC393-4B6B-4664-98B0-883141C8FD4C}"/>
    </a:ext>
  </a:extLst>
</a:theme>
</file>

<file path=ppt/theme/theme4.xml><?xml version="1.0" encoding="utf-8"?>
<a:theme xmlns:a="http://schemas.openxmlformats.org/drawingml/2006/main" name="1_Mck - Think fwd - act now _ Wide">
  <a:themeElements>
    <a:clrScheme name="Current">
      <a:dk1>
        <a:srgbClr val="000000"/>
      </a:dk1>
      <a:lt1>
        <a:srgbClr val="FFFFFF"/>
      </a:lt1>
      <a:dk2>
        <a:srgbClr val="FF6600"/>
      </a:dk2>
      <a:lt2>
        <a:srgbClr val="E9EEF6"/>
      </a:lt2>
      <a:accent1>
        <a:srgbClr val="C5C5C5"/>
      </a:accent1>
      <a:accent2>
        <a:srgbClr val="FFA500"/>
      </a:accent2>
      <a:accent3>
        <a:srgbClr val="FF6600"/>
      </a:accent3>
      <a:accent4>
        <a:srgbClr val="000056"/>
      </a:accent4>
      <a:accent5>
        <a:srgbClr val="E75C00"/>
      </a:accent5>
      <a:accent6>
        <a:srgbClr val="808080"/>
      </a:accent6>
      <a:hlink>
        <a:srgbClr val="FFA500"/>
      </a:hlink>
      <a:folHlink>
        <a:srgbClr val="000056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F6600"/>
        </a:dk2>
        <a:lt2>
          <a:srgbClr val="E9EEF6"/>
        </a:lt2>
        <a:accent1>
          <a:srgbClr val="C5C5C5"/>
        </a:accent1>
        <a:accent2>
          <a:srgbClr val="FFA500"/>
        </a:accent2>
        <a:accent3>
          <a:srgbClr val="FF6600"/>
        </a:accent3>
        <a:accent4>
          <a:srgbClr val="000056"/>
        </a:accent4>
        <a:accent5>
          <a:srgbClr val="E75C00"/>
        </a:accent5>
        <a:accent6>
          <a:srgbClr val="808080"/>
        </a:accent6>
        <a:hlink>
          <a:srgbClr val="FFA500"/>
        </a:hlink>
        <a:folHlink>
          <a:srgbClr val="0000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ING_PP_Template_16x9_ING_Me_Embedded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ING_PP_Template_16x9_08042015.potx" id="{6D084BF0-9966-4FDC-A0E8-0296637E5E37}" vid="{40DDC393-4B6B-4664-98B0-883141C8FD4C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45356526C2B43A2CE667CA8BF87BF" ma:contentTypeVersion="1" ma:contentTypeDescription="Create a new document." ma:contentTypeScope="" ma:versionID="fee854732b468a7a1ce22056fc36b7a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649D9FA-143E-418E-90EC-74A3CE19A3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84CDBF-5EAE-4640-B063-3824C655A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AD22DE-37A7-423E-B4CE-B51818BC1129}">
  <ds:schemaRefs>
    <ds:schemaRef ds:uri="http://purl.org/dc/terms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ING_PP_Template_16x9_ING_Me_Embedded</Template>
  <TotalTime>0</TotalTime>
  <Words>535</Words>
  <Application>Microsoft Office PowerPoint</Application>
  <PresentationFormat>A4 Paper (210x297 mm)</PresentationFormat>
  <Paragraphs>197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ING Me</vt:lpstr>
      <vt:lpstr>ＭＳ Ｐゴシック</vt:lpstr>
      <vt:lpstr>Arial Unicode MS</vt:lpstr>
      <vt:lpstr>Rockwell ING</vt:lpstr>
      <vt:lpstr>ING_PP_Template_16x9_ING_Me_Embedded</vt:lpstr>
      <vt:lpstr>Mck - Think fwd - act now _ Wide</vt:lpstr>
      <vt:lpstr>1_ING_PP_Template_16x9_ING_Me_Embedded</vt:lpstr>
      <vt:lpstr>1_Mck - Think fwd - act now _ Wide</vt:lpstr>
      <vt:lpstr>2_ING_PP_Template_16x9_ING_Me_Embedded</vt:lpstr>
      <vt:lpstr>think-cell Slide</vt:lpstr>
      <vt:lpstr>WebGL: Introductie</vt:lpstr>
      <vt:lpstr>Doel Chapter Meetings</vt:lpstr>
      <vt:lpstr>WebGL</vt:lpstr>
      <vt:lpstr>WebGL vs OpenGL</vt:lpstr>
      <vt:lpstr>Examples</vt:lpstr>
      <vt:lpstr>Onderdelen van een scene</vt:lpstr>
      <vt:lpstr>Coordinate System</vt:lpstr>
      <vt:lpstr>Vertices (Singular: Vertex)</vt:lpstr>
      <vt:lpstr>Triangles (tris)</vt:lpstr>
      <vt:lpstr>Getting Started</vt:lpstr>
      <vt:lpstr>Getting Started</vt:lpstr>
      <vt:lpstr>Vertex order</vt:lpstr>
      <vt:lpstr>PowerPoint Presentation</vt:lpstr>
      <vt:lpstr>Vertices vs Vectors</vt:lpstr>
      <vt:lpstr>Transformations </vt:lpstr>
      <vt:lpstr>Transformations</vt:lpstr>
      <vt:lpstr>Matrices</vt:lpstr>
      <vt:lpstr>Global vs local coordinates</vt:lpstr>
      <vt:lpstr>PowerPoint Presentation</vt:lpstr>
      <vt:lpstr>Camera’s</vt:lpstr>
      <vt:lpstr>Viewport &amp; Frustum</vt:lpstr>
      <vt:lpstr>Camera Projections</vt:lpstr>
      <vt:lpstr>Meshes, Triangles (Tris), Edges</vt:lpstr>
      <vt:lpstr>Normals</vt:lpstr>
      <vt:lpstr>Lights</vt:lpstr>
      <vt:lpstr>Rendering Modes</vt:lpstr>
      <vt:lpstr>Materials</vt:lpstr>
      <vt:lpstr>Shaders - Lighting Types</vt:lpstr>
      <vt:lpstr>Shaders - Phong</vt:lpstr>
      <vt:lpstr>Textures</vt:lpstr>
      <vt:lpstr>U/V Coordinates</vt:lpstr>
      <vt:lpstr>Specular Maps</vt:lpstr>
      <vt:lpstr>Extra: Animation &amp; Movement</vt:lpstr>
      <vt:lpstr>Libraries en frameworks</vt:lpstr>
      <vt:lpstr>Next time</vt:lpstr>
      <vt:lpstr>Resources &amp; Tutorials</vt:lpstr>
    </vt:vector>
  </TitlesOfParts>
  <Company>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Klopper, S.H. (Sander)</dc:creator>
  <cp:keywords>ING Me Embedded, Template 16x9</cp:keywords>
  <cp:lastModifiedBy>Brand, J. (Jesse)</cp:lastModifiedBy>
  <cp:revision>82</cp:revision>
  <dcterms:created xsi:type="dcterms:W3CDTF">2015-10-23T07:10:09Z</dcterms:created>
  <dcterms:modified xsi:type="dcterms:W3CDTF">2016-05-17T10:52:47Z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0x0101008B945356526C2B43A2CE667CA8BF87BF</vt:lpwstr>
  </property>
</Properties>
</file>