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4"/>
    <p:sldMasterId id="2147483744" r:id="rId5"/>
    <p:sldMasterId id="2147483749" r:id="rId6"/>
    <p:sldMasterId id="2147483785" r:id="rId7"/>
    <p:sldMasterId id="2147483790" r:id="rId8"/>
  </p:sldMasterIdLst>
  <p:notesMasterIdLst>
    <p:notesMasterId r:id="rId44"/>
  </p:notesMasterIdLst>
  <p:handoutMasterIdLst>
    <p:handoutMasterId r:id="rId45"/>
  </p:handoutMasterIdLst>
  <p:sldIdLst>
    <p:sldId id="256" r:id="rId9"/>
    <p:sldId id="257" r:id="rId10"/>
    <p:sldId id="258" r:id="rId11"/>
    <p:sldId id="260" r:id="rId12"/>
    <p:sldId id="261" r:id="rId13"/>
    <p:sldId id="265" r:id="rId14"/>
    <p:sldId id="266" r:id="rId15"/>
    <p:sldId id="284" r:id="rId16"/>
    <p:sldId id="259" r:id="rId17"/>
    <p:sldId id="283" r:id="rId18"/>
    <p:sldId id="294" r:id="rId19"/>
    <p:sldId id="285" r:id="rId20"/>
    <p:sldId id="273" r:id="rId21"/>
    <p:sldId id="293" r:id="rId22"/>
    <p:sldId id="292" r:id="rId23"/>
    <p:sldId id="289" r:id="rId24"/>
    <p:sldId id="290" r:id="rId25"/>
    <p:sldId id="288" r:id="rId26"/>
    <p:sldId id="262" r:id="rId27"/>
    <p:sldId id="264" r:id="rId28"/>
    <p:sldId id="263" r:id="rId29"/>
    <p:sldId id="267" r:id="rId30"/>
    <p:sldId id="269" r:id="rId31"/>
    <p:sldId id="270" r:id="rId32"/>
    <p:sldId id="275" r:id="rId33"/>
    <p:sldId id="276" r:id="rId34"/>
    <p:sldId id="282" r:id="rId35"/>
    <p:sldId id="281" r:id="rId36"/>
    <p:sldId id="277" r:id="rId37"/>
    <p:sldId id="278" r:id="rId38"/>
    <p:sldId id="279" r:id="rId39"/>
    <p:sldId id="280" r:id="rId40"/>
    <p:sldId id="287" r:id="rId41"/>
    <p:sldId id="291" r:id="rId42"/>
    <p:sldId id="295" r:id="rId43"/>
  </p:sldIdLst>
  <p:sldSz cx="9906000" cy="6858000" type="A4"/>
  <p:notesSz cx="6858000" cy="9144000"/>
  <p:embeddedFontLst>
    <p:embeddedFont>
      <p:font typeface="ING Me" panose="02000506040000020004" pitchFamily="2" charset="0"/>
      <p:regular r:id="rId46"/>
      <p:bold r:id="rId47"/>
      <p:italic r:id="rId48"/>
      <p:boldItalic r:id="rId49"/>
    </p:embeddedFont>
    <p:embeddedFont>
      <p:font typeface="ＭＳ Ｐゴシック" panose="020B0600070205080204" pitchFamily="34" charset="-128"/>
      <p:regular r:id="rId50"/>
    </p:embeddedFont>
    <p:embeddedFont>
      <p:font typeface="Arial Unicode MS" panose="020B0604020202020204" pitchFamily="34" charset="-128"/>
      <p:regular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0698" autoAdjust="0"/>
  </p:normalViewPr>
  <p:slideViewPr>
    <p:cSldViewPr snapToGrid="0" showGuides="1">
      <p:cViewPr>
        <p:scale>
          <a:sx n="75" d="100"/>
          <a:sy n="75" d="100"/>
        </p:scale>
        <p:origin x="-2160" y="-702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120"/>
        <p:guide pos="5818"/>
        <p:guide pos="442"/>
        <p:guide pos="6101"/>
        <p:guide pos="365"/>
        <p:guide pos="3027"/>
        <p:guide pos="3219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font" Target="fonts/font4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52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17/05/2016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1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0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0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0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0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0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0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756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29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29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29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29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29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29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7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7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7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7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7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7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6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4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04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0" y="280734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27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24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4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06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0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2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553006"/>
              </p:ext>
            </p:extLst>
          </p:nvPr>
        </p:nvGraphicFramePr>
        <p:xfrm>
          <a:off x="1291" y="1592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" y="1592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7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8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7" y="548443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7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6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7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7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6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80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999948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2014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4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37461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95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5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398824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924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264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7535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0437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3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67348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85318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713627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6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904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2380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3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89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35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2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940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5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9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320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6644713"/>
              </p:ext>
            </p:extLst>
          </p:nvPr>
        </p:nvGraphicFramePr>
        <p:xfrm>
          <a:off x="1290" y="1590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" y="1590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6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7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6" y="548441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5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4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6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6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37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9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900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688936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7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14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5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253929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486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738835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38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74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5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6610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0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4525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2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7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34392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66614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828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1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1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2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2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4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6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0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09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2456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image" Target="../media/image4.emf"/><Relationship Id="rId5" Type="http://schemas.openxmlformats.org/officeDocument/2006/relationships/theme" Target="../theme/theme2.x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73.xml"/><Relationship Id="rId6" Type="http://schemas.openxmlformats.org/officeDocument/2006/relationships/vmlDrawing" Target="../drawings/vmlDrawing3.vml"/><Relationship Id="rId11" Type="http://schemas.openxmlformats.org/officeDocument/2006/relationships/tags" Target="../tags/tag23.xml"/><Relationship Id="rId24" Type="http://schemas.openxmlformats.org/officeDocument/2006/relationships/image" Target="../media/image4.emf"/><Relationship Id="rId5" Type="http://schemas.openxmlformats.org/officeDocument/2006/relationships/theme" Target="../theme/theme4.xml"/><Relationship Id="rId15" Type="http://schemas.openxmlformats.org/officeDocument/2006/relationships/tags" Target="../tags/tag27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23461"/>
              </p:ext>
            </p:extLst>
          </p:nvPr>
        </p:nvGraphicFramePr>
        <p:xfrm>
          <a:off x="1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5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3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5" y="1914002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3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6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6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7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8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3290677"/>
              </p:ext>
            </p:extLst>
          </p:nvPr>
        </p:nvGraphicFramePr>
        <p:xfrm>
          <a:off x="0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3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1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4" y="1914000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2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5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5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6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4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0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0" y="280734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0" y="1278001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0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1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  <p:sldLayoutId id="2147483820" r:id="rId30"/>
    <p:sldLayoutId id="2147483821" r:id="rId31"/>
    <p:sldLayoutId id="2147483822" r:id="rId32"/>
    <p:sldLayoutId id="2147483823" r:id="rId33"/>
    <p:sldLayoutId id="2147483824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ji/gl-matrix" TargetMode="External"/><Relationship Id="rId3" Type="http://schemas.openxmlformats.org/officeDocument/2006/relationships/hyperlink" Target="https://www.blend4web.com/en/" TargetMode="External"/><Relationship Id="rId7" Type="http://schemas.openxmlformats.org/officeDocument/2006/relationships/hyperlink" Target="https://en.wikipedia.org/wiki/List_of_WebGL_frameworks" TargetMode="External"/><Relationship Id="rId2" Type="http://schemas.openxmlformats.org/officeDocument/2006/relationships/hyperlink" Target="http://thre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" TargetMode="External"/><Relationship Id="rId5" Type="http://schemas.openxmlformats.org/officeDocument/2006/relationships/hyperlink" Target="https://clara.io/" TargetMode="External"/><Relationship Id="rId4" Type="http://schemas.openxmlformats.org/officeDocument/2006/relationships/hyperlink" Target="http://www.ambiera.com/copperlicht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#webgl_geometry_cub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webgl/webgl_fundamentals/" TargetMode="External"/><Relationship Id="rId2" Type="http://schemas.openxmlformats.org/officeDocument/2006/relationships/hyperlink" Target="http://webglfundamental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eativebloq.com/javascript/get-started-webgl-draw-square-711298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7" Type="http://schemas.openxmlformats.org/officeDocument/2006/relationships/hyperlink" Target="https://secured-static.greenpeace.org/russia/Global/russia/html/projects/waterpollution/pfc_circulation.html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yes.nasa.gov/curiosity/" TargetMode="Externa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r>
              <a:rPr lang="en-GB" dirty="0" smtClean="0"/>
              <a:t>: </a:t>
            </a:r>
            <a:r>
              <a:rPr lang="en-GB" dirty="0" err="1" smtClean="0"/>
              <a:t>Introductie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2"/>
                </a:solidFill>
              </a:rPr>
              <a:t>Jesse Brand, Hans Borst, Merlin Weemaes</a:t>
            </a: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Sessie</a:t>
            </a:r>
            <a:r>
              <a:rPr lang="en-GB" dirty="0" smtClean="0"/>
              <a:t> 1 – </a:t>
            </a:r>
            <a:r>
              <a:rPr lang="en-GB" dirty="0" err="1" smtClean="0"/>
              <a:t>WebGL</a:t>
            </a:r>
            <a:r>
              <a:rPr lang="en-GB" dirty="0" smtClean="0"/>
              <a:t> &amp; OpenGL basics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16/5/2016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269" y="5538795"/>
            <a:ext cx="7315994" cy="8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1pPr>
            <a:lvl2pPr marL="742950" indent="-28575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2pPr>
            <a:lvl3pPr marL="11430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3pPr>
            <a:lvl4pPr marL="16002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4pPr>
            <a:lvl5pPr marL="20574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5pPr>
            <a:lvl6pPr marL="25146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6pPr>
            <a:lvl7pPr marL="29718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7pPr>
            <a:lvl8pPr marL="34290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8pPr>
            <a:lvl9pPr marL="38862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5400" dirty="0" smtClean="0">
                <a:solidFill>
                  <a:schemeClr val="accent1"/>
                </a:solidFill>
                <a:latin typeface="+mj-lt"/>
              </a:rPr>
              <a:t>Chapter Full Stack 6</a:t>
            </a:r>
            <a:endParaRPr lang="en-GB" altLang="en-US" sz="4400" i="1" dirty="0">
              <a:solidFill>
                <a:schemeClr val="accent1"/>
              </a:solidFill>
              <a:latin typeface="+mj-lt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4400" b="0" i="1" dirty="0">
                <a:solidFill>
                  <a:schemeClr val="accent1"/>
                </a:solidFill>
                <a:latin typeface="Rockwell ING" pitchFamily="18" charset="0"/>
              </a:rPr>
              <a:t>		</a:t>
            </a:r>
            <a:endParaRPr lang="en-GB" altLang="en-US" sz="4400" b="0" i="1" dirty="0">
              <a:latin typeface="Rockwell IN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4331" y="922787"/>
            <a:ext cx="9231669" cy="54907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drawScene</a:t>
            </a:r>
            <a:r>
              <a:rPr lang="nl-NL" dirty="0"/>
              <a:t>() {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 smtClean="0"/>
              <a:t>gl.clearColor</a:t>
            </a:r>
            <a:r>
              <a:rPr lang="nl-NL" b="1" dirty="0" smtClean="0"/>
              <a:t>(0.0, 0.0, 0.0, 1.0);</a:t>
            </a:r>
            <a:endParaRPr lang="nl-NL" b="1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gl.clear</a:t>
            </a:r>
            <a:r>
              <a:rPr lang="nl-NL" b="1" dirty="0"/>
              <a:t>(</a:t>
            </a:r>
            <a:r>
              <a:rPr lang="nl-NL" b="1" dirty="0" err="1"/>
              <a:t>gl.COLOR_BUFFER_BIT</a:t>
            </a:r>
            <a:r>
              <a:rPr lang="nl-NL" b="1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var </a:t>
            </a:r>
            <a:r>
              <a:rPr lang="nl-NL" b="1" dirty="0" err="1"/>
              <a:t>vertices</a:t>
            </a:r>
            <a:r>
              <a:rPr lang="nl-NL" b="1" dirty="0"/>
              <a:t> = new Float32Array</a:t>
            </a:r>
            <a:r>
              <a:rPr lang="nl-NL" b="1" dirty="0" smtClean="0"/>
              <a:t>([-</a:t>
            </a:r>
            <a:r>
              <a:rPr lang="nl-NL" b="1" dirty="0" smtClean="0"/>
              <a:t>1.0, </a:t>
            </a:r>
            <a:r>
              <a:rPr lang="nl-NL" b="1" dirty="0" smtClean="0"/>
              <a:t>-</a:t>
            </a:r>
            <a:r>
              <a:rPr lang="nl-NL" b="1" dirty="0" smtClean="0"/>
              <a:t>1.0,    1.0, </a:t>
            </a:r>
            <a:r>
              <a:rPr lang="nl-NL" b="1" dirty="0" smtClean="0"/>
              <a:t>-</a:t>
            </a:r>
            <a:r>
              <a:rPr lang="nl-NL" b="1" dirty="0" smtClean="0"/>
              <a:t>1.0,    </a:t>
            </a:r>
            <a:r>
              <a:rPr lang="nl-NL" b="1" dirty="0" smtClean="0"/>
              <a:t>-</a:t>
            </a:r>
            <a:r>
              <a:rPr lang="nl-NL" b="1" dirty="0" smtClean="0"/>
              <a:t>1.0, 1.0]);</a:t>
            </a:r>
            <a:endParaRPr lang="nl-NL" b="1" dirty="0"/>
          </a:p>
          <a:p>
            <a:pPr>
              <a:lnSpc>
                <a:spcPct val="100000"/>
              </a:lnSpc>
            </a:pPr>
            <a:r>
              <a:rPr lang="nl-NL" dirty="0"/>
              <a:t>	var buffer = </a:t>
            </a:r>
            <a:r>
              <a:rPr lang="nl-NL" dirty="0" err="1"/>
              <a:t>gl.createBuffer</a:t>
            </a:r>
            <a:r>
              <a:rPr lang="nl-NL" dirty="0"/>
              <a:t>();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gl.bindBuffer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buffer);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gl.bufferData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</a:t>
            </a:r>
            <a:r>
              <a:rPr lang="nl-NL" dirty="0" err="1"/>
              <a:t>vertices</a:t>
            </a:r>
            <a:r>
              <a:rPr lang="nl-NL" dirty="0"/>
              <a:t>, </a:t>
            </a:r>
            <a:r>
              <a:rPr lang="nl-NL" dirty="0" err="1"/>
              <a:t>gl.STATIC_DRAW</a:t>
            </a:r>
            <a:r>
              <a:rPr lang="nl-NL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colorLocation</a:t>
            </a:r>
            <a:r>
              <a:rPr lang="nl-NL" dirty="0"/>
              <a:t> = </a:t>
            </a:r>
            <a:r>
              <a:rPr lang="nl-NL" dirty="0" err="1"/>
              <a:t>gl.getUniformLocation</a:t>
            </a:r>
            <a:r>
              <a:rPr lang="nl-NL" dirty="0"/>
              <a:t>(program, "</a:t>
            </a:r>
            <a:r>
              <a:rPr lang="nl-NL" dirty="0" err="1"/>
              <a:t>uColor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gl.uniform4fv(</a:t>
            </a:r>
            <a:r>
              <a:rPr lang="nl-NL" b="1" dirty="0" err="1"/>
              <a:t>colorLocation</a:t>
            </a:r>
            <a:r>
              <a:rPr lang="nl-NL" b="1" dirty="0"/>
              <a:t>, [0.0, 1.0, 0.0, 1.0]);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positionLocation</a:t>
            </a:r>
            <a:r>
              <a:rPr lang="nl-NL" dirty="0"/>
              <a:t> = </a:t>
            </a:r>
            <a:r>
              <a:rPr lang="nl-NL" dirty="0" err="1"/>
              <a:t>gl.getAttribLocation</a:t>
            </a:r>
            <a:r>
              <a:rPr lang="nl-NL" dirty="0"/>
              <a:t>(program, "</a:t>
            </a:r>
            <a:r>
              <a:rPr lang="nl-NL" dirty="0" err="1"/>
              <a:t>aPosition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gl.enableVertexAttribArray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); 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gl.vertexAttribPointer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, 2, </a:t>
            </a:r>
            <a:r>
              <a:rPr lang="nl-NL" dirty="0" err="1"/>
              <a:t>gl.FLOAT</a:t>
            </a:r>
            <a:r>
              <a:rPr lang="nl-NL" dirty="0"/>
              <a:t>, </a:t>
            </a:r>
            <a:r>
              <a:rPr lang="nl-NL" dirty="0" err="1"/>
              <a:t>false</a:t>
            </a:r>
            <a:r>
              <a:rPr lang="nl-NL" dirty="0"/>
              <a:t>, 0, 0);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gl.drawArrays</a:t>
            </a:r>
            <a:r>
              <a:rPr lang="nl-NL" b="1" dirty="0"/>
              <a:t>(</a:t>
            </a:r>
            <a:r>
              <a:rPr lang="nl-NL" b="1" dirty="0" err="1"/>
              <a:t>gl.TRIANGLES</a:t>
            </a:r>
            <a:r>
              <a:rPr lang="nl-NL" b="1" dirty="0"/>
              <a:t>, 0, 3);</a:t>
            </a:r>
          </a:p>
          <a:p>
            <a:pPr>
              <a:lnSpc>
                <a:spcPct val="100000"/>
              </a:lnSpc>
            </a:pPr>
            <a:r>
              <a:rPr lang="nl-N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 smtClean="0"/>
              <a:t>Started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73200" y="939800"/>
            <a:ext cx="6807200" cy="635000"/>
            <a:chOff x="1473200" y="939800"/>
            <a:chExt cx="6807200" cy="635000"/>
          </a:xfrm>
        </p:grpSpPr>
        <p:sp>
          <p:nvSpPr>
            <p:cNvPr id="5" name="Rectangle 4"/>
            <p:cNvSpPr/>
            <p:nvPr/>
          </p:nvSpPr>
          <p:spPr>
            <a:xfrm>
              <a:off x="1473200" y="1168400"/>
              <a:ext cx="37211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7" name="Straight Arrow Connector 6"/>
            <p:cNvCxnSpPr>
              <a:stCxn id="8" idx="1"/>
              <a:endCxn id="5" idx="3"/>
            </p:cNvCxnSpPr>
            <p:nvPr/>
          </p:nvCxnSpPr>
          <p:spPr>
            <a:xfrm flipH="1">
              <a:off x="5194300" y="1114651"/>
              <a:ext cx="1079500" cy="25694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73800" y="939800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Achtergrondkleur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49600" y="341425"/>
            <a:ext cx="3048000" cy="1233375"/>
            <a:chOff x="2832100" y="-114300"/>
            <a:chExt cx="3048000" cy="1233375"/>
          </a:xfrm>
        </p:grpSpPr>
        <p:sp>
          <p:nvSpPr>
            <p:cNvPr id="13" name="Rectangle 12"/>
            <p:cNvSpPr/>
            <p:nvPr/>
          </p:nvSpPr>
          <p:spPr>
            <a:xfrm>
              <a:off x="2832100" y="712675"/>
              <a:ext cx="13589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3511550" y="60551"/>
              <a:ext cx="361950" cy="65212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73500" y="-114300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R,G,B (0.0-1.0)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0" y="593950"/>
            <a:ext cx="2628900" cy="979375"/>
            <a:chOff x="2832100" y="101600"/>
            <a:chExt cx="2628900" cy="979375"/>
          </a:xfrm>
        </p:grpSpPr>
        <p:sp>
          <p:nvSpPr>
            <p:cNvPr id="22" name="Rectangle 21"/>
            <p:cNvSpPr/>
            <p:nvPr/>
          </p:nvSpPr>
          <p:spPr>
            <a:xfrm>
              <a:off x="2832100" y="674575"/>
              <a:ext cx="4064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23" name="Straight Arrow Connector 22"/>
            <p:cNvCxnSpPr>
              <a:stCxn id="24" idx="1"/>
              <a:endCxn id="22" idx="0"/>
            </p:cNvCxnSpPr>
            <p:nvPr/>
          </p:nvCxnSpPr>
          <p:spPr>
            <a:xfrm flipH="1">
              <a:off x="3035300" y="276451"/>
              <a:ext cx="419100" cy="39812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54400" y="101600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err="1" smtClean="0">
                  <a:solidFill>
                    <a:schemeClr val="accent4"/>
                  </a:solidFill>
                </a:rPr>
                <a:t>Alpha</a:t>
              </a:r>
              <a:r>
                <a:rPr lang="nl-NL" b="1" dirty="0" smtClean="0">
                  <a:solidFill>
                    <a:schemeClr val="accent4"/>
                  </a:solidFill>
                </a:rPr>
                <a:t> (0.0-1.0)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62100" y="1257300"/>
            <a:ext cx="7251700" cy="635000"/>
            <a:chOff x="1473200" y="939800"/>
            <a:chExt cx="7251700" cy="635000"/>
          </a:xfrm>
        </p:grpSpPr>
        <p:sp>
          <p:nvSpPr>
            <p:cNvPr id="29" name="Rectangle 28"/>
            <p:cNvSpPr/>
            <p:nvPr/>
          </p:nvSpPr>
          <p:spPr>
            <a:xfrm>
              <a:off x="1473200" y="1168400"/>
              <a:ext cx="37211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30" name="Straight Arrow Connector 29"/>
            <p:cNvCxnSpPr>
              <a:stCxn id="31" idx="1"/>
              <a:endCxn id="29" idx="3"/>
            </p:cNvCxnSpPr>
            <p:nvPr/>
          </p:nvCxnSpPr>
          <p:spPr>
            <a:xfrm flipH="1">
              <a:off x="5194300" y="1114651"/>
              <a:ext cx="1079500" cy="25694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73800" y="939800"/>
              <a:ext cx="24511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Pas achtergrond toe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35600" y="1339398"/>
            <a:ext cx="3708400" cy="1187902"/>
            <a:chOff x="5435600" y="1339398"/>
            <a:chExt cx="3708400" cy="1187902"/>
          </a:xfrm>
        </p:grpSpPr>
        <p:sp>
          <p:nvSpPr>
            <p:cNvPr id="34" name="Rectangle 33"/>
            <p:cNvSpPr/>
            <p:nvPr/>
          </p:nvSpPr>
          <p:spPr>
            <a:xfrm>
              <a:off x="5435600" y="20828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35" name="Straight Arrow Connector 34"/>
            <p:cNvCxnSpPr>
              <a:stCxn id="36" idx="2"/>
              <a:endCxn id="34" idx="0"/>
            </p:cNvCxnSpPr>
            <p:nvPr/>
          </p:nvCxnSpPr>
          <p:spPr>
            <a:xfrm flipH="1">
              <a:off x="6013450" y="1689100"/>
              <a:ext cx="1263650" cy="3937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99250" y="1339398"/>
              <a:ext cx="11557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3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99250" y="21082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43" name="Straight Arrow Connector 42"/>
            <p:cNvCxnSpPr>
              <a:stCxn id="36" idx="2"/>
              <a:endCxn id="42" idx="0"/>
            </p:cNvCxnSpPr>
            <p:nvPr/>
          </p:nvCxnSpPr>
          <p:spPr>
            <a:xfrm>
              <a:off x="7277100" y="1689100"/>
              <a:ext cx="0" cy="4191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988300" y="21209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45" name="Straight Arrow Connector 44"/>
            <p:cNvCxnSpPr>
              <a:stCxn id="36" idx="2"/>
              <a:endCxn id="44" idx="0"/>
            </p:cNvCxnSpPr>
            <p:nvPr/>
          </p:nvCxnSpPr>
          <p:spPr>
            <a:xfrm>
              <a:off x="7277100" y="1689100"/>
              <a:ext cx="1289050" cy="4318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562100" y="842338"/>
            <a:ext cx="7991475" cy="2586662"/>
            <a:chOff x="1473200" y="-389562"/>
            <a:chExt cx="7991475" cy="2586662"/>
          </a:xfrm>
        </p:grpSpPr>
        <p:sp>
          <p:nvSpPr>
            <p:cNvPr id="57" name="Rectangle 56"/>
            <p:cNvSpPr/>
            <p:nvPr/>
          </p:nvSpPr>
          <p:spPr>
            <a:xfrm>
              <a:off x="1473200" y="1168400"/>
              <a:ext cx="6718300" cy="10287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58" name="Straight Arrow Connector 57"/>
            <p:cNvCxnSpPr>
              <a:stCxn id="59" idx="2"/>
              <a:endCxn id="57" idx="0"/>
            </p:cNvCxnSpPr>
            <p:nvPr/>
          </p:nvCxnSpPr>
          <p:spPr>
            <a:xfrm flipH="1">
              <a:off x="4832350" y="514138"/>
              <a:ext cx="2933700" cy="65426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067425" y="-389562"/>
              <a:ext cx="3397250" cy="90370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Creëer een buffer</a:t>
              </a:r>
              <a:br>
                <a:rPr lang="nl-NL" b="1" dirty="0" smtClean="0">
                  <a:solidFill>
                    <a:schemeClr val="accent4"/>
                  </a:solidFill>
                </a:rPr>
              </a:br>
              <a:r>
                <a:rPr lang="nl-NL" b="1" dirty="0" err="1" smtClean="0">
                  <a:solidFill>
                    <a:schemeClr val="accent4"/>
                  </a:solidFill>
                </a:rPr>
                <a:t>Initialiseer</a:t>
              </a:r>
              <a:r>
                <a:rPr lang="nl-NL" b="1" dirty="0" smtClean="0">
                  <a:solidFill>
                    <a:schemeClr val="accent4"/>
                  </a:solidFill>
                </a:rPr>
                <a:t> hem met de data</a:t>
              </a:r>
              <a:br>
                <a:rPr lang="nl-NL" b="1" dirty="0" smtClean="0">
                  <a:solidFill>
                    <a:schemeClr val="accent4"/>
                  </a:solidFill>
                </a:rPr>
              </a:br>
              <a:r>
                <a:rPr lang="nl-NL" b="1" dirty="0" smtClean="0">
                  <a:solidFill>
                    <a:schemeClr val="accent4"/>
                  </a:solidFill>
                </a:rPr>
                <a:t>Maak hem “actueel” in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WebGL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149600" y="3645352"/>
            <a:ext cx="5791199" cy="1282700"/>
            <a:chOff x="1066800" y="2082800"/>
            <a:chExt cx="5791199" cy="1282700"/>
          </a:xfrm>
        </p:grpSpPr>
        <p:sp>
          <p:nvSpPr>
            <p:cNvPr id="68" name="Rectangle 67"/>
            <p:cNvSpPr/>
            <p:nvPr/>
          </p:nvSpPr>
          <p:spPr>
            <a:xfrm>
              <a:off x="5435600" y="20828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69" name="Straight Arrow Connector 68"/>
            <p:cNvCxnSpPr>
              <a:stCxn id="70" idx="3"/>
            </p:cNvCxnSpPr>
            <p:nvPr/>
          </p:nvCxnSpPr>
          <p:spPr>
            <a:xfrm flipV="1">
              <a:off x="4933950" y="2286000"/>
              <a:ext cx="501650" cy="58760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6800" y="2698750"/>
              <a:ext cx="386715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Attributen in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shaders</a:t>
              </a:r>
              <a:r>
                <a:rPr lang="nl-NL" b="1" dirty="0" smtClean="0">
                  <a:solidFill>
                    <a:schemeClr val="accent4"/>
                  </a:solidFill>
                </a:rPr>
                <a:t> (out of scope)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489574" y="2959100"/>
              <a:ext cx="1368425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72" name="Straight Arrow Connector 71"/>
            <p:cNvCxnSpPr>
              <a:endCxn id="71" idx="1"/>
            </p:cNvCxnSpPr>
            <p:nvPr/>
          </p:nvCxnSpPr>
          <p:spPr>
            <a:xfrm>
              <a:off x="4933950" y="2873601"/>
              <a:ext cx="555624" cy="28869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984750" y="3906154"/>
            <a:ext cx="4610100" cy="518655"/>
            <a:chOff x="3098800" y="1168400"/>
            <a:chExt cx="4610100" cy="518655"/>
          </a:xfrm>
        </p:grpSpPr>
        <p:sp>
          <p:nvSpPr>
            <p:cNvPr id="88" name="Rectangle 87"/>
            <p:cNvSpPr/>
            <p:nvPr/>
          </p:nvSpPr>
          <p:spPr>
            <a:xfrm>
              <a:off x="3098800" y="1168400"/>
              <a:ext cx="20955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89" name="Straight Arrow Connector 88"/>
            <p:cNvCxnSpPr>
              <a:stCxn id="90" idx="1"/>
              <a:endCxn id="88" idx="3"/>
            </p:cNvCxnSpPr>
            <p:nvPr/>
          </p:nvCxnSpPr>
          <p:spPr>
            <a:xfrm flipH="1" flipV="1">
              <a:off x="5194300" y="1371600"/>
              <a:ext cx="508000" cy="14060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702300" y="1337353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Stel kleur in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473200" y="4230800"/>
            <a:ext cx="8121650" cy="697252"/>
            <a:chOff x="1343025" y="873267"/>
            <a:chExt cx="8121650" cy="697252"/>
          </a:xfrm>
        </p:grpSpPr>
        <p:sp>
          <p:nvSpPr>
            <p:cNvPr id="94" name="Rectangle 93"/>
            <p:cNvSpPr/>
            <p:nvPr/>
          </p:nvSpPr>
          <p:spPr>
            <a:xfrm>
              <a:off x="1343025" y="1168400"/>
              <a:ext cx="7569199" cy="402119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98875" y="873267"/>
              <a:ext cx="57658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Transformeer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coordinaten</a:t>
              </a:r>
              <a:r>
                <a:rPr lang="nl-NL" b="1" dirty="0" smtClean="0">
                  <a:solidFill>
                    <a:schemeClr val="accent4"/>
                  </a:solidFill>
                </a:rPr>
                <a:t> naar view huidige camera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62101" y="4879393"/>
            <a:ext cx="7823199" cy="1546902"/>
            <a:chOff x="1343026" y="873268"/>
            <a:chExt cx="7823199" cy="1546902"/>
          </a:xfrm>
        </p:grpSpPr>
        <p:sp>
          <p:nvSpPr>
            <p:cNvPr id="104" name="Rectangle 103"/>
            <p:cNvSpPr/>
            <p:nvPr/>
          </p:nvSpPr>
          <p:spPr>
            <a:xfrm>
              <a:off x="1343026" y="873268"/>
              <a:ext cx="7112000" cy="69725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05" name="Straight Arrow Connector 104"/>
            <p:cNvCxnSpPr>
              <a:stCxn id="106" idx="0"/>
            </p:cNvCxnSpPr>
            <p:nvPr/>
          </p:nvCxnSpPr>
          <p:spPr>
            <a:xfrm flipH="1" flipV="1">
              <a:off x="6667499" y="1570520"/>
              <a:ext cx="1" cy="49994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168774" y="2070468"/>
              <a:ext cx="4997451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Vertel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WebGL</a:t>
              </a:r>
              <a:r>
                <a:rPr lang="nl-NL" b="1" dirty="0" smtClean="0">
                  <a:solidFill>
                    <a:schemeClr val="accent4"/>
                  </a:solidFill>
                </a:rPr>
                <a:t> dat je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r>
                <a:rPr lang="nl-NL" b="1" dirty="0" smtClean="0">
                  <a:solidFill>
                    <a:schemeClr val="accent4"/>
                  </a:solidFill>
                </a:rPr>
                <a:t> wil gaan tekenen.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02301" y="5130800"/>
            <a:ext cx="3111500" cy="1023070"/>
            <a:chOff x="5330826" y="972275"/>
            <a:chExt cx="3111500" cy="1023070"/>
          </a:xfrm>
        </p:grpSpPr>
        <p:sp>
          <p:nvSpPr>
            <p:cNvPr id="116" name="Rectangle 115"/>
            <p:cNvSpPr/>
            <p:nvPr/>
          </p:nvSpPr>
          <p:spPr>
            <a:xfrm>
              <a:off x="5902324" y="972275"/>
              <a:ext cx="1060451" cy="445845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17" name="Straight Arrow Connector 116"/>
            <p:cNvCxnSpPr>
              <a:endCxn id="116" idx="2"/>
            </p:cNvCxnSpPr>
            <p:nvPr/>
          </p:nvCxnSpPr>
          <p:spPr>
            <a:xfrm flipV="1">
              <a:off x="6432549" y="1418120"/>
              <a:ext cx="1" cy="2499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330826" y="1645643"/>
              <a:ext cx="31115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Je stopt er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float</a:t>
              </a:r>
              <a:r>
                <a:rPr lang="nl-NL" b="1" dirty="0" smtClean="0">
                  <a:solidFill>
                    <a:schemeClr val="accent4"/>
                  </a:solidFill>
                </a:rPr>
                <a:t> waarden in.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562101" y="5353722"/>
            <a:ext cx="8115299" cy="821522"/>
            <a:chOff x="1343026" y="748997"/>
            <a:chExt cx="8115299" cy="821522"/>
          </a:xfrm>
        </p:grpSpPr>
        <p:sp>
          <p:nvSpPr>
            <p:cNvPr id="135" name="Rectangle 134"/>
            <p:cNvSpPr/>
            <p:nvPr/>
          </p:nvSpPr>
          <p:spPr>
            <a:xfrm>
              <a:off x="1343026" y="1096906"/>
              <a:ext cx="4051299" cy="473613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36" name="Straight Arrow Connector 135"/>
            <p:cNvCxnSpPr>
              <a:stCxn id="137" idx="2"/>
              <a:endCxn id="135" idx="3"/>
            </p:cNvCxnSpPr>
            <p:nvPr/>
          </p:nvCxnSpPr>
          <p:spPr>
            <a:xfrm flipH="1">
              <a:off x="5394325" y="1098699"/>
              <a:ext cx="749300" cy="23501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828924" y="748997"/>
              <a:ext cx="6629401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Teken de inhoud van de huidige buffer als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triangles</a:t>
              </a:r>
              <a:r>
                <a:rPr lang="nl-NL" b="1" dirty="0" smtClean="0">
                  <a:solidFill>
                    <a:schemeClr val="accent4"/>
                  </a:solidFill>
                </a:rPr>
                <a:t> in de view.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00650" y="2489200"/>
            <a:ext cx="3365500" cy="3654348"/>
            <a:chOff x="10090150" y="1110530"/>
            <a:chExt cx="3365500" cy="3654348"/>
          </a:xfrm>
        </p:grpSpPr>
        <p:sp>
          <p:nvSpPr>
            <p:cNvPr id="144" name="Rectangle 143"/>
            <p:cNvSpPr/>
            <p:nvPr/>
          </p:nvSpPr>
          <p:spPr>
            <a:xfrm>
              <a:off x="10090150" y="4358478"/>
              <a:ext cx="41275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45" name="Straight Arrow Connector 144"/>
            <p:cNvCxnSpPr>
              <a:stCxn id="146" idx="1"/>
              <a:endCxn id="144" idx="3"/>
            </p:cNvCxnSpPr>
            <p:nvPr/>
          </p:nvCxnSpPr>
          <p:spPr>
            <a:xfrm flipH="1">
              <a:off x="10502900" y="4561678"/>
              <a:ext cx="35560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0858500" y="4386827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Aantal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  <p:cxnSp>
          <p:nvCxnSpPr>
            <p:cNvPr id="149" name="Straight Arrow Connector 148"/>
            <p:cNvCxnSpPr>
              <a:stCxn id="146" idx="0"/>
              <a:endCxn id="34" idx="2"/>
            </p:cNvCxnSpPr>
            <p:nvPr/>
          </p:nvCxnSpPr>
          <p:spPr>
            <a:xfrm flipH="1" flipV="1">
              <a:off x="10902950" y="1110530"/>
              <a:ext cx="958850" cy="32762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6" idx="0"/>
              <a:endCxn id="42" idx="2"/>
            </p:cNvCxnSpPr>
            <p:nvPr/>
          </p:nvCxnSpPr>
          <p:spPr>
            <a:xfrm flipV="1">
              <a:off x="11861800" y="1135930"/>
              <a:ext cx="304800" cy="32508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6" idx="0"/>
              <a:endCxn id="44" idx="2"/>
            </p:cNvCxnSpPr>
            <p:nvPr/>
          </p:nvCxnSpPr>
          <p:spPr>
            <a:xfrm flipV="1">
              <a:off x="11861800" y="1148630"/>
              <a:ext cx="1593850" cy="32381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613400" y="2501900"/>
            <a:ext cx="3530600" cy="3651970"/>
            <a:chOff x="5613400" y="2501900"/>
            <a:chExt cx="3530600" cy="3651970"/>
          </a:xfrm>
        </p:grpSpPr>
        <p:sp>
          <p:nvSpPr>
            <p:cNvPr id="128" name="Rectangle 127"/>
            <p:cNvSpPr/>
            <p:nvPr/>
          </p:nvSpPr>
          <p:spPr>
            <a:xfrm>
              <a:off x="6007099" y="5130800"/>
              <a:ext cx="266702" cy="445845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29" name="Straight Arrow Connector 128"/>
            <p:cNvCxnSpPr>
              <a:endCxn id="128" idx="2"/>
            </p:cNvCxnSpPr>
            <p:nvPr/>
          </p:nvCxnSpPr>
          <p:spPr>
            <a:xfrm flipV="1">
              <a:off x="6140450" y="5576645"/>
              <a:ext cx="0" cy="2499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613400" y="5804168"/>
              <a:ext cx="3530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r>
                <a:rPr lang="nl-NL" b="1" dirty="0" smtClean="0">
                  <a:solidFill>
                    <a:schemeClr val="accent4"/>
                  </a:solidFill>
                </a:rPr>
                <a:t> hebben 2 componenten.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 flipV="1">
              <a:off x="6972300" y="2501900"/>
              <a:ext cx="152400" cy="341599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7124700" y="2514600"/>
              <a:ext cx="463550" cy="340329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1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Vertex order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15362" name="Picture 2" descr="http://learnopengl.com/img/advanced/faceculling_winding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06" y="1524000"/>
            <a:ext cx="7563969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18434" name="Picture 2" descr="https://cdn.meme.am/instances/500x/64321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85800"/>
            <a:ext cx="8201025" cy="5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34600" y="1612900"/>
            <a:ext cx="5041900" cy="158080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Open opdracht 1</a:t>
            </a:r>
          </a:p>
          <a:p>
            <a:r>
              <a:rPr lang="nl-NL" sz="1400" dirty="0" smtClean="0"/>
              <a:t>- Check het </a:t>
            </a:r>
            <a:r>
              <a:rPr lang="nl-NL" sz="1400" dirty="0" err="1" smtClean="0"/>
              <a:t>gitlab</a:t>
            </a:r>
            <a:r>
              <a:rPr lang="nl-NL" sz="1400" dirty="0" smtClean="0"/>
              <a:t> project uit</a:t>
            </a:r>
          </a:p>
          <a:p>
            <a:r>
              <a:rPr lang="nl-NL" sz="1400" dirty="0"/>
              <a:t>https://github.com/JesseBrand/WebGL</a:t>
            </a:r>
            <a:endParaRPr lang="nl-NL" sz="1400" dirty="0" smtClean="0"/>
          </a:p>
          <a:p>
            <a:r>
              <a:rPr lang="nl-NL" sz="1400" dirty="0" smtClean="0"/>
              <a:t>- Voeg een extra </a:t>
            </a:r>
            <a:r>
              <a:rPr lang="nl-NL" sz="1400" dirty="0" err="1" smtClean="0"/>
              <a:t>triangle</a:t>
            </a:r>
            <a:r>
              <a:rPr lang="nl-NL" sz="1400" dirty="0" smtClean="0"/>
              <a:t> toe om er een vierkant van te maken</a:t>
            </a:r>
          </a:p>
          <a:p>
            <a:r>
              <a:rPr lang="nl-NL" sz="1400" dirty="0" smtClean="0"/>
              <a:t>- Verander de kleur van het vierkant</a:t>
            </a:r>
          </a:p>
          <a:p>
            <a:r>
              <a:rPr lang="nl-NL" sz="1400" dirty="0" smtClean="0"/>
              <a:t>- Vervorm het vierkant, maak er een rechthoek van</a:t>
            </a:r>
          </a:p>
          <a:p>
            <a:r>
              <a:rPr lang="nl-NL" sz="1400" dirty="0" smtClean="0"/>
              <a:t>- Voeg een tweede rechthoek toe met een andere kleur.</a:t>
            </a:r>
          </a:p>
        </p:txBody>
      </p:sp>
    </p:spTree>
    <p:extLst>
      <p:ext uri="{BB962C8B-B14F-4D97-AF65-F5344CB8AC3E}">
        <p14:creationId xmlns:p14="http://schemas.microsoft.com/office/powerpoint/2010/main" val="21582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Vectors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9172"/>
              </p:ext>
            </p:extLst>
          </p:nvPr>
        </p:nvGraphicFramePr>
        <p:xfrm>
          <a:off x="1701800" y="2802466"/>
          <a:ext cx="6604000" cy="1559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Vertex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Vector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Coordinaat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Positie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Richting</a:t>
                      </a:r>
                    </a:p>
                    <a:p>
                      <a:r>
                        <a:rPr lang="nl-NL" dirty="0" err="1" smtClean="0"/>
                        <a:t>Evt</a:t>
                      </a:r>
                      <a:r>
                        <a:rPr lang="nl-NL" baseline="0" dirty="0" smtClean="0"/>
                        <a:t> afstand</a:t>
                      </a:r>
                    </a:p>
                    <a:p>
                      <a:r>
                        <a:rPr lang="nl-NL" baseline="0" dirty="0" smtClean="0"/>
                        <a:t>Kan genormaliseerd worden</a:t>
                      </a:r>
                    </a:p>
                    <a:p>
                      <a:r>
                        <a:rPr lang="nl-NL" baseline="0" dirty="0" err="1" smtClean="0"/>
                        <a:t>Bijv</a:t>
                      </a:r>
                      <a:r>
                        <a:rPr lang="nl-NL" baseline="0" dirty="0" smtClean="0"/>
                        <a:t>: </a:t>
                      </a:r>
                      <a:r>
                        <a:rPr lang="nl-NL" baseline="0" dirty="0" err="1" smtClean="0"/>
                        <a:t>Normal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57650" y="1348852"/>
            <a:ext cx="13081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400" b="1" dirty="0" smtClean="0"/>
              <a:t>(x, y, </a:t>
            </a:r>
            <a:r>
              <a:rPr lang="nl-NL" sz="2400" b="1" dirty="0" err="1" smtClean="0"/>
              <a:t>z</a:t>
            </a:r>
            <a:r>
              <a:rPr lang="nl-NL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5" name="AutoShape 2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152525"/>
            <a:ext cx="5324475" cy="499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6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Order is </a:t>
            </a:r>
            <a:r>
              <a:rPr lang="nl-NL" dirty="0" err="1" smtClean="0"/>
              <a:t>very</a:t>
            </a:r>
            <a:r>
              <a:rPr lang="nl-NL" dirty="0" smtClean="0"/>
              <a:t> important!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pic>
        <p:nvPicPr>
          <p:cNvPr id="6146" name="Picture 2" descr="http://what-when-how.com/wp-content/uploads/2012/05/tmp53241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21596"/>
            <a:ext cx="9585325" cy="43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3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Matrices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pic>
        <p:nvPicPr>
          <p:cNvPr id="26626" name="Picture 2" descr="http://math.hws.edu/graphicsbook/c3/transform-matrices-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471612"/>
            <a:ext cx="5943600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Global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pic>
        <p:nvPicPr>
          <p:cNvPr id="27650" name="Picture 2" descr="http://www.dian-xiang.com/images/portfolio/post0/globallocalax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277937"/>
            <a:ext cx="7292975" cy="48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pic>
        <p:nvPicPr>
          <p:cNvPr id="18434" name="Picture 2" descr="https://cdn.meme.am/instances/500x/64321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85800"/>
            <a:ext cx="8201025" cy="5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34600" y="1612900"/>
            <a:ext cx="4673600" cy="158080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Pak opdracht 2</a:t>
            </a:r>
          </a:p>
          <a:p>
            <a:r>
              <a:rPr lang="nl-NL" sz="1400" dirty="0" smtClean="0"/>
              <a:t>- Speel met de matrices en operaties om verschillende effecten uit te proberen.</a:t>
            </a:r>
          </a:p>
          <a:p>
            <a:r>
              <a:rPr lang="nl-NL" sz="1400" dirty="0" smtClean="0"/>
              <a:t>- Speel met de volgorde van de operaties  om het effect daarvan te zien.</a:t>
            </a:r>
          </a:p>
          <a:p>
            <a:r>
              <a:rPr lang="nl-NL" sz="1400" dirty="0" smtClean="0"/>
              <a:t>- Voeg een 2</a:t>
            </a:r>
            <a:r>
              <a:rPr lang="nl-NL" sz="1400" baseline="30000" dirty="0" smtClean="0"/>
              <a:t>e</a:t>
            </a:r>
            <a:r>
              <a:rPr lang="nl-NL" sz="1400" dirty="0" smtClean="0"/>
              <a:t> vorm toe en roteer / verplaats die naar een andere plek.</a:t>
            </a:r>
          </a:p>
        </p:txBody>
      </p:sp>
    </p:spTree>
    <p:extLst>
      <p:ext uri="{BB962C8B-B14F-4D97-AF65-F5344CB8AC3E}">
        <p14:creationId xmlns:p14="http://schemas.microsoft.com/office/powerpoint/2010/main" val="3836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Camera’s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pic>
        <p:nvPicPr>
          <p:cNvPr id="9224" name="Picture 8" descr="http://images.gamedev.net/features/programming/oglch3excerpt/03fig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142998"/>
            <a:ext cx="7297405" cy="52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 and what is it not?</a:t>
            </a:r>
          </a:p>
          <a:p>
            <a:endParaRPr lang="en-GB" dirty="0"/>
          </a:p>
          <a:p>
            <a:r>
              <a:rPr lang="en-GB" b="1" dirty="0" smtClean="0"/>
              <a:t>Wikipedia</a:t>
            </a:r>
            <a:r>
              <a:rPr lang="en-GB" dirty="0" smtClean="0"/>
              <a:t>: </a:t>
            </a:r>
            <a:r>
              <a:rPr lang="en-US" dirty="0" err="1"/>
              <a:t>WebGL</a:t>
            </a:r>
            <a:r>
              <a:rPr lang="en-US" dirty="0"/>
              <a:t> (Web Graphics Library) is a JavaScript API for rendering interactive 3D computer graphics and 2D graphics within any compatible web browser without the use of plug-ins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/>
              <a:t>WebGL</a:t>
            </a:r>
            <a:r>
              <a:rPr lang="en-US" dirty="0"/>
              <a:t> is integrated completely into all the web standards of the browser allowing GPU accelerated usage of physics and image processing and effects as part of the web page canvas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WebGL</a:t>
            </a:r>
            <a:r>
              <a:rPr lang="en-US" dirty="0"/>
              <a:t> 1.0 is based on OpenGL </a:t>
            </a:r>
            <a:r>
              <a:rPr lang="en-US" dirty="0" smtClean="0"/>
              <a:t>ES 2.0</a:t>
            </a:r>
            <a:r>
              <a:rPr lang="en-US" dirty="0"/>
              <a:t> (for Embedded Systems) </a:t>
            </a:r>
            <a:r>
              <a:rPr lang="en-US" dirty="0" smtClean="0"/>
              <a:t>and </a:t>
            </a:r>
            <a:r>
              <a:rPr lang="en-US" dirty="0"/>
              <a:t>provides an API for 3D graphics.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1389063"/>
            <a:ext cx="4059237" cy="496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Viewport</a:t>
            </a:r>
            <a:r>
              <a:rPr lang="nl-NL" dirty="0" smtClean="0"/>
              <a:t> &amp; </a:t>
            </a:r>
            <a:r>
              <a:rPr lang="nl-NL" dirty="0" err="1" smtClean="0"/>
              <a:t>Frustum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922606" y="4476038"/>
            <a:ext cx="92870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Viewport</a:t>
            </a:r>
            <a:endParaRPr lang="nl-NL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93158" y="3365500"/>
            <a:ext cx="805276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smtClean="0"/>
              <a:t>Camera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3706" y="1174038"/>
            <a:ext cx="86138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Frustum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9208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Projections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4438"/>
            <a:ext cx="94107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8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027787"/>
            <a:ext cx="6489700" cy="39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Meshes</a:t>
            </a:r>
            <a:r>
              <a:rPr lang="nl-NL" dirty="0" smtClean="0"/>
              <a:t>, </a:t>
            </a:r>
            <a:r>
              <a:rPr lang="nl-NL" dirty="0" err="1" smtClean="0"/>
              <a:t>Triangles</a:t>
            </a:r>
            <a:r>
              <a:rPr lang="nl-NL" dirty="0" smtClean="0"/>
              <a:t> (Tris), </a:t>
            </a:r>
            <a:r>
              <a:rPr lang="nl-NL" dirty="0" err="1" smtClean="0"/>
              <a:t>Edges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1511300" y="1473200"/>
            <a:ext cx="7340600" cy="47371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6" name="TextBox 5"/>
          <p:cNvSpPr txBox="1"/>
          <p:nvPr/>
        </p:nvSpPr>
        <p:spPr>
          <a:xfrm>
            <a:off x="4565519" y="1181100"/>
            <a:ext cx="57123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Mesh</a:t>
            </a:r>
            <a:endParaRPr lang="nl-NL" sz="16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4851138" y="3416300"/>
            <a:ext cx="825762" cy="279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9" name="Oval 8"/>
          <p:cNvSpPr/>
          <p:nvPr/>
        </p:nvSpPr>
        <p:spPr>
          <a:xfrm>
            <a:off x="4851138" y="2171700"/>
            <a:ext cx="978162" cy="8255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5264019" y="3695700"/>
            <a:ext cx="76200" cy="1028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9719" y="4751224"/>
            <a:ext cx="53917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Edge</a:t>
            </a:r>
            <a:endParaRPr lang="nl-NL" sz="1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007390" y="2161848"/>
            <a:ext cx="84374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Triangle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294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5" name="Picture 11" descr="http://www.opengl-tutorial.org/assets/images/tuto-9-vbo-indexing/good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-486569"/>
            <a:ext cx="4572000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85913"/>
            <a:ext cx="8915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 descr="Image result for opengl vertex vector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9" descr="Image result for opengl vertex vector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pic>
        <p:nvPicPr>
          <p:cNvPr id="17410" name="Picture 2" descr="http://i.stack.imgur.com/3udU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033462"/>
            <a:ext cx="8572500" cy="51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Rendering</a:t>
            </a:r>
            <a:r>
              <a:rPr lang="nl-NL" dirty="0" smtClean="0"/>
              <a:t> Modes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1011238"/>
            <a:ext cx="7750175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0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Materials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  <p:pic>
        <p:nvPicPr>
          <p:cNvPr id="21506" name="Picture 2" descr="http://www.glprogramming.com/red/images/teapo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0"/>
            <a:ext cx="5657850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71450"/>
            <a:ext cx="43211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</a:t>
            </a:r>
            <a:r>
              <a:rPr lang="nl-NL" dirty="0" err="1" smtClean="0"/>
              <a:t>Lighting</a:t>
            </a:r>
            <a:r>
              <a:rPr lang="nl-NL" dirty="0" smtClean="0"/>
              <a:t> Types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27</a:t>
            </a:fld>
            <a:endParaRPr lang="en-GB" noProof="0" dirty="0"/>
          </a:p>
        </p:txBody>
      </p:sp>
      <p:pic>
        <p:nvPicPr>
          <p:cNvPr id="20482" name="Picture 2" descr="http://math.hws.edu/eck/cs424/notes2013/images/09/reflec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402012"/>
            <a:ext cx="6149975" cy="28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Phong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28</a:t>
            </a:fld>
            <a:endParaRPr lang="en-GB" noProof="0" dirty="0"/>
          </a:p>
        </p:txBody>
      </p:sp>
      <p:pic>
        <p:nvPicPr>
          <p:cNvPr id="19458" name="Picture 2" descr="https://upload.wikimedia.org/wikipedia/commons/thumb/6/6b/Phong_components_version_4.png/655px-Phong_components_version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4862"/>
            <a:ext cx="9675492" cy="2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29</a:t>
            </a:fld>
            <a:endParaRPr lang="en-GB" noProof="0" dirty="0"/>
          </a:p>
        </p:txBody>
      </p:sp>
      <p:pic>
        <p:nvPicPr>
          <p:cNvPr id="24578" name="Picture 2" descr="http://www.real3dtutorials.com/images/img0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704975"/>
            <a:ext cx="8391525" cy="35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Wikipedia: </a:t>
            </a:r>
            <a:r>
              <a:rPr lang="nl-NL" dirty="0" err="1" smtClean="0"/>
              <a:t>OpenGL</a:t>
            </a:r>
            <a:r>
              <a:rPr lang="nl-NL" dirty="0"/>
              <a:t> is a cross-</a:t>
            </a:r>
            <a:r>
              <a:rPr lang="nl-NL" dirty="0" err="1"/>
              <a:t>language</a:t>
            </a:r>
            <a:r>
              <a:rPr lang="nl-NL" dirty="0"/>
              <a:t>, cross-platform 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interface (API)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rendering</a:t>
            </a:r>
            <a:r>
              <a:rPr lang="nl-NL" dirty="0"/>
              <a:t> 2D </a:t>
            </a:r>
            <a:r>
              <a:rPr lang="nl-NL" dirty="0" err="1"/>
              <a:t>and</a:t>
            </a:r>
            <a:r>
              <a:rPr lang="nl-NL" dirty="0"/>
              <a:t> 3Dvector </a:t>
            </a:r>
            <a:r>
              <a:rPr lang="nl-NL" dirty="0" err="1"/>
              <a:t>graphics</a:t>
            </a:r>
            <a:r>
              <a:rPr lang="nl-NL" dirty="0"/>
              <a:t>. The API is </a:t>
            </a:r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interact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 </a:t>
            </a:r>
            <a:r>
              <a:rPr lang="nl-NL" dirty="0" err="1"/>
              <a:t>graphics</a:t>
            </a:r>
            <a:r>
              <a:rPr lang="nl-NL" dirty="0"/>
              <a:t> processing unit (GPU),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 hardware-</a:t>
            </a:r>
            <a:r>
              <a:rPr lang="nl-NL" dirty="0" err="1"/>
              <a:t>accelerated</a:t>
            </a:r>
            <a:r>
              <a:rPr lang="nl-NL" dirty="0"/>
              <a:t> </a:t>
            </a:r>
            <a:r>
              <a:rPr lang="nl-NL" dirty="0" err="1" smtClean="0"/>
              <a:t>rendering</a:t>
            </a:r>
            <a:r>
              <a:rPr lang="nl-NL" dirty="0" smtClean="0"/>
              <a:t>.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WebGL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OpenGL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83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U/V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  <p:pic>
        <p:nvPicPr>
          <p:cNvPr id="23554" name="Picture 2" descr="http://i.stack.imgur.com/nMrV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246432"/>
            <a:ext cx="9534525" cy="485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Specular</a:t>
            </a:r>
            <a:r>
              <a:rPr lang="nl-NL" dirty="0" smtClean="0"/>
              <a:t> </a:t>
            </a:r>
            <a:r>
              <a:rPr lang="nl-NL" dirty="0" err="1" smtClean="0"/>
              <a:t>Maps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pic>
        <p:nvPicPr>
          <p:cNvPr id="25602" name="Picture 2" descr="Colour map of the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379459"/>
            <a:ext cx="4976812" cy="24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Specular map of th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47" y="4379459"/>
            <a:ext cx="4957754" cy="247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specular map globe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8" descr="Image result for specular map globe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5610" name="Picture 10" descr="http://4.bp.blogspot.com/-hFfZ4JriKOs/UkdEkLAgjtI/AAAAAAAAK_c/VUeZoZeSsng/s1600/specul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8" y="914400"/>
            <a:ext cx="6930118" cy="34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Extra: </a:t>
            </a:r>
            <a:r>
              <a:rPr lang="nl-NL" dirty="0" err="1" smtClean="0"/>
              <a:t>Animation</a:t>
            </a:r>
            <a:r>
              <a:rPr lang="nl-NL" dirty="0" smtClean="0"/>
              <a:t> &amp; </a:t>
            </a:r>
            <a:r>
              <a:rPr lang="nl-NL" dirty="0" err="1" smtClean="0"/>
              <a:t>Movement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74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Frameworks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Three.js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2"/>
              </a:rPr>
              <a:t>http://threejs.org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b="1" dirty="0" smtClean="0"/>
              <a:t>Blend4web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3"/>
              </a:rPr>
              <a:t>https://www.blend4web.com/en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b="1" dirty="0" err="1" smtClean="0"/>
              <a:t>Copperlicht</a:t>
            </a:r>
            <a:r>
              <a:rPr lang="nl-NL" dirty="0"/>
              <a:t> - </a:t>
            </a:r>
            <a:r>
              <a:rPr lang="nl-NL" dirty="0">
                <a:hlinkClick r:id="rId4"/>
              </a:rPr>
              <a:t>http://www.ambiera.com/copperlicht</a:t>
            </a:r>
            <a:r>
              <a:rPr lang="nl-NL" dirty="0" smtClean="0">
                <a:hlinkClick r:id="rId4"/>
              </a:rPr>
              <a:t>/</a:t>
            </a:r>
            <a:endParaRPr lang="nl-NL" dirty="0" smtClean="0"/>
          </a:p>
          <a:p>
            <a:r>
              <a:rPr lang="nl-NL" b="1" dirty="0" smtClean="0"/>
              <a:t>Clara.io</a:t>
            </a:r>
            <a:r>
              <a:rPr lang="nl-NL" dirty="0"/>
              <a:t> - </a:t>
            </a:r>
            <a:r>
              <a:rPr lang="nl-NL" dirty="0">
                <a:hlinkClick r:id="rId5"/>
              </a:rPr>
              <a:t>https://clara.io</a:t>
            </a:r>
            <a:r>
              <a:rPr lang="nl-NL" dirty="0" smtClean="0">
                <a:hlinkClick r:id="rId5"/>
              </a:rPr>
              <a:t>/</a:t>
            </a:r>
            <a:endParaRPr lang="nl-NL" dirty="0" smtClean="0"/>
          </a:p>
          <a:p>
            <a:r>
              <a:rPr lang="nl-NL" b="1" dirty="0" err="1"/>
              <a:t>Unity</a:t>
            </a:r>
            <a:r>
              <a:rPr lang="nl-NL" dirty="0"/>
              <a:t> – </a:t>
            </a:r>
            <a:r>
              <a:rPr lang="nl-NL" dirty="0">
                <a:hlinkClick r:id="rId6"/>
              </a:rPr>
              <a:t>https://unity3d.com/</a:t>
            </a:r>
            <a:endParaRPr lang="nl-NL" dirty="0"/>
          </a:p>
          <a:p>
            <a:endParaRPr lang="nl-NL" dirty="0"/>
          </a:p>
          <a:p>
            <a:r>
              <a:rPr lang="nl-NL" dirty="0"/>
              <a:t>…</a:t>
            </a:r>
            <a:r>
              <a:rPr lang="nl-NL" dirty="0" err="1"/>
              <a:t>and</a:t>
            </a:r>
            <a:r>
              <a:rPr lang="nl-NL" dirty="0"/>
              <a:t> more - </a:t>
            </a:r>
            <a:r>
              <a:rPr lang="nl-NL" dirty="0">
                <a:hlinkClick r:id="rId7"/>
              </a:rPr>
              <a:t>https://en.wikipedia.org/wiki/List_of_WebGL_frameworks</a:t>
            </a:r>
            <a:endParaRPr lang="nl-NL" dirty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Libraries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gl-matrix</a:t>
            </a:r>
            <a:r>
              <a:rPr lang="nl-NL" dirty="0" smtClean="0"/>
              <a:t> - </a:t>
            </a:r>
            <a:r>
              <a:rPr lang="nl-NL" dirty="0" smtClean="0">
                <a:hlinkClick r:id="rId8"/>
              </a:rPr>
              <a:t>https</a:t>
            </a:r>
            <a:r>
              <a:rPr lang="nl-NL" dirty="0">
                <a:hlinkClick r:id="rId8"/>
              </a:rPr>
              <a:t>://</a:t>
            </a:r>
            <a:r>
              <a:rPr lang="nl-NL" dirty="0" smtClean="0">
                <a:hlinkClick r:id="rId8"/>
              </a:rPr>
              <a:t>github.com/toji/gl-matrix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en </a:t>
            </a:r>
            <a:r>
              <a:rPr lang="nl-NL" dirty="0" err="1" smtClean="0"/>
              <a:t>frameworks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10312400" y="1155700"/>
            <a:ext cx="3657600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Uiteenlopend van simpele </a:t>
            </a:r>
            <a:r>
              <a:rPr lang="nl-NL" sz="1400" dirty="0" err="1" smtClean="0"/>
              <a:t>libraries</a:t>
            </a:r>
            <a:r>
              <a:rPr lang="nl-NL" sz="1400" dirty="0" smtClean="0"/>
              <a:t> naar </a:t>
            </a:r>
            <a:r>
              <a:rPr lang="nl-NL" sz="1400" dirty="0" err="1" smtClean="0"/>
              <a:t>js</a:t>
            </a:r>
            <a:r>
              <a:rPr lang="nl-NL" sz="1400" dirty="0" smtClean="0"/>
              <a:t> </a:t>
            </a:r>
            <a:r>
              <a:rPr lang="nl-NL" sz="1400" dirty="0" err="1" smtClean="0"/>
              <a:t>frameworks</a:t>
            </a:r>
            <a:r>
              <a:rPr lang="nl-NL" sz="1400" dirty="0" smtClean="0"/>
              <a:t> naar full-</a:t>
            </a:r>
            <a:r>
              <a:rPr lang="nl-NL" sz="1400" dirty="0" err="1" smtClean="0"/>
              <a:t>fledged</a:t>
            </a:r>
            <a:r>
              <a:rPr lang="nl-NL" sz="1400" dirty="0" smtClean="0"/>
              <a:t> editor suites</a:t>
            </a:r>
          </a:p>
        </p:txBody>
      </p:sp>
    </p:spTree>
    <p:extLst>
      <p:ext uri="{BB962C8B-B14F-4D97-AF65-F5344CB8AC3E}">
        <p14:creationId xmlns:p14="http://schemas.microsoft.com/office/powerpoint/2010/main" val="35599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Deep</a:t>
            </a:r>
            <a:r>
              <a:rPr lang="nl-NL" dirty="0" smtClean="0"/>
              <a:t> </a:t>
            </a:r>
            <a:r>
              <a:rPr lang="nl-NL" dirty="0" err="1" smtClean="0"/>
              <a:t>dive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three.js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webgl_geometry_cube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time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85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http://learningwebgl.com/blog/?</a:t>
            </a:r>
            <a:r>
              <a:rPr lang="nl-NL" dirty="0" smtClean="0">
                <a:hlinkClick r:id="rId2"/>
              </a:rPr>
              <a:t>page_id=1217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://webglfundamentals.org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>
                <a:hlinkClick r:id="rId3"/>
              </a:rPr>
              <a:t>https://developer.mozilla.org/en-US/docs/Web/API/WebGL_API/Tutorial</a:t>
            </a:r>
          </a:p>
          <a:p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://www.html5rocks.com/en/tutorials/webgl/webgl_fundamentals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www.creativebloq.com/javascript/get-started-webgl-draw-square-7112981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 &amp;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6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webgl_loader_collada_keyframe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webgl_animation_cloth</a:t>
            </a:r>
            <a:endParaRPr lang="nl-NL" dirty="0" smtClean="0"/>
          </a:p>
          <a:p>
            <a:r>
              <a:rPr lang="nl-NL" dirty="0">
                <a:hlinkClick r:id="rId3"/>
              </a:rPr>
              <a:t>http://threejs.org/examples/#</a:t>
            </a:r>
            <a:r>
              <a:rPr lang="nl-NL" dirty="0" smtClean="0">
                <a:hlinkClick r:id="rId3"/>
              </a:rPr>
              <a:t>webgl_postprocessing_dof2</a:t>
            </a:r>
            <a:endParaRPr lang="nl-NL" dirty="0" smtClean="0"/>
          </a:p>
          <a:p>
            <a:r>
              <a:rPr lang="nl-NL" dirty="0">
                <a:hlinkClick r:id="rId4"/>
              </a:rPr>
              <a:t>http://threejs.org/examples/#</a:t>
            </a:r>
            <a:r>
              <a:rPr lang="nl-NL" dirty="0" smtClean="0">
                <a:hlinkClick r:id="rId4"/>
              </a:rPr>
              <a:t>webgl_materials_video</a:t>
            </a:r>
            <a:endParaRPr lang="nl-NL" dirty="0" smtClean="0"/>
          </a:p>
          <a:p>
            <a:r>
              <a:rPr lang="nl-NL" dirty="0">
                <a:hlinkClick r:id="rId5"/>
              </a:rPr>
              <a:t>http://threejs.org/examples/#</a:t>
            </a:r>
            <a:r>
              <a:rPr lang="nl-NL" dirty="0" smtClean="0">
                <a:hlinkClick r:id="rId5"/>
              </a:rPr>
              <a:t>webgl_materials_cubemap_balls_reflection</a:t>
            </a:r>
            <a:endParaRPr lang="nl-NL" dirty="0" smtClean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Real-life </a:t>
            </a:r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6"/>
              </a:rPr>
              <a:t>http</a:t>
            </a:r>
            <a:r>
              <a:rPr lang="nl-NL" dirty="0">
                <a:hlinkClick r:id="rId6"/>
              </a:rPr>
              <a:t>://eyes.nasa.gov/curiosity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r>
              <a:rPr lang="nl-NL" dirty="0" smtClean="0">
                <a:hlinkClick r:id="rId7"/>
              </a:rPr>
              <a:t>https://secured-static.greenpeace.org/russia/...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een scene?</a:t>
            </a:r>
          </a:p>
          <a:p>
            <a:endParaRPr lang="nl-NL" dirty="0"/>
          </a:p>
          <a:p>
            <a:r>
              <a:rPr lang="nl-NL" dirty="0" smtClean="0"/>
              <a:t>De verzameling van alle objecten in de huidige bestaande 3d wereld.</a:t>
            </a:r>
          </a:p>
          <a:p>
            <a:endParaRPr lang="nl-NL" dirty="0" smtClean="0"/>
          </a:p>
          <a:p>
            <a:r>
              <a:rPr lang="nl-NL" dirty="0" smtClean="0"/>
              <a:t>Soorten objecten: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Camera’s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Meshes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Lichten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van een scene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75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Coordinate</a:t>
            </a:r>
            <a:r>
              <a:rPr lang="nl-NL" dirty="0" smtClean="0"/>
              <a:t> System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pic>
        <p:nvPicPr>
          <p:cNvPr id="12290" name="Picture 2" descr="http://www.cocos2d-x.org/attachments/download/1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6" y="939801"/>
            <a:ext cx="6546420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(</a:t>
            </a:r>
            <a:r>
              <a:rPr lang="nl-NL" dirty="0" err="1" smtClean="0"/>
              <a:t>Singular</a:t>
            </a:r>
            <a:r>
              <a:rPr lang="nl-NL" dirty="0" smtClean="0"/>
              <a:t>: Vertex)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396206"/>
            <a:ext cx="5715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6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Triangles</a:t>
            </a:r>
            <a:r>
              <a:rPr lang="nl-NL" dirty="0" smtClean="0"/>
              <a:t> (tris)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5122" name="Picture 2" descr="http://www.tutorialspoint.com/webgl/images/geomet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64" y="1277938"/>
            <a:ext cx="7972547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7031" y="1278387"/>
            <a:ext cx="9218969" cy="4922391"/>
          </a:xfrm>
        </p:spPr>
        <p:txBody>
          <a:bodyPr/>
          <a:lstStyle/>
          <a:p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 smtClean="0"/>
              <a:t>=“</a:t>
            </a:r>
            <a:r>
              <a:rPr lang="en-US" dirty="0" err="1" smtClean="0"/>
              <a:t>initWebGL</a:t>
            </a:r>
            <a:r>
              <a:rPr lang="en-US" dirty="0" smtClean="0"/>
              <a:t>();"&gt;</a:t>
            </a:r>
          </a:p>
          <a:p>
            <a:r>
              <a:rPr lang="en-US" dirty="0" smtClean="0"/>
              <a:t>	&lt;</a:t>
            </a:r>
            <a:r>
              <a:rPr lang="en-US" dirty="0"/>
              <a:t>canvas id</a:t>
            </a:r>
            <a:r>
              <a:rPr lang="en-US" dirty="0" smtClean="0"/>
              <a:t>=“</a:t>
            </a:r>
            <a:r>
              <a:rPr lang="en-US" dirty="0" err="1" smtClean="0"/>
              <a:t>wgl</a:t>
            </a:r>
            <a:r>
              <a:rPr lang="en-US" dirty="0" smtClean="0"/>
              <a:t>" width</a:t>
            </a:r>
            <a:r>
              <a:rPr lang="en-US" dirty="0"/>
              <a:t>="500" height="500"&gt;&lt;/canvas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program;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initWebGL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wgl</a:t>
            </a:r>
            <a:r>
              <a:rPr lang="en-US" dirty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gl</a:t>
            </a:r>
            <a:r>
              <a:rPr lang="en-US" dirty="0"/>
              <a:t> = </a:t>
            </a:r>
            <a:r>
              <a:rPr lang="en-US" dirty="0" err="1"/>
              <a:t>initGL</a:t>
            </a:r>
            <a:r>
              <a:rPr lang="en-US" dirty="0"/>
              <a:t>(canvas);</a:t>
            </a:r>
          </a:p>
          <a:p>
            <a:r>
              <a:rPr lang="en-US" dirty="0"/>
              <a:t>	</a:t>
            </a:r>
            <a:r>
              <a:rPr lang="en-US" dirty="0" err="1"/>
              <a:t>gl.viewport</a:t>
            </a:r>
            <a:r>
              <a:rPr lang="en-US" dirty="0"/>
              <a:t>(0, 0, </a:t>
            </a:r>
            <a:r>
              <a:rPr lang="en-US" dirty="0" err="1"/>
              <a:t>canvas.width</a:t>
            </a:r>
            <a:r>
              <a:rPr lang="en-US" dirty="0"/>
              <a:t>, </a:t>
            </a:r>
            <a:r>
              <a:rPr lang="en-US" dirty="0" err="1"/>
              <a:t>canvas.height</a:t>
            </a:r>
            <a:r>
              <a:rPr lang="en-US" dirty="0"/>
              <a:t>);</a:t>
            </a:r>
          </a:p>
          <a:p>
            <a:r>
              <a:rPr lang="en-US" dirty="0"/>
              <a:t>	program = </a:t>
            </a:r>
            <a:r>
              <a:rPr lang="en-US" dirty="0" err="1"/>
              <a:t>initShaders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drawScene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nl-NL" dirty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initGL</a:t>
            </a:r>
            <a:r>
              <a:rPr lang="nl-NL" dirty="0" smtClean="0"/>
              <a:t>(canvas) {</a:t>
            </a:r>
          </a:p>
          <a:p>
            <a:r>
              <a:rPr lang="nl-NL" dirty="0"/>
              <a:t>	</a:t>
            </a:r>
            <a:r>
              <a:rPr lang="nl-NL" dirty="0" smtClean="0"/>
              <a:t>return </a:t>
            </a:r>
            <a:r>
              <a:rPr lang="nl-NL" dirty="0" err="1"/>
              <a:t>canvas.getContext</a:t>
            </a:r>
            <a:r>
              <a:rPr lang="nl-NL" dirty="0"/>
              <a:t>("</a:t>
            </a:r>
            <a:r>
              <a:rPr lang="nl-NL" dirty="0" err="1"/>
              <a:t>webgl</a:t>
            </a:r>
            <a:r>
              <a:rPr lang="nl-NL" dirty="0" smtClean="0"/>
              <a:t>")</a:t>
            </a:r>
          </a:p>
          <a:p>
            <a:r>
              <a:rPr lang="nl-NL" dirty="0"/>
              <a:t>	</a:t>
            </a:r>
            <a:r>
              <a:rPr lang="nl-NL" dirty="0" smtClean="0"/>
              <a:t>	|| </a:t>
            </a:r>
            <a:r>
              <a:rPr lang="nl-NL" dirty="0" err="1"/>
              <a:t>canvas.getContext</a:t>
            </a:r>
            <a:r>
              <a:rPr lang="nl-NL" dirty="0"/>
              <a:t>("</a:t>
            </a:r>
            <a:r>
              <a:rPr lang="nl-NL" dirty="0" err="1"/>
              <a:t>experimental-webgl</a:t>
            </a:r>
            <a:r>
              <a:rPr lang="nl-NL" dirty="0"/>
              <a:t>");</a:t>
            </a:r>
            <a:endParaRPr lang="nl-NL" dirty="0" smtClean="0"/>
          </a:p>
          <a:p>
            <a:r>
              <a:rPr lang="nl-NL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50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4.xml><?xml version="1.0" encoding="utf-8"?>
<a:theme xmlns:a="http://schemas.openxmlformats.org/drawingml/2006/main" name="1_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C84CDBF-5EAE-4640-B063-3824C655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D22DE-37A7-423E-B4CE-B51818BC1129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ING_PP_Template_16x9_ING_Me_Embedded</Template>
  <TotalTime>0</TotalTime>
  <Words>506</Words>
  <Application>Microsoft Office PowerPoint</Application>
  <PresentationFormat>A4 Paper (210x297 mm)</PresentationFormat>
  <Paragraphs>191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ING Me</vt:lpstr>
      <vt:lpstr>Rockwell ING</vt:lpstr>
      <vt:lpstr>ＭＳ Ｐゴシック</vt:lpstr>
      <vt:lpstr>Arial Unicode MS</vt:lpstr>
      <vt:lpstr>ING_PP_Template_16x9_ING_Me_Embedded</vt:lpstr>
      <vt:lpstr>Mck - Think fwd - act now _ Wide</vt:lpstr>
      <vt:lpstr>1_ING_PP_Template_16x9_ING_Me_Embedded</vt:lpstr>
      <vt:lpstr>1_Mck - Think fwd - act now _ Wide</vt:lpstr>
      <vt:lpstr>2_ING_PP_Template_16x9_ING_Me_Embedded</vt:lpstr>
      <vt:lpstr>think-cell Slide</vt:lpstr>
      <vt:lpstr>WebGL: Introductie</vt:lpstr>
      <vt:lpstr>WebGL</vt:lpstr>
      <vt:lpstr>WebGL vs OpenGL</vt:lpstr>
      <vt:lpstr>Examples</vt:lpstr>
      <vt:lpstr>Onderdelen van een scene</vt:lpstr>
      <vt:lpstr>Coordinate System</vt:lpstr>
      <vt:lpstr>Vertices (Singular: Vertex)</vt:lpstr>
      <vt:lpstr>Triangles (tris)</vt:lpstr>
      <vt:lpstr>Getting Started</vt:lpstr>
      <vt:lpstr>Getting Started</vt:lpstr>
      <vt:lpstr>Vertex order</vt:lpstr>
      <vt:lpstr>PowerPoint Presentation</vt:lpstr>
      <vt:lpstr>Vertices vs Vectors</vt:lpstr>
      <vt:lpstr>Transformations </vt:lpstr>
      <vt:lpstr>Transformations</vt:lpstr>
      <vt:lpstr>Matrices</vt:lpstr>
      <vt:lpstr>Global vs local coordinates</vt:lpstr>
      <vt:lpstr>PowerPoint Presentation</vt:lpstr>
      <vt:lpstr>Camera’s</vt:lpstr>
      <vt:lpstr>Viewport &amp; Frustum</vt:lpstr>
      <vt:lpstr>Camera Projections</vt:lpstr>
      <vt:lpstr>Meshes, Triangles (Tris), Edges</vt:lpstr>
      <vt:lpstr>Normals</vt:lpstr>
      <vt:lpstr>Lights</vt:lpstr>
      <vt:lpstr>Rendering Modes</vt:lpstr>
      <vt:lpstr>Materials</vt:lpstr>
      <vt:lpstr>Shaders - Lighting Types</vt:lpstr>
      <vt:lpstr>Shaders - Phong</vt:lpstr>
      <vt:lpstr>Textures</vt:lpstr>
      <vt:lpstr>U/V Coordinates</vt:lpstr>
      <vt:lpstr>Specular Maps</vt:lpstr>
      <vt:lpstr>Extra: Animation &amp; Movement</vt:lpstr>
      <vt:lpstr>Libraries en frameworks</vt:lpstr>
      <vt:lpstr>Next time</vt:lpstr>
      <vt:lpstr>Resources &amp; Tutorials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Klopper, S.H. (Sander)</dc:creator>
  <cp:keywords>ING Me Embedded, Template 16x9</cp:keywords>
  <cp:lastModifiedBy>Brand, J. (Jesse)</cp:lastModifiedBy>
  <cp:revision>80</cp:revision>
  <dcterms:created xsi:type="dcterms:W3CDTF">2015-10-23T07:10:09Z</dcterms:created>
  <dcterms:modified xsi:type="dcterms:W3CDTF">2016-05-17T08:36:03Z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