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0" r:id="rId4"/>
    <p:sldId id="279" r:id="rId5"/>
    <p:sldId id="259" r:id="rId6"/>
    <p:sldId id="277" r:id="rId7"/>
    <p:sldId id="272" r:id="rId8"/>
    <p:sldId id="264" r:id="rId9"/>
    <p:sldId id="286" r:id="rId10"/>
    <p:sldId id="284"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91" d="100"/>
          <a:sy n="91" d="100"/>
        </p:scale>
        <p:origin x="63"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chen" userId="6eb1aaec3e091ec9" providerId="LiveId" clId="{D9F76BAE-0FDD-4076-96E8-F897E2ED2722}"/>
    <pc:docChg chg="modSld">
      <pc:chgData name="jesse chen" userId="6eb1aaec3e091ec9" providerId="LiveId" clId="{D9F76BAE-0FDD-4076-96E8-F897E2ED2722}" dt="2022-10-18T06:31:08.282" v="8" actId="14734"/>
      <pc:docMkLst>
        <pc:docMk/>
      </pc:docMkLst>
      <pc:sldChg chg="modSp mod">
        <pc:chgData name="jesse chen" userId="6eb1aaec3e091ec9" providerId="LiveId" clId="{D9F76BAE-0FDD-4076-96E8-F897E2ED2722}" dt="2022-10-06T03:31:42.668" v="2" actId="1036"/>
        <pc:sldMkLst>
          <pc:docMk/>
          <pc:sldMk cId="2263588212" sldId="264"/>
        </pc:sldMkLst>
        <pc:picChg chg="mod">
          <ac:chgData name="jesse chen" userId="6eb1aaec3e091ec9" providerId="LiveId" clId="{D9F76BAE-0FDD-4076-96E8-F897E2ED2722}" dt="2022-10-06T03:31:42.668" v="2" actId="1036"/>
          <ac:picMkLst>
            <pc:docMk/>
            <pc:sldMk cId="2263588212" sldId="264"/>
            <ac:picMk id="12" creationId="{F93334BD-4537-9ECD-CD2A-AF09185A2E0B}"/>
          </ac:picMkLst>
        </pc:picChg>
      </pc:sldChg>
      <pc:sldChg chg="modSp mod">
        <pc:chgData name="jesse chen" userId="6eb1aaec3e091ec9" providerId="LiveId" clId="{D9F76BAE-0FDD-4076-96E8-F897E2ED2722}" dt="2022-10-18T06:31:08.282" v="8" actId="14734"/>
        <pc:sldMkLst>
          <pc:docMk/>
          <pc:sldMk cId="2663118671" sldId="279"/>
        </pc:sldMkLst>
        <pc:graphicFrameChg chg="modGraphic">
          <ac:chgData name="jesse chen" userId="6eb1aaec3e091ec9" providerId="LiveId" clId="{D9F76BAE-0FDD-4076-96E8-F897E2ED2722}" dt="2022-10-18T06:31:08.282" v="8" actId="14734"/>
          <ac:graphicFrameMkLst>
            <pc:docMk/>
            <pc:sldMk cId="2663118671" sldId="279"/>
            <ac:graphicFrameMk id="7" creationId="{0A42E5AD-BC1D-A585-05BD-AB5D378D6DDC}"/>
          </ac:graphicFrameMkLst>
        </pc:graphicFrameChg>
      </pc:sldChg>
      <pc:sldChg chg="modSp mod">
        <pc:chgData name="jesse chen" userId="6eb1aaec3e091ec9" providerId="LiveId" clId="{D9F76BAE-0FDD-4076-96E8-F897E2ED2722}" dt="2022-10-06T03:36:25.099" v="6" actId="20577"/>
        <pc:sldMkLst>
          <pc:docMk/>
          <pc:sldMk cId="3405434908" sldId="284"/>
        </pc:sldMkLst>
        <pc:spChg chg="mod">
          <ac:chgData name="jesse chen" userId="6eb1aaec3e091ec9" providerId="LiveId" clId="{D9F76BAE-0FDD-4076-96E8-F897E2ED2722}" dt="2022-10-06T03:36:25.099" v="6" actId="20577"/>
          <ac:spMkLst>
            <pc:docMk/>
            <pc:sldMk cId="3405434908" sldId="284"/>
            <ac:spMk id="131"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0EC73-6FC4-4006-BBE6-39F60803A7B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AU"/>
        </a:p>
      </dgm:t>
    </dgm:pt>
    <dgm:pt modelId="{3AA1AD53-6392-4A57-9D4E-18AE1E9F411F}">
      <dgm:prSet/>
      <dgm:spPr/>
      <dgm:t>
        <a:bodyPr/>
        <a:lstStyle/>
        <a:p>
          <a:r>
            <a:rPr lang="en-AU"/>
            <a:t>Generalized linear model</a:t>
          </a:r>
        </a:p>
      </dgm:t>
    </dgm:pt>
    <dgm:pt modelId="{E4DF9642-B2B8-40F3-BB0D-59B465BB4777}" type="parTrans" cxnId="{87BD8776-F77B-479A-8306-04F56505FDB2}">
      <dgm:prSet/>
      <dgm:spPr/>
      <dgm:t>
        <a:bodyPr/>
        <a:lstStyle/>
        <a:p>
          <a:endParaRPr lang="en-AU"/>
        </a:p>
      </dgm:t>
    </dgm:pt>
    <dgm:pt modelId="{C312C1E0-AC0F-4C20-AAE1-EA994E384D92}" type="sibTrans" cxnId="{87BD8776-F77B-479A-8306-04F56505FDB2}">
      <dgm:prSet/>
      <dgm:spPr/>
      <dgm:t>
        <a:bodyPr/>
        <a:lstStyle/>
        <a:p>
          <a:endParaRPr lang="en-AU"/>
        </a:p>
      </dgm:t>
    </dgm:pt>
    <dgm:pt modelId="{E4A9ECE4-9C12-44E5-A434-C5CFF36D55E3}" type="pres">
      <dgm:prSet presAssocID="{FE00EC73-6FC4-4006-BBE6-39F60803A7B5}" presName="linear" presStyleCnt="0">
        <dgm:presLayoutVars>
          <dgm:animLvl val="lvl"/>
          <dgm:resizeHandles val="exact"/>
        </dgm:presLayoutVars>
      </dgm:prSet>
      <dgm:spPr/>
    </dgm:pt>
    <dgm:pt modelId="{9A66111C-6EC1-4072-A948-A0CEA30EACF5}" type="pres">
      <dgm:prSet presAssocID="{3AA1AD53-6392-4A57-9D4E-18AE1E9F411F}" presName="parentText" presStyleLbl="node1" presStyleIdx="0" presStyleCnt="1">
        <dgm:presLayoutVars>
          <dgm:chMax val="0"/>
          <dgm:bulletEnabled val="1"/>
        </dgm:presLayoutVars>
      </dgm:prSet>
      <dgm:spPr/>
    </dgm:pt>
  </dgm:ptLst>
  <dgm:cxnLst>
    <dgm:cxn modelId="{B07A9D45-0F83-442D-ABB7-39CAB992C964}" type="presOf" srcId="{FE00EC73-6FC4-4006-BBE6-39F60803A7B5}" destId="{E4A9ECE4-9C12-44E5-A434-C5CFF36D55E3}" srcOrd="0" destOrd="0" presId="urn:microsoft.com/office/officeart/2005/8/layout/vList2"/>
    <dgm:cxn modelId="{762F8D4E-DF4D-4264-9F76-1B873F609FEA}" type="presOf" srcId="{3AA1AD53-6392-4A57-9D4E-18AE1E9F411F}" destId="{9A66111C-6EC1-4072-A948-A0CEA30EACF5}" srcOrd="0" destOrd="0" presId="urn:microsoft.com/office/officeart/2005/8/layout/vList2"/>
    <dgm:cxn modelId="{87BD8776-F77B-479A-8306-04F56505FDB2}" srcId="{FE00EC73-6FC4-4006-BBE6-39F60803A7B5}" destId="{3AA1AD53-6392-4A57-9D4E-18AE1E9F411F}" srcOrd="0" destOrd="0" parTransId="{E4DF9642-B2B8-40F3-BB0D-59B465BB4777}" sibTransId="{C312C1E0-AC0F-4C20-AAE1-EA994E384D92}"/>
    <dgm:cxn modelId="{D4302578-F2FB-4354-9D02-71FF319D5D05}" type="presParOf" srcId="{E4A9ECE4-9C12-44E5-A434-C5CFF36D55E3}" destId="{9A66111C-6EC1-4072-A948-A0CEA30EACF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3DD33B-796E-42BA-9C25-453A1DD6C2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AU"/>
        </a:p>
      </dgm:t>
    </dgm:pt>
    <dgm:pt modelId="{9C5F36C8-7285-42E7-AA2C-3A33B4AECB93}">
      <dgm:prSet/>
      <dgm:spPr/>
      <dgm:t>
        <a:bodyPr/>
        <a:lstStyle/>
        <a:p>
          <a:r>
            <a:rPr lang="en-AU"/>
            <a:t>Predict </a:t>
          </a:r>
        </a:p>
      </dgm:t>
    </dgm:pt>
    <dgm:pt modelId="{C32164D1-1F96-45B9-8B30-6AE128DC5BC7}" type="parTrans" cxnId="{590D8E12-A644-4DCD-A982-215FDB87A810}">
      <dgm:prSet/>
      <dgm:spPr/>
      <dgm:t>
        <a:bodyPr/>
        <a:lstStyle/>
        <a:p>
          <a:endParaRPr lang="en-AU"/>
        </a:p>
      </dgm:t>
    </dgm:pt>
    <dgm:pt modelId="{A9FB4D2B-0FB4-4A95-AF67-89A7B044D2E1}" type="sibTrans" cxnId="{590D8E12-A644-4DCD-A982-215FDB87A810}">
      <dgm:prSet/>
      <dgm:spPr/>
      <dgm:t>
        <a:bodyPr/>
        <a:lstStyle/>
        <a:p>
          <a:endParaRPr lang="en-AU"/>
        </a:p>
      </dgm:t>
    </dgm:pt>
    <dgm:pt modelId="{B4A071C3-709E-4690-AE58-05EE71FB11BA}">
      <dgm:prSet/>
      <dgm:spPr/>
      <dgm:t>
        <a:bodyPr/>
        <a:lstStyle/>
        <a:p>
          <a:r>
            <a:rPr lang="en-AU" dirty="0"/>
            <a:t>Predict which patient would have higher chance of receiving a heart attack</a:t>
          </a:r>
        </a:p>
      </dgm:t>
    </dgm:pt>
    <dgm:pt modelId="{9B8DD726-4DBB-4E67-94AD-1836D817DF3B}" type="parTrans" cxnId="{232C245A-25CF-415F-A195-D8360269C725}">
      <dgm:prSet/>
      <dgm:spPr/>
      <dgm:t>
        <a:bodyPr/>
        <a:lstStyle/>
        <a:p>
          <a:endParaRPr lang="en-AU"/>
        </a:p>
      </dgm:t>
    </dgm:pt>
    <dgm:pt modelId="{EB9F56BC-7E33-4C44-97EC-922B52409DA0}" type="sibTrans" cxnId="{232C245A-25CF-415F-A195-D8360269C725}">
      <dgm:prSet/>
      <dgm:spPr/>
      <dgm:t>
        <a:bodyPr/>
        <a:lstStyle/>
        <a:p>
          <a:endParaRPr lang="en-AU"/>
        </a:p>
      </dgm:t>
    </dgm:pt>
    <dgm:pt modelId="{595EA85D-1A1D-4EF8-893E-BAB780626E24}">
      <dgm:prSet/>
      <dgm:spPr/>
      <dgm:t>
        <a:bodyPr/>
        <a:lstStyle/>
        <a:p>
          <a:r>
            <a:rPr lang="en-AU"/>
            <a:t>Prevent</a:t>
          </a:r>
        </a:p>
      </dgm:t>
    </dgm:pt>
    <dgm:pt modelId="{9DED9D1D-63F2-4CA5-AD60-A7BCFC58DAB7}" type="parTrans" cxnId="{F643F1FA-5E9D-454B-8494-1FC01A8DDE74}">
      <dgm:prSet/>
      <dgm:spPr/>
      <dgm:t>
        <a:bodyPr/>
        <a:lstStyle/>
        <a:p>
          <a:endParaRPr lang="en-AU"/>
        </a:p>
      </dgm:t>
    </dgm:pt>
    <dgm:pt modelId="{153FEF52-AAEB-4D8F-93AB-433B078F79E0}" type="sibTrans" cxnId="{F643F1FA-5E9D-454B-8494-1FC01A8DDE74}">
      <dgm:prSet/>
      <dgm:spPr/>
      <dgm:t>
        <a:bodyPr/>
        <a:lstStyle/>
        <a:p>
          <a:endParaRPr lang="en-AU"/>
        </a:p>
      </dgm:t>
    </dgm:pt>
    <dgm:pt modelId="{690E66BD-4BFE-4F31-ABF1-84C469778B12}">
      <dgm:prSet/>
      <dgm:spPr/>
      <dgm:t>
        <a:bodyPr/>
        <a:lstStyle/>
        <a:p>
          <a:r>
            <a:rPr lang="en-AU" dirty="0"/>
            <a:t>Prevent risks because of low accuracy prediction or no prediction</a:t>
          </a:r>
        </a:p>
      </dgm:t>
    </dgm:pt>
    <dgm:pt modelId="{3CA6A11E-3FF9-4A6B-8938-E7E5F6148515}" type="parTrans" cxnId="{511E49BC-9345-47B5-9E51-C9B6E9B0528A}">
      <dgm:prSet/>
      <dgm:spPr/>
      <dgm:t>
        <a:bodyPr/>
        <a:lstStyle/>
        <a:p>
          <a:endParaRPr lang="en-AU"/>
        </a:p>
      </dgm:t>
    </dgm:pt>
    <dgm:pt modelId="{E4210DFD-5843-4921-B149-9780696CF678}" type="sibTrans" cxnId="{511E49BC-9345-47B5-9E51-C9B6E9B0528A}">
      <dgm:prSet/>
      <dgm:spPr/>
      <dgm:t>
        <a:bodyPr/>
        <a:lstStyle/>
        <a:p>
          <a:endParaRPr lang="en-AU"/>
        </a:p>
      </dgm:t>
    </dgm:pt>
    <dgm:pt modelId="{6C8C961B-0790-48D9-9A5A-EFB78F88C835}">
      <dgm:prSet/>
      <dgm:spPr/>
      <dgm:t>
        <a:bodyPr/>
        <a:lstStyle/>
        <a:p>
          <a:r>
            <a:rPr lang="en-AU"/>
            <a:t>Protect</a:t>
          </a:r>
        </a:p>
      </dgm:t>
    </dgm:pt>
    <dgm:pt modelId="{F4BFD29B-8DEC-4170-BAAC-A14A210E7F33}" type="parTrans" cxnId="{79790810-E3CB-475A-B248-8F689FB8C2BE}">
      <dgm:prSet/>
      <dgm:spPr/>
      <dgm:t>
        <a:bodyPr/>
        <a:lstStyle/>
        <a:p>
          <a:endParaRPr lang="en-AU"/>
        </a:p>
      </dgm:t>
    </dgm:pt>
    <dgm:pt modelId="{8D102B32-AF27-4D3C-9BC1-775A3BA0FBE8}" type="sibTrans" cxnId="{79790810-E3CB-475A-B248-8F689FB8C2BE}">
      <dgm:prSet/>
      <dgm:spPr/>
      <dgm:t>
        <a:bodyPr/>
        <a:lstStyle/>
        <a:p>
          <a:endParaRPr lang="en-AU"/>
        </a:p>
      </dgm:t>
    </dgm:pt>
    <dgm:pt modelId="{55F8C55A-D7DB-441E-9147-6CEA54C72087}">
      <dgm:prSet/>
      <dgm:spPr/>
      <dgm:t>
        <a:bodyPr/>
        <a:lstStyle/>
        <a:p>
          <a:r>
            <a:rPr lang="en-AU" dirty="0"/>
            <a:t>Protect patient from heart attack</a:t>
          </a:r>
        </a:p>
      </dgm:t>
    </dgm:pt>
    <dgm:pt modelId="{8C4FAE8E-322F-4465-BF1B-533EA6F13CBA}" type="parTrans" cxnId="{4DC9A359-3F05-4BE2-8D12-B7292D568023}">
      <dgm:prSet/>
      <dgm:spPr/>
      <dgm:t>
        <a:bodyPr/>
        <a:lstStyle/>
        <a:p>
          <a:endParaRPr lang="en-AU"/>
        </a:p>
      </dgm:t>
    </dgm:pt>
    <dgm:pt modelId="{39BDAD77-BB2B-4FB5-B62D-CD44923D8053}" type="sibTrans" cxnId="{4DC9A359-3F05-4BE2-8D12-B7292D568023}">
      <dgm:prSet/>
      <dgm:spPr/>
      <dgm:t>
        <a:bodyPr/>
        <a:lstStyle/>
        <a:p>
          <a:endParaRPr lang="en-AU"/>
        </a:p>
      </dgm:t>
    </dgm:pt>
    <dgm:pt modelId="{55B8A1CF-F50D-4543-8EFB-2C35265AF258}">
      <dgm:prSet/>
      <dgm:spPr/>
      <dgm:t>
        <a:bodyPr/>
        <a:lstStyle/>
        <a:p>
          <a:endParaRPr lang="en-AU" dirty="0"/>
        </a:p>
      </dgm:t>
    </dgm:pt>
    <dgm:pt modelId="{5F62D365-9AFE-4FF4-B800-52D8AE462A0E}" type="parTrans" cxnId="{8D958761-C500-4B28-994E-68591D090110}">
      <dgm:prSet/>
      <dgm:spPr/>
      <dgm:t>
        <a:bodyPr/>
        <a:lstStyle/>
        <a:p>
          <a:endParaRPr lang="en-AU"/>
        </a:p>
      </dgm:t>
    </dgm:pt>
    <dgm:pt modelId="{C287E584-6BCD-4555-BA6E-62D1BC56603C}" type="sibTrans" cxnId="{8D958761-C500-4B28-994E-68591D090110}">
      <dgm:prSet/>
      <dgm:spPr/>
      <dgm:t>
        <a:bodyPr/>
        <a:lstStyle/>
        <a:p>
          <a:endParaRPr lang="en-AU"/>
        </a:p>
      </dgm:t>
    </dgm:pt>
    <dgm:pt modelId="{1B32EDDA-A826-4395-848D-F7C89BC2B9EE}">
      <dgm:prSet/>
      <dgm:spPr/>
      <dgm:t>
        <a:bodyPr/>
        <a:lstStyle/>
        <a:p>
          <a:endParaRPr lang="en-AU" dirty="0"/>
        </a:p>
      </dgm:t>
    </dgm:pt>
    <dgm:pt modelId="{038E9815-0506-4AEF-92BF-46CD090ECE4B}" type="parTrans" cxnId="{A2D0213A-395D-45EF-A4D5-018A3F906251}">
      <dgm:prSet/>
      <dgm:spPr/>
      <dgm:t>
        <a:bodyPr/>
        <a:lstStyle/>
        <a:p>
          <a:endParaRPr lang="en-AU"/>
        </a:p>
      </dgm:t>
    </dgm:pt>
    <dgm:pt modelId="{F4FDFADD-208E-4F9D-9A53-D2806EF90F9F}" type="sibTrans" cxnId="{A2D0213A-395D-45EF-A4D5-018A3F906251}">
      <dgm:prSet/>
      <dgm:spPr/>
      <dgm:t>
        <a:bodyPr/>
        <a:lstStyle/>
        <a:p>
          <a:endParaRPr lang="en-AU"/>
        </a:p>
      </dgm:t>
    </dgm:pt>
    <dgm:pt modelId="{4462E4DC-2452-4C88-8ADC-5CCEEF8E5660}">
      <dgm:prSet/>
      <dgm:spPr/>
      <dgm:t>
        <a:bodyPr/>
        <a:lstStyle/>
        <a:p>
          <a:endParaRPr lang="en-AU" dirty="0"/>
        </a:p>
      </dgm:t>
    </dgm:pt>
    <dgm:pt modelId="{833EF9B7-370A-4C05-A369-3DE3ACB1EE27}" type="parTrans" cxnId="{4FF0E520-96F9-4BC4-83C9-3234D6A219D5}">
      <dgm:prSet/>
      <dgm:spPr/>
      <dgm:t>
        <a:bodyPr/>
        <a:lstStyle/>
        <a:p>
          <a:endParaRPr lang="en-AU"/>
        </a:p>
      </dgm:t>
    </dgm:pt>
    <dgm:pt modelId="{4BF0E44C-134D-44F4-A2BA-57CD36A16576}" type="sibTrans" cxnId="{4FF0E520-96F9-4BC4-83C9-3234D6A219D5}">
      <dgm:prSet/>
      <dgm:spPr/>
      <dgm:t>
        <a:bodyPr/>
        <a:lstStyle/>
        <a:p>
          <a:endParaRPr lang="en-AU"/>
        </a:p>
      </dgm:t>
    </dgm:pt>
    <dgm:pt modelId="{DFDFC9D1-C92D-4D4A-B212-72BAAEA01CF7}">
      <dgm:prSet/>
      <dgm:spPr/>
      <dgm:t>
        <a:bodyPr/>
        <a:lstStyle/>
        <a:p>
          <a:endParaRPr lang="en-AU" dirty="0"/>
        </a:p>
      </dgm:t>
    </dgm:pt>
    <dgm:pt modelId="{D911E6CF-D48B-44AF-B703-C5A8147E8313}" type="parTrans" cxnId="{E81B8B17-42EE-4550-B6E6-3A6A20442E18}">
      <dgm:prSet/>
      <dgm:spPr/>
      <dgm:t>
        <a:bodyPr/>
        <a:lstStyle/>
        <a:p>
          <a:endParaRPr lang="en-AU"/>
        </a:p>
      </dgm:t>
    </dgm:pt>
    <dgm:pt modelId="{D230E229-FACB-49A8-B520-09365CA7216E}" type="sibTrans" cxnId="{E81B8B17-42EE-4550-B6E6-3A6A20442E18}">
      <dgm:prSet/>
      <dgm:spPr/>
      <dgm:t>
        <a:bodyPr/>
        <a:lstStyle/>
        <a:p>
          <a:endParaRPr lang="en-AU"/>
        </a:p>
      </dgm:t>
    </dgm:pt>
    <dgm:pt modelId="{5A11F365-7955-40D1-B6E4-0E972A39D6A2}">
      <dgm:prSet/>
      <dgm:spPr/>
      <dgm:t>
        <a:bodyPr/>
        <a:lstStyle/>
        <a:p>
          <a:r>
            <a:rPr lang="en-AU" dirty="0"/>
            <a:t>Prevent bias (cognitive bias, confirmation bias…)</a:t>
          </a:r>
        </a:p>
      </dgm:t>
    </dgm:pt>
    <dgm:pt modelId="{588457BF-17AD-45B5-B0E7-A391D8D73571}" type="parTrans" cxnId="{B5AA09E1-05D3-4DA3-803F-958D95871472}">
      <dgm:prSet/>
      <dgm:spPr/>
      <dgm:t>
        <a:bodyPr/>
        <a:lstStyle/>
        <a:p>
          <a:endParaRPr lang="en-AU"/>
        </a:p>
      </dgm:t>
    </dgm:pt>
    <dgm:pt modelId="{427AF9E7-6EDC-4E4E-9000-1106596CB2C4}" type="sibTrans" cxnId="{B5AA09E1-05D3-4DA3-803F-958D95871472}">
      <dgm:prSet/>
      <dgm:spPr/>
      <dgm:t>
        <a:bodyPr/>
        <a:lstStyle/>
        <a:p>
          <a:endParaRPr lang="en-AU"/>
        </a:p>
      </dgm:t>
    </dgm:pt>
    <dgm:pt modelId="{1DB56465-6FB1-4F72-93C0-E34058A701B7}">
      <dgm:prSet/>
      <dgm:spPr/>
      <dgm:t>
        <a:bodyPr/>
        <a:lstStyle/>
        <a:p>
          <a:r>
            <a:rPr lang="en-AU" dirty="0"/>
            <a:t>Protect the resource from wasting (false calls) </a:t>
          </a:r>
        </a:p>
      </dgm:t>
    </dgm:pt>
    <dgm:pt modelId="{1937B8A6-1A52-4455-8469-2F042881DD8F}" type="parTrans" cxnId="{D46CB5FD-4188-414D-8D0C-F4D01EA8D60F}">
      <dgm:prSet/>
      <dgm:spPr/>
    </dgm:pt>
    <dgm:pt modelId="{092E653E-3FCD-43E8-AF40-960D6BBFBCE9}" type="sibTrans" cxnId="{D46CB5FD-4188-414D-8D0C-F4D01EA8D60F}">
      <dgm:prSet/>
      <dgm:spPr/>
    </dgm:pt>
    <dgm:pt modelId="{33C0A545-38C6-43FB-8A4F-6F5D48E82D84}" type="pres">
      <dgm:prSet presAssocID="{8C3DD33B-796E-42BA-9C25-453A1DD6C297}" presName="linear" presStyleCnt="0">
        <dgm:presLayoutVars>
          <dgm:animLvl val="lvl"/>
          <dgm:resizeHandles val="exact"/>
        </dgm:presLayoutVars>
      </dgm:prSet>
      <dgm:spPr/>
    </dgm:pt>
    <dgm:pt modelId="{CB602901-3BF6-4A0A-935A-E7B75ED33F20}" type="pres">
      <dgm:prSet presAssocID="{9C5F36C8-7285-42E7-AA2C-3A33B4AECB93}" presName="parentText" presStyleLbl="node1" presStyleIdx="0" presStyleCnt="3">
        <dgm:presLayoutVars>
          <dgm:chMax val="0"/>
          <dgm:bulletEnabled val="1"/>
        </dgm:presLayoutVars>
      </dgm:prSet>
      <dgm:spPr/>
    </dgm:pt>
    <dgm:pt modelId="{E4D3765C-DFBF-4D5D-8798-4A8310AF0859}" type="pres">
      <dgm:prSet presAssocID="{9C5F36C8-7285-42E7-AA2C-3A33B4AECB93}" presName="childText" presStyleLbl="revTx" presStyleIdx="0" presStyleCnt="3">
        <dgm:presLayoutVars>
          <dgm:bulletEnabled val="1"/>
        </dgm:presLayoutVars>
      </dgm:prSet>
      <dgm:spPr/>
    </dgm:pt>
    <dgm:pt modelId="{62ADB7B5-B494-4912-9828-AEB8160E6D82}" type="pres">
      <dgm:prSet presAssocID="{595EA85D-1A1D-4EF8-893E-BAB780626E24}" presName="parentText" presStyleLbl="node1" presStyleIdx="1" presStyleCnt="3">
        <dgm:presLayoutVars>
          <dgm:chMax val="0"/>
          <dgm:bulletEnabled val="1"/>
        </dgm:presLayoutVars>
      </dgm:prSet>
      <dgm:spPr/>
    </dgm:pt>
    <dgm:pt modelId="{2EE05F69-51E3-4FB1-AF4F-54F0E8C248D5}" type="pres">
      <dgm:prSet presAssocID="{595EA85D-1A1D-4EF8-893E-BAB780626E24}" presName="childText" presStyleLbl="revTx" presStyleIdx="1" presStyleCnt="3">
        <dgm:presLayoutVars>
          <dgm:bulletEnabled val="1"/>
        </dgm:presLayoutVars>
      </dgm:prSet>
      <dgm:spPr/>
    </dgm:pt>
    <dgm:pt modelId="{DED1C8FD-3AD2-4A8A-BE13-03CA8F308692}" type="pres">
      <dgm:prSet presAssocID="{6C8C961B-0790-48D9-9A5A-EFB78F88C835}" presName="parentText" presStyleLbl="node1" presStyleIdx="2" presStyleCnt="3">
        <dgm:presLayoutVars>
          <dgm:chMax val="0"/>
          <dgm:bulletEnabled val="1"/>
        </dgm:presLayoutVars>
      </dgm:prSet>
      <dgm:spPr/>
    </dgm:pt>
    <dgm:pt modelId="{0C11BF21-CE29-40A0-8825-CD5CC23D925B}" type="pres">
      <dgm:prSet presAssocID="{6C8C961B-0790-48D9-9A5A-EFB78F88C835}" presName="childText" presStyleLbl="revTx" presStyleIdx="2" presStyleCnt="3">
        <dgm:presLayoutVars>
          <dgm:bulletEnabled val="1"/>
        </dgm:presLayoutVars>
      </dgm:prSet>
      <dgm:spPr/>
    </dgm:pt>
  </dgm:ptLst>
  <dgm:cxnLst>
    <dgm:cxn modelId="{79790810-E3CB-475A-B248-8F689FB8C2BE}" srcId="{8C3DD33B-796E-42BA-9C25-453A1DD6C297}" destId="{6C8C961B-0790-48D9-9A5A-EFB78F88C835}" srcOrd="2" destOrd="0" parTransId="{F4BFD29B-8DEC-4170-BAAC-A14A210E7F33}" sibTransId="{8D102B32-AF27-4D3C-9BC1-775A3BA0FBE8}"/>
    <dgm:cxn modelId="{590D8E12-A644-4DCD-A982-215FDB87A810}" srcId="{8C3DD33B-796E-42BA-9C25-453A1DD6C297}" destId="{9C5F36C8-7285-42E7-AA2C-3A33B4AECB93}" srcOrd="0" destOrd="0" parTransId="{C32164D1-1F96-45B9-8B30-6AE128DC5BC7}" sibTransId="{A9FB4D2B-0FB4-4A95-AF67-89A7B044D2E1}"/>
    <dgm:cxn modelId="{E81B8B17-42EE-4550-B6E6-3A6A20442E18}" srcId="{9C5F36C8-7285-42E7-AA2C-3A33B4AECB93}" destId="{DFDFC9D1-C92D-4D4A-B212-72BAAEA01CF7}" srcOrd="4" destOrd="0" parTransId="{D911E6CF-D48B-44AF-B703-C5A8147E8313}" sibTransId="{D230E229-FACB-49A8-B520-09365CA7216E}"/>
    <dgm:cxn modelId="{4FF0E520-96F9-4BC4-83C9-3234D6A219D5}" srcId="{9C5F36C8-7285-42E7-AA2C-3A33B4AECB93}" destId="{4462E4DC-2452-4C88-8ADC-5CCEEF8E5660}" srcOrd="3" destOrd="0" parTransId="{833EF9B7-370A-4C05-A369-3DE3ACB1EE27}" sibTransId="{4BF0E44C-134D-44F4-A2BA-57CD36A16576}"/>
    <dgm:cxn modelId="{24F0CC22-4DFF-48CC-B683-4DDDE264C8B8}" type="presOf" srcId="{6C8C961B-0790-48D9-9A5A-EFB78F88C835}" destId="{DED1C8FD-3AD2-4A8A-BE13-03CA8F308692}" srcOrd="0" destOrd="0" presId="urn:microsoft.com/office/officeart/2005/8/layout/vList2"/>
    <dgm:cxn modelId="{F6FF9134-2A0C-4DC0-AD8F-7FEF901C89A6}" type="presOf" srcId="{595EA85D-1A1D-4EF8-893E-BAB780626E24}" destId="{62ADB7B5-B494-4912-9828-AEB8160E6D82}" srcOrd="0" destOrd="0" presId="urn:microsoft.com/office/officeart/2005/8/layout/vList2"/>
    <dgm:cxn modelId="{A2D0213A-395D-45EF-A4D5-018A3F906251}" srcId="{9C5F36C8-7285-42E7-AA2C-3A33B4AECB93}" destId="{1B32EDDA-A826-4395-848D-F7C89BC2B9EE}" srcOrd="2" destOrd="0" parTransId="{038E9815-0506-4AEF-92BF-46CD090ECE4B}" sibTransId="{F4FDFADD-208E-4F9D-9A53-D2806EF90F9F}"/>
    <dgm:cxn modelId="{39C8303D-BD65-406A-ACAD-E0DC1682D59B}" type="presOf" srcId="{1B32EDDA-A826-4395-848D-F7C89BC2B9EE}" destId="{E4D3765C-DFBF-4D5D-8798-4A8310AF0859}" srcOrd="0" destOrd="2" presId="urn:microsoft.com/office/officeart/2005/8/layout/vList2"/>
    <dgm:cxn modelId="{7D193461-2B3C-406B-BD24-1D03F6CF2FEA}" type="presOf" srcId="{4462E4DC-2452-4C88-8ADC-5CCEEF8E5660}" destId="{E4D3765C-DFBF-4D5D-8798-4A8310AF0859}" srcOrd="0" destOrd="3" presId="urn:microsoft.com/office/officeart/2005/8/layout/vList2"/>
    <dgm:cxn modelId="{8D958761-C500-4B28-994E-68591D090110}" srcId="{9C5F36C8-7285-42E7-AA2C-3A33B4AECB93}" destId="{55B8A1CF-F50D-4543-8EFB-2C35265AF258}" srcOrd="1" destOrd="0" parTransId="{5F62D365-9AFE-4FF4-B800-52D8AE462A0E}" sibTransId="{C287E584-6BCD-4555-BA6E-62D1BC56603C}"/>
    <dgm:cxn modelId="{A01C774F-2791-4F9A-B612-4651A71AF559}" type="presOf" srcId="{55B8A1CF-F50D-4543-8EFB-2C35265AF258}" destId="{E4D3765C-DFBF-4D5D-8798-4A8310AF0859}" srcOrd="0" destOrd="1" presId="urn:microsoft.com/office/officeart/2005/8/layout/vList2"/>
    <dgm:cxn modelId="{88871372-6FDB-4FAD-A9D6-4E655BCB9BAC}" type="presOf" srcId="{B4A071C3-709E-4690-AE58-05EE71FB11BA}" destId="{E4D3765C-DFBF-4D5D-8798-4A8310AF0859}" srcOrd="0" destOrd="0" presId="urn:microsoft.com/office/officeart/2005/8/layout/vList2"/>
    <dgm:cxn modelId="{4DC9A359-3F05-4BE2-8D12-B7292D568023}" srcId="{6C8C961B-0790-48D9-9A5A-EFB78F88C835}" destId="{55F8C55A-D7DB-441E-9147-6CEA54C72087}" srcOrd="0" destOrd="0" parTransId="{8C4FAE8E-322F-4465-BF1B-533EA6F13CBA}" sibTransId="{39BDAD77-BB2B-4FB5-B62D-CD44923D8053}"/>
    <dgm:cxn modelId="{232C245A-25CF-415F-A195-D8360269C725}" srcId="{9C5F36C8-7285-42E7-AA2C-3A33B4AECB93}" destId="{B4A071C3-709E-4690-AE58-05EE71FB11BA}" srcOrd="0" destOrd="0" parTransId="{9B8DD726-4DBB-4E67-94AD-1836D817DF3B}" sibTransId="{EB9F56BC-7E33-4C44-97EC-922B52409DA0}"/>
    <dgm:cxn modelId="{5928108C-9B45-45B1-B78E-0E07F272197D}" type="presOf" srcId="{1DB56465-6FB1-4F72-93C0-E34058A701B7}" destId="{0C11BF21-CE29-40A0-8825-CD5CC23D925B}" srcOrd="0" destOrd="1" presId="urn:microsoft.com/office/officeart/2005/8/layout/vList2"/>
    <dgm:cxn modelId="{4FE67D9F-36BE-4B50-BACE-52711E059FDB}" type="presOf" srcId="{8C3DD33B-796E-42BA-9C25-453A1DD6C297}" destId="{33C0A545-38C6-43FB-8A4F-6F5D48E82D84}" srcOrd="0" destOrd="0" presId="urn:microsoft.com/office/officeart/2005/8/layout/vList2"/>
    <dgm:cxn modelId="{99E0CEA9-B974-4B0E-918E-388A7655DCA7}" type="presOf" srcId="{690E66BD-4BFE-4F31-ABF1-84C469778B12}" destId="{2EE05F69-51E3-4FB1-AF4F-54F0E8C248D5}" srcOrd="0" destOrd="0" presId="urn:microsoft.com/office/officeart/2005/8/layout/vList2"/>
    <dgm:cxn modelId="{425C01B5-13ED-4BDD-91C7-9731E35152E7}" type="presOf" srcId="{55F8C55A-D7DB-441E-9147-6CEA54C72087}" destId="{0C11BF21-CE29-40A0-8825-CD5CC23D925B}" srcOrd="0" destOrd="0" presId="urn:microsoft.com/office/officeart/2005/8/layout/vList2"/>
    <dgm:cxn modelId="{511E49BC-9345-47B5-9E51-C9B6E9B0528A}" srcId="{595EA85D-1A1D-4EF8-893E-BAB780626E24}" destId="{690E66BD-4BFE-4F31-ABF1-84C469778B12}" srcOrd="0" destOrd="0" parTransId="{3CA6A11E-3FF9-4A6B-8938-E7E5F6148515}" sibTransId="{E4210DFD-5843-4921-B149-9780696CF678}"/>
    <dgm:cxn modelId="{CD0A4BC7-3055-4785-8131-3459F7CDFC1F}" type="presOf" srcId="{DFDFC9D1-C92D-4D4A-B212-72BAAEA01CF7}" destId="{E4D3765C-DFBF-4D5D-8798-4A8310AF0859}" srcOrd="0" destOrd="4" presId="urn:microsoft.com/office/officeart/2005/8/layout/vList2"/>
    <dgm:cxn modelId="{4CBA1BD1-7897-474C-BB01-8EFF0AD89E1A}" type="presOf" srcId="{9C5F36C8-7285-42E7-AA2C-3A33B4AECB93}" destId="{CB602901-3BF6-4A0A-935A-E7B75ED33F20}" srcOrd="0" destOrd="0" presId="urn:microsoft.com/office/officeart/2005/8/layout/vList2"/>
    <dgm:cxn modelId="{B5AA09E1-05D3-4DA3-803F-958D95871472}" srcId="{595EA85D-1A1D-4EF8-893E-BAB780626E24}" destId="{5A11F365-7955-40D1-B6E4-0E972A39D6A2}" srcOrd="1" destOrd="0" parTransId="{588457BF-17AD-45B5-B0E7-A391D8D73571}" sibTransId="{427AF9E7-6EDC-4E4E-9000-1106596CB2C4}"/>
    <dgm:cxn modelId="{A10846F6-CF3B-4FA5-97EC-7A69ED0D8863}" type="presOf" srcId="{5A11F365-7955-40D1-B6E4-0E972A39D6A2}" destId="{2EE05F69-51E3-4FB1-AF4F-54F0E8C248D5}" srcOrd="0" destOrd="1" presId="urn:microsoft.com/office/officeart/2005/8/layout/vList2"/>
    <dgm:cxn modelId="{F643F1FA-5E9D-454B-8494-1FC01A8DDE74}" srcId="{8C3DD33B-796E-42BA-9C25-453A1DD6C297}" destId="{595EA85D-1A1D-4EF8-893E-BAB780626E24}" srcOrd="1" destOrd="0" parTransId="{9DED9D1D-63F2-4CA5-AD60-A7BCFC58DAB7}" sibTransId="{153FEF52-AAEB-4D8F-93AB-433B078F79E0}"/>
    <dgm:cxn modelId="{D46CB5FD-4188-414D-8D0C-F4D01EA8D60F}" srcId="{6C8C961B-0790-48D9-9A5A-EFB78F88C835}" destId="{1DB56465-6FB1-4F72-93C0-E34058A701B7}" srcOrd="1" destOrd="0" parTransId="{1937B8A6-1A52-4455-8469-2F042881DD8F}" sibTransId="{092E653E-3FCD-43E8-AF40-960D6BBFBCE9}"/>
    <dgm:cxn modelId="{ECAF8E93-2503-4250-9745-99B93D7C58F2}" type="presParOf" srcId="{33C0A545-38C6-43FB-8A4F-6F5D48E82D84}" destId="{CB602901-3BF6-4A0A-935A-E7B75ED33F20}" srcOrd="0" destOrd="0" presId="urn:microsoft.com/office/officeart/2005/8/layout/vList2"/>
    <dgm:cxn modelId="{BDE973FE-F3C0-42C7-983B-31EA91F21861}" type="presParOf" srcId="{33C0A545-38C6-43FB-8A4F-6F5D48E82D84}" destId="{E4D3765C-DFBF-4D5D-8798-4A8310AF0859}" srcOrd="1" destOrd="0" presId="urn:microsoft.com/office/officeart/2005/8/layout/vList2"/>
    <dgm:cxn modelId="{F46DEE9B-F3B5-4B73-8911-85C2D4C585B0}" type="presParOf" srcId="{33C0A545-38C6-43FB-8A4F-6F5D48E82D84}" destId="{62ADB7B5-B494-4912-9828-AEB8160E6D82}" srcOrd="2" destOrd="0" presId="urn:microsoft.com/office/officeart/2005/8/layout/vList2"/>
    <dgm:cxn modelId="{1D614FE7-9ABF-4F18-8D7F-DED3B91BD61B}" type="presParOf" srcId="{33C0A545-38C6-43FB-8A4F-6F5D48E82D84}" destId="{2EE05F69-51E3-4FB1-AF4F-54F0E8C248D5}" srcOrd="3" destOrd="0" presId="urn:microsoft.com/office/officeart/2005/8/layout/vList2"/>
    <dgm:cxn modelId="{2D8A5A97-EE33-4F1B-AFCF-432D47448D70}" type="presParOf" srcId="{33C0A545-38C6-43FB-8A4F-6F5D48E82D84}" destId="{DED1C8FD-3AD2-4A8A-BE13-03CA8F308692}" srcOrd="4" destOrd="0" presId="urn:microsoft.com/office/officeart/2005/8/layout/vList2"/>
    <dgm:cxn modelId="{4013FEBE-B579-4B31-AB7E-03E157F0F3F6}" type="presParOf" srcId="{33C0A545-38C6-43FB-8A4F-6F5D48E82D84}" destId="{0C11BF21-CE29-40A0-8825-CD5CC23D925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2FD6B6-B989-4289-9F9E-8F4EC26D02C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AU"/>
        </a:p>
      </dgm:t>
    </dgm:pt>
    <dgm:pt modelId="{345E420C-6945-43D6-B8ED-AC250E398CE1}">
      <dgm:prSet/>
      <dgm:spPr/>
      <dgm:t>
        <a:bodyPr/>
        <a:lstStyle/>
        <a:p>
          <a:r>
            <a:rPr lang="en-AU"/>
            <a:t>Patient classification </a:t>
          </a:r>
        </a:p>
      </dgm:t>
    </dgm:pt>
    <dgm:pt modelId="{A60EAA1B-42F1-4200-BF6B-89C12765E3CA}" type="parTrans" cxnId="{895E2818-C132-43F3-B1B5-85985F4B7375}">
      <dgm:prSet/>
      <dgm:spPr/>
      <dgm:t>
        <a:bodyPr/>
        <a:lstStyle/>
        <a:p>
          <a:endParaRPr lang="en-AU"/>
        </a:p>
      </dgm:t>
    </dgm:pt>
    <dgm:pt modelId="{8ABFD474-F5F5-4D66-9574-D1208CA59E31}" type="sibTrans" cxnId="{895E2818-C132-43F3-B1B5-85985F4B7375}">
      <dgm:prSet/>
      <dgm:spPr/>
      <dgm:t>
        <a:bodyPr/>
        <a:lstStyle/>
        <a:p>
          <a:endParaRPr lang="en-AU"/>
        </a:p>
      </dgm:t>
    </dgm:pt>
    <dgm:pt modelId="{4FF4869C-4274-4799-997D-9BDFA39B09DE}" type="pres">
      <dgm:prSet presAssocID="{682FD6B6-B989-4289-9F9E-8F4EC26D02CA}" presName="linear" presStyleCnt="0">
        <dgm:presLayoutVars>
          <dgm:animLvl val="lvl"/>
          <dgm:resizeHandles val="exact"/>
        </dgm:presLayoutVars>
      </dgm:prSet>
      <dgm:spPr/>
    </dgm:pt>
    <dgm:pt modelId="{2A390E30-92C6-45A2-A210-1481E584B1CF}" type="pres">
      <dgm:prSet presAssocID="{345E420C-6945-43D6-B8ED-AC250E398CE1}" presName="parentText" presStyleLbl="node1" presStyleIdx="0" presStyleCnt="1">
        <dgm:presLayoutVars>
          <dgm:chMax val="0"/>
          <dgm:bulletEnabled val="1"/>
        </dgm:presLayoutVars>
      </dgm:prSet>
      <dgm:spPr/>
    </dgm:pt>
  </dgm:ptLst>
  <dgm:cxnLst>
    <dgm:cxn modelId="{D64BF716-2055-48C0-A3CD-3C2079807067}" type="presOf" srcId="{345E420C-6945-43D6-B8ED-AC250E398CE1}" destId="{2A390E30-92C6-45A2-A210-1481E584B1CF}" srcOrd="0" destOrd="0" presId="urn:microsoft.com/office/officeart/2005/8/layout/vList2"/>
    <dgm:cxn modelId="{895E2818-C132-43F3-B1B5-85985F4B7375}" srcId="{682FD6B6-B989-4289-9F9E-8F4EC26D02CA}" destId="{345E420C-6945-43D6-B8ED-AC250E398CE1}" srcOrd="0" destOrd="0" parTransId="{A60EAA1B-42F1-4200-BF6B-89C12765E3CA}" sibTransId="{8ABFD474-F5F5-4D66-9574-D1208CA59E31}"/>
    <dgm:cxn modelId="{BAC83080-002A-45B3-AC25-94DEDC090679}" type="presOf" srcId="{682FD6B6-B989-4289-9F9E-8F4EC26D02CA}" destId="{4FF4869C-4274-4799-997D-9BDFA39B09DE}" srcOrd="0" destOrd="0" presId="urn:microsoft.com/office/officeart/2005/8/layout/vList2"/>
    <dgm:cxn modelId="{7B2C0D2E-5B05-4EA7-BBDB-A2474D6B6E76}" type="presParOf" srcId="{4FF4869C-4274-4799-997D-9BDFA39B09DE}" destId="{2A390E30-92C6-45A2-A210-1481E584B1CF}"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6111C-6EC1-4072-A948-A0CEA30EACF5}">
      <dsp:nvSpPr>
        <dsp:cNvPr id="0" name=""/>
        <dsp:cNvSpPr/>
      </dsp:nvSpPr>
      <dsp:spPr>
        <a:xfrm>
          <a:off x="0" y="1116"/>
          <a:ext cx="55128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a:t>Generalized linear model</a:t>
          </a:r>
        </a:p>
      </dsp:txBody>
      <dsp:txXfrm>
        <a:off x="28100" y="29216"/>
        <a:ext cx="5456600"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02901-3BF6-4A0A-935A-E7B75ED33F20}">
      <dsp:nvSpPr>
        <dsp:cNvPr id="0" name=""/>
        <dsp:cNvSpPr/>
      </dsp:nvSpPr>
      <dsp:spPr>
        <a:xfrm>
          <a:off x="0" y="56264"/>
          <a:ext cx="461160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Predict </a:t>
          </a:r>
        </a:p>
      </dsp:txBody>
      <dsp:txXfrm>
        <a:off x="24588" y="80852"/>
        <a:ext cx="4562427" cy="454509"/>
      </dsp:txXfrm>
    </dsp:sp>
    <dsp:sp modelId="{E4D3765C-DFBF-4D5D-8798-4A8310AF0859}">
      <dsp:nvSpPr>
        <dsp:cNvPr id="0" name=""/>
        <dsp:cNvSpPr/>
      </dsp:nvSpPr>
      <dsp:spPr>
        <a:xfrm>
          <a:off x="0" y="559949"/>
          <a:ext cx="4611603" cy="1608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41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AU" sz="1600" kern="1200" dirty="0"/>
            <a:t>Predict which patient would have higher chance of receiving a heart attack</a:t>
          </a:r>
        </a:p>
        <a:p>
          <a:pPr marL="171450" lvl="1" indent="-171450" algn="l" defTabSz="711200">
            <a:lnSpc>
              <a:spcPct val="90000"/>
            </a:lnSpc>
            <a:spcBef>
              <a:spcPct val="0"/>
            </a:spcBef>
            <a:spcAft>
              <a:spcPct val="20000"/>
            </a:spcAft>
            <a:buChar char="•"/>
          </a:pPr>
          <a:endParaRPr lang="en-AU" sz="1600" kern="1200" dirty="0"/>
        </a:p>
        <a:p>
          <a:pPr marL="171450" lvl="1" indent="-171450" algn="l" defTabSz="711200">
            <a:lnSpc>
              <a:spcPct val="90000"/>
            </a:lnSpc>
            <a:spcBef>
              <a:spcPct val="0"/>
            </a:spcBef>
            <a:spcAft>
              <a:spcPct val="20000"/>
            </a:spcAft>
            <a:buChar char="•"/>
          </a:pPr>
          <a:endParaRPr lang="en-AU" sz="1600" kern="1200" dirty="0"/>
        </a:p>
        <a:p>
          <a:pPr marL="171450" lvl="1" indent="-171450" algn="l" defTabSz="711200">
            <a:lnSpc>
              <a:spcPct val="90000"/>
            </a:lnSpc>
            <a:spcBef>
              <a:spcPct val="0"/>
            </a:spcBef>
            <a:spcAft>
              <a:spcPct val="20000"/>
            </a:spcAft>
            <a:buChar char="•"/>
          </a:pPr>
          <a:endParaRPr lang="en-AU" sz="1600" kern="1200" dirty="0"/>
        </a:p>
        <a:p>
          <a:pPr marL="171450" lvl="1" indent="-171450" algn="l" defTabSz="711200">
            <a:lnSpc>
              <a:spcPct val="90000"/>
            </a:lnSpc>
            <a:spcBef>
              <a:spcPct val="0"/>
            </a:spcBef>
            <a:spcAft>
              <a:spcPct val="20000"/>
            </a:spcAft>
            <a:buChar char="•"/>
          </a:pPr>
          <a:endParaRPr lang="en-AU" sz="1600" kern="1200" dirty="0"/>
        </a:p>
      </dsp:txBody>
      <dsp:txXfrm>
        <a:off x="0" y="559949"/>
        <a:ext cx="4611603" cy="1608389"/>
      </dsp:txXfrm>
    </dsp:sp>
    <dsp:sp modelId="{62ADB7B5-B494-4912-9828-AEB8160E6D82}">
      <dsp:nvSpPr>
        <dsp:cNvPr id="0" name=""/>
        <dsp:cNvSpPr/>
      </dsp:nvSpPr>
      <dsp:spPr>
        <a:xfrm>
          <a:off x="0" y="2168339"/>
          <a:ext cx="461160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Prevent</a:t>
          </a:r>
        </a:p>
      </dsp:txBody>
      <dsp:txXfrm>
        <a:off x="24588" y="2192927"/>
        <a:ext cx="4562427" cy="454509"/>
      </dsp:txXfrm>
    </dsp:sp>
    <dsp:sp modelId="{2EE05F69-51E3-4FB1-AF4F-54F0E8C248D5}">
      <dsp:nvSpPr>
        <dsp:cNvPr id="0" name=""/>
        <dsp:cNvSpPr/>
      </dsp:nvSpPr>
      <dsp:spPr>
        <a:xfrm>
          <a:off x="0" y="2672024"/>
          <a:ext cx="4611603"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41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AU" sz="1600" kern="1200" dirty="0"/>
            <a:t>Prevent risks because of low accuracy prediction or no prediction</a:t>
          </a:r>
        </a:p>
        <a:p>
          <a:pPr marL="171450" lvl="1" indent="-171450" algn="l" defTabSz="711200">
            <a:lnSpc>
              <a:spcPct val="90000"/>
            </a:lnSpc>
            <a:spcBef>
              <a:spcPct val="0"/>
            </a:spcBef>
            <a:spcAft>
              <a:spcPct val="20000"/>
            </a:spcAft>
            <a:buChar char="•"/>
          </a:pPr>
          <a:r>
            <a:rPr lang="en-AU" sz="1600" kern="1200" dirty="0"/>
            <a:t>Prevent bias (cognitive bias, confirmation bias…)</a:t>
          </a:r>
        </a:p>
      </dsp:txBody>
      <dsp:txXfrm>
        <a:off x="0" y="2672024"/>
        <a:ext cx="4611603" cy="782460"/>
      </dsp:txXfrm>
    </dsp:sp>
    <dsp:sp modelId="{DED1C8FD-3AD2-4A8A-BE13-03CA8F308692}">
      <dsp:nvSpPr>
        <dsp:cNvPr id="0" name=""/>
        <dsp:cNvSpPr/>
      </dsp:nvSpPr>
      <dsp:spPr>
        <a:xfrm>
          <a:off x="0" y="3454484"/>
          <a:ext cx="461160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Protect</a:t>
          </a:r>
        </a:p>
      </dsp:txBody>
      <dsp:txXfrm>
        <a:off x="24588" y="3479072"/>
        <a:ext cx="4562427" cy="454509"/>
      </dsp:txXfrm>
    </dsp:sp>
    <dsp:sp modelId="{0C11BF21-CE29-40A0-8825-CD5CC23D925B}">
      <dsp:nvSpPr>
        <dsp:cNvPr id="0" name=""/>
        <dsp:cNvSpPr/>
      </dsp:nvSpPr>
      <dsp:spPr>
        <a:xfrm>
          <a:off x="0" y="3958169"/>
          <a:ext cx="4611603"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41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AU" sz="1600" kern="1200" dirty="0"/>
            <a:t>Protect patient from heart attack</a:t>
          </a:r>
        </a:p>
        <a:p>
          <a:pPr marL="171450" lvl="1" indent="-171450" algn="l" defTabSz="711200">
            <a:lnSpc>
              <a:spcPct val="90000"/>
            </a:lnSpc>
            <a:spcBef>
              <a:spcPct val="0"/>
            </a:spcBef>
            <a:spcAft>
              <a:spcPct val="20000"/>
            </a:spcAft>
            <a:buChar char="•"/>
          </a:pPr>
          <a:r>
            <a:rPr lang="en-AU" sz="1600" kern="1200" dirty="0"/>
            <a:t>Protect the resource from wasting (false calls) </a:t>
          </a:r>
        </a:p>
      </dsp:txBody>
      <dsp:txXfrm>
        <a:off x="0" y="3958169"/>
        <a:ext cx="4611603" cy="5542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90E30-92C6-45A2-A210-1481E584B1CF}">
      <dsp:nvSpPr>
        <dsp:cNvPr id="0" name=""/>
        <dsp:cNvSpPr/>
      </dsp:nvSpPr>
      <dsp:spPr>
        <a:xfrm>
          <a:off x="0" y="4778"/>
          <a:ext cx="3026979"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kern="1200"/>
            <a:t>Patient classification </a:t>
          </a:r>
        </a:p>
      </dsp:txBody>
      <dsp:txXfrm>
        <a:off x="17563" y="22341"/>
        <a:ext cx="2991853"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8049-194B-EB4F-E1B3-02FE77DC09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4B0B9AC-2E81-F27C-DDB1-E555946BB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D9C9595-0D3A-405E-1D0C-4EA96CFB87DD}"/>
              </a:ext>
            </a:extLst>
          </p:cNvPr>
          <p:cNvSpPr>
            <a:spLocks noGrp="1"/>
          </p:cNvSpPr>
          <p:nvPr>
            <p:ph type="dt" sz="half" idx="10"/>
          </p:nvPr>
        </p:nvSpPr>
        <p:spPr/>
        <p:txBody>
          <a:bodyPr/>
          <a:lstStyle/>
          <a:p>
            <a:fld id="{3DBACF06-6303-497D-B21E-3F2E58AAC81E}" type="datetimeFigureOut">
              <a:rPr lang="en-AU" smtClean="0"/>
              <a:t>18/10/2022</a:t>
            </a:fld>
            <a:endParaRPr lang="en-AU"/>
          </a:p>
        </p:txBody>
      </p:sp>
      <p:sp>
        <p:nvSpPr>
          <p:cNvPr id="5" name="Footer Placeholder 4">
            <a:extLst>
              <a:ext uri="{FF2B5EF4-FFF2-40B4-BE49-F238E27FC236}">
                <a16:creationId xmlns:a16="http://schemas.microsoft.com/office/drawing/2014/main" id="{69DBE6B1-5957-40E9-BD32-3B9E17960F0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E8FBD8-FA83-3EB1-705D-98281AA16A5C}"/>
              </a:ext>
            </a:extLst>
          </p:cNvPr>
          <p:cNvSpPr>
            <a:spLocks noGrp="1"/>
          </p:cNvSpPr>
          <p:nvPr>
            <p:ph type="sldNum" sz="quarter" idx="12"/>
          </p:nvPr>
        </p:nvSpPr>
        <p:spPr/>
        <p:txBody>
          <a:bodyPr/>
          <a:lstStyle/>
          <a:p>
            <a:fld id="{C24917F0-4B53-4A38-8A0A-5303DBBE26F9}" type="slidenum">
              <a:rPr lang="en-AU" smtClean="0"/>
              <a:t>‹#›</a:t>
            </a:fld>
            <a:endParaRPr lang="en-AU"/>
          </a:p>
        </p:txBody>
      </p:sp>
    </p:spTree>
    <p:extLst>
      <p:ext uri="{BB962C8B-B14F-4D97-AF65-F5344CB8AC3E}">
        <p14:creationId xmlns:p14="http://schemas.microsoft.com/office/powerpoint/2010/main" val="11859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3211-6438-9805-C6CD-25217006490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61A6CAA-BC83-DCDB-0BA9-6AEFC32291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03E7757-AFFB-3004-B969-A6CF392C2401}"/>
              </a:ext>
            </a:extLst>
          </p:cNvPr>
          <p:cNvSpPr>
            <a:spLocks noGrp="1"/>
          </p:cNvSpPr>
          <p:nvPr>
            <p:ph type="dt" sz="half" idx="10"/>
          </p:nvPr>
        </p:nvSpPr>
        <p:spPr/>
        <p:txBody>
          <a:bodyPr/>
          <a:lstStyle/>
          <a:p>
            <a:fld id="{3DBACF06-6303-497D-B21E-3F2E58AAC81E}" type="datetimeFigureOut">
              <a:rPr lang="en-AU" smtClean="0"/>
              <a:t>18/10/2022</a:t>
            </a:fld>
            <a:endParaRPr lang="en-AU"/>
          </a:p>
        </p:txBody>
      </p:sp>
      <p:sp>
        <p:nvSpPr>
          <p:cNvPr id="5" name="Footer Placeholder 4">
            <a:extLst>
              <a:ext uri="{FF2B5EF4-FFF2-40B4-BE49-F238E27FC236}">
                <a16:creationId xmlns:a16="http://schemas.microsoft.com/office/drawing/2014/main" id="{3B175326-8348-75FF-BB6F-120FF8695F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C59464-2D90-60C1-8C8C-6D638F3CD8DD}"/>
              </a:ext>
            </a:extLst>
          </p:cNvPr>
          <p:cNvSpPr>
            <a:spLocks noGrp="1"/>
          </p:cNvSpPr>
          <p:nvPr>
            <p:ph type="sldNum" sz="quarter" idx="12"/>
          </p:nvPr>
        </p:nvSpPr>
        <p:spPr/>
        <p:txBody>
          <a:bodyPr/>
          <a:lstStyle/>
          <a:p>
            <a:fld id="{C24917F0-4B53-4A38-8A0A-5303DBBE26F9}" type="slidenum">
              <a:rPr lang="en-AU" smtClean="0"/>
              <a:t>‹#›</a:t>
            </a:fld>
            <a:endParaRPr lang="en-AU"/>
          </a:p>
        </p:txBody>
      </p:sp>
    </p:spTree>
    <p:extLst>
      <p:ext uri="{BB962C8B-B14F-4D97-AF65-F5344CB8AC3E}">
        <p14:creationId xmlns:p14="http://schemas.microsoft.com/office/powerpoint/2010/main" val="909432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FE010B-65F4-688C-0328-09F5F0709C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5B9A793-7C85-7D28-FFBB-7E4CFA94D2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2D93A63-F934-8F10-2505-8C8FA543CC12}"/>
              </a:ext>
            </a:extLst>
          </p:cNvPr>
          <p:cNvSpPr>
            <a:spLocks noGrp="1"/>
          </p:cNvSpPr>
          <p:nvPr>
            <p:ph type="dt" sz="half" idx="10"/>
          </p:nvPr>
        </p:nvSpPr>
        <p:spPr/>
        <p:txBody>
          <a:bodyPr/>
          <a:lstStyle/>
          <a:p>
            <a:fld id="{3DBACF06-6303-497D-B21E-3F2E58AAC81E}" type="datetimeFigureOut">
              <a:rPr lang="en-AU" smtClean="0"/>
              <a:t>18/10/2022</a:t>
            </a:fld>
            <a:endParaRPr lang="en-AU"/>
          </a:p>
        </p:txBody>
      </p:sp>
      <p:sp>
        <p:nvSpPr>
          <p:cNvPr id="5" name="Footer Placeholder 4">
            <a:extLst>
              <a:ext uri="{FF2B5EF4-FFF2-40B4-BE49-F238E27FC236}">
                <a16:creationId xmlns:a16="http://schemas.microsoft.com/office/drawing/2014/main" id="{E76E41D5-C7AA-3CAD-E627-5F90FCBCE1A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B9F8C0-67FA-A6B3-8753-B98C6B6057C7}"/>
              </a:ext>
            </a:extLst>
          </p:cNvPr>
          <p:cNvSpPr>
            <a:spLocks noGrp="1"/>
          </p:cNvSpPr>
          <p:nvPr>
            <p:ph type="sldNum" sz="quarter" idx="12"/>
          </p:nvPr>
        </p:nvSpPr>
        <p:spPr/>
        <p:txBody>
          <a:bodyPr/>
          <a:lstStyle/>
          <a:p>
            <a:fld id="{C24917F0-4B53-4A38-8A0A-5303DBBE26F9}" type="slidenum">
              <a:rPr lang="en-AU" smtClean="0"/>
              <a:t>‹#›</a:t>
            </a:fld>
            <a:endParaRPr lang="en-AU"/>
          </a:p>
        </p:txBody>
      </p:sp>
    </p:spTree>
    <p:extLst>
      <p:ext uri="{BB962C8B-B14F-4D97-AF65-F5344CB8AC3E}">
        <p14:creationId xmlns:p14="http://schemas.microsoft.com/office/powerpoint/2010/main" val="188849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0856352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A460-50EF-D4E8-D5D1-7F3EF3164E2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050A1AB-D4A7-718B-3C2D-204370569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A85DA0-58AA-C915-F7E6-7F8204D7C211}"/>
              </a:ext>
            </a:extLst>
          </p:cNvPr>
          <p:cNvSpPr>
            <a:spLocks noGrp="1"/>
          </p:cNvSpPr>
          <p:nvPr>
            <p:ph type="dt" sz="half" idx="10"/>
          </p:nvPr>
        </p:nvSpPr>
        <p:spPr/>
        <p:txBody>
          <a:bodyPr/>
          <a:lstStyle/>
          <a:p>
            <a:fld id="{3DBACF06-6303-497D-B21E-3F2E58AAC81E}" type="datetimeFigureOut">
              <a:rPr lang="en-AU" smtClean="0"/>
              <a:t>18/10/2022</a:t>
            </a:fld>
            <a:endParaRPr lang="en-AU"/>
          </a:p>
        </p:txBody>
      </p:sp>
      <p:sp>
        <p:nvSpPr>
          <p:cNvPr id="5" name="Footer Placeholder 4">
            <a:extLst>
              <a:ext uri="{FF2B5EF4-FFF2-40B4-BE49-F238E27FC236}">
                <a16:creationId xmlns:a16="http://schemas.microsoft.com/office/drawing/2014/main" id="{0C8A7640-3C6E-0925-B452-215C8D5AD5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559C63-0124-1530-C288-4AFBFD6645EC}"/>
              </a:ext>
            </a:extLst>
          </p:cNvPr>
          <p:cNvSpPr>
            <a:spLocks noGrp="1"/>
          </p:cNvSpPr>
          <p:nvPr>
            <p:ph type="sldNum" sz="quarter" idx="12"/>
          </p:nvPr>
        </p:nvSpPr>
        <p:spPr/>
        <p:txBody>
          <a:bodyPr/>
          <a:lstStyle/>
          <a:p>
            <a:fld id="{C24917F0-4B53-4A38-8A0A-5303DBBE26F9}" type="slidenum">
              <a:rPr lang="en-AU" smtClean="0"/>
              <a:t>‹#›</a:t>
            </a:fld>
            <a:endParaRPr lang="en-AU"/>
          </a:p>
        </p:txBody>
      </p:sp>
    </p:spTree>
    <p:extLst>
      <p:ext uri="{BB962C8B-B14F-4D97-AF65-F5344CB8AC3E}">
        <p14:creationId xmlns:p14="http://schemas.microsoft.com/office/powerpoint/2010/main" val="192952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CC35-DDAC-6CD0-0A20-E933BCD1E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866BE3E-5E6B-2A42-9EDE-D21914BF4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ADD68E-508D-FD28-DFCA-C00E5B98B9DE}"/>
              </a:ext>
            </a:extLst>
          </p:cNvPr>
          <p:cNvSpPr>
            <a:spLocks noGrp="1"/>
          </p:cNvSpPr>
          <p:nvPr>
            <p:ph type="dt" sz="half" idx="10"/>
          </p:nvPr>
        </p:nvSpPr>
        <p:spPr/>
        <p:txBody>
          <a:bodyPr/>
          <a:lstStyle/>
          <a:p>
            <a:fld id="{3DBACF06-6303-497D-B21E-3F2E58AAC81E}" type="datetimeFigureOut">
              <a:rPr lang="en-AU" smtClean="0"/>
              <a:t>18/10/2022</a:t>
            </a:fld>
            <a:endParaRPr lang="en-AU"/>
          </a:p>
        </p:txBody>
      </p:sp>
      <p:sp>
        <p:nvSpPr>
          <p:cNvPr id="5" name="Footer Placeholder 4">
            <a:extLst>
              <a:ext uri="{FF2B5EF4-FFF2-40B4-BE49-F238E27FC236}">
                <a16:creationId xmlns:a16="http://schemas.microsoft.com/office/drawing/2014/main" id="{9EA1108C-D93D-8EF2-688F-0EDC0A7251E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20BF77F-1FA1-5F6D-E12D-F3B1E5152F0A}"/>
              </a:ext>
            </a:extLst>
          </p:cNvPr>
          <p:cNvSpPr>
            <a:spLocks noGrp="1"/>
          </p:cNvSpPr>
          <p:nvPr>
            <p:ph type="sldNum" sz="quarter" idx="12"/>
          </p:nvPr>
        </p:nvSpPr>
        <p:spPr/>
        <p:txBody>
          <a:bodyPr/>
          <a:lstStyle/>
          <a:p>
            <a:fld id="{C24917F0-4B53-4A38-8A0A-5303DBBE26F9}" type="slidenum">
              <a:rPr lang="en-AU" smtClean="0"/>
              <a:t>‹#›</a:t>
            </a:fld>
            <a:endParaRPr lang="en-AU"/>
          </a:p>
        </p:txBody>
      </p:sp>
    </p:spTree>
    <p:extLst>
      <p:ext uri="{BB962C8B-B14F-4D97-AF65-F5344CB8AC3E}">
        <p14:creationId xmlns:p14="http://schemas.microsoft.com/office/powerpoint/2010/main" val="270584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B7DC-23A4-226B-6167-6044BEA116A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2D74B1C-312D-9248-E026-12810929BF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57B1A30-4E6E-A7BD-0595-2A7956F9D4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7369A6F-88F3-E80A-AF52-FD58558FE848}"/>
              </a:ext>
            </a:extLst>
          </p:cNvPr>
          <p:cNvSpPr>
            <a:spLocks noGrp="1"/>
          </p:cNvSpPr>
          <p:nvPr>
            <p:ph type="dt" sz="half" idx="10"/>
          </p:nvPr>
        </p:nvSpPr>
        <p:spPr/>
        <p:txBody>
          <a:bodyPr/>
          <a:lstStyle/>
          <a:p>
            <a:fld id="{3DBACF06-6303-497D-B21E-3F2E58AAC81E}" type="datetimeFigureOut">
              <a:rPr lang="en-AU" smtClean="0"/>
              <a:t>18/10/2022</a:t>
            </a:fld>
            <a:endParaRPr lang="en-AU"/>
          </a:p>
        </p:txBody>
      </p:sp>
      <p:sp>
        <p:nvSpPr>
          <p:cNvPr id="6" name="Footer Placeholder 5">
            <a:extLst>
              <a:ext uri="{FF2B5EF4-FFF2-40B4-BE49-F238E27FC236}">
                <a16:creationId xmlns:a16="http://schemas.microsoft.com/office/drawing/2014/main" id="{F69DC825-CD54-D664-9F43-B5D5B842B34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E172037-169D-9F38-1549-84C0792725E2}"/>
              </a:ext>
            </a:extLst>
          </p:cNvPr>
          <p:cNvSpPr>
            <a:spLocks noGrp="1"/>
          </p:cNvSpPr>
          <p:nvPr>
            <p:ph type="sldNum" sz="quarter" idx="12"/>
          </p:nvPr>
        </p:nvSpPr>
        <p:spPr/>
        <p:txBody>
          <a:bodyPr/>
          <a:lstStyle/>
          <a:p>
            <a:fld id="{C24917F0-4B53-4A38-8A0A-5303DBBE26F9}" type="slidenum">
              <a:rPr lang="en-AU" smtClean="0"/>
              <a:t>‹#›</a:t>
            </a:fld>
            <a:endParaRPr lang="en-AU"/>
          </a:p>
        </p:txBody>
      </p:sp>
    </p:spTree>
    <p:extLst>
      <p:ext uri="{BB962C8B-B14F-4D97-AF65-F5344CB8AC3E}">
        <p14:creationId xmlns:p14="http://schemas.microsoft.com/office/powerpoint/2010/main" val="285078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974D-A41B-3E42-A339-45EB3186A35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B988213-59A6-539D-336C-040263751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66047F-CDC2-154C-B145-C85BB1EA60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AC9286C-A681-EBCA-2028-E501BFEA0B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0B9D84-A15A-7226-E20D-52312AB7F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0877272-6374-8428-5261-73F63CB29B17}"/>
              </a:ext>
            </a:extLst>
          </p:cNvPr>
          <p:cNvSpPr>
            <a:spLocks noGrp="1"/>
          </p:cNvSpPr>
          <p:nvPr>
            <p:ph type="dt" sz="half" idx="10"/>
          </p:nvPr>
        </p:nvSpPr>
        <p:spPr/>
        <p:txBody>
          <a:bodyPr/>
          <a:lstStyle/>
          <a:p>
            <a:fld id="{3DBACF06-6303-497D-B21E-3F2E58AAC81E}" type="datetimeFigureOut">
              <a:rPr lang="en-AU" smtClean="0"/>
              <a:t>18/10/2022</a:t>
            </a:fld>
            <a:endParaRPr lang="en-AU"/>
          </a:p>
        </p:txBody>
      </p:sp>
      <p:sp>
        <p:nvSpPr>
          <p:cNvPr id="8" name="Footer Placeholder 7">
            <a:extLst>
              <a:ext uri="{FF2B5EF4-FFF2-40B4-BE49-F238E27FC236}">
                <a16:creationId xmlns:a16="http://schemas.microsoft.com/office/drawing/2014/main" id="{AFFF18A4-1ACC-17CF-F5AE-5C7E5980A45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CC54D06-7CB7-E057-81FB-AB36B6779A0D}"/>
              </a:ext>
            </a:extLst>
          </p:cNvPr>
          <p:cNvSpPr>
            <a:spLocks noGrp="1"/>
          </p:cNvSpPr>
          <p:nvPr>
            <p:ph type="sldNum" sz="quarter" idx="12"/>
          </p:nvPr>
        </p:nvSpPr>
        <p:spPr/>
        <p:txBody>
          <a:bodyPr/>
          <a:lstStyle/>
          <a:p>
            <a:fld id="{C24917F0-4B53-4A38-8A0A-5303DBBE26F9}" type="slidenum">
              <a:rPr lang="en-AU" smtClean="0"/>
              <a:t>‹#›</a:t>
            </a:fld>
            <a:endParaRPr lang="en-AU"/>
          </a:p>
        </p:txBody>
      </p:sp>
    </p:spTree>
    <p:extLst>
      <p:ext uri="{BB962C8B-B14F-4D97-AF65-F5344CB8AC3E}">
        <p14:creationId xmlns:p14="http://schemas.microsoft.com/office/powerpoint/2010/main" val="227316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2C02-FEA2-87F3-C36C-6E74834540F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9E37B80-A1BF-36F3-B3E3-B6F9F8031669}"/>
              </a:ext>
            </a:extLst>
          </p:cNvPr>
          <p:cNvSpPr>
            <a:spLocks noGrp="1"/>
          </p:cNvSpPr>
          <p:nvPr>
            <p:ph type="dt" sz="half" idx="10"/>
          </p:nvPr>
        </p:nvSpPr>
        <p:spPr/>
        <p:txBody>
          <a:bodyPr/>
          <a:lstStyle/>
          <a:p>
            <a:fld id="{3DBACF06-6303-497D-B21E-3F2E58AAC81E}" type="datetimeFigureOut">
              <a:rPr lang="en-AU" smtClean="0"/>
              <a:t>18/10/2022</a:t>
            </a:fld>
            <a:endParaRPr lang="en-AU"/>
          </a:p>
        </p:txBody>
      </p:sp>
      <p:sp>
        <p:nvSpPr>
          <p:cNvPr id="4" name="Footer Placeholder 3">
            <a:extLst>
              <a:ext uri="{FF2B5EF4-FFF2-40B4-BE49-F238E27FC236}">
                <a16:creationId xmlns:a16="http://schemas.microsoft.com/office/drawing/2014/main" id="{434D8B95-2983-1E90-68F6-65119C4EADB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A29DCF9-33FD-DEBB-7426-DEB3B396A25B}"/>
              </a:ext>
            </a:extLst>
          </p:cNvPr>
          <p:cNvSpPr>
            <a:spLocks noGrp="1"/>
          </p:cNvSpPr>
          <p:nvPr>
            <p:ph type="sldNum" sz="quarter" idx="12"/>
          </p:nvPr>
        </p:nvSpPr>
        <p:spPr/>
        <p:txBody>
          <a:bodyPr/>
          <a:lstStyle/>
          <a:p>
            <a:fld id="{C24917F0-4B53-4A38-8A0A-5303DBBE26F9}" type="slidenum">
              <a:rPr lang="en-AU" smtClean="0"/>
              <a:t>‹#›</a:t>
            </a:fld>
            <a:endParaRPr lang="en-AU"/>
          </a:p>
        </p:txBody>
      </p:sp>
    </p:spTree>
    <p:extLst>
      <p:ext uri="{BB962C8B-B14F-4D97-AF65-F5344CB8AC3E}">
        <p14:creationId xmlns:p14="http://schemas.microsoft.com/office/powerpoint/2010/main" val="323329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AEA33-ACBE-5DD2-50BA-7FEEDF790B37}"/>
              </a:ext>
            </a:extLst>
          </p:cNvPr>
          <p:cNvSpPr>
            <a:spLocks noGrp="1"/>
          </p:cNvSpPr>
          <p:nvPr>
            <p:ph type="dt" sz="half" idx="10"/>
          </p:nvPr>
        </p:nvSpPr>
        <p:spPr/>
        <p:txBody>
          <a:bodyPr/>
          <a:lstStyle/>
          <a:p>
            <a:fld id="{3DBACF06-6303-497D-B21E-3F2E58AAC81E}" type="datetimeFigureOut">
              <a:rPr lang="en-AU" smtClean="0"/>
              <a:t>18/10/2022</a:t>
            </a:fld>
            <a:endParaRPr lang="en-AU"/>
          </a:p>
        </p:txBody>
      </p:sp>
      <p:sp>
        <p:nvSpPr>
          <p:cNvPr id="3" name="Footer Placeholder 2">
            <a:extLst>
              <a:ext uri="{FF2B5EF4-FFF2-40B4-BE49-F238E27FC236}">
                <a16:creationId xmlns:a16="http://schemas.microsoft.com/office/drawing/2014/main" id="{7FDE8D2E-8D41-7F59-D536-54454522C1F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9BDEFBA-304B-E929-BDD5-350E4DD8E93B}"/>
              </a:ext>
            </a:extLst>
          </p:cNvPr>
          <p:cNvSpPr>
            <a:spLocks noGrp="1"/>
          </p:cNvSpPr>
          <p:nvPr>
            <p:ph type="sldNum" sz="quarter" idx="12"/>
          </p:nvPr>
        </p:nvSpPr>
        <p:spPr/>
        <p:txBody>
          <a:bodyPr/>
          <a:lstStyle/>
          <a:p>
            <a:fld id="{C24917F0-4B53-4A38-8A0A-5303DBBE26F9}" type="slidenum">
              <a:rPr lang="en-AU" smtClean="0"/>
              <a:t>‹#›</a:t>
            </a:fld>
            <a:endParaRPr lang="en-AU"/>
          </a:p>
        </p:txBody>
      </p:sp>
    </p:spTree>
    <p:extLst>
      <p:ext uri="{BB962C8B-B14F-4D97-AF65-F5344CB8AC3E}">
        <p14:creationId xmlns:p14="http://schemas.microsoft.com/office/powerpoint/2010/main" val="330324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916F-2AF8-BF1A-8DAD-2E1EAA02D3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17B9A4D-752F-9672-3FDB-6B65F147D1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70A135C-B40C-AC7D-7875-F27B01794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26878-E813-88B4-2EA9-79613B0D4C6A}"/>
              </a:ext>
            </a:extLst>
          </p:cNvPr>
          <p:cNvSpPr>
            <a:spLocks noGrp="1"/>
          </p:cNvSpPr>
          <p:nvPr>
            <p:ph type="dt" sz="half" idx="10"/>
          </p:nvPr>
        </p:nvSpPr>
        <p:spPr/>
        <p:txBody>
          <a:bodyPr/>
          <a:lstStyle/>
          <a:p>
            <a:fld id="{3DBACF06-6303-497D-B21E-3F2E58AAC81E}" type="datetimeFigureOut">
              <a:rPr lang="en-AU" smtClean="0"/>
              <a:t>18/10/2022</a:t>
            </a:fld>
            <a:endParaRPr lang="en-AU"/>
          </a:p>
        </p:txBody>
      </p:sp>
      <p:sp>
        <p:nvSpPr>
          <p:cNvPr id="6" name="Footer Placeholder 5">
            <a:extLst>
              <a:ext uri="{FF2B5EF4-FFF2-40B4-BE49-F238E27FC236}">
                <a16:creationId xmlns:a16="http://schemas.microsoft.com/office/drawing/2014/main" id="{A68561AD-0BFA-4F69-37D9-9FDB4C558F9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9511B05-BE99-B9BD-6F04-28ED569A4645}"/>
              </a:ext>
            </a:extLst>
          </p:cNvPr>
          <p:cNvSpPr>
            <a:spLocks noGrp="1"/>
          </p:cNvSpPr>
          <p:nvPr>
            <p:ph type="sldNum" sz="quarter" idx="12"/>
          </p:nvPr>
        </p:nvSpPr>
        <p:spPr/>
        <p:txBody>
          <a:bodyPr/>
          <a:lstStyle/>
          <a:p>
            <a:fld id="{C24917F0-4B53-4A38-8A0A-5303DBBE26F9}" type="slidenum">
              <a:rPr lang="en-AU" smtClean="0"/>
              <a:t>‹#›</a:t>
            </a:fld>
            <a:endParaRPr lang="en-AU"/>
          </a:p>
        </p:txBody>
      </p:sp>
    </p:spTree>
    <p:extLst>
      <p:ext uri="{BB962C8B-B14F-4D97-AF65-F5344CB8AC3E}">
        <p14:creationId xmlns:p14="http://schemas.microsoft.com/office/powerpoint/2010/main" val="407614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C4A8-FA85-D64C-9DAC-EE9ED974B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E6DAC0F-10EC-E3A6-B4B5-7D8CB8B5BF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8C4D855-9DDD-03B8-45C3-66C55C6E5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4BA13-8B59-EF52-BE81-3A537475F7B6}"/>
              </a:ext>
            </a:extLst>
          </p:cNvPr>
          <p:cNvSpPr>
            <a:spLocks noGrp="1"/>
          </p:cNvSpPr>
          <p:nvPr>
            <p:ph type="dt" sz="half" idx="10"/>
          </p:nvPr>
        </p:nvSpPr>
        <p:spPr/>
        <p:txBody>
          <a:bodyPr/>
          <a:lstStyle/>
          <a:p>
            <a:fld id="{3DBACF06-6303-497D-B21E-3F2E58AAC81E}" type="datetimeFigureOut">
              <a:rPr lang="en-AU" smtClean="0"/>
              <a:t>18/10/2022</a:t>
            </a:fld>
            <a:endParaRPr lang="en-AU"/>
          </a:p>
        </p:txBody>
      </p:sp>
      <p:sp>
        <p:nvSpPr>
          <p:cNvPr id="6" name="Footer Placeholder 5">
            <a:extLst>
              <a:ext uri="{FF2B5EF4-FFF2-40B4-BE49-F238E27FC236}">
                <a16:creationId xmlns:a16="http://schemas.microsoft.com/office/drawing/2014/main" id="{3212AC73-F131-9A2A-73B2-E26D736753B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8A65997-307B-1360-0A52-3B7648F039C3}"/>
              </a:ext>
            </a:extLst>
          </p:cNvPr>
          <p:cNvSpPr>
            <a:spLocks noGrp="1"/>
          </p:cNvSpPr>
          <p:nvPr>
            <p:ph type="sldNum" sz="quarter" idx="12"/>
          </p:nvPr>
        </p:nvSpPr>
        <p:spPr/>
        <p:txBody>
          <a:bodyPr/>
          <a:lstStyle/>
          <a:p>
            <a:fld id="{C24917F0-4B53-4A38-8A0A-5303DBBE26F9}" type="slidenum">
              <a:rPr lang="en-AU" smtClean="0"/>
              <a:t>‹#›</a:t>
            </a:fld>
            <a:endParaRPr lang="en-AU"/>
          </a:p>
        </p:txBody>
      </p:sp>
    </p:spTree>
    <p:extLst>
      <p:ext uri="{BB962C8B-B14F-4D97-AF65-F5344CB8AC3E}">
        <p14:creationId xmlns:p14="http://schemas.microsoft.com/office/powerpoint/2010/main" val="275869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8F5794-C03D-33DA-DFD9-D864BDDEA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1B477E8-1ED7-D133-AC4C-E74AA9BE5E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E2BC1C6-7BCB-D9C0-8962-40B6EFD12E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ACF06-6303-497D-B21E-3F2E58AAC81E}" type="datetimeFigureOut">
              <a:rPr lang="en-AU" smtClean="0"/>
              <a:t>18/10/2022</a:t>
            </a:fld>
            <a:endParaRPr lang="en-AU"/>
          </a:p>
        </p:txBody>
      </p:sp>
      <p:sp>
        <p:nvSpPr>
          <p:cNvPr id="5" name="Footer Placeholder 4">
            <a:extLst>
              <a:ext uri="{FF2B5EF4-FFF2-40B4-BE49-F238E27FC236}">
                <a16:creationId xmlns:a16="http://schemas.microsoft.com/office/drawing/2014/main" id="{DC7DECA3-9649-F62A-0B4C-EFDEFC3ED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DCD540B-9B38-7895-3E46-3B3C5B85F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917F0-4B53-4A38-8A0A-5303DBBE26F9}" type="slidenum">
              <a:rPr lang="en-AU" smtClean="0"/>
              <a:t>‹#›</a:t>
            </a:fld>
            <a:endParaRPr lang="en-AU"/>
          </a:p>
        </p:txBody>
      </p:sp>
    </p:spTree>
    <p:extLst>
      <p:ext uri="{BB962C8B-B14F-4D97-AF65-F5344CB8AC3E}">
        <p14:creationId xmlns:p14="http://schemas.microsoft.com/office/powerpoint/2010/main" val="2082104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12"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1"/>
            <a:ext cx="12217601" cy="6864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10" name="Shape 55"/>
          <p:cNvSpPr/>
          <p:nvPr/>
        </p:nvSpPr>
        <p:spPr>
          <a:xfrm>
            <a:off x="769750" y="1397038"/>
            <a:ext cx="5270803" cy="3119017"/>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3500">
                <a:solidFill>
                  <a:srgbClr val="FFFFFF"/>
                </a:solidFill>
                <a:latin typeface="Open Sans Extrabold"/>
                <a:ea typeface="Open Sans Extrabold"/>
                <a:cs typeface="Open Sans Extrabold"/>
                <a:sym typeface="Open Sans Extrabold"/>
              </a:defRPr>
            </a:lvl1pPr>
          </a:lstStyle>
          <a:p>
            <a:r>
              <a:rPr lang="en-AU" sz="4667" dirty="0"/>
              <a:t>BANA COMPETITION – HEART ATTACH ANALYSIS</a:t>
            </a:r>
            <a:endParaRPr sz="4667" dirty="0"/>
          </a:p>
        </p:txBody>
      </p:sp>
      <p:sp>
        <p:nvSpPr>
          <p:cNvPr id="111" name="Shape 56"/>
          <p:cNvSpPr/>
          <p:nvPr/>
        </p:nvSpPr>
        <p:spPr>
          <a:xfrm>
            <a:off x="717200" y="4420634"/>
            <a:ext cx="740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a:solidFill>
                  <a:srgbClr val="FFFFFF"/>
                </a:solidFill>
                <a:latin typeface="Open Sans Light"/>
                <a:ea typeface="Open Sans Light"/>
                <a:cs typeface="Open Sans Light"/>
                <a:sym typeface="Open Sans Light"/>
              </a:defRPr>
            </a:lvl1pPr>
          </a:lstStyle>
          <a:p>
            <a:r>
              <a:rPr sz="2667" dirty="0"/>
              <a:t>Data analytics approach</a:t>
            </a:r>
          </a:p>
        </p:txBody>
      </p:sp>
      <p:sp>
        <p:nvSpPr>
          <p:cNvPr id="113" name="Shape 58"/>
          <p:cNvSpPr/>
          <p:nvPr/>
        </p:nvSpPr>
        <p:spPr>
          <a:xfrm>
            <a:off x="717200" y="5151558"/>
            <a:ext cx="8332800" cy="984843"/>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1200">
                <a:solidFill>
                  <a:srgbClr val="FFFFFF"/>
                </a:solidFill>
                <a:latin typeface="Open Sans Light"/>
                <a:ea typeface="Open Sans Light"/>
                <a:cs typeface="Open Sans Light"/>
                <a:sym typeface="Open Sans Light"/>
              </a:defRPr>
            </a:lvl1pPr>
          </a:lstStyle>
          <a:p>
            <a:r>
              <a:rPr lang="en-AU" sz="1600" dirty="0"/>
              <a:t>Student name: JIZE CHEN</a:t>
            </a:r>
          </a:p>
          <a:p>
            <a:r>
              <a:rPr lang="en-AU" sz="1600" dirty="0"/>
              <a:t>Student number: 46278366</a:t>
            </a:r>
          </a:p>
          <a:p>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31" name="Shape 80"/>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lang="en-AU" sz="2667"/>
              <a:t>Limitations  </a:t>
            </a:r>
            <a:r>
              <a:rPr lang="en-AU" sz="2667" dirty="0"/>
              <a:t>and possible solutions of model </a:t>
            </a:r>
            <a:endParaRPr sz="2667" dirty="0"/>
          </a:p>
        </p:txBody>
      </p:sp>
      <p:sp>
        <p:nvSpPr>
          <p:cNvPr id="132" name="Shape 81"/>
          <p:cNvSpPr/>
          <p:nvPr/>
        </p:nvSpPr>
        <p:spPr>
          <a:xfrm>
            <a:off x="273367" y="1444399"/>
            <a:ext cx="11420800" cy="688479"/>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endParaRPr sz="2667" dirty="0"/>
          </a:p>
        </p:txBody>
      </p:sp>
      <p:sp>
        <p:nvSpPr>
          <p:cNvPr id="4" name="TextBox 3">
            <a:extLst>
              <a:ext uri="{FF2B5EF4-FFF2-40B4-BE49-F238E27FC236}">
                <a16:creationId xmlns:a16="http://schemas.microsoft.com/office/drawing/2014/main" id="{12550F69-CA57-6FEC-C842-F1F9A8A3BD78}"/>
              </a:ext>
            </a:extLst>
          </p:cNvPr>
          <p:cNvSpPr txBox="1"/>
          <p:nvPr/>
        </p:nvSpPr>
        <p:spPr>
          <a:xfrm>
            <a:off x="559487" y="2097005"/>
            <a:ext cx="3966133" cy="30580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342900" indent="-342900" defTabSz="1219170" hangingPunct="0">
              <a:buAutoNum type="arabicPeriod"/>
            </a:pPr>
            <a:r>
              <a:rPr lang="en-AU" sz="1467" dirty="0"/>
              <a:t>Because whole data set was used for training and testing, the variance of this model is low. In other word, the prediction power of this model on new data will be relatively low</a:t>
            </a:r>
          </a:p>
          <a:p>
            <a:pPr marL="342900" indent="-342900" defTabSz="1219170" hangingPunct="0">
              <a:buAutoNum type="arabicPeriod"/>
            </a:pPr>
            <a:r>
              <a:rPr lang="en-AU" sz="1467" dirty="0"/>
              <a:t>Most of the variables doesn’t explain much of the output of the model which might also cause the model of overfitting </a:t>
            </a:r>
          </a:p>
          <a:p>
            <a:pPr marL="342900" indent="-342900" defTabSz="1219170" hangingPunct="0">
              <a:buAutoNum type="arabicPeriod"/>
            </a:pPr>
            <a:r>
              <a:rPr lang="en-AU" sz="1467" dirty="0"/>
              <a:t>Other models might outperformed logistic regression model in this data set</a:t>
            </a:r>
          </a:p>
          <a:p>
            <a:pPr marL="228594" indent="-228594" defTabSz="1219170" hangingPunct="0">
              <a:buFont typeface="Arial" panose="020B0604020202020204" pitchFamily="34" charset="0"/>
              <a:buChar char="•"/>
            </a:pPr>
            <a:endParaRPr lang="en-AU" sz="1467" dirty="0"/>
          </a:p>
          <a:p>
            <a:pPr marL="228594" indent="-228594" defTabSz="1219170" hangingPunct="0">
              <a:buFont typeface="Arial" panose="020B0604020202020204" pitchFamily="34" charset="0"/>
              <a:buChar char="•"/>
            </a:pPr>
            <a:endParaRPr lang="en-AU" sz="1467" dirty="0"/>
          </a:p>
          <a:p>
            <a:pPr marL="228594" indent="-228594" defTabSz="1219170" hangingPunct="0">
              <a:buFont typeface="Arial" panose="020B0604020202020204" pitchFamily="34" charset="0"/>
              <a:buChar char="•"/>
            </a:pPr>
            <a:endParaRPr lang="en-AU" sz="1467" dirty="0"/>
          </a:p>
          <a:p>
            <a:pPr defTabSz="1219170" hangingPunct="0"/>
            <a:endParaRPr lang="en-AU" sz="1467" dirty="0">
              <a:solidFill>
                <a:srgbClr val="000000"/>
              </a:solidFill>
              <a:sym typeface="Arial"/>
            </a:endParaRPr>
          </a:p>
        </p:txBody>
      </p:sp>
      <p:sp>
        <p:nvSpPr>
          <p:cNvPr id="2" name="TextBox 1">
            <a:extLst>
              <a:ext uri="{FF2B5EF4-FFF2-40B4-BE49-F238E27FC236}">
                <a16:creationId xmlns:a16="http://schemas.microsoft.com/office/drawing/2014/main" id="{DC75A981-A8A9-683E-6FA4-DC3CE1396DF0}"/>
              </a:ext>
            </a:extLst>
          </p:cNvPr>
          <p:cNvSpPr txBox="1"/>
          <p:nvPr/>
        </p:nvSpPr>
        <p:spPr>
          <a:xfrm>
            <a:off x="497833" y="1538754"/>
            <a:ext cx="2454166" cy="369332"/>
          </a:xfrm>
          <a:prstGeom prst="rect">
            <a:avLst/>
          </a:prstGeom>
          <a:noFill/>
        </p:spPr>
        <p:txBody>
          <a:bodyPr wrap="square" rtlCol="0">
            <a:spAutoFit/>
          </a:bodyPr>
          <a:lstStyle/>
          <a:p>
            <a:r>
              <a:rPr lang="en-AU" dirty="0"/>
              <a:t>Limitations</a:t>
            </a:r>
          </a:p>
        </p:txBody>
      </p:sp>
      <p:sp>
        <p:nvSpPr>
          <p:cNvPr id="3" name="TextBox 2">
            <a:extLst>
              <a:ext uri="{FF2B5EF4-FFF2-40B4-BE49-F238E27FC236}">
                <a16:creationId xmlns:a16="http://schemas.microsoft.com/office/drawing/2014/main" id="{4DED9E26-252A-F5E1-02C3-6B9B3CE44B11}"/>
              </a:ext>
            </a:extLst>
          </p:cNvPr>
          <p:cNvSpPr txBox="1"/>
          <p:nvPr/>
        </p:nvSpPr>
        <p:spPr>
          <a:xfrm>
            <a:off x="5922579" y="1538754"/>
            <a:ext cx="2454166" cy="369332"/>
          </a:xfrm>
          <a:prstGeom prst="rect">
            <a:avLst/>
          </a:prstGeom>
          <a:noFill/>
        </p:spPr>
        <p:txBody>
          <a:bodyPr wrap="square" rtlCol="0">
            <a:spAutoFit/>
          </a:bodyPr>
          <a:lstStyle/>
          <a:p>
            <a:r>
              <a:rPr lang="en-AU" dirty="0"/>
              <a:t>Possible solutions </a:t>
            </a:r>
          </a:p>
        </p:txBody>
      </p:sp>
      <p:sp>
        <p:nvSpPr>
          <p:cNvPr id="5" name="TextBox 4">
            <a:extLst>
              <a:ext uri="{FF2B5EF4-FFF2-40B4-BE49-F238E27FC236}">
                <a16:creationId xmlns:a16="http://schemas.microsoft.com/office/drawing/2014/main" id="{CF5D6F2C-FD25-95AD-428D-BC764CB7F733}"/>
              </a:ext>
            </a:extLst>
          </p:cNvPr>
          <p:cNvSpPr txBox="1"/>
          <p:nvPr/>
        </p:nvSpPr>
        <p:spPr>
          <a:xfrm>
            <a:off x="5922579" y="2002650"/>
            <a:ext cx="3966133" cy="35096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342900" indent="-342900" defTabSz="1219170" hangingPunct="0">
              <a:buAutoNum type="arabicPeriod"/>
            </a:pPr>
            <a:r>
              <a:rPr lang="en-AU" sz="1467" dirty="0"/>
              <a:t>Use cross validation approaches like leave 1 out validation, k fold validation to improve the model on testing data set</a:t>
            </a:r>
          </a:p>
          <a:p>
            <a:pPr marL="342900" indent="-342900" defTabSz="1219170" hangingPunct="0">
              <a:buAutoNum type="arabicPeriod"/>
            </a:pPr>
            <a:r>
              <a:rPr lang="en-AU" sz="1467" dirty="0"/>
              <a:t>Use dimension reduction method like principal component analysis or partial least square to mitigate overfitting </a:t>
            </a:r>
          </a:p>
          <a:p>
            <a:pPr marL="342900" indent="-342900" defTabSz="1219170" hangingPunct="0">
              <a:buAutoNum type="arabicPeriod"/>
            </a:pPr>
            <a:r>
              <a:rPr lang="en-AU" sz="1467" dirty="0"/>
              <a:t>Construct models using methods like linear probability model, polynomial model, k-nearest neighbour model and compute their training error and testing error to determine which model has the best prediction power for this data set</a:t>
            </a:r>
          </a:p>
          <a:p>
            <a:pPr marL="228594" indent="-228594" defTabSz="1219170" hangingPunct="0">
              <a:buFont typeface="Arial" panose="020B0604020202020204" pitchFamily="34" charset="0"/>
              <a:buChar char="•"/>
            </a:pPr>
            <a:endParaRPr lang="en-AU" sz="1467" dirty="0"/>
          </a:p>
          <a:p>
            <a:pPr marL="228594" indent="-228594" defTabSz="1219170" hangingPunct="0">
              <a:buFont typeface="Arial" panose="020B0604020202020204" pitchFamily="34" charset="0"/>
              <a:buChar char="•"/>
            </a:pPr>
            <a:endParaRPr lang="en-AU" sz="1467" dirty="0"/>
          </a:p>
          <a:p>
            <a:pPr defTabSz="1219170" hangingPunct="0"/>
            <a:endParaRPr lang="en-AU" sz="1467" dirty="0">
              <a:solidFill>
                <a:srgbClr val="000000"/>
              </a:solidFill>
              <a:sym typeface="Arial"/>
            </a:endParaRPr>
          </a:p>
        </p:txBody>
      </p:sp>
    </p:spTree>
    <p:extLst>
      <p:ext uri="{BB962C8B-B14F-4D97-AF65-F5344CB8AC3E}">
        <p14:creationId xmlns:p14="http://schemas.microsoft.com/office/powerpoint/2010/main" val="340543490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31" name="Shape 80"/>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lang="en-AU" sz="2667" dirty="0"/>
              <a:t>Reference </a:t>
            </a:r>
            <a:endParaRPr sz="2667" dirty="0"/>
          </a:p>
        </p:txBody>
      </p:sp>
      <p:sp>
        <p:nvSpPr>
          <p:cNvPr id="132" name="Shape 81"/>
          <p:cNvSpPr/>
          <p:nvPr/>
        </p:nvSpPr>
        <p:spPr>
          <a:xfrm>
            <a:off x="273367" y="1444399"/>
            <a:ext cx="11420800" cy="688479"/>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endParaRPr sz="2667" dirty="0"/>
          </a:p>
        </p:txBody>
      </p:sp>
      <p:sp>
        <p:nvSpPr>
          <p:cNvPr id="4" name="TextBox 3">
            <a:extLst>
              <a:ext uri="{FF2B5EF4-FFF2-40B4-BE49-F238E27FC236}">
                <a16:creationId xmlns:a16="http://schemas.microsoft.com/office/drawing/2014/main" id="{12550F69-CA57-6FEC-C842-F1F9A8A3BD78}"/>
              </a:ext>
            </a:extLst>
          </p:cNvPr>
          <p:cNvSpPr txBox="1"/>
          <p:nvPr/>
        </p:nvSpPr>
        <p:spPr>
          <a:xfrm>
            <a:off x="273367" y="1335243"/>
            <a:ext cx="8282054" cy="4575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285750" indent="-285750" algn="l">
              <a:buFont typeface="Arial" panose="020B0604020202020204" pitchFamily="34" charset="0"/>
              <a:buChar char="•"/>
            </a:pPr>
            <a:r>
              <a:rPr lang="en-GB" dirty="0"/>
              <a:t>Cardiovascular disease risk | Health prevention series - </a:t>
            </a:r>
            <a:r>
              <a:rPr lang="en-GB" dirty="0" err="1"/>
              <a:t>HealthEngine</a:t>
            </a:r>
            <a:r>
              <a:rPr lang="en-GB" dirty="0"/>
              <a:t> Blog. (2022). Retrieved 5 October 2022, from https://healthinfo.healthengine.com.au/cardiovascular-disease-risk-health-prevention-series</a:t>
            </a:r>
          </a:p>
          <a:p>
            <a:pPr marL="285750" indent="-285750" algn="l">
              <a:buFont typeface="Arial" panose="020B0604020202020204" pitchFamily="34" charset="0"/>
              <a:buChar char="•"/>
            </a:pPr>
            <a:r>
              <a:rPr lang="en-GB" dirty="0"/>
              <a:t>Heart attack - Symptoms and causes. (2022). Retrieved 4 October 2022, from https://www.mayoclinic.org/diseases-conditions/heart-attack/symptoms-causes/syc-20373106</a:t>
            </a:r>
          </a:p>
          <a:p>
            <a:pPr marL="285750" indent="-285750" algn="l">
              <a:buFont typeface="Arial" panose="020B0604020202020204" pitchFamily="34" charset="0"/>
              <a:buChar char="•"/>
            </a:pPr>
            <a:r>
              <a:rPr lang="en-GB" dirty="0"/>
              <a:t>Heart attack - Symptoms and causes. (2022). Retrieved 4 October 2022, from https://www.mayoclinic.org/diseases-conditions/heart-attack/symptoms-causes/syc-20373106#:~:text=A%20sudden%20change%20in%20the,cardiac%20death)%20without%20immediate%20treatment.</a:t>
            </a:r>
          </a:p>
          <a:p>
            <a:pPr marL="685794" lvl="1" indent="-228594" defTabSz="1219170" hangingPunct="0">
              <a:buFont typeface="Arial" panose="020B0604020202020204" pitchFamily="34" charset="0"/>
              <a:buChar char="•"/>
            </a:pPr>
            <a:endParaRPr lang="en-AU" sz="1467" dirty="0"/>
          </a:p>
          <a:p>
            <a:pPr marL="228594" indent="-228594" defTabSz="1219170" hangingPunct="0">
              <a:buFont typeface="Arial" panose="020B0604020202020204" pitchFamily="34" charset="0"/>
              <a:buChar char="•"/>
            </a:pPr>
            <a:endParaRPr lang="en-AU" sz="1467" dirty="0"/>
          </a:p>
          <a:p>
            <a:pPr marL="228594" indent="-228594" defTabSz="1219170" hangingPunct="0">
              <a:buFont typeface="Arial" panose="020B0604020202020204" pitchFamily="34" charset="0"/>
              <a:buChar char="•"/>
            </a:pPr>
            <a:endParaRPr lang="en-AU" sz="1467" dirty="0"/>
          </a:p>
          <a:p>
            <a:pPr marL="228594" indent="-228594" defTabSz="1219170" hangingPunct="0">
              <a:buFont typeface="Arial" panose="020B0604020202020204" pitchFamily="34" charset="0"/>
              <a:buChar char="•"/>
            </a:pPr>
            <a:endParaRPr lang="en-AU" sz="1467" dirty="0"/>
          </a:p>
          <a:p>
            <a:pPr defTabSz="1219170" hangingPunct="0"/>
            <a:endParaRPr lang="en-AU" sz="1467" dirty="0">
              <a:solidFill>
                <a:srgbClr val="000000"/>
              </a:solidFill>
              <a:sym typeface="Arial"/>
            </a:endParaRPr>
          </a:p>
        </p:txBody>
      </p:sp>
    </p:spTree>
    <p:extLst>
      <p:ext uri="{BB962C8B-B14F-4D97-AF65-F5344CB8AC3E}">
        <p14:creationId xmlns:p14="http://schemas.microsoft.com/office/powerpoint/2010/main" val="7977411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17" name="Shape 64"/>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sz="2667"/>
              <a:t>Agenda</a:t>
            </a:r>
          </a:p>
        </p:txBody>
      </p:sp>
      <p:sp>
        <p:nvSpPr>
          <p:cNvPr id="118" name="Shape 65"/>
          <p:cNvSpPr/>
          <p:nvPr/>
        </p:nvSpPr>
        <p:spPr>
          <a:xfrm>
            <a:off x="458499" y="1614934"/>
            <a:ext cx="7279203" cy="257643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p>
            <a:pPr marL="609585" indent="-474121">
              <a:lnSpc>
                <a:spcPct val="115000"/>
              </a:lnSpc>
              <a:buClr>
                <a:srgbClr val="000000"/>
              </a:buClr>
              <a:buSzPts val="2000"/>
              <a:buAutoNum type="arabicPeriod"/>
              <a:defRPr sz="2000">
                <a:latin typeface="Open Sans"/>
                <a:ea typeface="Open Sans"/>
                <a:cs typeface="Open Sans"/>
                <a:sym typeface="Open Sans"/>
              </a:defRPr>
            </a:pPr>
            <a:r>
              <a:rPr lang="en-AU" sz="2667" dirty="0"/>
              <a:t>Explanation of heart attack</a:t>
            </a:r>
            <a:endParaRPr sz="2667" dirty="0"/>
          </a:p>
          <a:p>
            <a:pPr marL="609585" indent="-474121">
              <a:lnSpc>
                <a:spcPct val="115000"/>
              </a:lnSpc>
              <a:buClr>
                <a:srgbClr val="000000"/>
              </a:buClr>
              <a:buSzPts val="2000"/>
              <a:buAutoNum type="arabicPeriod"/>
              <a:defRPr sz="2000">
                <a:latin typeface="Open Sans"/>
                <a:ea typeface="Open Sans"/>
                <a:cs typeface="Open Sans"/>
                <a:sym typeface="Open Sans"/>
              </a:defRPr>
            </a:pPr>
            <a:r>
              <a:rPr sz="2667" dirty="0"/>
              <a:t>Data Exploration</a:t>
            </a:r>
          </a:p>
          <a:p>
            <a:pPr marL="609585" indent="-474121">
              <a:lnSpc>
                <a:spcPct val="115000"/>
              </a:lnSpc>
              <a:buClr>
                <a:srgbClr val="000000"/>
              </a:buClr>
              <a:buSzPts val="2000"/>
              <a:buAutoNum type="arabicPeriod"/>
              <a:defRPr sz="2000">
                <a:latin typeface="Open Sans"/>
                <a:ea typeface="Open Sans"/>
                <a:cs typeface="Open Sans"/>
                <a:sym typeface="Open Sans"/>
              </a:defRPr>
            </a:pPr>
            <a:r>
              <a:rPr sz="2667" dirty="0"/>
              <a:t>Model Development</a:t>
            </a:r>
          </a:p>
          <a:p>
            <a:pPr marL="609585" indent="-474121">
              <a:lnSpc>
                <a:spcPct val="115000"/>
              </a:lnSpc>
              <a:buClr>
                <a:srgbClr val="000000"/>
              </a:buClr>
              <a:buSzPts val="2000"/>
              <a:buAutoNum type="arabicPeriod"/>
              <a:defRPr sz="2000">
                <a:latin typeface="Open Sans"/>
                <a:ea typeface="Open Sans"/>
                <a:cs typeface="Open Sans"/>
                <a:sym typeface="Open Sans"/>
              </a:defRPr>
            </a:pPr>
            <a:r>
              <a:rPr sz="2667" dirty="0"/>
              <a:t>Interpretation</a:t>
            </a:r>
            <a:endParaRPr lang="en-AU" sz="2667" dirty="0"/>
          </a:p>
          <a:p>
            <a:pPr marL="609585" indent="-474121">
              <a:lnSpc>
                <a:spcPct val="115000"/>
              </a:lnSpc>
              <a:buClr>
                <a:srgbClr val="000000"/>
              </a:buClr>
              <a:buSzPts val="2000"/>
              <a:buAutoNum type="arabicPeriod"/>
              <a:defRPr sz="2000">
                <a:latin typeface="Open Sans"/>
                <a:ea typeface="Open Sans"/>
                <a:cs typeface="Open Sans"/>
                <a:sym typeface="Open Sans"/>
              </a:defRPr>
            </a:pPr>
            <a:r>
              <a:rPr lang="en-AU" sz="2667" dirty="0"/>
              <a:t>Limitation of model </a:t>
            </a:r>
            <a:endParaRPr sz="2667"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31" name="Shape 80"/>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lang="en-AU" sz="2667" dirty="0"/>
              <a:t>Explanation of heart attack </a:t>
            </a:r>
            <a:endParaRPr sz="2667" dirty="0"/>
          </a:p>
        </p:txBody>
      </p:sp>
      <p:sp>
        <p:nvSpPr>
          <p:cNvPr id="132" name="Shape 81"/>
          <p:cNvSpPr/>
          <p:nvPr/>
        </p:nvSpPr>
        <p:spPr>
          <a:xfrm>
            <a:off x="273367" y="1444399"/>
            <a:ext cx="5081654" cy="688479"/>
          </a:xfrm>
          <a:prstGeom prst="rect">
            <a:avLst/>
          </a:prstGeom>
          <a:ln w="12700">
            <a:miter lim="400000"/>
          </a:ln>
          <a:extLst>
            <a:ext uri="{C572A759-6A51-4108-AA02-DFA0A04FC94B}">
              <ma14:wrappingTextBoxFlag xmlns:ma14="http://schemas.microsoft.com/office/mac/drawingml/2011/main" xmlns="" val="1"/>
            </a:ext>
          </a:extLst>
        </p:spPr>
        <p:txBody>
          <a:bodyPr wrap="square" lIns="121899" tIns="121899" rIns="121899" bIns="121899">
            <a:spAutoFit/>
          </a:bodyPr>
          <a:lstStyle>
            <a:lvl1pPr>
              <a:lnSpc>
                <a:spcPct val="115000"/>
              </a:lnSpc>
              <a:defRPr sz="2000" b="1">
                <a:latin typeface="Open Sans"/>
                <a:ea typeface="Open Sans"/>
                <a:cs typeface="Open Sans"/>
                <a:sym typeface="Open Sans"/>
              </a:defRPr>
            </a:lvl1pPr>
          </a:lstStyle>
          <a:p>
            <a:r>
              <a:rPr lang="en-AU" sz="2667" dirty="0"/>
              <a:t>What is heart attach </a:t>
            </a:r>
            <a:endParaRPr sz="2667" dirty="0"/>
          </a:p>
        </p:txBody>
      </p:sp>
      <p:sp>
        <p:nvSpPr>
          <p:cNvPr id="133" name="Shape 82"/>
          <p:cNvSpPr/>
          <p:nvPr/>
        </p:nvSpPr>
        <p:spPr>
          <a:xfrm>
            <a:off x="273367" y="2886299"/>
            <a:ext cx="5512800" cy="449048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sz="1400" b="0" i="0" dirty="0">
                <a:solidFill>
                  <a:srgbClr val="111111"/>
                </a:solidFill>
                <a:effectLst/>
                <a:latin typeface="Helvetica" panose="020B0604020202020204" pitchFamily="34" charset="0"/>
              </a:rPr>
              <a:t>A heart attack occurs when the flow of blood to the heart is severely reduced or blocked</a:t>
            </a:r>
          </a:p>
          <a:p>
            <a:pPr marL="285750" indent="-285750">
              <a:buFont typeface="Arial" panose="020B0604020202020204" pitchFamily="34" charset="0"/>
              <a:buChar char="•"/>
            </a:pPr>
            <a:r>
              <a:rPr lang="en-GB" sz="1400" dirty="0">
                <a:solidFill>
                  <a:srgbClr val="111111"/>
                </a:solidFill>
                <a:latin typeface="Helvetica" panose="020B0604020202020204" pitchFamily="34" charset="0"/>
              </a:rPr>
              <a:t>Symptoms </a:t>
            </a:r>
          </a:p>
          <a:p>
            <a:pPr marL="742950" lvl="1" indent="-285750">
              <a:buFont typeface="Arial" panose="020B0604020202020204" pitchFamily="34" charset="0"/>
              <a:buChar char="•"/>
            </a:pPr>
            <a:r>
              <a:rPr lang="en-AU" sz="1400" dirty="0">
                <a:solidFill>
                  <a:srgbClr val="111111"/>
                </a:solidFill>
                <a:latin typeface="Helvetica" panose="020B0604020202020204" pitchFamily="34" charset="0"/>
              </a:rPr>
              <a:t>Chest pain </a:t>
            </a:r>
          </a:p>
          <a:p>
            <a:pPr marL="742950" lvl="1" indent="-285750">
              <a:buFont typeface="Arial" panose="020B0604020202020204" pitchFamily="34" charset="0"/>
              <a:buChar char="•"/>
            </a:pPr>
            <a:r>
              <a:rPr lang="en-GB" sz="1400" b="0" i="0" dirty="0">
                <a:solidFill>
                  <a:srgbClr val="111111"/>
                </a:solidFill>
                <a:effectLst/>
                <a:latin typeface="Helvetica" panose="020B0604020202020204" pitchFamily="34" charset="0"/>
              </a:rPr>
              <a:t>Pain or discomfort that spreads to the shoulder, arm, back, neck, jaw, teeth or sometimes the upper belly</a:t>
            </a:r>
          </a:p>
          <a:p>
            <a:pPr marL="742950" lvl="1" indent="-285750">
              <a:buFont typeface="Arial" panose="020B0604020202020204" pitchFamily="34" charset="0"/>
              <a:buChar char="•"/>
            </a:pPr>
            <a:r>
              <a:rPr lang="en-AU" sz="1400" b="0" i="0" dirty="0">
                <a:solidFill>
                  <a:srgbClr val="111111"/>
                </a:solidFill>
                <a:effectLst/>
                <a:latin typeface="Helvetica" panose="020B0604020202020204" pitchFamily="34" charset="0"/>
              </a:rPr>
              <a:t>Cold sweat</a:t>
            </a:r>
            <a:endParaRPr lang="en-AU" sz="1400" dirty="0">
              <a:solidFill>
                <a:srgbClr val="111111"/>
              </a:solidFill>
              <a:latin typeface="Helvetica" panose="020B0604020202020204" pitchFamily="34" charset="0"/>
            </a:endParaRPr>
          </a:p>
          <a:p>
            <a:pPr marL="742950" lvl="1" indent="-285750">
              <a:buFont typeface="Arial" panose="020B0604020202020204" pitchFamily="34" charset="0"/>
              <a:buChar char="•"/>
            </a:pPr>
            <a:r>
              <a:rPr lang="en-GB" sz="1400" b="0" i="0" dirty="0">
                <a:solidFill>
                  <a:srgbClr val="111111"/>
                </a:solidFill>
                <a:effectLst/>
                <a:latin typeface="Helvetica" panose="020B0604020202020204" pitchFamily="34" charset="0"/>
              </a:rPr>
              <a:t>Fatigue</a:t>
            </a:r>
            <a:endParaRPr lang="en-GB" sz="1400" dirty="0">
              <a:solidFill>
                <a:srgbClr val="111111"/>
              </a:solidFill>
              <a:latin typeface="Helvetica" panose="020B0604020202020204" pitchFamily="34" charset="0"/>
            </a:endParaRPr>
          </a:p>
          <a:p>
            <a:pPr marL="742950" lvl="1" indent="-285750">
              <a:buFont typeface="Arial" panose="020B0604020202020204" pitchFamily="34" charset="0"/>
              <a:buChar char="•"/>
            </a:pPr>
            <a:r>
              <a:rPr lang="en-GB" sz="1400" b="0" i="0" dirty="0">
                <a:solidFill>
                  <a:srgbClr val="111111"/>
                </a:solidFill>
                <a:effectLst/>
                <a:latin typeface="Helvetica" panose="020B0604020202020204" pitchFamily="34" charset="0"/>
              </a:rPr>
              <a:t>Heartburn or indigestion</a:t>
            </a:r>
          </a:p>
          <a:p>
            <a:pPr marL="742950" lvl="1" indent="-285750">
              <a:buFont typeface="Arial" panose="020B0604020202020204" pitchFamily="34" charset="0"/>
              <a:buChar char="•"/>
            </a:pPr>
            <a:r>
              <a:rPr lang="en-GB" sz="1400" b="0" i="0" dirty="0" err="1">
                <a:solidFill>
                  <a:srgbClr val="111111"/>
                </a:solidFill>
                <a:effectLst/>
                <a:latin typeface="Helvetica" panose="020B0604020202020204" pitchFamily="34" charset="0"/>
              </a:rPr>
              <a:t>Lightheadedness</a:t>
            </a:r>
            <a:r>
              <a:rPr lang="en-GB" sz="1400" b="0" i="0" dirty="0">
                <a:solidFill>
                  <a:srgbClr val="111111"/>
                </a:solidFill>
                <a:effectLst/>
                <a:latin typeface="Helvetica" panose="020B0604020202020204" pitchFamily="34" charset="0"/>
              </a:rPr>
              <a:t> or sudden dizziness</a:t>
            </a:r>
          </a:p>
          <a:p>
            <a:pPr marL="742950" lvl="1" indent="-285750">
              <a:buFont typeface="Arial" panose="020B0604020202020204" pitchFamily="34" charset="0"/>
              <a:buChar char="•"/>
            </a:pPr>
            <a:r>
              <a:rPr lang="en-GB" sz="1400" b="0" i="0" dirty="0">
                <a:solidFill>
                  <a:srgbClr val="111111"/>
                </a:solidFill>
                <a:effectLst/>
                <a:latin typeface="Helvetica" panose="020B0604020202020204" pitchFamily="34" charset="0"/>
              </a:rPr>
              <a:t>Nausea</a:t>
            </a:r>
            <a:endParaRPr lang="en-GB" sz="1400" dirty="0">
              <a:solidFill>
                <a:srgbClr val="111111"/>
              </a:solidFill>
              <a:latin typeface="Helvetica" panose="020B0604020202020204" pitchFamily="34" charset="0"/>
            </a:endParaRPr>
          </a:p>
          <a:p>
            <a:pPr marL="742950" lvl="1" indent="-285750">
              <a:buFont typeface="Arial" panose="020B0604020202020204" pitchFamily="34" charset="0"/>
              <a:buChar char="•"/>
            </a:pPr>
            <a:r>
              <a:rPr lang="en-GB" sz="1400" b="0" i="0" dirty="0">
                <a:solidFill>
                  <a:srgbClr val="111111"/>
                </a:solidFill>
                <a:effectLst/>
                <a:latin typeface="Helvetica" panose="020B0604020202020204" pitchFamily="34" charset="0"/>
              </a:rPr>
              <a:t>Shortness of breath</a:t>
            </a:r>
          </a:p>
          <a:p>
            <a:pPr lvl="1">
              <a:buFont typeface="Arial" panose="020B0604020202020204" pitchFamily="34" charset="0"/>
              <a:buChar char="•"/>
            </a:pPr>
            <a:endParaRPr lang="en-AU" sz="1900" b="0" i="0" dirty="0">
              <a:solidFill>
                <a:srgbClr val="111111"/>
              </a:solidFill>
              <a:effectLst/>
              <a:latin typeface="Helvetica" panose="020B0604020202020204" pitchFamily="34" charset="0"/>
            </a:endParaRPr>
          </a:p>
          <a:p>
            <a:br>
              <a:rPr lang="en-AU" sz="1600" dirty="0"/>
            </a:br>
            <a:endParaRPr lang="en-AU" sz="1700" b="1" dirty="0"/>
          </a:p>
          <a:p>
            <a:endParaRPr lang="en-AU" sz="2000" b="1" dirty="0"/>
          </a:p>
          <a:p>
            <a:endParaRPr lang="en-AU" sz="2000" b="1" dirty="0"/>
          </a:p>
        </p:txBody>
      </p:sp>
      <p:sp>
        <p:nvSpPr>
          <p:cNvPr id="4" name="Shape 82">
            <a:extLst>
              <a:ext uri="{FF2B5EF4-FFF2-40B4-BE49-F238E27FC236}">
                <a16:creationId xmlns:a16="http://schemas.microsoft.com/office/drawing/2014/main" id="{AF621836-AE42-31EF-00E1-E05624498199}"/>
              </a:ext>
            </a:extLst>
          </p:cNvPr>
          <p:cNvSpPr/>
          <p:nvPr/>
        </p:nvSpPr>
        <p:spPr>
          <a:xfrm>
            <a:off x="5786167" y="2886299"/>
            <a:ext cx="5512800" cy="931816"/>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endParaRPr lang="en-AU" sz="2000" b="1" dirty="0"/>
          </a:p>
          <a:p>
            <a:endParaRPr lang="en-AU" sz="2000" b="1" dirty="0"/>
          </a:p>
        </p:txBody>
      </p:sp>
      <p:pic>
        <p:nvPicPr>
          <p:cNvPr id="5" name="Picture 4">
            <a:extLst>
              <a:ext uri="{FF2B5EF4-FFF2-40B4-BE49-F238E27FC236}">
                <a16:creationId xmlns:a16="http://schemas.microsoft.com/office/drawing/2014/main" id="{93132E10-F10E-7BB7-5039-05D8CE4F96BC}"/>
              </a:ext>
            </a:extLst>
          </p:cNvPr>
          <p:cNvPicPr>
            <a:picLocks noChangeAspect="1"/>
          </p:cNvPicPr>
          <p:nvPr/>
        </p:nvPicPr>
        <p:blipFill>
          <a:blip r:embed="rId2"/>
          <a:stretch>
            <a:fillRect/>
          </a:stretch>
        </p:blipFill>
        <p:spPr>
          <a:xfrm>
            <a:off x="5786167" y="1910422"/>
            <a:ext cx="6161752" cy="3815386"/>
          </a:xfrm>
          <a:prstGeom prst="rect">
            <a:avLst/>
          </a:prstGeom>
        </p:spPr>
      </p:pic>
      <p:sp>
        <p:nvSpPr>
          <p:cNvPr id="7" name="TextBox 6">
            <a:extLst>
              <a:ext uri="{FF2B5EF4-FFF2-40B4-BE49-F238E27FC236}">
                <a16:creationId xmlns:a16="http://schemas.microsoft.com/office/drawing/2014/main" id="{4AF1E59C-1BCC-9A71-B253-F14CB8FEF029}"/>
              </a:ext>
            </a:extLst>
          </p:cNvPr>
          <p:cNvSpPr txBox="1"/>
          <p:nvPr/>
        </p:nvSpPr>
        <p:spPr>
          <a:xfrm>
            <a:off x="6074759" y="5725808"/>
            <a:ext cx="6127530" cy="646331"/>
          </a:xfrm>
          <a:prstGeom prst="rect">
            <a:avLst/>
          </a:prstGeom>
          <a:noFill/>
        </p:spPr>
        <p:txBody>
          <a:bodyPr wrap="square">
            <a:spAutoFit/>
          </a:bodyPr>
          <a:lstStyle/>
          <a:p>
            <a:r>
              <a:rPr lang="en-GB" b="0" i="0" dirty="0">
                <a:solidFill>
                  <a:srgbClr val="000000"/>
                </a:solidFill>
                <a:effectLst/>
                <a:latin typeface="Open Sans" panose="020B0606030504020204" pitchFamily="34" charset="0"/>
              </a:rPr>
              <a:t>("Cardiovascular disease risk | Health prevention series - </a:t>
            </a:r>
            <a:r>
              <a:rPr lang="en-GB" b="0" i="0" dirty="0" err="1">
                <a:solidFill>
                  <a:srgbClr val="000000"/>
                </a:solidFill>
                <a:effectLst/>
                <a:latin typeface="Open Sans" panose="020B0606030504020204" pitchFamily="34" charset="0"/>
              </a:rPr>
              <a:t>HealthEngine</a:t>
            </a:r>
            <a:r>
              <a:rPr lang="en-GB" b="0" i="0" dirty="0">
                <a:solidFill>
                  <a:srgbClr val="000000"/>
                </a:solidFill>
                <a:effectLst/>
                <a:latin typeface="Open Sans" panose="020B0606030504020204" pitchFamily="34" charset="0"/>
              </a:rPr>
              <a:t> Blog", 2022)</a:t>
            </a:r>
            <a:endParaRPr lang="en-AU" dirty="0"/>
          </a:p>
        </p:txBody>
      </p:sp>
    </p:spTree>
    <p:extLst>
      <p:ext uri="{BB962C8B-B14F-4D97-AF65-F5344CB8AC3E}">
        <p14:creationId xmlns:p14="http://schemas.microsoft.com/office/powerpoint/2010/main" val="129003454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31" name="Shape 80"/>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sz="2667" dirty="0"/>
              <a:t>Data </a:t>
            </a:r>
            <a:r>
              <a:rPr lang="en-AU" sz="2667" dirty="0"/>
              <a:t>Exploration </a:t>
            </a:r>
            <a:endParaRPr sz="2667" dirty="0"/>
          </a:p>
        </p:txBody>
      </p:sp>
      <p:sp>
        <p:nvSpPr>
          <p:cNvPr id="132" name="Shape 81"/>
          <p:cNvSpPr/>
          <p:nvPr/>
        </p:nvSpPr>
        <p:spPr>
          <a:xfrm>
            <a:off x="273367" y="1444399"/>
            <a:ext cx="11420800" cy="688479"/>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r>
              <a:rPr lang="en-AU" sz="2667" dirty="0"/>
              <a:t>Data quality assessment </a:t>
            </a:r>
            <a:endParaRPr sz="2667" dirty="0"/>
          </a:p>
        </p:txBody>
      </p:sp>
      <p:sp>
        <p:nvSpPr>
          <p:cNvPr id="134" name="Rectangle"/>
          <p:cNvSpPr/>
          <p:nvPr/>
        </p:nvSpPr>
        <p:spPr>
          <a:xfrm>
            <a:off x="6626631" y="2886298"/>
            <a:ext cx="5067605" cy="3532405"/>
          </a:xfrm>
          <a:prstGeom prst="rect">
            <a:avLst/>
          </a:prstGeom>
          <a:solidFill>
            <a:srgbClr val="EEEEEE"/>
          </a:solidFill>
          <a:ln w="12700" cap="flat">
            <a:noFill/>
            <a:miter lim="400000"/>
          </a:ln>
          <a:effectLst/>
        </p:spPr>
        <p:txBody>
          <a:bodyPr wrap="square" lIns="60959" tIns="60959" rIns="60959" bIns="60959" numCol="1" anchor="ctr">
            <a:noAutofit/>
          </a:bodyPr>
          <a:lstStyle/>
          <a:p>
            <a:pPr algn="ctr">
              <a:defRPr>
                <a:solidFill>
                  <a:srgbClr val="666666"/>
                </a:solidFill>
              </a:defRPr>
            </a:pPr>
            <a:endParaRPr sz="2400"/>
          </a:p>
        </p:txBody>
      </p:sp>
      <p:graphicFrame>
        <p:nvGraphicFramePr>
          <p:cNvPr id="7" name="Table 7">
            <a:extLst>
              <a:ext uri="{FF2B5EF4-FFF2-40B4-BE49-F238E27FC236}">
                <a16:creationId xmlns:a16="http://schemas.microsoft.com/office/drawing/2014/main" id="{0A42E5AD-BC1D-A585-05BD-AB5D378D6DDC}"/>
              </a:ext>
            </a:extLst>
          </p:cNvPr>
          <p:cNvGraphicFramePr>
            <a:graphicFrameLocks noGrp="1"/>
          </p:cNvGraphicFramePr>
          <p:nvPr>
            <p:extLst>
              <p:ext uri="{D42A27DB-BD31-4B8C-83A1-F6EECF244321}">
                <p14:modId xmlns:p14="http://schemas.microsoft.com/office/powerpoint/2010/main" val="3282669243"/>
              </p:ext>
            </p:extLst>
          </p:nvPr>
        </p:nvGraphicFramePr>
        <p:xfrm>
          <a:off x="126124" y="1990858"/>
          <a:ext cx="11676993" cy="4867140"/>
        </p:xfrm>
        <a:graphic>
          <a:graphicData uri="http://schemas.openxmlformats.org/drawingml/2006/table">
            <a:tbl>
              <a:tblPr firstRow="1" bandRow="1">
                <a:tableStyleId>{5C22544A-7EE6-4342-B048-85BDC9FD1C3A}</a:tableStyleId>
              </a:tblPr>
              <a:tblGrid>
                <a:gridCol w="3864585">
                  <a:extLst>
                    <a:ext uri="{9D8B030D-6E8A-4147-A177-3AD203B41FA5}">
                      <a16:colId xmlns:a16="http://schemas.microsoft.com/office/drawing/2014/main" val="100893689"/>
                    </a:ext>
                  </a:extLst>
                </a:gridCol>
                <a:gridCol w="3923581">
                  <a:extLst>
                    <a:ext uri="{9D8B030D-6E8A-4147-A177-3AD203B41FA5}">
                      <a16:colId xmlns:a16="http://schemas.microsoft.com/office/drawing/2014/main" val="3170158883"/>
                    </a:ext>
                  </a:extLst>
                </a:gridCol>
                <a:gridCol w="3888827">
                  <a:extLst>
                    <a:ext uri="{9D8B030D-6E8A-4147-A177-3AD203B41FA5}">
                      <a16:colId xmlns:a16="http://schemas.microsoft.com/office/drawing/2014/main" val="1751703050"/>
                    </a:ext>
                  </a:extLst>
                </a:gridCol>
              </a:tblGrid>
              <a:tr h="954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Data quality dimension </a:t>
                      </a:r>
                    </a:p>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Definition of each dimension </a:t>
                      </a:r>
                    </a:p>
                    <a:p>
                      <a:endParaRPr lang="en-AU" dirty="0"/>
                    </a:p>
                  </a:txBody>
                  <a:tcPr/>
                </a:tc>
                <a:tc>
                  <a:txBody>
                    <a:bodyPr/>
                    <a:lstStyle/>
                    <a:p>
                      <a:r>
                        <a:rPr lang="en-AU" dirty="0"/>
                        <a:t>About the data set </a:t>
                      </a:r>
                    </a:p>
                  </a:txBody>
                  <a:tcPr/>
                </a:tc>
                <a:extLst>
                  <a:ext uri="{0D108BD9-81ED-4DB2-BD59-A6C34878D82A}">
                    <a16:rowId xmlns:a16="http://schemas.microsoft.com/office/drawing/2014/main" val="3881949351"/>
                  </a:ext>
                </a:extLst>
              </a:tr>
              <a:tr h="1022203">
                <a:tc>
                  <a:txBody>
                    <a:bodyPr/>
                    <a:lstStyle/>
                    <a:p>
                      <a:pPr>
                        <a:lnSpc>
                          <a:spcPct val="107000"/>
                        </a:lnSpc>
                        <a:spcAft>
                          <a:spcPts val="800"/>
                        </a:spcAft>
                      </a:pPr>
                      <a:r>
                        <a:rPr lang="en-AU" sz="1400" dirty="0">
                          <a:effectLst/>
                          <a:latin typeface="+mn-lt"/>
                          <a:ea typeface="DengXian" panose="02010600030101010101" pitchFamily="2" charset="-122"/>
                          <a:cs typeface="Times New Roman" panose="02020603050405020304" pitchFamily="18" charset="0"/>
                        </a:rPr>
                        <a:t>Accuracy</a:t>
                      </a:r>
                    </a:p>
                  </a:txBody>
                  <a:tcPr marL="68580" marR="68580" marT="0" marB="0"/>
                </a:tc>
                <a:tc>
                  <a:txBody>
                    <a:bodyPr/>
                    <a:lstStyle/>
                    <a:p>
                      <a:r>
                        <a:rPr lang="en-AU" sz="1400" dirty="0">
                          <a:latin typeface="+mn-lt"/>
                        </a:rPr>
                        <a:t>correct values </a:t>
                      </a:r>
                    </a:p>
                  </a:txBody>
                  <a:tcPr/>
                </a:tc>
                <a:tc>
                  <a:txBody>
                    <a:bodyPr/>
                    <a:lstStyle/>
                    <a:p>
                      <a:pPr marL="342900" lvl="0" indent="-342900">
                        <a:lnSpc>
                          <a:spcPct val="107000"/>
                        </a:lnSpc>
                        <a:spcAft>
                          <a:spcPts val="800"/>
                        </a:spcAft>
                        <a:buFont typeface="Arial" panose="020B0604020202020204" pitchFamily="34" charset="0"/>
                        <a:buChar char="•"/>
                        <a:tabLst>
                          <a:tab pos="457200" algn="l"/>
                        </a:tabLst>
                      </a:pPr>
                      <a:r>
                        <a:rPr lang="en-AU" sz="1400" dirty="0">
                          <a:effectLst/>
                          <a:latin typeface="+mn-lt"/>
                          <a:ea typeface="DengXian" panose="02010600030101010101" pitchFamily="2" charset="-122"/>
                          <a:cs typeface="Times New Roman" panose="02020603050405020304" pitchFamily="18" charset="0"/>
                        </a:rPr>
                        <a:t>Based on given data explanation, </a:t>
                      </a:r>
                      <a:r>
                        <a:rPr lang="en-AU" sz="1400" dirty="0" err="1">
                          <a:effectLst/>
                          <a:latin typeface="+mn-lt"/>
                          <a:ea typeface="DengXian" panose="02010600030101010101" pitchFamily="2" charset="-122"/>
                          <a:cs typeface="Times New Roman" panose="02020603050405020304" pitchFamily="18" charset="0"/>
                        </a:rPr>
                        <a:t>caa</a:t>
                      </a:r>
                      <a:r>
                        <a:rPr lang="en-AU" sz="1400" dirty="0">
                          <a:effectLst/>
                          <a:latin typeface="+mn-lt"/>
                          <a:ea typeface="DengXian" panose="02010600030101010101" pitchFamily="2" charset="-122"/>
                          <a:cs typeface="Times New Roman" panose="02020603050405020304" pitchFamily="18" charset="0"/>
                        </a:rPr>
                        <a:t> equal to 4 doesn’t make sense, so </a:t>
                      </a:r>
                      <a:r>
                        <a:rPr lang="en-AU" sz="1400" dirty="0" err="1">
                          <a:effectLst/>
                          <a:latin typeface="+mn-lt"/>
                          <a:ea typeface="DengXian" panose="02010600030101010101" pitchFamily="2" charset="-122"/>
                          <a:cs typeface="Times New Roman" panose="02020603050405020304" pitchFamily="18" charset="0"/>
                        </a:rPr>
                        <a:t>caa</a:t>
                      </a:r>
                      <a:r>
                        <a:rPr lang="en-AU" sz="1400" dirty="0">
                          <a:effectLst/>
                          <a:latin typeface="+mn-lt"/>
                          <a:ea typeface="DengXian" panose="02010600030101010101" pitchFamily="2" charset="-122"/>
                          <a:cs typeface="Times New Roman" panose="02020603050405020304" pitchFamily="18" charset="0"/>
                        </a:rPr>
                        <a:t>==4 is removed </a:t>
                      </a:r>
                    </a:p>
                    <a:p>
                      <a:pPr marL="342900" lvl="0" indent="-342900">
                        <a:lnSpc>
                          <a:spcPct val="107000"/>
                        </a:lnSpc>
                        <a:spcAft>
                          <a:spcPts val="800"/>
                        </a:spcAft>
                        <a:buFont typeface="Arial" panose="020B0604020202020204" pitchFamily="34" charset="0"/>
                        <a:buChar char="•"/>
                        <a:tabLst>
                          <a:tab pos="457200" algn="l"/>
                        </a:tabLst>
                      </a:pPr>
                      <a:r>
                        <a:rPr lang="en-AU" sz="1400" dirty="0">
                          <a:effectLst/>
                          <a:latin typeface="+mn-lt"/>
                          <a:ea typeface="DengXian" panose="02010600030101010101" pitchFamily="2" charset="-122"/>
                          <a:cs typeface="Times New Roman" panose="02020603050405020304" pitchFamily="18" charset="0"/>
                        </a:rPr>
                        <a:t>Assume </a:t>
                      </a:r>
                      <a:r>
                        <a:rPr lang="en-AU" sz="1400" dirty="0" err="1">
                          <a:effectLst/>
                          <a:latin typeface="+mn-lt"/>
                          <a:ea typeface="DengXian" panose="02010600030101010101" pitchFamily="2" charset="-122"/>
                          <a:cs typeface="Times New Roman" panose="02020603050405020304" pitchFamily="18" charset="0"/>
                        </a:rPr>
                        <a:t>thall</a:t>
                      </a:r>
                      <a:r>
                        <a:rPr lang="en-AU" sz="1400" dirty="0">
                          <a:effectLst/>
                          <a:latin typeface="+mn-lt"/>
                          <a:ea typeface="DengXian" panose="02010600030101010101" pitchFamily="2" charset="-122"/>
                          <a:cs typeface="Times New Roman" panose="02020603050405020304" pitchFamily="18" charset="0"/>
                        </a:rPr>
                        <a:t> = 0 means patient doesn’t has heart defeat</a:t>
                      </a:r>
                    </a:p>
                  </a:txBody>
                  <a:tcPr marL="68580" marR="68580" marT="0" marB="0"/>
                </a:tc>
                <a:extLst>
                  <a:ext uri="{0D108BD9-81ED-4DB2-BD59-A6C34878D82A}">
                    <a16:rowId xmlns:a16="http://schemas.microsoft.com/office/drawing/2014/main" val="1888369816"/>
                  </a:ext>
                </a:extLst>
              </a:tr>
              <a:tr h="381695">
                <a:tc>
                  <a:txBody>
                    <a:bodyPr/>
                    <a:lstStyle/>
                    <a:p>
                      <a:pPr>
                        <a:lnSpc>
                          <a:spcPct val="107000"/>
                        </a:lnSpc>
                        <a:spcAft>
                          <a:spcPts val="800"/>
                        </a:spcAft>
                      </a:pPr>
                      <a:r>
                        <a:rPr lang="en-AU" sz="1400">
                          <a:effectLst/>
                          <a:latin typeface="+mn-lt"/>
                          <a:ea typeface="DengXian" panose="02010600030101010101" pitchFamily="2" charset="-122"/>
                          <a:cs typeface="Times New Roman" panose="02020603050405020304" pitchFamily="18" charset="0"/>
                        </a:rPr>
                        <a:t>Completeness</a:t>
                      </a:r>
                    </a:p>
                  </a:txBody>
                  <a:tcPr marL="68580" marR="68580" marT="0" marB="0"/>
                </a:tc>
                <a:tc>
                  <a:txBody>
                    <a:bodyPr/>
                    <a:lstStyle/>
                    <a:p>
                      <a:r>
                        <a:rPr lang="en-AU" sz="1400" dirty="0">
                          <a:latin typeface="+mn-lt"/>
                        </a:rPr>
                        <a:t>Data fields with values </a:t>
                      </a:r>
                    </a:p>
                  </a:txBody>
                  <a:tcPr/>
                </a:tc>
                <a:tc>
                  <a:txBody>
                    <a:bodyPr/>
                    <a:lstStyle/>
                    <a:p>
                      <a:pPr>
                        <a:lnSpc>
                          <a:spcPct val="107000"/>
                        </a:lnSpc>
                        <a:spcAft>
                          <a:spcPts val="800"/>
                        </a:spcAft>
                      </a:pPr>
                      <a:r>
                        <a:rPr lang="en-AU" sz="1400">
                          <a:effectLst/>
                          <a:latin typeface="+mn-lt"/>
                          <a:ea typeface="DengXian" panose="02010600030101010101" pitchFamily="2" charset="-122"/>
                          <a:cs typeface="Times New Roman" panose="02020603050405020304" pitchFamily="18" charset="0"/>
                        </a:rPr>
                        <a:t>No incomplete data found  </a:t>
                      </a:r>
                    </a:p>
                  </a:txBody>
                  <a:tcPr marL="68580" marR="68580" marT="0" marB="0"/>
                </a:tc>
                <a:extLst>
                  <a:ext uri="{0D108BD9-81ED-4DB2-BD59-A6C34878D82A}">
                    <a16:rowId xmlns:a16="http://schemas.microsoft.com/office/drawing/2014/main" val="3652838061"/>
                  </a:ext>
                </a:extLst>
              </a:tr>
              <a:tr h="529532">
                <a:tc>
                  <a:txBody>
                    <a:bodyPr/>
                    <a:lstStyle/>
                    <a:p>
                      <a:pPr>
                        <a:lnSpc>
                          <a:spcPct val="107000"/>
                        </a:lnSpc>
                        <a:spcAft>
                          <a:spcPts val="800"/>
                        </a:spcAft>
                      </a:pPr>
                      <a:r>
                        <a:rPr lang="en-AU" sz="1400">
                          <a:effectLst/>
                          <a:latin typeface="+mn-lt"/>
                          <a:ea typeface="DengXian" panose="02010600030101010101" pitchFamily="2" charset="-122"/>
                          <a:cs typeface="Times New Roman" panose="02020603050405020304" pitchFamily="18" charset="0"/>
                        </a:rPr>
                        <a:t>Consistency</a:t>
                      </a:r>
                    </a:p>
                  </a:txBody>
                  <a:tcPr marL="68580" marR="68580" marT="0" marB="0"/>
                </a:tc>
                <a:tc>
                  <a:txBody>
                    <a:bodyPr/>
                    <a:lstStyle/>
                    <a:p>
                      <a:r>
                        <a:rPr lang="en-AU" sz="1400" dirty="0">
                          <a:latin typeface="+mn-lt"/>
                        </a:rPr>
                        <a:t>Values free from contradiction </a:t>
                      </a:r>
                    </a:p>
                  </a:txBody>
                  <a:tcPr/>
                </a:tc>
                <a:tc>
                  <a:txBody>
                    <a:bodyPr/>
                    <a:lstStyle/>
                    <a:p>
                      <a:pPr>
                        <a:lnSpc>
                          <a:spcPct val="107000"/>
                        </a:lnSpc>
                        <a:spcAft>
                          <a:spcPts val="800"/>
                        </a:spcAft>
                      </a:pPr>
                      <a:r>
                        <a:rPr lang="en-AU" sz="1400">
                          <a:effectLst/>
                          <a:latin typeface="+mn-lt"/>
                          <a:ea typeface="DengXian" panose="02010600030101010101" pitchFamily="2" charset="-122"/>
                          <a:cs typeface="Times New Roman" panose="02020603050405020304" pitchFamily="18" charset="0"/>
                        </a:rPr>
                        <a:t>All values are free from contradiction </a:t>
                      </a:r>
                    </a:p>
                  </a:txBody>
                  <a:tcPr marL="68580" marR="68580" marT="0" marB="0"/>
                </a:tc>
                <a:extLst>
                  <a:ext uri="{0D108BD9-81ED-4DB2-BD59-A6C34878D82A}">
                    <a16:rowId xmlns:a16="http://schemas.microsoft.com/office/drawing/2014/main" val="2949598270"/>
                  </a:ext>
                </a:extLst>
              </a:tr>
              <a:tr h="381695">
                <a:tc>
                  <a:txBody>
                    <a:bodyPr/>
                    <a:lstStyle/>
                    <a:p>
                      <a:pPr>
                        <a:lnSpc>
                          <a:spcPct val="107000"/>
                        </a:lnSpc>
                        <a:spcAft>
                          <a:spcPts val="800"/>
                        </a:spcAft>
                      </a:pPr>
                      <a:r>
                        <a:rPr lang="en-AU" sz="1400" dirty="0">
                          <a:effectLst/>
                          <a:latin typeface="+mn-lt"/>
                          <a:ea typeface="DengXian" panose="02010600030101010101" pitchFamily="2" charset="-122"/>
                          <a:cs typeface="Times New Roman" panose="02020603050405020304" pitchFamily="18" charset="0"/>
                        </a:rPr>
                        <a:t>Currency</a:t>
                      </a:r>
                    </a:p>
                  </a:txBody>
                  <a:tcPr marL="68580" marR="68580" marT="0" marB="0"/>
                </a:tc>
                <a:tc>
                  <a:txBody>
                    <a:bodyPr/>
                    <a:lstStyle/>
                    <a:p>
                      <a:r>
                        <a:rPr lang="en-AU" sz="1400" dirty="0">
                          <a:latin typeface="+mn-lt"/>
                        </a:rPr>
                        <a:t>Value up to date </a:t>
                      </a:r>
                    </a:p>
                  </a:txBody>
                  <a:tcPr/>
                </a:tc>
                <a:tc>
                  <a:txBody>
                    <a:bodyPr/>
                    <a:lstStyle/>
                    <a:p>
                      <a:pPr>
                        <a:lnSpc>
                          <a:spcPct val="107000"/>
                        </a:lnSpc>
                        <a:spcAft>
                          <a:spcPts val="800"/>
                        </a:spcAft>
                      </a:pPr>
                      <a:r>
                        <a:rPr lang="en-AU" sz="1400" dirty="0">
                          <a:effectLst/>
                          <a:latin typeface="+mn-lt"/>
                          <a:ea typeface="DengXian" panose="02010600030101010101" pitchFamily="2" charset="-122"/>
                          <a:cs typeface="Times New Roman" panose="02020603050405020304" pitchFamily="18" charset="0"/>
                        </a:rPr>
                        <a:t>Assume all data are up to date</a:t>
                      </a:r>
                    </a:p>
                  </a:txBody>
                  <a:tcPr marL="68580" marR="68580" marT="0" marB="0"/>
                </a:tc>
                <a:extLst>
                  <a:ext uri="{0D108BD9-81ED-4DB2-BD59-A6C34878D82A}">
                    <a16:rowId xmlns:a16="http://schemas.microsoft.com/office/drawing/2014/main" val="2683827548"/>
                  </a:ext>
                </a:extLst>
              </a:tr>
              <a:tr h="529532">
                <a:tc>
                  <a:txBody>
                    <a:bodyPr/>
                    <a:lstStyle/>
                    <a:p>
                      <a:pPr>
                        <a:lnSpc>
                          <a:spcPct val="107000"/>
                        </a:lnSpc>
                        <a:spcAft>
                          <a:spcPts val="800"/>
                        </a:spcAft>
                      </a:pPr>
                      <a:r>
                        <a:rPr lang="en-AU" sz="1400" dirty="0">
                          <a:effectLst/>
                          <a:latin typeface="+mn-lt"/>
                          <a:ea typeface="DengXian" panose="02010600030101010101" pitchFamily="2" charset="-122"/>
                          <a:cs typeface="Times New Roman" panose="02020603050405020304" pitchFamily="18" charset="0"/>
                        </a:rPr>
                        <a:t>Relevancy</a:t>
                      </a:r>
                    </a:p>
                  </a:txBody>
                  <a:tcPr marL="68580" marR="68580" marT="0" marB="0"/>
                </a:tc>
                <a:tc>
                  <a:txBody>
                    <a:bodyPr/>
                    <a:lstStyle/>
                    <a:p>
                      <a:r>
                        <a:rPr lang="en-AU" sz="1400" dirty="0">
                          <a:latin typeface="+mn-lt"/>
                        </a:rPr>
                        <a:t>Data items with value meta-data </a:t>
                      </a:r>
                    </a:p>
                  </a:txBody>
                  <a:tcPr/>
                </a:tc>
                <a:tc>
                  <a:txBody>
                    <a:bodyPr/>
                    <a:lstStyle/>
                    <a:p>
                      <a:pPr>
                        <a:lnSpc>
                          <a:spcPct val="107000"/>
                        </a:lnSpc>
                        <a:spcAft>
                          <a:spcPts val="800"/>
                        </a:spcAft>
                      </a:pPr>
                      <a:r>
                        <a:rPr lang="en-AU" sz="1400" dirty="0">
                          <a:effectLst/>
                          <a:latin typeface="+mn-lt"/>
                          <a:ea typeface="DengXian" panose="02010600030101010101" pitchFamily="2" charset="-122"/>
                          <a:cs typeface="Times New Roman" panose="02020603050405020304" pitchFamily="18" charset="0"/>
                        </a:rPr>
                        <a:t>All variables are relevant </a:t>
                      </a:r>
                    </a:p>
                  </a:txBody>
                  <a:tcPr marL="68580" marR="68580" marT="0" marB="0"/>
                </a:tc>
                <a:extLst>
                  <a:ext uri="{0D108BD9-81ED-4DB2-BD59-A6C34878D82A}">
                    <a16:rowId xmlns:a16="http://schemas.microsoft.com/office/drawing/2014/main" val="1188579795"/>
                  </a:ext>
                </a:extLst>
              </a:tr>
              <a:tr h="686551">
                <a:tc>
                  <a:txBody>
                    <a:bodyPr/>
                    <a:lstStyle/>
                    <a:p>
                      <a:pPr>
                        <a:lnSpc>
                          <a:spcPct val="107000"/>
                        </a:lnSpc>
                        <a:spcAft>
                          <a:spcPts val="800"/>
                        </a:spcAft>
                      </a:pPr>
                      <a:r>
                        <a:rPr lang="en-AU" sz="1400" dirty="0">
                          <a:effectLst/>
                          <a:latin typeface="+mn-lt"/>
                          <a:ea typeface="DengXian" panose="02010600030101010101" pitchFamily="2" charset="-122"/>
                          <a:cs typeface="Times New Roman" panose="02020603050405020304" pitchFamily="18" charset="0"/>
                        </a:rPr>
                        <a:t>Validity</a:t>
                      </a:r>
                    </a:p>
                  </a:txBody>
                  <a:tcPr marL="68580" marR="68580" marT="0" marB="0"/>
                </a:tc>
                <a:tc>
                  <a:txBody>
                    <a:bodyPr/>
                    <a:lstStyle/>
                    <a:p>
                      <a:r>
                        <a:rPr lang="en-AU" sz="1400" dirty="0">
                          <a:latin typeface="+mn-lt"/>
                        </a:rPr>
                        <a:t>Data containing allowable values </a:t>
                      </a:r>
                    </a:p>
                  </a:txBody>
                  <a:tcPr/>
                </a:tc>
                <a:tc>
                  <a:txBody>
                    <a:bodyPr/>
                    <a:lstStyle/>
                    <a:p>
                      <a:pPr>
                        <a:lnSpc>
                          <a:spcPct val="107000"/>
                        </a:lnSpc>
                        <a:spcAft>
                          <a:spcPts val="800"/>
                        </a:spcAft>
                      </a:pPr>
                      <a:r>
                        <a:rPr lang="en-AU" sz="1400" dirty="0">
                          <a:effectLst/>
                          <a:latin typeface="+mn-lt"/>
                          <a:ea typeface="DengXian" panose="02010600030101010101" pitchFamily="2" charset="-122"/>
                          <a:cs typeface="Times New Roman" panose="02020603050405020304" pitchFamily="18" charset="0"/>
                        </a:rPr>
                        <a:t>Change data type of all categorical variables from decimal to factor so R can correctly examine the data </a:t>
                      </a:r>
                    </a:p>
                  </a:txBody>
                  <a:tcPr marL="68580" marR="68580" marT="0" marB="0"/>
                </a:tc>
                <a:extLst>
                  <a:ext uri="{0D108BD9-81ED-4DB2-BD59-A6C34878D82A}">
                    <a16:rowId xmlns:a16="http://schemas.microsoft.com/office/drawing/2014/main" val="2218275834"/>
                  </a:ext>
                </a:extLst>
              </a:tr>
              <a:tr h="381695">
                <a:tc>
                  <a:txBody>
                    <a:bodyPr/>
                    <a:lstStyle/>
                    <a:p>
                      <a:pPr>
                        <a:lnSpc>
                          <a:spcPct val="107000"/>
                        </a:lnSpc>
                        <a:spcAft>
                          <a:spcPts val="800"/>
                        </a:spcAft>
                      </a:pPr>
                      <a:r>
                        <a:rPr lang="en-AU" sz="1400" dirty="0">
                          <a:effectLst/>
                          <a:latin typeface="+mn-lt"/>
                          <a:ea typeface="DengXian" panose="02010600030101010101" pitchFamily="2" charset="-122"/>
                          <a:cs typeface="Times New Roman" panose="02020603050405020304" pitchFamily="18" charset="0"/>
                        </a:rPr>
                        <a:t>Uniqueness</a:t>
                      </a:r>
                    </a:p>
                  </a:txBody>
                  <a:tcPr marL="68580" marR="68580" marT="0" marB="0"/>
                </a:tc>
                <a:tc>
                  <a:txBody>
                    <a:bodyPr/>
                    <a:lstStyle/>
                    <a:p>
                      <a:r>
                        <a:rPr lang="en-AU" sz="1400" dirty="0">
                          <a:latin typeface="+mn-lt"/>
                        </a:rPr>
                        <a:t>Records that are duplicated </a:t>
                      </a:r>
                    </a:p>
                  </a:txBody>
                  <a:tcPr/>
                </a:tc>
                <a:tc>
                  <a:txBody>
                    <a:bodyPr/>
                    <a:lstStyle/>
                    <a:p>
                      <a:pPr>
                        <a:lnSpc>
                          <a:spcPct val="107000"/>
                        </a:lnSpc>
                        <a:spcAft>
                          <a:spcPts val="800"/>
                        </a:spcAft>
                      </a:pPr>
                      <a:r>
                        <a:rPr lang="en-AU" sz="1400" dirty="0">
                          <a:effectLst/>
                          <a:latin typeface="+mn-lt"/>
                          <a:ea typeface="DengXian" panose="02010600030101010101" pitchFamily="2" charset="-122"/>
                          <a:cs typeface="Times New Roman" panose="02020603050405020304" pitchFamily="18" charset="0"/>
                        </a:rPr>
                        <a:t>No duplicated data found</a:t>
                      </a:r>
                    </a:p>
                  </a:txBody>
                  <a:tcPr marL="68580" marR="68580" marT="0" marB="0"/>
                </a:tc>
                <a:extLst>
                  <a:ext uri="{0D108BD9-81ED-4DB2-BD59-A6C34878D82A}">
                    <a16:rowId xmlns:a16="http://schemas.microsoft.com/office/drawing/2014/main" val="869485416"/>
                  </a:ext>
                </a:extLst>
              </a:tr>
            </a:tbl>
          </a:graphicData>
        </a:graphic>
      </p:graphicFrame>
    </p:spTree>
    <p:extLst>
      <p:ext uri="{BB962C8B-B14F-4D97-AF65-F5344CB8AC3E}">
        <p14:creationId xmlns:p14="http://schemas.microsoft.com/office/powerpoint/2010/main" val="266311867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22" name="Shape 71"/>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lang="en-AU" sz="2667" dirty="0"/>
              <a:t>Data Exploration </a:t>
            </a:r>
          </a:p>
        </p:txBody>
      </p:sp>
      <p:sp>
        <p:nvSpPr>
          <p:cNvPr id="123" name="Shape 72"/>
          <p:cNvSpPr/>
          <p:nvPr/>
        </p:nvSpPr>
        <p:spPr>
          <a:xfrm>
            <a:off x="273367" y="1444399"/>
            <a:ext cx="11420800" cy="688479"/>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r>
              <a:rPr lang="en-AU" sz="2667" dirty="0"/>
              <a:t>Data dictionary</a:t>
            </a:r>
            <a:endParaRPr sz="2667" dirty="0"/>
          </a:p>
        </p:txBody>
      </p:sp>
      <p:graphicFrame>
        <p:nvGraphicFramePr>
          <p:cNvPr id="6" name="Table 5">
            <a:extLst>
              <a:ext uri="{FF2B5EF4-FFF2-40B4-BE49-F238E27FC236}">
                <a16:creationId xmlns:a16="http://schemas.microsoft.com/office/drawing/2014/main" id="{F6981EB6-C983-EEAE-6DC3-7C732C127A74}"/>
              </a:ext>
            </a:extLst>
          </p:cNvPr>
          <p:cNvGraphicFramePr>
            <a:graphicFrameLocks noGrp="1"/>
          </p:cNvGraphicFramePr>
          <p:nvPr>
            <p:extLst>
              <p:ext uri="{D42A27DB-BD31-4B8C-83A1-F6EECF244321}">
                <p14:modId xmlns:p14="http://schemas.microsoft.com/office/powerpoint/2010/main" val="2925303729"/>
              </p:ext>
            </p:extLst>
          </p:nvPr>
        </p:nvGraphicFramePr>
        <p:xfrm>
          <a:off x="331076" y="2386778"/>
          <a:ext cx="5775858" cy="4016377"/>
        </p:xfrm>
        <a:graphic>
          <a:graphicData uri="http://schemas.openxmlformats.org/drawingml/2006/table">
            <a:tbl>
              <a:tblPr firstRow="1" firstCol="1" bandRow="1">
                <a:tableStyleId>{5C22544A-7EE6-4342-B048-85BDC9FD1C3A}</a:tableStyleId>
              </a:tblPr>
              <a:tblGrid>
                <a:gridCol w="2887929">
                  <a:extLst>
                    <a:ext uri="{9D8B030D-6E8A-4147-A177-3AD203B41FA5}">
                      <a16:colId xmlns:a16="http://schemas.microsoft.com/office/drawing/2014/main" val="945221174"/>
                    </a:ext>
                  </a:extLst>
                </a:gridCol>
                <a:gridCol w="2887929">
                  <a:extLst>
                    <a:ext uri="{9D8B030D-6E8A-4147-A177-3AD203B41FA5}">
                      <a16:colId xmlns:a16="http://schemas.microsoft.com/office/drawing/2014/main" val="4078017821"/>
                    </a:ext>
                  </a:extLst>
                </a:gridCol>
              </a:tblGrid>
              <a:tr h="190333">
                <a:tc>
                  <a:txBody>
                    <a:bodyPr/>
                    <a:lstStyle/>
                    <a:p>
                      <a:pPr marL="457200">
                        <a:lnSpc>
                          <a:spcPct val="107000"/>
                        </a:lnSpc>
                      </a:pPr>
                      <a:r>
                        <a:rPr lang="en-AU" sz="1100">
                          <a:effectLst/>
                        </a:rPr>
                        <a:t>Variables </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457200">
                        <a:lnSpc>
                          <a:spcPct val="107000"/>
                        </a:lnSpc>
                        <a:spcAft>
                          <a:spcPts val="800"/>
                        </a:spcAft>
                      </a:pPr>
                      <a:r>
                        <a:rPr lang="en-AU" sz="1100">
                          <a:effectLst/>
                        </a:rPr>
                        <a:t>Explanation </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98780597"/>
                  </a:ext>
                </a:extLst>
              </a:tr>
              <a:tr h="190333">
                <a:tc>
                  <a:txBody>
                    <a:bodyPr/>
                    <a:lstStyle/>
                    <a:p>
                      <a:pPr marL="457200">
                        <a:lnSpc>
                          <a:spcPct val="107000"/>
                        </a:lnSpc>
                      </a:pPr>
                      <a:r>
                        <a:rPr lang="en-AU" sz="1100">
                          <a:effectLst/>
                        </a:rPr>
                        <a:t>Age </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457200">
                        <a:lnSpc>
                          <a:spcPct val="107000"/>
                        </a:lnSpc>
                        <a:spcAft>
                          <a:spcPts val="800"/>
                        </a:spcAft>
                      </a:pPr>
                      <a:r>
                        <a:rPr lang="en-AU" sz="1100">
                          <a:effectLst/>
                        </a:rPr>
                        <a:t>Patients’ age </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8009267"/>
                  </a:ext>
                </a:extLst>
              </a:tr>
              <a:tr h="190333">
                <a:tc>
                  <a:txBody>
                    <a:bodyPr/>
                    <a:lstStyle/>
                    <a:p>
                      <a:pPr marL="457200">
                        <a:lnSpc>
                          <a:spcPct val="107000"/>
                        </a:lnSpc>
                      </a:pPr>
                      <a:r>
                        <a:rPr lang="en-AU" sz="1100">
                          <a:effectLst/>
                        </a:rPr>
                        <a:t>Sex</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457200">
                        <a:lnSpc>
                          <a:spcPct val="107000"/>
                        </a:lnSpc>
                        <a:spcAft>
                          <a:spcPts val="800"/>
                        </a:spcAft>
                      </a:pPr>
                      <a:r>
                        <a:rPr lang="en-AU" sz="1100">
                          <a:effectLst/>
                        </a:rPr>
                        <a:t>Patients’ sexuality </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56943945"/>
                  </a:ext>
                </a:extLst>
              </a:tr>
              <a:tr h="986911">
                <a:tc>
                  <a:txBody>
                    <a:bodyPr/>
                    <a:lstStyle/>
                    <a:p>
                      <a:pPr marL="457200">
                        <a:lnSpc>
                          <a:spcPct val="107000"/>
                        </a:lnSpc>
                      </a:pPr>
                      <a:r>
                        <a:rPr lang="en-AU" sz="1100">
                          <a:effectLst/>
                        </a:rPr>
                        <a:t>Cp</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457200">
                        <a:lnSpc>
                          <a:spcPct val="107000"/>
                        </a:lnSpc>
                      </a:pPr>
                      <a:r>
                        <a:rPr lang="en-AU" sz="1100" dirty="0">
                          <a:effectLst/>
                        </a:rPr>
                        <a:t>Chest pain type </a:t>
                      </a:r>
                    </a:p>
                    <a:p>
                      <a:pPr marL="342900" lvl="0" indent="-342900">
                        <a:lnSpc>
                          <a:spcPct val="107000"/>
                        </a:lnSpc>
                        <a:buFont typeface="+mj-lt"/>
                        <a:buAutoNum type="arabicPeriod"/>
                      </a:pPr>
                      <a:r>
                        <a:rPr lang="en-AU" sz="1100" dirty="0">
                          <a:effectLst/>
                        </a:rPr>
                        <a:t>Typical angina </a:t>
                      </a:r>
                    </a:p>
                    <a:p>
                      <a:pPr marL="342900" lvl="0" indent="-342900">
                        <a:lnSpc>
                          <a:spcPct val="107000"/>
                        </a:lnSpc>
                        <a:buFont typeface="+mj-lt"/>
                        <a:buAutoNum type="arabicPeriod"/>
                      </a:pPr>
                      <a:r>
                        <a:rPr lang="en-AU" sz="1100" dirty="0">
                          <a:effectLst/>
                        </a:rPr>
                        <a:t>Atypical angina </a:t>
                      </a:r>
                    </a:p>
                    <a:p>
                      <a:pPr marL="342900" lvl="0" indent="-342900">
                        <a:lnSpc>
                          <a:spcPct val="107000"/>
                        </a:lnSpc>
                        <a:buFont typeface="+mj-lt"/>
                        <a:buAutoNum type="arabicPeriod"/>
                      </a:pPr>
                      <a:r>
                        <a:rPr lang="en-AU" sz="1100" dirty="0">
                          <a:effectLst/>
                        </a:rPr>
                        <a:t>Non-typical angina </a:t>
                      </a:r>
                    </a:p>
                    <a:p>
                      <a:pPr marL="342900" lvl="0" indent="-342900">
                        <a:lnSpc>
                          <a:spcPct val="107000"/>
                        </a:lnSpc>
                        <a:spcAft>
                          <a:spcPts val="800"/>
                        </a:spcAft>
                        <a:buFont typeface="+mj-lt"/>
                        <a:buAutoNum type="arabicPeriod"/>
                      </a:pPr>
                      <a:r>
                        <a:rPr lang="en-AU" sz="1100" dirty="0">
                          <a:effectLst/>
                        </a:rPr>
                        <a:t>Asymptomatic </a:t>
                      </a:r>
                      <a:endParaRPr lang="en-AU"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9801073"/>
                  </a:ext>
                </a:extLst>
              </a:tr>
              <a:tr h="190333">
                <a:tc>
                  <a:txBody>
                    <a:bodyPr/>
                    <a:lstStyle/>
                    <a:p>
                      <a:pPr marL="457200">
                        <a:lnSpc>
                          <a:spcPct val="107000"/>
                        </a:lnSpc>
                      </a:pPr>
                      <a:r>
                        <a:rPr lang="en-AU" sz="1100">
                          <a:effectLst/>
                        </a:rPr>
                        <a:t>Trtbps </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457200">
                        <a:lnSpc>
                          <a:spcPct val="107000"/>
                        </a:lnSpc>
                        <a:spcAft>
                          <a:spcPts val="800"/>
                        </a:spcAft>
                      </a:pPr>
                      <a:r>
                        <a:rPr lang="en-AU" sz="1100">
                          <a:effectLst/>
                        </a:rPr>
                        <a:t>Resting blood pressure </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564793"/>
                  </a:ext>
                </a:extLst>
              </a:tr>
              <a:tr h="389478">
                <a:tc>
                  <a:txBody>
                    <a:bodyPr/>
                    <a:lstStyle/>
                    <a:p>
                      <a:pPr marL="457200">
                        <a:lnSpc>
                          <a:spcPct val="107000"/>
                        </a:lnSpc>
                      </a:pPr>
                      <a:r>
                        <a:rPr lang="en-AU" sz="1100">
                          <a:effectLst/>
                        </a:rPr>
                        <a:t>Chol</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457200">
                        <a:lnSpc>
                          <a:spcPct val="107000"/>
                        </a:lnSpc>
                        <a:spcAft>
                          <a:spcPts val="800"/>
                        </a:spcAft>
                      </a:pPr>
                      <a:r>
                        <a:rPr lang="en-AU" sz="1100" dirty="0">
                          <a:effectLst/>
                        </a:rPr>
                        <a:t>Cholesterol in mg/dl fetched via BMI sensor </a:t>
                      </a:r>
                      <a:endParaRPr lang="en-AU"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89071893"/>
                  </a:ext>
                </a:extLst>
              </a:tr>
              <a:tr h="588622">
                <a:tc>
                  <a:txBody>
                    <a:bodyPr/>
                    <a:lstStyle/>
                    <a:p>
                      <a:pPr marL="457200">
                        <a:lnSpc>
                          <a:spcPct val="107000"/>
                        </a:lnSpc>
                      </a:pPr>
                      <a:r>
                        <a:rPr lang="en-AU" sz="1100">
                          <a:effectLst/>
                        </a:rPr>
                        <a:t>Fbs </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457200">
                        <a:lnSpc>
                          <a:spcPct val="107000"/>
                        </a:lnSpc>
                      </a:pPr>
                      <a:r>
                        <a:rPr lang="en-AU" sz="1100" dirty="0">
                          <a:effectLst/>
                        </a:rPr>
                        <a:t>Fasting blood sugar </a:t>
                      </a:r>
                    </a:p>
                    <a:p>
                      <a:pPr marL="342900" lvl="0" indent="-342900">
                        <a:lnSpc>
                          <a:spcPct val="107000"/>
                        </a:lnSpc>
                        <a:buFont typeface="+mj-lt"/>
                        <a:buAutoNum type="arabicPeriod"/>
                      </a:pPr>
                      <a:r>
                        <a:rPr lang="en-AU" sz="1100" dirty="0">
                          <a:effectLst/>
                        </a:rPr>
                        <a:t>Blood sugar &gt; 120 mg/dl</a:t>
                      </a:r>
                    </a:p>
                    <a:p>
                      <a:pPr marL="0" lvl="0" indent="0">
                        <a:lnSpc>
                          <a:spcPct val="107000"/>
                        </a:lnSpc>
                        <a:spcAft>
                          <a:spcPts val="800"/>
                        </a:spcAft>
                        <a:buFont typeface="+mj-lt"/>
                        <a:buNone/>
                      </a:pPr>
                      <a:r>
                        <a:rPr lang="en-AU" sz="1100" dirty="0">
                          <a:effectLst/>
                        </a:rPr>
                        <a:t>0.        Blood sugar &lt;= 120 mg/dl</a:t>
                      </a:r>
                      <a:endParaRPr lang="en-AU"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40951423"/>
                  </a:ext>
                </a:extLst>
              </a:tr>
              <a:tr h="1099701">
                <a:tc>
                  <a:txBody>
                    <a:bodyPr/>
                    <a:lstStyle/>
                    <a:p>
                      <a:pPr marL="457200">
                        <a:lnSpc>
                          <a:spcPct val="107000"/>
                        </a:lnSpc>
                        <a:spcAft>
                          <a:spcPts val="800"/>
                        </a:spcAft>
                      </a:pPr>
                      <a:r>
                        <a:rPr lang="en-AU" sz="1100">
                          <a:effectLst/>
                        </a:rPr>
                        <a:t>Restecg</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en-AU" sz="1100" dirty="0">
                          <a:effectLst/>
                        </a:rPr>
                        <a:t>Resting electrocardiographic results:</a:t>
                      </a:r>
                    </a:p>
                    <a:p>
                      <a:pPr marL="342900" lvl="0" indent="-342900">
                        <a:lnSpc>
                          <a:spcPct val="107000"/>
                        </a:lnSpc>
                        <a:buFont typeface="+mj-lt"/>
                        <a:buAutoNum type="arabicPeriod"/>
                      </a:pPr>
                      <a:r>
                        <a:rPr lang="en-AU" sz="1100" dirty="0">
                          <a:effectLst/>
                        </a:rPr>
                        <a:t>Normal</a:t>
                      </a:r>
                    </a:p>
                    <a:p>
                      <a:pPr marL="342900" lvl="0" indent="-342900">
                        <a:lnSpc>
                          <a:spcPct val="107000"/>
                        </a:lnSpc>
                        <a:buFont typeface="+mj-lt"/>
                        <a:buAutoNum type="arabicPeriod"/>
                      </a:pPr>
                      <a:r>
                        <a:rPr lang="en-AU" sz="1100" dirty="0">
                          <a:effectLst/>
                        </a:rPr>
                        <a:t>Having ST-T wave abnormality</a:t>
                      </a:r>
                    </a:p>
                    <a:p>
                      <a:pPr marL="342900" lvl="0" indent="-342900">
                        <a:lnSpc>
                          <a:spcPct val="107000"/>
                        </a:lnSpc>
                        <a:spcAft>
                          <a:spcPts val="800"/>
                        </a:spcAft>
                        <a:buFont typeface="+mj-lt"/>
                        <a:buAutoNum type="arabicPeriod"/>
                      </a:pPr>
                      <a:r>
                        <a:rPr lang="en-AU" sz="1100" dirty="0">
                          <a:effectLst/>
                        </a:rPr>
                        <a:t>showing probable or definite left ventricular hypertrophy</a:t>
                      </a:r>
                      <a:endParaRPr lang="en-AU"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62122044"/>
                  </a:ext>
                </a:extLst>
              </a:tr>
              <a:tr h="190333">
                <a:tc>
                  <a:txBody>
                    <a:bodyPr/>
                    <a:lstStyle/>
                    <a:p>
                      <a:pPr marL="457200">
                        <a:lnSpc>
                          <a:spcPct val="107000"/>
                        </a:lnSpc>
                      </a:pPr>
                      <a:r>
                        <a:rPr lang="en-AU" sz="1100">
                          <a:effectLst/>
                        </a:rPr>
                        <a:t>Thalachh</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457200">
                        <a:lnSpc>
                          <a:spcPct val="107000"/>
                        </a:lnSpc>
                        <a:spcAft>
                          <a:spcPts val="800"/>
                        </a:spcAft>
                      </a:pPr>
                      <a:r>
                        <a:rPr lang="en-AU" sz="1100" dirty="0">
                          <a:effectLst/>
                        </a:rPr>
                        <a:t>Maximum heart rate </a:t>
                      </a:r>
                      <a:endParaRPr lang="en-AU"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53678024"/>
                  </a:ext>
                </a:extLst>
              </a:tr>
            </a:tbl>
          </a:graphicData>
        </a:graphic>
      </p:graphicFrame>
      <p:graphicFrame>
        <p:nvGraphicFramePr>
          <p:cNvPr id="7" name="Table 6">
            <a:extLst>
              <a:ext uri="{FF2B5EF4-FFF2-40B4-BE49-F238E27FC236}">
                <a16:creationId xmlns:a16="http://schemas.microsoft.com/office/drawing/2014/main" id="{CD4ECC85-A0A3-1966-555C-6D958798DF8B}"/>
              </a:ext>
            </a:extLst>
          </p:cNvPr>
          <p:cNvGraphicFramePr>
            <a:graphicFrameLocks noGrp="1"/>
          </p:cNvGraphicFramePr>
          <p:nvPr>
            <p:extLst>
              <p:ext uri="{D42A27DB-BD31-4B8C-83A1-F6EECF244321}">
                <p14:modId xmlns:p14="http://schemas.microsoft.com/office/powerpoint/2010/main" val="2503825891"/>
              </p:ext>
            </p:extLst>
          </p:nvPr>
        </p:nvGraphicFramePr>
        <p:xfrm>
          <a:off x="6705600" y="2386778"/>
          <a:ext cx="4988567" cy="4016377"/>
        </p:xfrm>
        <a:graphic>
          <a:graphicData uri="http://schemas.openxmlformats.org/drawingml/2006/table">
            <a:tbl>
              <a:tblPr firstRow="1" firstCol="1" bandRow="1">
                <a:tableStyleId>{5C22544A-7EE6-4342-B048-85BDC9FD1C3A}</a:tableStyleId>
              </a:tblPr>
              <a:tblGrid>
                <a:gridCol w="2307597">
                  <a:extLst>
                    <a:ext uri="{9D8B030D-6E8A-4147-A177-3AD203B41FA5}">
                      <a16:colId xmlns:a16="http://schemas.microsoft.com/office/drawing/2014/main" val="634934657"/>
                    </a:ext>
                  </a:extLst>
                </a:gridCol>
                <a:gridCol w="2680970">
                  <a:extLst>
                    <a:ext uri="{9D8B030D-6E8A-4147-A177-3AD203B41FA5}">
                      <a16:colId xmlns:a16="http://schemas.microsoft.com/office/drawing/2014/main" val="4198466977"/>
                    </a:ext>
                  </a:extLst>
                </a:gridCol>
              </a:tblGrid>
              <a:tr h="0">
                <a:tc>
                  <a:txBody>
                    <a:bodyPr/>
                    <a:lstStyle/>
                    <a:p>
                      <a:pPr marL="457200">
                        <a:lnSpc>
                          <a:spcPct val="107000"/>
                        </a:lnSpc>
                      </a:pPr>
                      <a:r>
                        <a:rPr lang="en-AU" sz="1100">
                          <a:effectLst/>
                        </a:rPr>
                        <a:t>Variables </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457200">
                        <a:lnSpc>
                          <a:spcPct val="107000"/>
                        </a:lnSpc>
                        <a:spcAft>
                          <a:spcPts val="800"/>
                        </a:spcAft>
                      </a:pPr>
                      <a:r>
                        <a:rPr lang="en-AU" sz="1100">
                          <a:effectLst/>
                        </a:rPr>
                        <a:t>Explanation </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34674206"/>
                  </a:ext>
                </a:extLst>
              </a:tr>
              <a:tr h="0">
                <a:tc>
                  <a:txBody>
                    <a:bodyPr/>
                    <a:lstStyle/>
                    <a:p>
                      <a:pPr marL="457200">
                        <a:lnSpc>
                          <a:spcPct val="107000"/>
                        </a:lnSpc>
                      </a:pPr>
                      <a:r>
                        <a:rPr lang="en-AU" sz="1100">
                          <a:effectLst/>
                        </a:rPr>
                        <a:t>Exng </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457200">
                        <a:lnSpc>
                          <a:spcPct val="107000"/>
                        </a:lnSpc>
                      </a:pPr>
                      <a:r>
                        <a:rPr lang="en-AU" sz="1100" dirty="0">
                          <a:effectLst/>
                        </a:rPr>
                        <a:t>Exercise induced </a:t>
                      </a:r>
                      <a:r>
                        <a:rPr lang="en-AU" sz="1100" dirty="0" err="1">
                          <a:effectLst/>
                        </a:rPr>
                        <a:t>angine</a:t>
                      </a:r>
                      <a:r>
                        <a:rPr lang="en-AU" sz="1100" dirty="0">
                          <a:effectLst/>
                        </a:rPr>
                        <a:t>:</a:t>
                      </a:r>
                    </a:p>
                    <a:p>
                      <a:pPr marL="0" lvl="0" indent="0">
                        <a:lnSpc>
                          <a:spcPct val="107000"/>
                        </a:lnSpc>
                        <a:buFont typeface="+mj-lt"/>
                        <a:buNone/>
                      </a:pPr>
                      <a:r>
                        <a:rPr lang="en-AU" sz="1100" dirty="0">
                          <a:effectLst/>
                        </a:rPr>
                        <a:t>0. no</a:t>
                      </a:r>
                    </a:p>
                    <a:p>
                      <a:pPr marL="0" lvl="0" indent="0">
                        <a:lnSpc>
                          <a:spcPct val="107000"/>
                        </a:lnSpc>
                        <a:buFont typeface="+mj-lt"/>
                        <a:buNone/>
                      </a:pPr>
                      <a:r>
                        <a:rPr lang="en-AU" sz="1100" dirty="0">
                          <a:effectLst/>
                        </a:rPr>
                        <a:t>1.  yes</a:t>
                      </a:r>
                    </a:p>
                    <a:p>
                      <a:pPr marL="457200">
                        <a:lnSpc>
                          <a:spcPct val="107000"/>
                        </a:lnSpc>
                        <a:spcAft>
                          <a:spcPts val="800"/>
                        </a:spcAft>
                      </a:pPr>
                      <a:r>
                        <a:rPr lang="en-AU" sz="1100" dirty="0">
                          <a:effectLst/>
                        </a:rPr>
                        <a:t> </a:t>
                      </a:r>
                      <a:endParaRPr lang="en-AU"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60408575"/>
                  </a:ext>
                </a:extLst>
              </a:tr>
              <a:tr h="0">
                <a:tc>
                  <a:txBody>
                    <a:bodyPr/>
                    <a:lstStyle/>
                    <a:p>
                      <a:pPr marL="457200">
                        <a:lnSpc>
                          <a:spcPct val="107000"/>
                        </a:lnSpc>
                        <a:spcAft>
                          <a:spcPts val="800"/>
                        </a:spcAft>
                      </a:pPr>
                      <a:r>
                        <a:rPr lang="en-AU" sz="1100">
                          <a:effectLst/>
                        </a:rPr>
                        <a:t>Oldpeak</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en-AU" sz="1100">
                          <a:effectLst/>
                        </a:rPr>
                        <a:t>ST depression induced by exercise relative to rest</a:t>
                      </a:r>
                    </a:p>
                    <a:p>
                      <a:pPr marL="457200">
                        <a:lnSpc>
                          <a:spcPct val="107000"/>
                        </a:lnSpc>
                        <a:spcAft>
                          <a:spcPts val="800"/>
                        </a:spcAft>
                      </a:pPr>
                      <a:r>
                        <a:rPr lang="en-AU" sz="1100">
                          <a:effectLst/>
                        </a:rPr>
                        <a:t> </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67386291"/>
                  </a:ext>
                </a:extLst>
              </a:tr>
              <a:tr h="0">
                <a:tc>
                  <a:txBody>
                    <a:bodyPr/>
                    <a:lstStyle/>
                    <a:p>
                      <a:pPr marL="457200">
                        <a:lnSpc>
                          <a:spcPct val="107000"/>
                        </a:lnSpc>
                      </a:pPr>
                      <a:r>
                        <a:rPr lang="en-AU" sz="1100">
                          <a:effectLst/>
                        </a:rPr>
                        <a:t>Slp</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457200">
                        <a:lnSpc>
                          <a:spcPct val="107000"/>
                        </a:lnSpc>
                        <a:spcAft>
                          <a:spcPts val="800"/>
                        </a:spcAft>
                      </a:pPr>
                      <a:r>
                        <a:rPr lang="en-AU" sz="1100" dirty="0">
                          <a:effectLst/>
                        </a:rPr>
                        <a:t>The slope of the peak experience ST segment </a:t>
                      </a:r>
                      <a:endParaRPr lang="en-AU"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4845269"/>
                  </a:ext>
                </a:extLst>
              </a:tr>
              <a:tr h="0">
                <a:tc>
                  <a:txBody>
                    <a:bodyPr/>
                    <a:lstStyle/>
                    <a:p>
                      <a:pPr marL="457200">
                        <a:lnSpc>
                          <a:spcPct val="107000"/>
                        </a:lnSpc>
                      </a:pPr>
                      <a:r>
                        <a:rPr lang="en-AU" sz="1100">
                          <a:effectLst/>
                        </a:rPr>
                        <a:t>Caa </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457200">
                        <a:lnSpc>
                          <a:spcPct val="107000"/>
                        </a:lnSpc>
                        <a:spcAft>
                          <a:spcPts val="800"/>
                        </a:spcAft>
                      </a:pPr>
                      <a:r>
                        <a:rPr lang="en-AU" sz="1100" dirty="0">
                          <a:effectLst/>
                        </a:rPr>
                        <a:t>Number of major vessels (0-3) coloured by fluoroscopy </a:t>
                      </a:r>
                      <a:endParaRPr lang="en-AU"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32918135"/>
                  </a:ext>
                </a:extLst>
              </a:tr>
              <a:tr h="0">
                <a:tc>
                  <a:txBody>
                    <a:bodyPr/>
                    <a:lstStyle/>
                    <a:p>
                      <a:pPr marL="457200">
                        <a:lnSpc>
                          <a:spcPct val="107000"/>
                        </a:lnSpc>
                      </a:pPr>
                      <a:r>
                        <a:rPr lang="en-AU" sz="1100">
                          <a:effectLst/>
                        </a:rPr>
                        <a:t>thall</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457200">
                        <a:lnSpc>
                          <a:spcPct val="107000"/>
                        </a:lnSpc>
                      </a:pPr>
                      <a:r>
                        <a:rPr lang="en-AU" sz="1100" dirty="0">
                          <a:effectLst/>
                        </a:rPr>
                        <a:t>Heart defeat type</a:t>
                      </a:r>
                    </a:p>
                    <a:p>
                      <a:pPr marL="0" lvl="0" indent="0">
                        <a:lnSpc>
                          <a:spcPct val="107000"/>
                        </a:lnSpc>
                        <a:buFont typeface="+mj-lt"/>
                        <a:buNone/>
                      </a:pPr>
                      <a:r>
                        <a:rPr lang="en-AU" sz="1100" dirty="0">
                          <a:effectLst/>
                        </a:rPr>
                        <a:t>0. No heart defeat detected </a:t>
                      </a:r>
                    </a:p>
                    <a:p>
                      <a:pPr marL="0" lvl="0" indent="0">
                        <a:lnSpc>
                          <a:spcPct val="107000"/>
                        </a:lnSpc>
                        <a:buFont typeface="+mj-lt"/>
                        <a:buNone/>
                      </a:pPr>
                      <a:r>
                        <a:rPr lang="en-AU" sz="1100" dirty="0">
                          <a:effectLst/>
                        </a:rPr>
                        <a:t>1. Normal</a:t>
                      </a:r>
                    </a:p>
                    <a:p>
                      <a:pPr marL="0" lvl="0" indent="0">
                        <a:lnSpc>
                          <a:spcPct val="107000"/>
                        </a:lnSpc>
                        <a:buFont typeface="+mj-lt"/>
                        <a:buNone/>
                      </a:pPr>
                      <a:r>
                        <a:rPr lang="en-AU" sz="1100" dirty="0">
                          <a:effectLst/>
                        </a:rPr>
                        <a:t>2. Fixed defeat </a:t>
                      </a:r>
                    </a:p>
                    <a:p>
                      <a:pPr marL="0" lvl="0" indent="0">
                        <a:lnSpc>
                          <a:spcPct val="107000"/>
                        </a:lnSpc>
                        <a:spcAft>
                          <a:spcPts val="800"/>
                        </a:spcAft>
                        <a:buFont typeface="+mj-lt"/>
                        <a:buNone/>
                      </a:pPr>
                      <a:r>
                        <a:rPr lang="en-AU" sz="1100" dirty="0">
                          <a:effectLst/>
                        </a:rPr>
                        <a:t>3. Reversible defeat </a:t>
                      </a:r>
                    </a:p>
                    <a:p>
                      <a:pPr marL="228600">
                        <a:lnSpc>
                          <a:spcPct val="107000"/>
                        </a:lnSpc>
                        <a:spcAft>
                          <a:spcPts val="800"/>
                        </a:spcAft>
                      </a:pPr>
                      <a:r>
                        <a:rPr lang="en-AU" sz="1100" dirty="0">
                          <a:effectLst/>
                        </a:rPr>
                        <a:t> </a:t>
                      </a:r>
                      <a:endParaRPr lang="en-AU"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5440712"/>
                  </a:ext>
                </a:extLst>
              </a:tr>
              <a:tr h="0">
                <a:tc>
                  <a:txBody>
                    <a:bodyPr/>
                    <a:lstStyle/>
                    <a:p>
                      <a:pPr marL="457200">
                        <a:lnSpc>
                          <a:spcPct val="107000"/>
                        </a:lnSpc>
                        <a:spcAft>
                          <a:spcPts val="800"/>
                        </a:spcAft>
                      </a:pPr>
                      <a:r>
                        <a:rPr lang="en-AU" sz="1100">
                          <a:effectLst/>
                        </a:rPr>
                        <a:t>Output*</a:t>
                      </a:r>
                      <a:endParaRPr lang="en-AU"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r>
                        <a:rPr lang="en-AU" sz="1100" dirty="0">
                          <a:effectLst/>
                        </a:rPr>
                        <a:t>chance of heart attack: </a:t>
                      </a:r>
                    </a:p>
                    <a:p>
                      <a:pPr marL="0" lvl="0" indent="0">
                        <a:lnSpc>
                          <a:spcPct val="107000"/>
                        </a:lnSpc>
                        <a:buFont typeface="+mj-lt"/>
                        <a:buNone/>
                      </a:pPr>
                      <a:r>
                        <a:rPr lang="en-AU" sz="1100" dirty="0">
                          <a:effectLst/>
                        </a:rPr>
                        <a:t>0. Lower chance </a:t>
                      </a:r>
                    </a:p>
                    <a:p>
                      <a:pPr marL="0" lvl="0" indent="0">
                        <a:lnSpc>
                          <a:spcPct val="107000"/>
                        </a:lnSpc>
                        <a:spcAft>
                          <a:spcPts val="800"/>
                        </a:spcAft>
                        <a:buFont typeface="+mj-lt"/>
                        <a:buNone/>
                      </a:pPr>
                      <a:r>
                        <a:rPr lang="en-AU" sz="1100" dirty="0">
                          <a:effectLst/>
                        </a:rPr>
                        <a:t>1. Higher chance </a:t>
                      </a:r>
                      <a:endParaRPr lang="en-AU"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5338919"/>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31" name="Shape 80"/>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lang="en-AU" sz="2667" dirty="0"/>
              <a:t>Model development</a:t>
            </a:r>
            <a:endParaRPr sz="2667" dirty="0"/>
          </a:p>
        </p:txBody>
      </p:sp>
      <p:graphicFrame>
        <p:nvGraphicFramePr>
          <p:cNvPr id="2" name="Diagram 1">
            <a:extLst>
              <a:ext uri="{FF2B5EF4-FFF2-40B4-BE49-F238E27FC236}">
                <a16:creationId xmlns:a16="http://schemas.microsoft.com/office/drawing/2014/main" id="{FCACAC11-97F1-D391-B84B-7CD8503F4511}"/>
              </a:ext>
            </a:extLst>
          </p:cNvPr>
          <p:cNvGraphicFramePr/>
          <p:nvPr>
            <p:extLst>
              <p:ext uri="{D42A27DB-BD31-4B8C-83A1-F6EECF244321}">
                <p14:modId xmlns:p14="http://schemas.microsoft.com/office/powerpoint/2010/main" val="585419261"/>
              </p:ext>
            </p:extLst>
          </p:nvPr>
        </p:nvGraphicFramePr>
        <p:xfrm>
          <a:off x="402650" y="1583943"/>
          <a:ext cx="5512800" cy="577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D0BF084-EC30-5CB9-AB2C-45BB4EFF05C4}"/>
              </a:ext>
            </a:extLst>
          </p:cNvPr>
          <p:cNvSpPr txBox="1"/>
          <p:nvPr/>
        </p:nvSpPr>
        <p:spPr>
          <a:xfrm>
            <a:off x="493986" y="2548759"/>
            <a:ext cx="4524704" cy="1754326"/>
          </a:xfrm>
          <a:prstGeom prst="rect">
            <a:avLst/>
          </a:prstGeom>
          <a:noFill/>
        </p:spPr>
        <p:txBody>
          <a:bodyPr wrap="square" rtlCol="0">
            <a:spAutoFit/>
          </a:bodyPr>
          <a:lstStyle/>
          <a:p>
            <a:pPr marL="285750" indent="-285750">
              <a:buFont typeface="Arial" panose="020B0604020202020204" pitchFamily="34" charset="0"/>
              <a:buChar char="•"/>
            </a:pPr>
            <a:r>
              <a:rPr lang="en-AU" dirty="0"/>
              <a:t>Generate logistic regression model with </a:t>
            </a:r>
            <a:r>
              <a:rPr lang="en-AU" dirty="0" err="1"/>
              <a:t>glm</a:t>
            </a:r>
            <a:r>
              <a:rPr lang="en-AU" dirty="0"/>
              <a:t> in R</a:t>
            </a:r>
          </a:p>
          <a:p>
            <a:pPr marL="285750" indent="-285750">
              <a:buFont typeface="Arial" panose="020B0604020202020204" pitchFamily="34" charset="0"/>
              <a:buChar char="•"/>
            </a:pPr>
            <a:r>
              <a:rPr lang="en-AU" dirty="0"/>
              <a:t>Confusion matrix and its training error rate is shown on the right. In general, the </a:t>
            </a:r>
            <a:r>
              <a:rPr lang="en-AU" dirty="0" err="1"/>
              <a:t>glm</a:t>
            </a:r>
            <a:r>
              <a:rPr lang="en-AU" dirty="0"/>
              <a:t> model has low training error rate which is less than 15%</a:t>
            </a:r>
          </a:p>
        </p:txBody>
      </p:sp>
      <p:pic>
        <p:nvPicPr>
          <p:cNvPr id="12" name="Picture 11">
            <a:extLst>
              <a:ext uri="{FF2B5EF4-FFF2-40B4-BE49-F238E27FC236}">
                <a16:creationId xmlns:a16="http://schemas.microsoft.com/office/drawing/2014/main" id="{89B7E421-6E3D-FE15-F4B3-80CBEECE7921}"/>
              </a:ext>
            </a:extLst>
          </p:cNvPr>
          <p:cNvPicPr>
            <a:picLocks noChangeAspect="1"/>
          </p:cNvPicPr>
          <p:nvPr/>
        </p:nvPicPr>
        <p:blipFill>
          <a:blip r:embed="rId7"/>
          <a:stretch>
            <a:fillRect/>
          </a:stretch>
        </p:blipFill>
        <p:spPr>
          <a:xfrm>
            <a:off x="5870027" y="2651727"/>
            <a:ext cx="6276117" cy="4206273"/>
          </a:xfrm>
          <a:prstGeom prst="rect">
            <a:avLst/>
          </a:prstGeom>
        </p:spPr>
      </p:pic>
    </p:spTree>
    <p:extLst>
      <p:ext uri="{BB962C8B-B14F-4D97-AF65-F5344CB8AC3E}">
        <p14:creationId xmlns:p14="http://schemas.microsoft.com/office/powerpoint/2010/main" val="28887084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31" name="Shape 80"/>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lang="en-AU" sz="2667" dirty="0"/>
              <a:t>Interpretation </a:t>
            </a:r>
            <a:endParaRPr sz="2667" dirty="0"/>
          </a:p>
        </p:txBody>
      </p:sp>
      <p:sp>
        <p:nvSpPr>
          <p:cNvPr id="132" name="Shape 81"/>
          <p:cNvSpPr/>
          <p:nvPr/>
        </p:nvSpPr>
        <p:spPr>
          <a:xfrm>
            <a:off x="6332581" y="6506034"/>
            <a:ext cx="6059116" cy="688479"/>
          </a:xfrm>
          <a:prstGeom prst="rect">
            <a:avLst/>
          </a:prstGeom>
          <a:ln w="12700">
            <a:miter lim="400000"/>
          </a:ln>
          <a:extLst>
            <a:ext uri="{C572A759-6A51-4108-AA02-DFA0A04FC94B}">
              <ma14:wrappingTextBoxFlag xmlns:ma14="http://schemas.microsoft.com/office/mac/drawingml/2011/main" xmlns="" val="1"/>
            </a:ext>
          </a:extLst>
        </p:spPr>
        <p:txBody>
          <a:bodyPr wrap="square" lIns="121899" tIns="121899" rIns="121899" bIns="121899">
            <a:spAutoFit/>
          </a:bodyPr>
          <a:lstStyle>
            <a:lvl1pPr>
              <a:lnSpc>
                <a:spcPct val="115000"/>
              </a:lnSpc>
              <a:defRPr sz="2000" b="1">
                <a:latin typeface="Open Sans"/>
                <a:ea typeface="Open Sans"/>
                <a:cs typeface="Open Sans"/>
                <a:sym typeface="Open Sans"/>
              </a:defRPr>
            </a:lvl1pPr>
          </a:lstStyle>
          <a:p>
            <a:endParaRPr sz="2667" dirty="0"/>
          </a:p>
        </p:txBody>
      </p:sp>
      <p:sp>
        <p:nvSpPr>
          <p:cNvPr id="133" name="Shape 82"/>
          <p:cNvSpPr/>
          <p:nvPr/>
        </p:nvSpPr>
        <p:spPr>
          <a:xfrm>
            <a:off x="152498" y="1995567"/>
            <a:ext cx="5512800" cy="577873"/>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AU" sz="2000" dirty="0"/>
              <a:t>Significant factor (p test) </a:t>
            </a:r>
            <a:endParaRPr sz="2000" dirty="0"/>
          </a:p>
        </p:txBody>
      </p:sp>
      <p:sp>
        <p:nvSpPr>
          <p:cNvPr id="4" name="TextBox 3">
            <a:extLst>
              <a:ext uri="{FF2B5EF4-FFF2-40B4-BE49-F238E27FC236}">
                <a16:creationId xmlns:a16="http://schemas.microsoft.com/office/drawing/2014/main" id="{12550F69-CA57-6FEC-C842-F1F9A8A3BD78}"/>
              </a:ext>
            </a:extLst>
          </p:cNvPr>
          <p:cNvSpPr txBox="1"/>
          <p:nvPr/>
        </p:nvSpPr>
        <p:spPr>
          <a:xfrm>
            <a:off x="540984" y="2728241"/>
            <a:ext cx="3966133" cy="2524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228594" indent="-228594" defTabSz="1219170" hangingPunct="0">
              <a:buFont typeface="Arial" panose="020B0604020202020204" pitchFamily="34" charset="0"/>
              <a:buChar char="•"/>
            </a:pPr>
            <a:r>
              <a:rPr lang="en-AU" sz="1467" dirty="0"/>
              <a:t>Based on the P test on the right, the following 4 variables explains more about occurrence of heart attack than others(order by significant level)</a:t>
            </a:r>
          </a:p>
          <a:p>
            <a:pPr marL="685794" lvl="1" indent="-228594" defTabSz="1219170" hangingPunct="0">
              <a:buFont typeface="Arial" panose="020B0604020202020204" pitchFamily="34" charset="0"/>
              <a:buChar char="•"/>
            </a:pPr>
            <a:r>
              <a:rPr lang="en-AU" sz="1467" dirty="0"/>
              <a:t> cp (chest pain type)</a:t>
            </a:r>
          </a:p>
          <a:p>
            <a:pPr marL="685794" lvl="1" indent="-228594" defTabSz="1219170" hangingPunct="0">
              <a:buFont typeface="Arial" panose="020B0604020202020204" pitchFamily="34" charset="0"/>
              <a:buChar char="•"/>
            </a:pPr>
            <a:r>
              <a:rPr lang="en-AU" sz="1600" dirty="0" err="1"/>
              <a:t>caa</a:t>
            </a:r>
            <a:r>
              <a:rPr lang="en-AU" sz="1600" dirty="0"/>
              <a:t> (</a:t>
            </a:r>
            <a:r>
              <a:rPr lang="en-GB" sz="1600" dirty="0"/>
              <a:t>number of major vessels (0-3) coloured by fluoroscopy)</a:t>
            </a:r>
          </a:p>
          <a:p>
            <a:pPr marL="685794" lvl="1" indent="-228594" defTabSz="1219170" hangingPunct="0">
              <a:buFont typeface="Arial" panose="020B0604020202020204" pitchFamily="34" charset="0"/>
              <a:buChar char="•"/>
            </a:pPr>
            <a:r>
              <a:rPr lang="en-AU" sz="1800" dirty="0"/>
              <a:t>sex </a:t>
            </a:r>
          </a:p>
          <a:p>
            <a:pPr marL="685794" lvl="1" indent="-228594" defTabSz="1219170" hangingPunct="0">
              <a:buFont typeface="Arial" panose="020B0604020202020204" pitchFamily="34" charset="0"/>
              <a:buChar char="•"/>
            </a:pPr>
            <a:r>
              <a:rPr lang="en-AU" sz="1800" dirty="0" err="1"/>
              <a:t>thall</a:t>
            </a:r>
            <a:r>
              <a:rPr lang="en-AU" sz="1800" dirty="0"/>
              <a:t> (heart defeat type)</a:t>
            </a:r>
          </a:p>
          <a:p>
            <a:pPr defTabSz="1219170" hangingPunct="0"/>
            <a:endParaRPr lang="en-AU" sz="1467" dirty="0">
              <a:solidFill>
                <a:srgbClr val="000000"/>
              </a:solidFill>
              <a:sym typeface="Arial"/>
            </a:endParaRPr>
          </a:p>
        </p:txBody>
      </p:sp>
      <p:pic>
        <p:nvPicPr>
          <p:cNvPr id="9" name="Picture 8">
            <a:extLst>
              <a:ext uri="{FF2B5EF4-FFF2-40B4-BE49-F238E27FC236}">
                <a16:creationId xmlns:a16="http://schemas.microsoft.com/office/drawing/2014/main" id="{BB541F94-A2A0-DC09-E76D-F33D860A08B8}"/>
              </a:ext>
            </a:extLst>
          </p:cNvPr>
          <p:cNvPicPr>
            <a:picLocks noChangeAspect="1"/>
          </p:cNvPicPr>
          <p:nvPr/>
        </p:nvPicPr>
        <p:blipFill>
          <a:blip r:embed="rId2"/>
          <a:stretch>
            <a:fillRect/>
          </a:stretch>
        </p:blipFill>
        <p:spPr>
          <a:xfrm>
            <a:off x="6204422" y="2054771"/>
            <a:ext cx="5987578" cy="4740166"/>
          </a:xfrm>
          <a:prstGeom prst="rect">
            <a:avLst/>
          </a:prstGeom>
        </p:spPr>
      </p:pic>
    </p:spTree>
    <p:extLst>
      <p:ext uri="{BB962C8B-B14F-4D97-AF65-F5344CB8AC3E}">
        <p14:creationId xmlns:p14="http://schemas.microsoft.com/office/powerpoint/2010/main" val="1237812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31" name="Shape 80"/>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lang="en-AU" sz="2667" dirty="0"/>
              <a:t>Interpretation </a:t>
            </a:r>
            <a:endParaRPr sz="2667" dirty="0"/>
          </a:p>
        </p:txBody>
      </p:sp>
      <p:sp>
        <p:nvSpPr>
          <p:cNvPr id="132" name="Shape 81"/>
          <p:cNvSpPr/>
          <p:nvPr/>
        </p:nvSpPr>
        <p:spPr>
          <a:xfrm>
            <a:off x="273367" y="1444399"/>
            <a:ext cx="11420800" cy="688479"/>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endParaRPr sz="2667" dirty="0"/>
          </a:p>
        </p:txBody>
      </p:sp>
      <p:sp>
        <p:nvSpPr>
          <p:cNvPr id="133" name="Shape 82"/>
          <p:cNvSpPr/>
          <p:nvPr/>
        </p:nvSpPr>
        <p:spPr>
          <a:xfrm>
            <a:off x="203697" y="1747296"/>
            <a:ext cx="5512800" cy="931816"/>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1500">
                <a:latin typeface="Open Sans"/>
                <a:ea typeface="Open Sans"/>
                <a:cs typeface="Open Sans"/>
                <a:sym typeface="Open Sans"/>
              </a:defRPr>
            </a:lvl1pPr>
          </a:lstStyle>
          <a:p>
            <a:r>
              <a:rPr lang="en-AU" sz="2000" dirty="0"/>
              <a:t>Who has higher chance of getting heart attack</a:t>
            </a:r>
            <a:endParaRPr sz="2000" dirty="0"/>
          </a:p>
        </p:txBody>
      </p:sp>
      <p:sp>
        <p:nvSpPr>
          <p:cNvPr id="4" name="TextBox 3">
            <a:extLst>
              <a:ext uri="{FF2B5EF4-FFF2-40B4-BE49-F238E27FC236}">
                <a16:creationId xmlns:a16="http://schemas.microsoft.com/office/drawing/2014/main" id="{12550F69-CA57-6FEC-C842-F1F9A8A3BD78}"/>
              </a:ext>
            </a:extLst>
          </p:cNvPr>
          <p:cNvSpPr txBox="1"/>
          <p:nvPr/>
        </p:nvSpPr>
        <p:spPr>
          <a:xfrm>
            <a:off x="636970" y="2712098"/>
            <a:ext cx="3966133" cy="35096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228594" indent="-228594" defTabSz="1219170" hangingPunct="0">
              <a:buFont typeface="Arial" panose="020B0604020202020204" pitchFamily="34" charset="0"/>
              <a:buChar char="•"/>
            </a:pPr>
            <a:r>
              <a:rPr lang="en-AU" sz="1467" dirty="0"/>
              <a:t>On the right is the graph of significant factors of heart attack which include cp, </a:t>
            </a:r>
            <a:r>
              <a:rPr lang="en-AU" sz="1467" dirty="0" err="1"/>
              <a:t>caa</a:t>
            </a:r>
            <a:r>
              <a:rPr lang="en-AU" sz="1467" dirty="0"/>
              <a:t>, sex and </a:t>
            </a:r>
            <a:r>
              <a:rPr lang="en-AU" sz="1467" dirty="0" err="1"/>
              <a:t>thall</a:t>
            </a:r>
            <a:endParaRPr lang="en-AU" sz="1467" dirty="0"/>
          </a:p>
          <a:p>
            <a:pPr marL="228594" indent="-228594" defTabSz="1219170" hangingPunct="0">
              <a:buFont typeface="Arial" panose="020B0604020202020204" pitchFamily="34" charset="0"/>
              <a:buChar char="•"/>
            </a:pPr>
            <a:r>
              <a:rPr lang="en-AU" sz="1467" dirty="0"/>
              <a:t>Patient with following characteristic has higher chance of heart attack</a:t>
            </a:r>
          </a:p>
          <a:p>
            <a:pPr marL="685794" lvl="1" indent="-228594" defTabSz="1219170" hangingPunct="0">
              <a:buFont typeface="Arial" panose="020B0604020202020204" pitchFamily="34" charset="0"/>
              <a:buChar char="•"/>
            </a:pPr>
            <a:r>
              <a:rPr lang="en-AU" sz="1467" dirty="0"/>
              <a:t>patient suffers from atypical angina, non-typical angina and asymptomatic</a:t>
            </a:r>
          </a:p>
          <a:p>
            <a:pPr marL="685794" lvl="1" indent="-228594" defTabSz="1219170" hangingPunct="0">
              <a:buFont typeface="Arial" panose="020B0604020202020204" pitchFamily="34" charset="0"/>
              <a:buChar char="•"/>
            </a:pPr>
            <a:r>
              <a:rPr lang="en-AU" sz="1467" dirty="0"/>
              <a:t>Patient who has 0 major vessels coloured by fluoroscopy</a:t>
            </a:r>
          </a:p>
          <a:p>
            <a:pPr marL="685794" lvl="1" indent="-228594" defTabSz="1219170" hangingPunct="0">
              <a:buFont typeface="Arial" panose="020B0604020202020204" pitchFamily="34" charset="0"/>
              <a:buChar char="•"/>
            </a:pPr>
            <a:r>
              <a:rPr lang="en-AU" sz="1467" dirty="0"/>
              <a:t>Patient who is male </a:t>
            </a:r>
          </a:p>
          <a:p>
            <a:pPr marL="685794" lvl="1" indent="-228594" defTabSz="1219170" hangingPunct="0">
              <a:buFont typeface="Arial" panose="020B0604020202020204" pitchFamily="34" charset="0"/>
              <a:buChar char="•"/>
            </a:pPr>
            <a:r>
              <a:rPr lang="en-AU" sz="1467" dirty="0"/>
              <a:t>Patient who is fixed defeat </a:t>
            </a:r>
          </a:p>
          <a:p>
            <a:pPr marL="685794" lvl="1" indent="-228594" defTabSz="1219170" hangingPunct="0">
              <a:buFont typeface="Arial" panose="020B0604020202020204" pitchFamily="34" charset="0"/>
              <a:buChar char="•"/>
            </a:pPr>
            <a:endParaRPr lang="en-AU" sz="1467" dirty="0"/>
          </a:p>
          <a:p>
            <a:pPr marL="228594" indent="-228594" defTabSz="1219170" hangingPunct="0">
              <a:buFont typeface="Arial" panose="020B0604020202020204" pitchFamily="34" charset="0"/>
              <a:buChar char="•"/>
            </a:pPr>
            <a:endParaRPr lang="en-AU" sz="1467" dirty="0"/>
          </a:p>
          <a:p>
            <a:pPr marL="228594" indent="-228594" defTabSz="1219170" hangingPunct="0">
              <a:buFont typeface="Arial" panose="020B0604020202020204" pitchFamily="34" charset="0"/>
              <a:buChar char="•"/>
            </a:pPr>
            <a:endParaRPr lang="en-AU" sz="1467" dirty="0"/>
          </a:p>
          <a:p>
            <a:pPr marL="228594" indent="-228594" defTabSz="1219170" hangingPunct="0">
              <a:buFont typeface="Arial" panose="020B0604020202020204" pitchFamily="34" charset="0"/>
              <a:buChar char="•"/>
            </a:pPr>
            <a:endParaRPr lang="en-AU" sz="1467" dirty="0"/>
          </a:p>
          <a:p>
            <a:pPr defTabSz="1219170" hangingPunct="0"/>
            <a:endParaRPr lang="en-AU" sz="1467" dirty="0">
              <a:solidFill>
                <a:srgbClr val="000000"/>
              </a:solidFill>
              <a:sym typeface="Arial"/>
            </a:endParaRPr>
          </a:p>
        </p:txBody>
      </p:sp>
      <p:pic>
        <p:nvPicPr>
          <p:cNvPr id="12" name="Picture 11">
            <a:extLst>
              <a:ext uri="{FF2B5EF4-FFF2-40B4-BE49-F238E27FC236}">
                <a16:creationId xmlns:a16="http://schemas.microsoft.com/office/drawing/2014/main" id="{F93334BD-4537-9ECD-CD2A-AF09185A2E0B}"/>
              </a:ext>
            </a:extLst>
          </p:cNvPr>
          <p:cNvPicPr>
            <a:picLocks noChangeAspect="1"/>
          </p:cNvPicPr>
          <p:nvPr/>
        </p:nvPicPr>
        <p:blipFill>
          <a:blip r:embed="rId2"/>
          <a:stretch>
            <a:fillRect/>
          </a:stretch>
        </p:blipFill>
        <p:spPr>
          <a:xfrm>
            <a:off x="6989379" y="1944414"/>
            <a:ext cx="5071144" cy="4824248"/>
          </a:xfrm>
          <a:prstGeom prst="rect">
            <a:avLst/>
          </a:prstGeom>
        </p:spPr>
      </p:pic>
    </p:spTree>
    <p:extLst>
      <p:ext uri="{BB962C8B-B14F-4D97-AF65-F5344CB8AC3E}">
        <p14:creationId xmlns:p14="http://schemas.microsoft.com/office/powerpoint/2010/main" val="22635882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20668" y="-25967"/>
            <a:ext cx="12255203" cy="1120000"/>
          </a:xfrm>
          <a:prstGeom prst="rect">
            <a:avLst/>
          </a:prstGeom>
          <a:gradFill>
            <a:gsLst>
              <a:gs pos="0">
                <a:srgbClr val="1077D2"/>
              </a:gs>
              <a:gs pos="100000">
                <a:srgbClr val="093153"/>
              </a:gs>
            </a:gsLst>
            <a:lin ang="12000143"/>
          </a:gradFill>
          <a:ln w="12700">
            <a:miter lim="400000"/>
          </a:ln>
        </p:spPr>
        <p:txBody>
          <a:bodyPr lIns="60959" rIns="60959" anchor="ctr"/>
          <a:lstStyle/>
          <a:p>
            <a:endParaRPr sz="2400"/>
          </a:p>
        </p:txBody>
      </p:sp>
      <p:sp>
        <p:nvSpPr>
          <p:cNvPr id="131" name="Shape 80"/>
          <p:cNvSpPr/>
          <p:nvPr/>
        </p:nvSpPr>
        <p:spPr>
          <a:xfrm>
            <a:off x="273367" y="351966"/>
            <a:ext cx="11420800" cy="656612"/>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defRPr sz="2000" b="1">
                <a:solidFill>
                  <a:srgbClr val="FFFFFF"/>
                </a:solidFill>
              </a:defRPr>
            </a:lvl1pPr>
          </a:lstStyle>
          <a:p>
            <a:r>
              <a:rPr lang="en-AU" sz="2667" dirty="0"/>
              <a:t>How can the model reduce the cost of heart attacks on society</a:t>
            </a:r>
            <a:endParaRPr sz="2667" dirty="0"/>
          </a:p>
        </p:txBody>
      </p:sp>
      <p:sp>
        <p:nvSpPr>
          <p:cNvPr id="132" name="Shape 81"/>
          <p:cNvSpPr/>
          <p:nvPr/>
        </p:nvSpPr>
        <p:spPr>
          <a:xfrm>
            <a:off x="273367" y="1444539"/>
            <a:ext cx="11420800" cy="688479"/>
          </a:xfrm>
          <a:prstGeom prst="rect">
            <a:avLst/>
          </a:prstGeom>
          <a:ln w="12700">
            <a:miter lim="400000"/>
          </a:ln>
          <a:extLst>
            <a:ext uri="{C572A759-6A51-4108-AA02-DFA0A04FC94B}">
              <ma14:wrappingTextBoxFlag xmlns:ma14="http://schemas.microsoft.com/office/mac/drawingml/2011/main" xmlns="" val="1"/>
            </a:ext>
          </a:extLst>
        </p:spPr>
        <p:txBody>
          <a:bodyPr lIns="121899" tIns="121899" rIns="121899" bIns="121899">
            <a:spAutoFit/>
          </a:bodyPr>
          <a:lstStyle>
            <a:lvl1pPr>
              <a:lnSpc>
                <a:spcPct val="115000"/>
              </a:lnSpc>
              <a:defRPr sz="2000" b="1">
                <a:latin typeface="Open Sans"/>
                <a:ea typeface="Open Sans"/>
                <a:cs typeface="Open Sans"/>
                <a:sym typeface="Open Sans"/>
              </a:defRPr>
            </a:lvl1pPr>
          </a:lstStyle>
          <a:p>
            <a:endParaRPr sz="2667" dirty="0"/>
          </a:p>
        </p:txBody>
      </p:sp>
      <p:graphicFrame>
        <p:nvGraphicFramePr>
          <p:cNvPr id="10" name="Diagram 9">
            <a:extLst>
              <a:ext uri="{FF2B5EF4-FFF2-40B4-BE49-F238E27FC236}">
                <a16:creationId xmlns:a16="http://schemas.microsoft.com/office/drawing/2014/main" id="{E49C8B6F-D708-5EC6-A21C-C0896756CDB4}"/>
              </a:ext>
            </a:extLst>
          </p:cNvPr>
          <p:cNvGraphicFramePr/>
          <p:nvPr>
            <p:extLst>
              <p:ext uri="{D42A27DB-BD31-4B8C-83A1-F6EECF244321}">
                <p14:modId xmlns:p14="http://schemas.microsoft.com/office/powerpoint/2010/main" val="3341039661"/>
              </p:ext>
            </p:extLst>
          </p:nvPr>
        </p:nvGraphicFramePr>
        <p:xfrm>
          <a:off x="571405" y="1621917"/>
          <a:ext cx="4611603" cy="4568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EB2FA593-2D77-7277-19D4-22A2E49B5D95}"/>
              </a:ext>
            </a:extLst>
          </p:cNvPr>
          <p:cNvPicPr>
            <a:picLocks noChangeAspect="1"/>
          </p:cNvPicPr>
          <p:nvPr/>
        </p:nvPicPr>
        <p:blipFill>
          <a:blip r:embed="rId7"/>
          <a:stretch>
            <a:fillRect/>
          </a:stretch>
        </p:blipFill>
        <p:spPr>
          <a:xfrm>
            <a:off x="6526925" y="1948354"/>
            <a:ext cx="5093669" cy="3275010"/>
          </a:xfrm>
          <a:prstGeom prst="rect">
            <a:avLst/>
          </a:prstGeom>
        </p:spPr>
      </p:pic>
      <p:graphicFrame>
        <p:nvGraphicFramePr>
          <p:cNvPr id="12" name="Diagram 11">
            <a:extLst>
              <a:ext uri="{FF2B5EF4-FFF2-40B4-BE49-F238E27FC236}">
                <a16:creationId xmlns:a16="http://schemas.microsoft.com/office/drawing/2014/main" id="{CA5C38A4-25D6-F83F-42A5-2EF80ED87669}"/>
              </a:ext>
            </a:extLst>
          </p:cNvPr>
          <p:cNvGraphicFramePr/>
          <p:nvPr/>
        </p:nvGraphicFramePr>
        <p:xfrm>
          <a:off x="6526925" y="1579021"/>
          <a:ext cx="3026979" cy="369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5" name="Picture 14">
            <a:extLst>
              <a:ext uri="{FF2B5EF4-FFF2-40B4-BE49-F238E27FC236}">
                <a16:creationId xmlns:a16="http://schemas.microsoft.com/office/drawing/2014/main" id="{55DD92AA-AD07-EC2D-57A8-035D98CAB580}"/>
              </a:ext>
            </a:extLst>
          </p:cNvPr>
          <p:cNvPicPr>
            <a:picLocks noChangeAspect="1"/>
          </p:cNvPicPr>
          <p:nvPr/>
        </p:nvPicPr>
        <p:blipFill>
          <a:blip r:embed="rId13"/>
          <a:stretch>
            <a:fillRect/>
          </a:stretch>
        </p:blipFill>
        <p:spPr>
          <a:xfrm>
            <a:off x="825061" y="2866532"/>
            <a:ext cx="3888829" cy="922447"/>
          </a:xfrm>
          <a:prstGeom prst="rect">
            <a:avLst/>
          </a:prstGeom>
        </p:spPr>
      </p:pic>
    </p:spTree>
    <p:extLst>
      <p:ext uri="{BB962C8B-B14F-4D97-AF65-F5344CB8AC3E}">
        <p14:creationId xmlns:p14="http://schemas.microsoft.com/office/powerpoint/2010/main" val="468623910"/>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14038</TotalTime>
  <Words>896</Words>
  <Application>Microsoft Office PowerPoint</Application>
  <PresentationFormat>Widescreen</PresentationFormat>
  <Paragraphs>157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Helvetica</vt:lpstr>
      <vt:lpstr>Open Sans</vt:lpstr>
      <vt:lpstr>Open Sans Extrabold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chen</dc:creator>
  <cp:lastModifiedBy>jesse chen</cp:lastModifiedBy>
  <cp:revision>3</cp:revision>
  <dcterms:created xsi:type="dcterms:W3CDTF">2022-08-22T05:32:28Z</dcterms:created>
  <dcterms:modified xsi:type="dcterms:W3CDTF">2022-10-18T06:31:15Z</dcterms:modified>
</cp:coreProperties>
</file>