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4BC2-72DA-1FA9-45CC-0653CCE2C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A65A9-0264-3A83-21B7-0C66DD1DD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CBDDB-95AF-7DE8-BA54-2EC62825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9B89-FB76-4E4E-96C9-05E70EB9D38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31849-B3F5-36B2-0178-2518E96D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A14B1-188D-E73E-63D3-2AD8BEB3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4B8-F248-4B15-9370-C6DB893D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1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2151-034D-F031-6534-9843A91D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2831-F1C0-AD2C-FB78-D1D5CBA70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0A36-C1AA-DFF4-18A7-9481D66D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9B89-FB76-4E4E-96C9-05E70EB9D38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6E23-8BCF-9BD0-AE10-7D8F763D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E294-5643-6417-0D73-338EDDB6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4B8-F248-4B15-9370-C6DB893D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DCAB1-9064-67F1-3E3B-3487906CA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FA848-1622-974B-6AF6-4B3EF4CB4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40BF-B77B-CB7D-2DCC-32875DB4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9B89-FB76-4E4E-96C9-05E70EB9D38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2109-7C04-817E-A687-C9CE898B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1F923-AC9E-56CB-2109-8EC88DEA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4B8-F248-4B15-9370-C6DB893D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B801-044A-9548-B69B-472A6971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6F6-167E-3714-CAFE-620EE656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B775-E7F5-A99D-52C3-89AE2B22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9B89-FB76-4E4E-96C9-05E70EB9D38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98E0C-999C-E9C5-E3CD-FC97309F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02C5B-47D3-64C6-B530-5437E5E2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4B8-F248-4B15-9370-C6DB893D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6E6F-0A2B-3FDE-856D-AB5A6F04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44A82-231C-1301-9836-CEFA06FFD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DC0F-8AD6-80D3-4F99-4B17EFF8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9B89-FB76-4E4E-96C9-05E70EB9D38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C262-6C98-366C-D76F-E7EA707C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18AB-217A-2319-A003-57127979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4B8-F248-4B15-9370-C6DB893D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9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D089-F11C-FF5A-8C85-18D91486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A838-C047-F671-8E36-EC27218B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0DBA5-EC0F-21AD-D0D2-3B3B176AF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B352-1DD9-0875-92E8-58FDA3D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9B89-FB76-4E4E-96C9-05E70EB9D38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A5CAB-47E6-E930-F823-C1696D25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6D5F9-0D97-E628-8D11-0E404E43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4B8-F248-4B15-9370-C6DB893D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A952-1461-6290-EE50-AA70510B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503C-846C-EC96-EED0-9C99BE589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B3BBE-BC51-5CD7-954D-E066A87C6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F6CF7-27BE-ACE0-32BB-757DC3FC2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3F654-1638-9E1D-D4E0-F10A3B4A8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0A8EB-6FF4-B30E-87A7-50D3F9EB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9B89-FB76-4E4E-96C9-05E70EB9D38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9461E-3037-9B12-8186-597103C3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40C33-2D43-3A8B-9DF6-22E68283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4B8-F248-4B15-9370-C6DB893D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1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BF99-CF94-34E9-7F83-252830F0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81D62-EA7C-6247-5A78-716B9DA5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9B89-FB76-4E4E-96C9-05E70EB9D38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6C2D9-258B-B551-BFEA-65B455DD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B684A-5535-E752-B314-1F4D772C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4B8-F248-4B15-9370-C6DB893D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F02EE-EAC8-621F-5922-8399A25C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9B89-FB76-4E4E-96C9-05E70EB9D38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DF9A7-AB2A-9BCD-0438-23ED8963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97E62-DB94-5A79-BCEE-25B676D4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4B8-F248-4B15-9370-C6DB893D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6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3947-A23C-83CF-E5F3-8AC047BF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5230-FA35-250C-FCDD-95D58747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E29DA-ECE7-C3B8-DA6C-862D8B98D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536DC-E513-0849-ABF4-C3EFDA06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9B89-FB76-4E4E-96C9-05E70EB9D38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4690C-84D3-493C-466E-958AE3C5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4FF9E-3CEB-31CE-EC04-4EE002B6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4B8-F248-4B15-9370-C6DB893D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A8DA-E338-21EF-DBFA-9E80C336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097E3-CDD0-E9AD-B897-3CB0F947B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E4C3F-FE8E-22A1-389F-E6864317F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1C7A2-09F8-B0BC-161F-D42A66AF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9B89-FB76-4E4E-96C9-05E70EB9D38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5A5F9-BE3C-7FD5-A0EB-03236B7E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AF305-6D10-D5E5-55D2-92B6C0AA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4B8-F248-4B15-9370-C6DB893D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3EAEF-E6EB-553B-3D99-18643752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8328B-5FB9-7A89-E19E-9AB6D49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C9C2-7394-6846-81B2-A1587282C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C19B89-FB76-4E4E-96C9-05E70EB9D38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95AC-911C-C5C8-CC4F-C3EBF87C9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91E3-B4B2-177C-1BEF-D7A0CE81B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344B8-F248-4B15-9370-C6DB893D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0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papers.nips.cc/paper_files/paper/2013/hash/7cce53cf90577442771720a370c3c723-Abstra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xiv.org/abs/2204.061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lab.research.google.com/github/deep-diver/image_search_with_natural_language/blob/main/notebooks/Image_Search_CLIP.ipynb#scrollTo=wwbsRkXxO_9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A03F-A8C9-6B32-467F-B4C7271CE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Transferable Visual Models From Natural Language Supervision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87410-75A7-BDEF-3B34-963E94E4F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0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856A-D285-EB52-25A7-CD4E37CA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3053-78AF-B4F4-DCAA-40A7F944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E3C8-7FE1-CF91-9294-8169709D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BCBC-F2CA-3C3D-7335-C66392AF7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thinking of following the rubric Dr. Rad gave us. The content structure follows that.</a:t>
            </a:r>
          </a:p>
          <a:p>
            <a:r>
              <a:rPr lang="en-US" dirty="0"/>
              <a:t>After creating your </a:t>
            </a:r>
            <a:r>
              <a:rPr lang="en-US" dirty="0" err="1"/>
              <a:t>powerpoint</a:t>
            </a:r>
            <a:r>
              <a:rPr lang="en-US" dirty="0"/>
              <a:t>, not before, you can try pasting your slides to ChatGPT and asking, “Which parts of this presentation are not factual?”. I did this and thankfully didn’t have to do any edits as ChatGPT said it looks good.</a:t>
            </a:r>
          </a:p>
          <a:p>
            <a:r>
              <a:rPr lang="en-US" dirty="0"/>
              <a:t>But, yea sometimes when we read something I don’t understand it 100% correctly. ChatGPT knows all these papers and the relationships between them. So that helps me.</a:t>
            </a:r>
          </a:p>
        </p:txBody>
      </p:sp>
    </p:spTree>
    <p:extLst>
      <p:ext uri="{BB962C8B-B14F-4D97-AF65-F5344CB8AC3E}">
        <p14:creationId xmlns:p14="http://schemas.microsoft.com/office/powerpoint/2010/main" val="185600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EC87-2953-CF8A-ED3E-7D9BBF8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EB5BA-13FE-0762-B290-C07302F6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Prior 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Gap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Core contributions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Reproduction</a:t>
            </a:r>
          </a:p>
        </p:txBody>
      </p:sp>
    </p:spTree>
    <p:extLst>
      <p:ext uri="{BB962C8B-B14F-4D97-AF65-F5344CB8AC3E}">
        <p14:creationId xmlns:p14="http://schemas.microsoft.com/office/powerpoint/2010/main" val="171797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8A62-46F4-ED57-2402-351702C7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BBC1-16A2-E798-455A-7CFF4378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066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multimodal SOTA of 2021 had a difficult time with zero-shot tasks and general image-text relationships. </a:t>
            </a:r>
            <a:r>
              <a:rPr lang="en-US" dirty="0" err="1"/>
              <a:t>VisualBert</a:t>
            </a:r>
            <a:r>
              <a:rPr lang="en-US" dirty="0"/>
              <a:t> and </a:t>
            </a:r>
            <a:r>
              <a:rPr lang="en-US" dirty="0" err="1"/>
              <a:t>ViT</a:t>
            </a:r>
            <a:r>
              <a:rPr lang="en-US" dirty="0"/>
              <a:t> were considered pivotal for image and text congruence.</a:t>
            </a:r>
          </a:p>
          <a:p>
            <a:pPr marL="0" indent="0">
              <a:buNone/>
            </a:pPr>
            <a:r>
              <a:rPr lang="en-US" dirty="0"/>
              <a:t>Contrastive learning was a hot topic going far back as 2013 with the </a:t>
            </a:r>
            <a:r>
              <a:rPr lang="en-US" i="1" dirty="0" err="1">
                <a:hlinkClick r:id="rId2"/>
              </a:rPr>
              <a:t>DeViSE</a:t>
            </a:r>
            <a:r>
              <a:rPr lang="en-US" dirty="0"/>
              <a:t> paper. Papers on contrastive learning were a high citation topic. Many had over 1000 citations, even going above 5,000. At the time OpenAI had a massive opportunity gap to fill with contrastive learning.</a:t>
            </a:r>
          </a:p>
          <a:p>
            <a:pPr marL="0" indent="0">
              <a:buNone/>
            </a:pPr>
            <a:r>
              <a:rPr lang="en-US" dirty="0"/>
              <a:t>Since Attention is All You Need, methods for using transformers with Contrastive learning have popped up as these famous papers. But none were done on the scale of CLIP.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52702-196A-A3FC-96F1-AD501C96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865" y="1"/>
            <a:ext cx="3939353" cy="899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2F7F7-C55D-DB9D-C2F9-C56B134F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860" y="805601"/>
            <a:ext cx="3939355" cy="832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A50C1A-E7D3-87F3-B21C-2A0E1E0C1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862" y="1610212"/>
            <a:ext cx="4013245" cy="936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B73A9D-3534-4822-C5C7-11C4AD73A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862" y="2481301"/>
            <a:ext cx="4013245" cy="880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407847-E376-43C9-5E2C-BABC829BFB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861" y="3337249"/>
            <a:ext cx="4013246" cy="8637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FE9E1B-9346-7385-9934-44C870FD4D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8860" y="4940487"/>
            <a:ext cx="4013247" cy="8341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876324-5AF5-E5AE-81EC-DCD8E25629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8861" y="4131626"/>
            <a:ext cx="4013246" cy="8198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E457F5-4903-6D85-BBCD-C01A5E1FD4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8860" y="5765548"/>
            <a:ext cx="4013247" cy="99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8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47D9-6DE3-E19D-6B47-9098CFF5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9CD2-D953-D281-DC06-AABB71FC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835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unique gap OpenAI filled with CLIP was the scale of training, use and comparison of transformers and CNN. For image-text congruence there was a massive need for learning how to use shared embedding.</a:t>
            </a:r>
          </a:p>
          <a:p>
            <a:pPr marL="0" indent="0">
              <a:buNone/>
            </a:pPr>
            <a:r>
              <a:rPr lang="en-US" dirty="0"/>
              <a:t>Shared embedding had already existed for years, as well as contrastive learning. However it was never refined as a methodology so well as OpenAI had done it.</a:t>
            </a:r>
          </a:p>
          <a:p>
            <a:pPr marL="0" indent="0">
              <a:buNone/>
            </a:pPr>
            <a:r>
              <a:rPr lang="en-US" dirty="0"/>
              <a:t>They established a new SOTA methodology by teaching the world how to use the latest research better than anyone else. Contrastive learning was a gold rush topic and OpenAI won the gold.</a:t>
            </a:r>
          </a:p>
        </p:txBody>
      </p:sp>
      <p:pic>
        <p:nvPicPr>
          <p:cNvPr id="5" name="Picture 4" descr="A grid with colored dots&#10;&#10;Description automatically generated">
            <a:extLst>
              <a:ext uri="{FF2B5EF4-FFF2-40B4-BE49-F238E27FC236}">
                <a16:creationId xmlns:a16="http://schemas.microsoft.com/office/drawing/2014/main" id="{B49B03E4-E31C-9B44-7133-4299F89B3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5" y="2354288"/>
            <a:ext cx="4187742" cy="2759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EC668-FACA-6085-7204-759B1A4FB71D}"/>
              </a:ext>
            </a:extLst>
          </p:cNvPr>
          <p:cNvSpPr txBox="1"/>
          <p:nvPr/>
        </p:nvSpPr>
        <p:spPr>
          <a:xfrm>
            <a:off x="7615194" y="5113311"/>
            <a:ext cx="431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Image/Text had similar embedding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40DD8-151A-C30B-D57C-2B921BBA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564" y="1139570"/>
            <a:ext cx="4013247" cy="99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8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147C-48DD-6233-5E11-2AA19BB2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F7CE-C2ED-2BF8-7A20-C35ACA12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243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Shared embedding is now part of foundational Machine Learning techniques. They are a requirement for pre-training models up to SOTA. OpenAI, Google and Meta were all trying to contribute to this topic.</a:t>
            </a:r>
          </a:p>
          <a:p>
            <a:pPr marL="0" indent="0">
              <a:buNone/>
            </a:pPr>
            <a:r>
              <a:rPr lang="en-US" dirty="0"/>
              <a:t>The way OpenAI implemented contrastive learning allows for large scale internet data to teach a </a:t>
            </a:r>
            <a:r>
              <a:rPr lang="en-US" dirty="0" err="1"/>
              <a:t>ViT</a:t>
            </a:r>
            <a:r>
              <a:rPr lang="en-US" dirty="0"/>
              <a:t> image encoder. This is major. The key missing factor of image-text congruence was always a lack of data. And now we have it.</a:t>
            </a:r>
          </a:p>
          <a:p>
            <a:pPr marL="0" indent="0">
              <a:buNone/>
            </a:pPr>
            <a:r>
              <a:rPr lang="en-US" dirty="0"/>
              <a:t>A year later, OpenAI applied CLIP to </a:t>
            </a:r>
            <a:r>
              <a:rPr lang="en-US" dirty="0">
                <a:hlinkClick r:id="rId2"/>
              </a:rPr>
              <a:t>image-text generative AI</a:t>
            </a:r>
            <a:r>
              <a:rPr lang="en-US" dirty="0"/>
              <a:t>, by using the internet to contrastively learn image-text. This allows for </a:t>
            </a:r>
            <a:r>
              <a:rPr lang="en-US" i="1" dirty="0"/>
              <a:t>human-like thought vectors</a:t>
            </a:r>
            <a:r>
              <a:rPr lang="en-US" dirty="0"/>
              <a:t> of text to images and images to text. Just like we humans visualize text or simplify images to text in our minds, CLIP teaches models to do the same. This is a shared embedding space.</a:t>
            </a:r>
          </a:p>
          <a:p>
            <a:pPr marL="0" indent="0">
              <a:buNone/>
            </a:pPr>
            <a:r>
              <a:rPr lang="en-US" dirty="0"/>
              <a:t>OpenAI applied this to DALL·E and there are many papers using CLIP to give visual capability to VLLMs.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6A998-518E-4492-ABCE-5A68B64CD3B6}"/>
              </a:ext>
            </a:extLst>
          </p:cNvPr>
          <p:cNvCxnSpPr>
            <a:cxnSpLocks/>
          </p:cNvCxnSpPr>
          <p:nvPr/>
        </p:nvCxnSpPr>
        <p:spPr>
          <a:xfrm>
            <a:off x="9401999" y="2946400"/>
            <a:ext cx="0" cy="841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683A9C-FC1C-18B9-13AD-CDE82262F04E}"/>
              </a:ext>
            </a:extLst>
          </p:cNvPr>
          <p:cNvSpPr txBox="1"/>
          <p:nvPr/>
        </p:nvSpPr>
        <p:spPr>
          <a:xfrm>
            <a:off x="8396745" y="5679022"/>
            <a:ext cx="203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Vision-text training</a:t>
            </a:r>
          </a:p>
          <a:p>
            <a:pPr algn="ctr"/>
            <a:r>
              <a:rPr lang="en-US" dirty="0"/>
              <a:t>(From internet)</a:t>
            </a:r>
          </a:p>
        </p:txBody>
      </p:sp>
      <p:pic>
        <p:nvPicPr>
          <p:cNvPr id="1028" name="Picture 4" descr="How to Use DALL-E 3 to Generate Images - thinglabs">
            <a:extLst>
              <a:ext uri="{FF2B5EF4-FFF2-40B4-BE49-F238E27FC236}">
                <a16:creationId xmlns:a16="http://schemas.microsoft.com/office/drawing/2014/main" id="{E35D0077-310E-BDD2-3FC2-C7BD7E8BE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27" y="4001294"/>
            <a:ext cx="3066107" cy="17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B615A9-3E1C-B86E-0B07-A66D1A9D4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289" y="365125"/>
            <a:ext cx="2797420" cy="25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9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86F6-A2B8-7A45-AF39-0A37B5D6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1026" name="Picture 2" descr="Towards understanding CLIP model. What is CLIP? | by Chini | Medium">
            <a:extLst>
              <a:ext uri="{FF2B5EF4-FFF2-40B4-BE49-F238E27FC236}">
                <a16:creationId xmlns:a16="http://schemas.microsoft.com/office/drawing/2014/main" id="{DA52FB31-D0BC-2C3C-0A99-84FCE634928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7345" y="212075"/>
            <a:ext cx="4942253" cy="29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266CA-A333-5CAC-9EAD-06E4ED4C6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CLIP takes two encoders, a text and image encoder.</a:t>
            </a:r>
          </a:p>
          <a:p>
            <a:pPr marL="0" indent="0">
              <a:buNone/>
            </a:pPr>
            <a:r>
              <a:rPr lang="en-US" dirty="0"/>
              <a:t>Then creates two embeddings one from image and the other from text.</a:t>
            </a:r>
          </a:p>
          <a:p>
            <a:pPr marL="0" indent="0">
              <a:buNone/>
            </a:pPr>
            <a:r>
              <a:rPr lang="en-US" dirty="0"/>
              <a:t>The embeddings are then converted to a random loss value.</a:t>
            </a:r>
          </a:p>
          <a:p>
            <a:pPr marL="0" indent="0">
              <a:buNone/>
            </a:pPr>
            <a:r>
              <a:rPr lang="en-US" dirty="0"/>
              <a:t>Then we force them to be 0 by (</a:t>
            </a:r>
            <a:r>
              <a:rPr lang="en-US" dirty="0" err="1"/>
              <a:t>image_loss</a:t>
            </a:r>
            <a:r>
              <a:rPr lang="en-US" dirty="0"/>
              <a:t> - </a:t>
            </a:r>
            <a:r>
              <a:rPr lang="en-US" dirty="0" err="1"/>
              <a:t>text_loss</a:t>
            </a:r>
            <a:r>
              <a:rPr lang="en-US" dirty="0"/>
              <a:t>)/2</a:t>
            </a:r>
          </a:p>
          <a:p>
            <a:pPr marL="0" indent="0">
              <a:buNone/>
            </a:pPr>
            <a:r>
              <a:rPr lang="en-US" dirty="0"/>
              <a:t>That is the most important part. By forcing the loss of image and text to be 0 we make the embedding spaces the same AKA shared as we back propagate.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CDD6F5-6FDA-7CDB-764F-436290F44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10" y="3159775"/>
            <a:ext cx="5648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6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BCF1-46B9-0A7D-6F9E-61FA4082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51A7-DA38-484E-BEA6-5EC8FC8B7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53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There were two major experiment types of CLIP. First the </a:t>
            </a:r>
            <a:r>
              <a:rPr lang="en-US" sz="1800" i="1" dirty="0"/>
              <a:t>linear probe</a:t>
            </a:r>
            <a:r>
              <a:rPr lang="en-US" sz="1800" dirty="0"/>
              <a:t>, and second the </a:t>
            </a:r>
            <a:r>
              <a:rPr lang="en-US" sz="1800" i="1" dirty="0"/>
              <a:t>zero-shot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Linear Probe means freezing the parameters of the image encoder then training it a final linear layer for classification. For example mapping “dog”, “cat”. The encoders are left the same.</a:t>
            </a:r>
          </a:p>
          <a:p>
            <a:pPr marL="0" indent="0">
              <a:buNone/>
            </a:pPr>
            <a:r>
              <a:rPr lang="en-US" sz="1800" dirty="0"/>
              <a:t>Zero-shot means training a vanilla CLIP model then introducing brand new data as an inference to either the text or image encoder. </a:t>
            </a:r>
          </a:p>
          <a:p>
            <a:pPr marL="0" indent="0">
              <a:buNone/>
            </a:pPr>
            <a:r>
              <a:rPr lang="en-US" sz="1800" dirty="0"/>
              <a:t>Notice the bottom graph and how well zero-shot clip performs versus foreign models. Zero-shot CLIP performs as well as </a:t>
            </a:r>
            <a:r>
              <a:rPr lang="en-US" sz="1800" dirty="0" err="1"/>
              <a:t>BiT</a:t>
            </a:r>
            <a:r>
              <a:rPr lang="en-US" sz="1800" dirty="0"/>
              <a:t>-M with 16 shots, which is a huge accomplishment.</a:t>
            </a:r>
          </a:p>
          <a:p>
            <a:pPr marL="0" indent="0">
              <a:buNone/>
            </a:pPr>
            <a:r>
              <a:rPr lang="en-US" sz="1800" dirty="0"/>
              <a:t>The top graph compares zero-shot to linear prob. Linear probe is minimum 10% more performant at few shot variation compared to zero-shot. This shows the power of transfer learning and refining CLIP. That is both good at zero-shot and beyond.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04FD1-312E-02A4-2254-22855591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236" y="3548082"/>
            <a:ext cx="3546764" cy="3309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5A7D7B-F02B-57AC-D17F-233F08DF8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626" y="56934"/>
            <a:ext cx="4226752" cy="3537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B64340-0664-4FC4-1AC1-34145498049A}"/>
              </a:ext>
            </a:extLst>
          </p:cNvPr>
          <p:cNvSpPr txBox="1"/>
          <p:nvPr/>
        </p:nvSpPr>
        <p:spPr>
          <a:xfrm>
            <a:off x="6871580" y="1231271"/>
            <a:ext cx="84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</a:t>
            </a:r>
          </a:p>
          <a:p>
            <a:r>
              <a:rPr lang="en-US" dirty="0"/>
              <a:t>Probe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18E64-EECD-0AFB-E566-70EEFB67810B}"/>
              </a:ext>
            </a:extLst>
          </p:cNvPr>
          <p:cNvSpPr txBox="1"/>
          <p:nvPr/>
        </p:nvSpPr>
        <p:spPr>
          <a:xfrm>
            <a:off x="7946369" y="468064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</a:t>
            </a:r>
          </a:p>
          <a:p>
            <a:r>
              <a:rPr lang="en-US" dirty="0"/>
              <a:t>Shot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B2C333-457A-9A77-60C4-B8629C44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235" y="-1170"/>
            <a:ext cx="4298950" cy="35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8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883E-9778-8BE5-85BF-EDCFDEDD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1070-9592-0D1E-E566-E3F4514F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tried to train and inference CLIP. However I was not able to do it in time as the paper was quite long and I had to make sure I understood it correctly.</a:t>
            </a:r>
          </a:p>
          <a:p>
            <a:pPr marL="0" indent="0">
              <a:buNone/>
            </a:pPr>
            <a:r>
              <a:rPr lang="en-US" dirty="0"/>
              <a:t>However I was able to find a notebook with existing inferences, if you are interested in that.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2"/>
              </a:rPr>
              <a:t>Image_Search_CLIP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Colab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15B78-310D-CA25-D3D0-97DD0EE53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82867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5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824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Learning Transferable Visual Models From Natural Language Supervision </vt:lpstr>
      <vt:lpstr>Notes</vt:lpstr>
      <vt:lpstr>Content</vt:lpstr>
      <vt:lpstr>Prior Art</vt:lpstr>
      <vt:lpstr>Gap Analysis</vt:lpstr>
      <vt:lpstr>Core Contributions</vt:lpstr>
      <vt:lpstr>Methodology</vt:lpstr>
      <vt:lpstr>Experiments</vt:lpstr>
      <vt:lpstr>Reproduction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Guerrero</dc:creator>
  <cp:lastModifiedBy>Jesus Guerrero</cp:lastModifiedBy>
  <cp:revision>7</cp:revision>
  <dcterms:created xsi:type="dcterms:W3CDTF">2024-09-30T16:18:14Z</dcterms:created>
  <dcterms:modified xsi:type="dcterms:W3CDTF">2024-10-03T05:35:36Z</dcterms:modified>
</cp:coreProperties>
</file>