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7"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6B05B-61AA-A3A3-49C9-E7DE625B84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A8C07E-B137-3B73-C508-4FCC8825E3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A1D909-FFB3-EBED-4FDF-6DC99387A8C6}"/>
              </a:ext>
            </a:extLst>
          </p:cNvPr>
          <p:cNvSpPr>
            <a:spLocks noGrp="1"/>
          </p:cNvSpPr>
          <p:nvPr>
            <p:ph type="dt" sz="half" idx="10"/>
          </p:nvPr>
        </p:nvSpPr>
        <p:spPr/>
        <p:txBody>
          <a:bodyPr/>
          <a:lstStyle/>
          <a:p>
            <a:fld id="{569D5A8E-D1C1-4AD4-8492-5BFA71384EBB}" type="datetimeFigureOut">
              <a:rPr lang="en-US" smtClean="0"/>
              <a:t>9/27/2024</a:t>
            </a:fld>
            <a:endParaRPr lang="en-US"/>
          </a:p>
        </p:txBody>
      </p:sp>
      <p:sp>
        <p:nvSpPr>
          <p:cNvPr id="5" name="Footer Placeholder 4">
            <a:extLst>
              <a:ext uri="{FF2B5EF4-FFF2-40B4-BE49-F238E27FC236}">
                <a16:creationId xmlns:a16="http://schemas.microsoft.com/office/drawing/2014/main" id="{2042D229-E69B-F30A-20A4-914781954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680E8-2B7E-31E3-C2CA-30751ABFC6D9}"/>
              </a:ext>
            </a:extLst>
          </p:cNvPr>
          <p:cNvSpPr>
            <a:spLocks noGrp="1"/>
          </p:cNvSpPr>
          <p:nvPr>
            <p:ph type="sldNum" sz="quarter" idx="12"/>
          </p:nvPr>
        </p:nvSpPr>
        <p:spPr/>
        <p:txBody>
          <a:bodyPr/>
          <a:lstStyle/>
          <a:p>
            <a:fld id="{73AB1965-3B2C-4390-A9B8-AAA4186D0FA5}" type="slidenum">
              <a:rPr lang="en-US" smtClean="0"/>
              <a:t>‹#›</a:t>
            </a:fld>
            <a:endParaRPr lang="en-US"/>
          </a:p>
        </p:txBody>
      </p:sp>
    </p:spTree>
    <p:extLst>
      <p:ext uri="{BB962C8B-B14F-4D97-AF65-F5344CB8AC3E}">
        <p14:creationId xmlns:p14="http://schemas.microsoft.com/office/powerpoint/2010/main" val="274100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DED01-9E52-6E70-3668-32A11F6050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14078E-4A2A-E642-E90A-F89274AD51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3CE56-273B-4AD2-EDDC-D6ED3376077E}"/>
              </a:ext>
            </a:extLst>
          </p:cNvPr>
          <p:cNvSpPr>
            <a:spLocks noGrp="1"/>
          </p:cNvSpPr>
          <p:nvPr>
            <p:ph type="dt" sz="half" idx="10"/>
          </p:nvPr>
        </p:nvSpPr>
        <p:spPr/>
        <p:txBody>
          <a:bodyPr/>
          <a:lstStyle/>
          <a:p>
            <a:fld id="{569D5A8E-D1C1-4AD4-8492-5BFA71384EBB}" type="datetimeFigureOut">
              <a:rPr lang="en-US" smtClean="0"/>
              <a:t>9/27/2024</a:t>
            </a:fld>
            <a:endParaRPr lang="en-US"/>
          </a:p>
        </p:txBody>
      </p:sp>
      <p:sp>
        <p:nvSpPr>
          <p:cNvPr id="5" name="Footer Placeholder 4">
            <a:extLst>
              <a:ext uri="{FF2B5EF4-FFF2-40B4-BE49-F238E27FC236}">
                <a16:creationId xmlns:a16="http://schemas.microsoft.com/office/drawing/2014/main" id="{029E05D4-6FA2-B709-5E5A-E09830984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0A7F5-87D9-A8A8-88CB-D0A134C49DAB}"/>
              </a:ext>
            </a:extLst>
          </p:cNvPr>
          <p:cNvSpPr>
            <a:spLocks noGrp="1"/>
          </p:cNvSpPr>
          <p:nvPr>
            <p:ph type="sldNum" sz="quarter" idx="12"/>
          </p:nvPr>
        </p:nvSpPr>
        <p:spPr/>
        <p:txBody>
          <a:bodyPr/>
          <a:lstStyle/>
          <a:p>
            <a:fld id="{73AB1965-3B2C-4390-A9B8-AAA4186D0FA5}" type="slidenum">
              <a:rPr lang="en-US" smtClean="0"/>
              <a:t>‹#›</a:t>
            </a:fld>
            <a:endParaRPr lang="en-US"/>
          </a:p>
        </p:txBody>
      </p:sp>
    </p:spTree>
    <p:extLst>
      <p:ext uri="{BB962C8B-B14F-4D97-AF65-F5344CB8AC3E}">
        <p14:creationId xmlns:p14="http://schemas.microsoft.com/office/powerpoint/2010/main" val="117179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3017BE-B73E-DA43-66F1-60A5857150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4BA3DA-B102-6426-803E-C80CB7DBB2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B9AAA-A54B-E73F-42CE-9E0B14B0FFF6}"/>
              </a:ext>
            </a:extLst>
          </p:cNvPr>
          <p:cNvSpPr>
            <a:spLocks noGrp="1"/>
          </p:cNvSpPr>
          <p:nvPr>
            <p:ph type="dt" sz="half" idx="10"/>
          </p:nvPr>
        </p:nvSpPr>
        <p:spPr/>
        <p:txBody>
          <a:bodyPr/>
          <a:lstStyle/>
          <a:p>
            <a:fld id="{569D5A8E-D1C1-4AD4-8492-5BFA71384EBB}" type="datetimeFigureOut">
              <a:rPr lang="en-US" smtClean="0"/>
              <a:t>9/27/2024</a:t>
            </a:fld>
            <a:endParaRPr lang="en-US"/>
          </a:p>
        </p:txBody>
      </p:sp>
      <p:sp>
        <p:nvSpPr>
          <p:cNvPr id="5" name="Footer Placeholder 4">
            <a:extLst>
              <a:ext uri="{FF2B5EF4-FFF2-40B4-BE49-F238E27FC236}">
                <a16:creationId xmlns:a16="http://schemas.microsoft.com/office/drawing/2014/main" id="{ACDF5F41-D8C7-4F6F-D9AC-AA9AB87C0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834EC-36D4-678E-EA1C-7D44AD290AF4}"/>
              </a:ext>
            </a:extLst>
          </p:cNvPr>
          <p:cNvSpPr>
            <a:spLocks noGrp="1"/>
          </p:cNvSpPr>
          <p:nvPr>
            <p:ph type="sldNum" sz="quarter" idx="12"/>
          </p:nvPr>
        </p:nvSpPr>
        <p:spPr/>
        <p:txBody>
          <a:bodyPr/>
          <a:lstStyle/>
          <a:p>
            <a:fld id="{73AB1965-3B2C-4390-A9B8-AAA4186D0FA5}" type="slidenum">
              <a:rPr lang="en-US" smtClean="0"/>
              <a:t>‹#›</a:t>
            </a:fld>
            <a:endParaRPr lang="en-US"/>
          </a:p>
        </p:txBody>
      </p:sp>
    </p:spTree>
    <p:extLst>
      <p:ext uri="{BB962C8B-B14F-4D97-AF65-F5344CB8AC3E}">
        <p14:creationId xmlns:p14="http://schemas.microsoft.com/office/powerpoint/2010/main" val="246726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696E-5840-1FBD-9783-BBC73D4579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EB931D-8A72-B997-01CD-C33FB0CECB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BFA7F-AF93-BA25-F629-BF9C08E50AAD}"/>
              </a:ext>
            </a:extLst>
          </p:cNvPr>
          <p:cNvSpPr>
            <a:spLocks noGrp="1"/>
          </p:cNvSpPr>
          <p:nvPr>
            <p:ph type="dt" sz="half" idx="10"/>
          </p:nvPr>
        </p:nvSpPr>
        <p:spPr/>
        <p:txBody>
          <a:bodyPr/>
          <a:lstStyle/>
          <a:p>
            <a:fld id="{569D5A8E-D1C1-4AD4-8492-5BFA71384EBB}" type="datetimeFigureOut">
              <a:rPr lang="en-US" smtClean="0"/>
              <a:t>9/27/2024</a:t>
            </a:fld>
            <a:endParaRPr lang="en-US"/>
          </a:p>
        </p:txBody>
      </p:sp>
      <p:sp>
        <p:nvSpPr>
          <p:cNvPr id="5" name="Footer Placeholder 4">
            <a:extLst>
              <a:ext uri="{FF2B5EF4-FFF2-40B4-BE49-F238E27FC236}">
                <a16:creationId xmlns:a16="http://schemas.microsoft.com/office/drawing/2014/main" id="{A6013C0F-1E37-FCD4-4E10-196016EAB9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A616D-831F-0FA8-A488-23AD5DDEE2B2}"/>
              </a:ext>
            </a:extLst>
          </p:cNvPr>
          <p:cNvSpPr>
            <a:spLocks noGrp="1"/>
          </p:cNvSpPr>
          <p:nvPr>
            <p:ph type="sldNum" sz="quarter" idx="12"/>
          </p:nvPr>
        </p:nvSpPr>
        <p:spPr/>
        <p:txBody>
          <a:bodyPr/>
          <a:lstStyle/>
          <a:p>
            <a:fld id="{73AB1965-3B2C-4390-A9B8-AAA4186D0FA5}" type="slidenum">
              <a:rPr lang="en-US" smtClean="0"/>
              <a:t>‹#›</a:t>
            </a:fld>
            <a:endParaRPr lang="en-US"/>
          </a:p>
        </p:txBody>
      </p:sp>
    </p:spTree>
    <p:extLst>
      <p:ext uri="{BB962C8B-B14F-4D97-AF65-F5344CB8AC3E}">
        <p14:creationId xmlns:p14="http://schemas.microsoft.com/office/powerpoint/2010/main" val="2834220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1BD6-98F1-E019-3DA9-59E7833867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465B3C-43B3-C428-E865-11318C6527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6FC984-3008-457E-1952-C8C8F845F875}"/>
              </a:ext>
            </a:extLst>
          </p:cNvPr>
          <p:cNvSpPr>
            <a:spLocks noGrp="1"/>
          </p:cNvSpPr>
          <p:nvPr>
            <p:ph type="dt" sz="half" idx="10"/>
          </p:nvPr>
        </p:nvSpPr>
        <p:spPr/>
        <p:txBody>
          <a:bodyPr/>
          <a:lstStyle/>
          <a:p>
            <a:fld id="{569D5A8E-D1C1-4AD4-8492-5BFA71384EBB}" type="datetimeFigureOut">
              <a:rPr lang="en-US" smtClean="0"/>
              <a:t>9/27/2024</a:t>
            </a:fld>
            <a:endParaRPr lang="en-US"/>
          </a:p>
        </p:txBody>
      </p:sp>
      <p:sp>
        <p:nvSpPr>
          <p:cNvPr id="5" name="Footer Placeholder 4">
            <a:extLst>
              <a:ext uri="{FF2B5EF4-FFF2-40B4-BE49-F238E27FC236}">
                <a16:creationId xmlns:a16="http://schemas.microsoft.com/office/drawing/2014/main" id="{DBAA6CD8-6A1C-9A4B-032E-950B145D3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B79BE-3E00-48C0-CB17-1C8CAEBBB9AA}"/>
              </a:ext>
            </a:extLst>
          </p:cNvPr>
          <p:cNvSpPr>
            <a:spLocks noGrp="1"/>
          </p:cNvSpPr>
          <p:nvPr>
            <p:ph type="sldNum" sz="quarter" idx="12"/>
          </p:nvPr>
        </p:nvSpPr>
        <p:spPr/>
        <p:txBody>
          <a:bodyPr/>
          <a:lstStyle/>
          <a:p>
            <a:fld id="{73AB1965-3B2C-4390-A9B8-AAA4186D0FA5}" type="slidenum">
              <a:rPr lang="en-US" smtClean="0"/>
              <a:t>‹#›</a:t>
            </a:fld>
            <a:endParaRPr lang="en-US"/>
          </a:p>
        </p:txBody>
      </p:sp>
    </p:spTree>
    <p:extLst>
      <p:ext uri="{BB962C8B-B14F-4D97-AF65-F5344CB8AC3E}">
        <p14:creationId xmlns:p14="http://schemas.microsoft.com/office/powerpoint/2010/main" val="107628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C8EC-6B5E-EA18-8B0F-2AB83D4D30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145C4B-F5CA-5DE6-342A-9F767BEDC5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973312-D69F-0A12-E8AB-1E86CF9F8C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C2F088-F3AF-CF0B-B8E1-3343C5AEA924}"/>
              </a:ext>
            </a:extLst>
          </p:cNvPr>
          <p:cNvSpPr>
            <a:spLocks noGrp="1"/>
          </p:cNvSpPr>
          <p:nvPr>
            <p:ph type="dt" sz="half" idx="10"/>
          </p:nvPr>
        </p:nvSpPr>
        <p:spPr/>
        <p:txBody>
          <a:bodyPr/>
          <a:lstStyle/>
          <a:p>
            <a:fld id="{569D5A8E-D1C1-4AD4-8492-5BFA71384EBB}" type="datetimeFigureOut">
              <a:rPr lang="en-US" smtClean="0"/>
              <a:t>9/27/2024</a:t>
            </a:fld>
            <a:endParaRPr lang="en-US"/>
          </a:p>
        </p:txBody>
      </p:sp>
      <p:sp>
        <p:nvSpPr>
          <p:cNvPr id="6" name="Footer Placeholder 5">
            <a:extLst>
              <a:ext uri="{FF2B5EF4-FFF2-40B4-BE49-F238E27FC236}">
                <a16:creationId xmlns:a16="http://schemas.microsoft.com/office/drawing/2014/main" id="{141881B4-0112-5D98-B0E4-8D8DE794AC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99C148-031A-591F-A916-88406DA450C8}"/>
              </a:ext>
            </a:extLst>
          </p:cNvPr>
          <p:cNvSpPr>
            <a:spLocks noGrp="1"/>
          </p:cNvSpPr>
          <p:nvPr>
            <p:ph type="sldNum" sz="quarter" idx="12"/>
          </p:nvPr>
        </p:nvSpPr>
        <p:spPr/>
        <p:txBody>
          <a:bodyPr/>
          <a:lstStyle/>
          <a:p>
            <a:fld id="{73AB1965-3B2C-4390-A9B8-AAA4186D0FA5}" type="slidenum">
              <a:rPr lang="en-US" smtClean="0"/>
              <a:t>‹#›</a:t>
            </a:fld>
            <a:endParaRPr lang="en-US"/>
          </a:p>
        </p:txBody>
      </p:sp>
    </p:spTree>
    <p:extLst>
      <p:ext uri="{BB962C8B-B14F-4D97-AF65-F5344CB8AC3E}">
        <p14:creationId xmlns:p14="http://schemas.microsoft.com/office/powerpoint/2010/main" val="3877042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B800-86BF-0EFB-C3C1-5A856694B5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619BC1-C91D-9F3D-DCD3-C4152F90FF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F98F0F-85D5-31D7-C945-DFCF335D05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2E5371-BE7C-BCEA-5773-EB8B7E1ED9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CA6283-AC12-79A6-D030-08D5DB5F70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ABA41D-4EF6-E5A1-93AD-D950F20029B0}"/>
              </a:ext>
            </a:extLst>
          </p:cNvPr>
          <p:cNvSpPr>
            <a:spLocks noGrp="1"/>
          </p:cNvSpPr>
          <p:nvPr>
            <p:ph type="dt" sz="half" idx="10"/>
          </p:nvPr>
        </p:nvSpPr>
        <p:spPr/>
        <p:txBody>
          <a:bodyPr/>
          <a:lstStyle/>
          <a:p>
            <a:fld id="{569D5A8E-D1C1-4AD4-8492-5BFA71384EBB}" type="datetimeFigureOut">
              <a:rPr lang="en-US" smtClean="0"/>
              <a:t>9/27/2024</a:t>
            </a:fld>
            <a:endParaRPr lang="en-US"/>
          </a:p>
        </p:txBody>
      </p:sp>
      <p:sp>
        <p:nvSpPr>
          <p:cNvPr id="8" name="Footer Placeholder 7">
            <a:extLst>
              <a:ext uri="{FF2B5EF4-FFF2-40B4-BE49-F238E27FC236}">
                <a16:creationId xmlns:a16="http://schemas.microsoft.com/office/drawing/2014/main" id="{FB891B73-94DA-CD9C-D5ED-BB96B31F2E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966D19-F53C-0462-73E6-24782D95340C}"/>
              </a:ext>
            </a:extLst>
          </p:cNvPr>
          <p:cNvSpPr>
            <a:spLocks noGrp="1"/>
          </p:cNvSpPr>
          <p:nvPr>
            <p:ph type="sldNum" sz="quarter" idx="12"/>
          </p:nvPr>
        </p:nvSpPr>
        <p:spPr/>
        <p:txBody>
          <a:bodyPr/>
          <a:lstStyle/>
          <a:p>
            <a:fld id="{73AB1965-3B2C-4390-A9B8-AAA4186D0FA5}" type="slidenum">
              <a:rPr lang="en-US" smtClean="0"/>
              <a:t>‹#›</a:t>
            </a:fld>
            <a:endParaRPr lang="en-US"/>
          </a:p>
        </p:txBody>
      </p:sp>
    </p:spTree>
    <p:extLst>
      <p:ext uri="{BB962C8B-B14F-4D97-AF65-F5344CB8AC3E}">
        <p14:creationId xmlns:p14="http://schemas.microsoft.com/office/powerpoint/2010/main" val="4097538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581C-3D1D-FF68-17EB-8A565B2E28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A36C17-4209-3019-4B07-DD92FA2DFA42}"/>
              </a:ext>
            </a:extLst>
          </p:cNvPr>
          <p:cNvSpPr>
            <a:spLocks noGrp="1"/>
          </p:cNvSpPr>
          <p:nvPr>
            <p:ph type="dt" sz="half" idx="10"/>
          </p:nvPr>
        </p:nvSpPr>
        <p:spPr/>
        <p:txBody>
          <a:bodyPr/>
          <a:lstStyle/>
          <a:p>
            <a:fld id="{569D5A8E-D1C1-4AD4-8492-5BFA71384EBB}" type="datetimeFigureOut">
              <a:rPr lang="en-US" smtClean="0"/>
              <a:t>9/27/2024</a:t>
            </a:fld>
            <a:endParaRPr lang="en-US"/>
          </a:p>
        </p:txBody>
      </p:sp>
      <p:sp>
        <p:nvSpPr>
          <p:cNvPr id="4" name="Footer Placeholder 3">
            <a:extLst>
              <a:ext uri="{FF2B5EF4-FFF2-40B4-BE49-F238E27FC236}">
                <a16:creationId xmlns:a16="http://schemas.microsoft.com/office/drawing/2014/main" id="{314CAEAB-5CD1-8D58-9215-E3475067E4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88A501-8BCF-BE18-65A1-0773C825AF1F}"/>
              </a:ext>
            </a:extLst>
          </p:cNvPr>
          <p:cNvSpPr>
            <a:spLocks noGrp="1"/>
          </p:cNvSpPr>
          <p:nvPr>
            <p:ph type="sldNum" sz="quarter" idx="12"/>
          </p:nvPr>
        </p:nvSpPr>
        <p:spPr/>
        <p:txBody>
          <a:bodyPr/>
          <a:lstStyle/>
          <a:p>
            <a:fld id="{73AB1965-3B2C-4390-A9B8-AAA4186D0FA5}" type="slidenum">
              <a:rPr lang="en-US" smtClean="0"/>
              <a:t>‹#›</a:t>
            </a:fld>
            <a:endParaRPr lang="en-US"/>
          </a:p>
        </p:txBody>
      </p:sp>
    </p:spTree>
    <p:extLst>
      <p:ext uri="{BB962C8B-B14F-4D97-AF65-F5344CB8AC3E}">
        <p14:creationId xmlns:p14="http://schemas.microsoft.com/office/powerpoint/2010/main" val="3224532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A6EF0-0080-0A66-C20A-53177002C007}"/>
              </a:ext>
            </a:extLst>
          </p:cNvPr>
          <p:cNvSpPr>
            <a:spLocks noGrp="1"/>
          </p:cNvSpPr>
          <p:nvPr>
            <p:ph type="dt" sz="half" idx="10"/>
          </p:nvPr>
        </p:nvSpPr>
        <p:spPr/>
        <p:txBody>
          <a:bodyPr/>
          <a:lstStyle/>
          <a:p>
            <a:fld id="{569D5A8E-D1C1-4AD4-8492-5BFA71384EBB}" type="datetimeFigureOut">
              <a:rPr lang="en-US" smtClean="0"/>
              <a:t>9/27/2024</a:t>
            </a:fld>
            <a:endParaRPr lang="en-US"/>
          </a:p>
        </p:txBody>
      </p:sp>
      <p:sp>
        <p:nvSpPr>
          <p:cNvPr id="3" name="Footer Placeholder 2">
            <a:extLst>
              <a:ext uri="{FF2B5EF4-FFF2-40B4-BE49-F238E27FC236}">
                <a16:creationId xmlns:a16="http://schemas.microsoft.com/office/drawing/2014/main" id="{FFC2B5B8-0376-3B56-2A77-39EE8A7E88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4AC630-D8F8-FF6B-E01F-C7160EBABF70}"/>
              </a:ext>
            </a:extLst>
          </p:cNvPr>
          <p:cNvSpPr>
            <a:spLocks noGrp="1"/>
          </p:cNvSpPr>
          <p:nvPr>
            <p:ph type="sldNum" sz="quarter" idx="12"/>
          </p:nvPr>
        </p:nvSpPr>
        <p:spPr/>
        <p:txBody>
          <a:bodyPr/>
          <a:lstStyle/>
          <a:p>
            <a:fld id="{73AB1965-3B2C-4390-A9B8-AAA4186D0FA5}" type="slidenum">
              <a:rPr lang="en-US" smtClean="0"/>
              <a:t>‹#›</a:t>
            </a:fld>
            <a:endParaRPr lang="en-US"/>
          </a:p>
        </p:txBody>
      </p:sp>
    </p:spTree>
    <p:extLst>
      <p:ext uri="{BB962C8B-B14F-4D97-AF65-F5344CB8AC3E}">
        <p14:creationId xmlns:p14="http://schemas.microsoft.com/office/powerpoint/2010/main" val="4211992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E24B-7A57-86B0-8DAA-1210026E72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7A4F20-2905-A146-F186-DDC896DF0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162ECA-1BB6-D424-B53D-8E0653AB3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35727-E8F3-8407-6EF8-70A720F14506}"/>
              </a:ext>
            </a:extLst>
          </p:cNvPr>
          <p:cNvSpPr>
            <a:spLocks noGrp="1"/>
          </p:cNvSpPr>
          <p:nvPr>
            <p:ph type="dt" sz="half" idx="10"/>
          </p:nvPr>
        </p:nvSpPr>
        <p:spPr/>
        <p:txBody>
          <a:bodyPr/>
          <a:lstStyle/>
          <a:p>
            <a:fld id="{569D5A8E-D1C1-4AD4-8492-5BFA71384EBB}" type="datetimeFigureOut">
              <a:rPr lang="en-US" smtClean="0"/>
              <a:t>9/27/2024</a:t>
            </a:fld>
            <a:endParaRPr lang="en-US"/>
          </a:p>
        </p:txBody>
      </p:sp>
      <p:sp>
        <p:nvSpPr>
          <p:cNvPr id="6" name="Footer Placeholder 5">
            <a:extLst>
              <a:ext uri="{FF2B5EF4-FFF2-40B4-BE49-F238E27FC236}">
                <a16:creationId xmlns:a16="http://schemas.microsoft.com/office/drawing/2014/main" id="{EC4F84FA-248D-DB0C-2BDE-22BCD2DB5A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F7819-B141-AA62-3B26-37AA7515DC65}"/>
              </a:ext>
            </a:extLst>
          </p:cNvPr>
          <p:cNvSpPr>
            <a:spLocks noGrp="1"/>
          </p:cNvSpPr>
          <p:nvPr>
            <p:ph type="sldNum" sz="quarter" idx="12"/>
          </p:nvPr>
        </p:nvSpPr>
        <p:spPr/>
        <p:txBody>
          <a:bodyPr/>
          <a:lstStyle/>
          <a:p>
            <a:fld id="{73AB1965-3B2C-4390-A9B8-AAA4186D0FA5}" type="slidenum">
              <a:rPr lang="en-US" smtClean="0"/>
              <a:t>‹#›</a:t>
            </a:fld>
            <a:endParaRPr lang="en-US"/>
          </a:p>
        </p:txBody>
      </p:sp>
    </p:spTree>
    <p:extLst>
      <p:ext uri="{BB962C8B-B14F-4D97-AF65-F5344CB8AC3E}">
        <p14:creationId xmlns:p14="http://schemas.microsoft.com/office/powerpoint/2010/main" val="136176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8318-F396-C50B-28D3-FE6AAE8A8B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A45FE3-8931-9F58-F974-1918166C5B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A74A2F-F9A0-48EF-3F51-24DCF32D41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D727E5-D70A-2C6C-BB80-574B00F2DBD5}"/>
              </a:ext>
            </a:extLst>
          </p:cNvPr>
          <p:cNvSpPr>
            <a:spLocks noGrp="1"/>
          </p:cNvSpPr>
          <p:nvPr>
            <p:ph type="dt" sz="half" idx="10"/>
          </p:nvPr>
        </p:nvSpPr>
        <p:spPr/>
        <p:txBody>
          <a:bodyPr/>
          <a:lstStyle/>
          <a:p>
            <a:fld id="{569D5A8E-D1C1-4AD4-8492-5BFA71384EBB}" type="datetimeFigureOut">
              <a:rPr lang="en-US" smtClean="0"/>
              <a:t>9/27/2024</a:t>
            </a:fld>
            <a:endParaRPr lang="en-US"/>
          </a:p>
        </p:txBody>
      </p:sp>
      <p:sp>
        <p:nvSpPr>
          <p:cNvPr id="6" name="Footer Placeholder 5">
            <a:extLst>
              <a:ext uri="{FF2B5EF4-FFF2-40B4-BE49-F238E27FC236}">
                <a16:creationId xmlns:a16="http://schemas.microsoft.com/office/drawing/2014/main" id="{48D5715B-EAB9-3C7E-FF52-D860BEFE5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CC720C-7DFD-B801-E678-6417FCE288F0}"/>
              </a:ext>
            </a:extLst>
          </p:cNvPr>
          <p:cNvSpPr>
            <a:spLocks noGrp="1"/>
          </p:cNvSpPr>
          <p:nvPr>
            <p:ph type="sldNum" sz="quarter" idx="12"/>
          </p:nvPr>
        </p:nvSpPr>
        <p:spPr/>
        <p:txBody>
          <a:bodyPr/>
          <a:lstStyle/>
          <a:p>
            <a:fld id="{73AB1965-3B2C-4390-A9B8-AAA4186D0FA5}" type="slidenum">
              <a:rPr lang="en-US" smtClean="0"/>
              <a:t>‹#›</a:t>
            </a:fld>
            <a:endParaRPr lang="en-US"/>
          </a:p>
        </p:txBody>
      </p:sp>
    </p:spTree>
    <p:extLst>
      <p:ext uri="{BB962C8B-B14F-4D97-AF65-F5344CB8AC3E}">
        <p14:creationId xmlns:p14="http://schemas.microsoft.com/office/powerpoint/2010/main" val="324216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54A523-9CF8-063D-CB9F-D6DDCBA2B4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BD4F50-3824-C4D8-517F-CB4842251E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BCA5FC-0E95-8B23-0B1C-DDCC0890C4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9D5A8E-D1C1-4AD4-8492-5BFA71384EBB}" type="datetimeFigureOut">
              <a:rPr lang="en-US" smtClean="0"/>
              <a:t>9/27/2024</a:t>
            </a:fld>
            <a:endParaRPr lang="en-US"/>
          </a:p>
        </p:txBody>
      </p:sp>
      <p:sp>
        <p:nvSpPr>
          <p:cNvPr id="5" name="Footer Placeholder 4">
            <a:extLst>
              <a:ext uri="{FF2B5EF4-FFF2-40B4-BE49-F238E27FC236}">
                <a16:creationId xmlns:a16="http://schemas.microsoft.com/office/drawing/2014/main" id="{1B2927B2-35A3-3C6B-D42E-954347B1DA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105EC2E-49B9-D153-3AF5-538976251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3AB1965-3B2C-4390-A9B8-AAA4186D0FA5}" type="slidenum">
              <a:rPr lang="en-US" smtClean="0"/>
              <a:t>‹#›</a:t>
            </a:fld>
            <a:endParaRPr lang="en-US"/>
          </a:p>
        </p:txBody>
      </p:sp>
    </p:spTree>
    <p:extLst>
      <p:ext uri="{BB962C8B-B14F-4D97-AF65-F5344CB8AC3E}">
        <p14:creationId xmlns:p14="http://schemas.microsoft.com/office/powerpoint/2010/main" val="1728995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T3OT8kqoqjc?si=qwSvYR1_c1Yum7_e" TargetMode="External"/><Relationship Id="rId2" Type="http://schemas.openxmlformats.org/officeDocument/2006/relationships/hyperlink" Target="https://youtu.be/eMlx5fFNoYc?si=7teH4esUcFTEa6W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2D23-9252-8C11-F547-492F44E11A7F}"/>
              </a:ext>
            </a:extLst>
          </p:cNvPr>
          <p:cNvSpPr>
            <a:spLocks noGrp="1"/>
          </p:cNvSpPr>
          <p:nvPr>
            <p:ph type="ctrTitle"/>
          </p:nvPr>
        </p:nvSpPr>
        <p:spPr/>
        <p:txBody>
          <a:bodyPr/>
          <a:lstStyle/>
          <a:p>
            <a:r>
              <a:rPr lang="en-US" dirty="0"/>
              <a:t>Attention is All You Need</a:t>
            </a:r>
          </a:p>
        </p:txBody>
      </p:sp>
      <p:sp>
        <p:nvSpPr>
          <p:cNvPr id="3" name="Subtitle 2">
            <a:extLst>
              <a:ext uri="{FF2B5EF4-FFF2-40B4-BE49-F238E27FC236}">
                <a16:creationId xmlns:a16="http://schemas.microsoft.com/office/drawing/2014/main" id="{788F2482-5C43-8EB9-1331-B9BCC451986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957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BB1B8-80D0-DFE9-9F2B-D9F443818103}"/>
              </a:ext>
            </a:extLst>
          </p:cNvPr>
          <p:cNvSpPr>
            <a:spLocks noGrp="1"/>
          </p:cNvSpPr>
          <p:nvPr>
            <p:ph type="title"/>
          </p:nvPr>
        </p:nvSpPr>
        <p:spPr/>
        <p:txBody>
          <a:bodyPr/>
          <a:lstStyle/>
          <a:p>
            <a:r>
              <a:rPr lang="en-US" dirty="0"/>
              <a:t>Building block: residual connections &amp; layer norms</a:t>
            </a:r>
          </a:p>
        </p:txBody>
      </p:sp>
      <p:sp>
        <p:nvSpPr>
          <p:cNvPr id="3" name="Content Placeholder 2">
            <a:extLst>
              <a:ext uri="{FF2B5EF4-FFF2-40B4-BE49-F238E27FC236}">
                <a16:creationId xmlns:a16="http://schemas.microsoft.com/office/drawing/2014/main" id="{A8258B3E-0D17-A4CA-D2DC-916EF19FFF71}"/>
              </a:ext>
            </a:extLst>
          </p:cNvPr>
          <p:cNvSpPr>
            <a:spLocks noGrp="1"/>
          </p:cNvSpPr>
          <p:nvPr>
            <p:ph idx="1"/>
          </p:nvPr>
        </p:nvSpPr>
        <p:spPr>
          <a:xfrm>
            <a:off x="838200" y="1825625"/>
            <a:ext cx="5257800" cy="4351338"/>
          </a:xfrm>
        </p:spPr>
        <p:txBody>
          <a:bodyPr/>
          <a:lstStyle/>
          <a:p>
            <a:pPr marL="514350" indent="-514350">
              <a:buAutoNum type="arabicPeriod"/>
            </a:pPr>
            <a:r>
              <a:rPr lang="en-US" dirty="0"/>
              <a:t>Normalization or </a:t>
            </a:r>
            <a:r>
              <a:rPr lang="en-US" dirty="0">
                <a:solidFill>
                  <a:srgbClr val="FF0000"/>
                </a:solidFill>
              </a:rPr>
              <a:t>norm</a:t>
            </a:r>
            <a:r>
              <a:rPr lang="en-US" dirty="0"/>
              <a:t> converts a vector to a mean of 0 and a standard deviation of 1. This allows the tensors to flow without getting too large or too small.</a:t>
            </a:r>
          </a:p>
          <a:p>
            <a:pPr marL="514350" indent="-514350">
              <a:buAutoNum type="arabicPeriod"/>
            </a:pPr>
            <a:r>
              <a:rPr lang="en-US" dirty="0"/>
              <a:t>A residual connection is saving a value for future use. We just add these previous tensors to a future layer</a:t>
            </a:r>
          </a:p>
        </p:txBody>
      </p:sp>
      <p:pic>
        <p:nvPicPr>
          <p:cNvPr id="5" name="Picture 4">
            <a:extLst>
              <a:ext uri="{FF2B5EF4-FFF2-40B4-BE49-F238E27FC236}">
                <a16:creationId xmlns:a16="http://schemas.microsoft.com/office/drawing/2014/main" id="{5BB7D869-16DB-6EB6-3F4E-52C9CCAEA884}"/>
              </a:ext>
            </a:extLst>
          </p:cNvPr>
          <p:cNvPicPr>
            <a:picLocks noChangeAspect="1"/>
          </p:cNvPicPr>
          <p:nvPr/>
        </p:nvPicPr>
        <p:blipFill>
          <a:blip r:embed="rId2"/>
          <a:stretch>
            <a:fillRect/>
          </a:stretch>
        </p:blipFill>
        <p:spPr>
          <a:xfrm>
            <a:off x="7472126" y="1158843"/>
            <a:ext cx="4116309" cy="5524520"/>
          </a:xfrm>
          <a:prstGeom prst="rect">
            <a:avLst/>
          </a:prstGeom>
        </p:spPr>
      </p:pic>
    </p:spTree>
    <p:extLst>
      <p:ext uri="{BB962C8B-B14F-4D97-AF65-F5344CB8AC3E}">
        <p14:creationId xmlns:p14="http://schemas.microsoft.com/office/powerpoint/2010/main" val="277033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BB51-2B8B-ADD3-E4E9-0145AE3AE453}"/>
              </a:ext>
            </a:extLst>
          </p:cNvPr>
          <p:cNvSpPr>
            <a:spLocks noGrp="1"/>
          </p:cNvSpPr>
          <p:nvPr>
            <p:ph type="title"/>
          </p:nvPr>
        </p:nvSpPr>
        <p:spPr/>
        <p:txBody>
          <a:bodyPr/>
          <a:lstStyle/>
          <a:p>
            <a:r>
              <a:rPr lang="en-US" dirty="0"/>
              <a:t>Building block: Attention</a:t>
            </a:r>
          </a:p>
        </p:txBody>
      </p:sp>
      <p:sp>
        <p:nvSpPr>
          <p:cNvPr id="3" name="Content Placeholder 2">
            <a:extLst>
              <a:ext uri="{FF2B5EF4-FFF2-40B4-BE49-F238E27FC236}">
                <a16:creationId xmlns:a16="http://schemas.microsoft.com/office/drawing/2014/main" id="{B06B5017-B000-AA9A-BC76-5BBEBE55A39B}"/>
              </a:ext>
            </a:extLst>
          </p:cNvPr>
          <p:cNvSpPr>
            <a:spLocks noGrp="1"/>
          </p:cNvSpPr>
          <p:nvPr>
            <p:ph idx="1"/>
          </p:nvPr>
        </p:nvSpPr>
        <p:spPr>
          <a:xfrm>
            <a:off x="838199" y="1825625"/>
            <a:ext cx="5590309" cy="4351338"/>
          </a:xfrm>
        </p:spPr>
        <p:txBody>
          <a:bodyPr>
            <a:normAutofit fontScale="77500" lnSpcReduction="20000"/>
          </a:bodyPr>
          <a:lstStyle/>
          <a:p>
            <a:r>
              <a:rPr lang="en-US" dirty="0"/>
              <a:t>The sum of attention in this paper is…</a:t>
            </a:r>
          </a:p>
          <a:p>
            <a:pPr lvl="1"/>
            <a:r>
              <a:rPr lang="en-US" dirty="0"/>
              <a:t>Positional + Dictionary = Context Aware </a:t>
            </a:r>
          </a:p>
          <a:p>
            <a:r>
              <a:rPr lang="en-US" dirty="0"/>
              <a:t>We take a Query, Key Value of the same tensor, the position + dictionary, then combine them in back propagation as a unique “Thought vector” that understands that specific meaning of the sentence.</a:t>
            </a:r>
          </a:p>
          <a:p>
            <a:r>
              <a:rPr lang="en-US" dirty="0"/>
              <a:t>The output of an attention block is Sequence Length X Embedding AKA Thought/Context vector.</a:t>
            </a:r>
          </a:p>
          <a:p>
            <a:r>
              <a:rPr lang="en-US" dirty="0"/>
              <a:t>This means if you change one word in the entire sequence, that output of the attention will change. This is because we give attention to the entire sequence for our thought vector. </a:t>
            </a:r>
          </a:p>
        </p:txBody>
      </p:sp>
      <p:pic>
        <p:nvPicPr>
          <p:cNvPr id="5" name="Picture 4">
            <a:extLst>
              <a:ext uri="{FF2B5EF4-FFF2-40B4-BE49-F238E27FC236}">
                <a16:creationId xmlns:a16="http://schemas.microsoft.com/office/drawing/2014/main" id="{6DC8C5D2-2D40-4982-0BD6-905D6CEF3B1F}"/>
              </a:ext>
            </a:extLst>
          </p:cNvPr>
          <p:cNvPicPr>
            <a:picLocks noChangeAspect="1"/>
          </p:cNvPicPr>
          <p:nvPr/>
        </p:nvPicPr>
        <p:blipFill>
          <a:blip r:embed="rId2"/>
          <a:stretch>
            <a:fillRect/>
          </a:stretch>
        </p:blipFill>
        <p:spPr>
          <a:xfrm>
            <a:off x="7647709" y="787579"/>
            <a:ext cx="4544291" cy="6070422"/>
          </a:xfrm>
          <a:prstGeom prst="rect">
            <a:avLst/>
          </a:prstGeom>
        </p:spPr>
      </p:pic>
    </p:spTree>
    <p:extLst>
      <p:ext uri="{BB962C8B-B14F-4D97-AF65-F5344CB8AC3E}">
        <p14:creationId xmlns:p14="http://schemas.microsoft.com/office/powerpoint/2010/main" val="1355139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A71A9-6EDD-9BB2-3D04-B6C280C13AFB}"/>
              </a:ext>
            </a:extLst>
          </p:cNvPr>
          <p:cNvSpPr>
            <a:spLocks noGrp="1"/>
          </p:cNvSpPr>
          <p:nvPr>
            <p:ph type="title"/>
          </p:nvPr>
        </p:nvSpPr>
        <p:spPr/>
        <p:txBody>
          <a:bodyPr/>
          <a:lstStyle/>
          <a:p>
            <a:r>
              <a:rPr lang="en-US" dirty="0"/>
              <a:t>End</a:t>
            </a:r>
          </a:p>
        </p:txBody>
      </p:sp>
      <p:sp>
        <p:nvSpPr>
          <p:cNvPr id="3" name="Content Placeholder 2">
            <a:extLst>
              <a:ext uri="{FF2B5EF4-FFF2-40B4-BE49-F238E27FC236}">
                <a16:creationId xmlns:a16="http://schemas.microsoft.com/office/drawing/2014/main" id="{2D2B1203-3127-1568-F3A1-0E4481539997}"/>
              </a:ext>
            </a:extLst>
          </p:cNvPr>
          <p:cNvSpPr>
            <a:spLocks noGrp="1"/>
          </p:cNvSpPr>
          <p:nvPr>
            <p:ph idx="1"/>
          </p:nvPr>
        </p:nvSpPr>
        <p:spPr>
          <a:xfrm>
            <a:off x="838200" y="1825625"/>
            <a:ext cx="5426798" cy="1748848"/>
          </a:xfrm>
        </p:spPr>
        <p:txBody>
          <a:bodyPr/>
          <a:lstStyle/>
          <a:p>
            <a:pPr marL="0" indent="0">
              <a:buNone/>
            </a:pPr>
            <a:r>
              <a:rPr lang="en-US" dirty="0"/>
              <a:t>Hopefully most of this is correct. As this my understanding is from my research paper reading and previous classes. </a:t>
            </a:r>
          </a:p>
        </p:txBody>
      </p:sp>
      <p:sp>
        <p:nvSpPr>
          <p:cNvPr id="4" name="TextBox 3">
            <a:extLst>
              <a:ext uri="{FF2B5EF4-FFF2-40B4-BE49-F238E27FC236}">
                <a16:creationId xmlns:a16="http://schemas.microsoft.com/office/drawing/2014/main" id="{7060E9FE-4EA5-A559-8717-696E1A66B121}"/>
              </a:ext>
            </a:extLst>
          </p:cNvPr>
          <p:cNvSpPr txBox="1"/>
          <p:nvPr/>
        </p:nvSpPr>
        <p:spPr>
          <a:xfrm>
            <a:off x="738612" y="5978031"/>
            <a:ext cx="7711470" cy="646331"/>
          </a:xfrm>
          <a:prstGeom prst="rect">
            <a:avLst/>
          </a:prstGeom>
          <a:noFill/>
        </p:spPr>
        <p:txBody>
          <a:bodyPr wrap="none" rtlCol="0">
            <a:spAutoFit/>
          </a:bodyPr>
          <a:lstStyle/>
          <a:p>
            <a:r>
              <a:rPr lang="en-US" dirty="0"/>
              <a:t>Attention: </a:t>
            </a:r>
            <a:r>
              <a:rPr lang="en-US" dirty="0">
                <a:hlinkClick r:id="rId2"/>
              </a:rPr>
              <a:t>https://youtu.be/eMlx5fFNoYc?si=7teH4esUcFTEa6W3</a:t>
            </a:r>
            <a:r>
              <a:rPr lang="en-US" dirty="0"/>
              <a:t> </a:t>
            </a:r>
          </a:p>
          <a:p>
            <a:r>
              <a:rPr lang="en-US" dirty="0"/>
              <a:t>Positional Encoding: </a:t>
            </a:r>
            <a:r>
              <a:rPr lang="en-US" dirty="0">
                <a:hlinkClick r:id="rId3"/>
              </a:rPr>
              <a:t>https://youtu.be/T3OT8kqoqjc?si=qwSvYR1_c1Yum7_e</a:t>
            </a:r>
            <a:endParaRPr lang="en-US" dirty="0"/>
          </a:p>
        </p:txBody>
      </p:sp>
    </p:spTree>
    <p:extLst>
      <p:ext uri="{BB962C8B-B14F-4D97-AF65-F5344CB8AC3E}">
        <p14:creationId xmlns:p14="http://schemas.microsoft.com/office/powerpoint/2010/main" val="790864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08A7-4056-BFA0-2EFB-A14A34D364D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53276C8-1BFE-91AE-037F-20D1A659E238}"/>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Overview of architecture</a:t>
            </a:r>
          </a:p>
          <a:p>
            <a:pPr marL="514350" indent="-514350">
              <a:buFont typeface="+mj-lt"/>
              <a:buAutoNum type="arabicPeriod"/>
            </a:pPr>
            <a:r>
              <a:rPr lang="en-US" dirty="0"/>
              <a:t>History regarding </a:t>
            </a:r>
            <a:r>
              <a:rPr lang="en-US" i="1" dirty="0"/>
              <a:t>Attention is All You Need</a:t>
            </a:r>
            <a:r>
              <a:rPr lang="en-US" dirty="0"/>
              <a:t>.</a:t>
            </a:r>
          </a:p>
          <a:p>
            <a:pPr marL="514350" indent="-514350">
              <a:buFont typeface="+mj-lt"/>
              <a:buAutoNum type="arabicPeriod"/>
            </a:pPr>
            <a:r>
              <a:rPr lang="en-US" dirty="0"/>
              <a:t>Use Cases</a:t>
            </a:r>
          </a:p>
          <a:p>
            <a:pPr marL="514350" indent="-514350">
              <a:buFont typeface="+mj-lt"/>
              <a:buAutoNum type="arabicPeriod"/>
            </a:pPr>
            <a:r>
              <a:rPr lang="en-US" dirty="0"/>
              <a:t>Why learn the building blocks?</a:t>
            </a:r>
          </a:p>
          <a:p>
            <a:pPr marL="514350" indent="-514350">
              <a:buFont typeface="+mj-lt"/>
              <a:buAutoNum type="arabicPeriod"/>
            </a:pPr>
            <a:r>
              <a:rPr lang="en-US" dirty="0"/>
              <a:t>What does MLP, Linear &amp; soft max mean?</a:t>
            </a:r>
          </a:p>
          <a:p>
            <a:pPr marL="514350" indent="-514350">
              <a:buFont typeface="+mj-lt"/>
              <a:buAutoNum type="arabicPeriod"/>
            </a:pPr>
            <a:r>
              <a:rPr lang="en-US" dirty="0"/>
              <a:t>What is positional &amp; semantic embedding?</a:t>
            </a:r>
          </a:p>
          <a:p>
            <a:pPr marL="514350" indent="-514350">
              <a:buFont typeface="+mj-lt"/>
              <a:buAutoNum type="arabicPeriod"/>
            </a:pPr>
            <a:r>
              <a:rPr lang="en-US" dirty="0"/>
              <a:t>What is a residual connection?</a:t>
            </a:r>
          </a:p>
          <a:p>
            <a:pPr marL="514350" indent="-514350">
              <a:buFont typeface="+mj-lt"/>
              <a:buAutoNum type="arabicPeriod"/>
            </a:pPr>
            <a:r>
              <a:rPr lang="en-US" dirty="0"/>
              <a:t>What is layer normalization?</a:t>
            </a:r>
          </a:p>
          <a:p>
            <a:pPr marL="514350" indent="-514350">
              <a:buFont typeface="+mj-lt"/>
              <a:buAutoNum type="arabicPeriod"/>
            </a:pPr>
            <a:r>
              <a:rPr lang="en-US" dirty="0"/>
              <a:t>What is attention?</a:t>
            </a:r>
          </a:p>
          <a:p>
            <a:pPr marL="514350" indent="-514350">
              <a:buFont typeface="+mj-lt"/>
              <a:buAutoNum type="arabicPeriod"/>
            </a:pPr>
            <a:r>
              <a:rPr lang="en-US" dirty="0"/>
              <a:t>End</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424796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C306-318A-4804-6F45-5726399C85F4}"/>
              </a:ext>
            </a:extLst>
          </p:cNvPr>
          <p:cNvSpPr>
            <a:spLocks noGrp="1"/>
          </p:cNvSpPr>
          <p:nvPr>
            <p:ph type="title"/>
          </p:nvPr>
        </p:nvSpPr>
        <p:spPr/>
        <p:txBody>
          <a:bodyPr/>
          <a:lstStyle/>
          <a:p>
            <a:r>
              <a:rPr lang="en-US" dirty="0"/>
              <a:t>The architecture</a:t>
            </a:r>
          </a:p>
        </p:txBody>
      </p:sp>
      <p:sp>
        <p:nvSpPr>
          <p:cNvPr id="4" name="Content Placeholder 3">
            <a:extLst>
              <a:ext uri="{FF2B5EF4-FFF2-40B4-BE49-F238E27FC236}">
                <a16:creationId xmlns:a16="http://schemas.microsoft.com/office/drawing/2014/main" id="{E279BCB7-9B1A-3907-1E7A-B12EFC8B23DA}"/>
              </a:ext>
            </a:extLst>
          </p:cNvPr>
          <p:cNvSpPr>
            <a:spLocks noGrp="1"/>
          </p:cNvSpPr>
          <p:nvPr>
            <p:ph sz="half" idx="1"/>
          </p:nvPr>
        </p:nvSpPr>
        <p:spPr/>
        <p:txBody>
          <a:bodyPr>
            <a:normAutofit fontScale="85000" lnSpcReduction="20000"/>
          </a:bodyPr>
          <a:lstStyle/>
          <a:p>
            <a:pPr marL="0" indent="0">
              <a:buNone/>
            </a:pPr>
            <a:r>
              <a:rPr lang="en-US" dirty="0"/>
              <a:t>There are several repeated building blocks to transformers. They are..</a:t>
            </a:r>
          </a:p>
          <a:p>
            <a:pPr lvl="1"/>
            <a:r>
              <a:rPr lang="en-US" dirty="0"/>
              <a:t>Attention layer</a:t>
            </a:r>
          </a:p>
          <a:p>
            <a:pPr lvl="1"/>
            <a:r>
              <a:rPr lang="en-US" dirty="0"/>
              <a:t>Residual layer</a:t>
            </a:r>
          </a:p>
          <a:p>
            <a:pPr lvl="1"/>
            <a:r>
              <a:rPr lang="en-US" dirty="0"/>
              <a:t>Layer normalization</a:t>
            </a:r>
          </a:p>
          <a:p>
            <a:pPr lvl="1"/>
            <a:r>
              <a:rPr lang="en-US" dirty="0"/>
              <a:t>Feed forward</a:t>
            </a:r>
          </a:p>
          <a:p>
            <a:pPr lvl="1"/>
            <a:r>
              <a:rPr lang="en-US" dirty="0"/>
              <a:t>Positional Encoder</a:t>
            </a:r>
          </a:p>
          <a:p>
            <a:pPr lvl="1"/>
            <a:r>
              <a:rPr lang="en-US" dirty="0"/>
              <a:t>Semantic Encoder</a:t>
            </a:r>
          </a:p>
          <a:p>
            <a:pPr marL="0" indent="0">
              <a:buNone/>
            </a:pPr>
            <a:r>
              <a:rPr lang="en-US" dirty="0"/>
              <a:t>The decoder and encoder are essentially the same as you can see on the right. The difference-encoders behave as an input to another part of the architecture.</a:t>
            </a:r>
          </a:p>
          <a:p>
            <a:pPr marL="0" indent="0">
              <a:buNone/>
            </a:pPr>
            <a:r>
              <a:rPr lang="en-US" dirty="0"/>
              <a:t>We can use encoders and decoders on their own. No problem.</a:t>
            </a:r>
          </a:p>
        </p:txBody>
      </p:sp>
      <p:pic>
        <p:nvPicPr>
          <p:cNvPr id="5" name="Picture 4">
            <a:extLst>
              <a:ext uri="{FF2B5EF4-FFF2-40B4-BE49-F238E27FC236}">
                <a16:creationId xmlns:a16="http://schemas.microsoft.com/office/drawing/2014/main" id="{9208FA9C-40AA-3F5F-B144-E2BF313A49DF}"/>
              </a:ext>
            </a:extLst>
          </p:cNvPr>
          <p:cNvPicPr>
            <a:picLocks noChangeAspect="1"/>
          </p:cNvPicPr>
          <p:nvPr/>
        </p:nvPicPr>
        <p:blipFill>
          <a:blip r:embed="rId2"/>
          <a:stretch>
            <a:fillRect/>
          </a:stretch>
        </p:blipFill>
        <p:spPr>
          <a:xfrm>
            <a:off x="7540130" y="1390537"/>
            <a:ext cx="3562929" cy="4786426"/>
          </a:xfrm>
          <a:prstGeom prst="rect">
            <a:avLst/>
          </a:prstGeom>
        </p:spPr>
      </p:pic>
    </p:spTree>
    <p:extLst>
      <p:ext uri="{BB962C8B-B14F-4D97-AF65-F5344CB8AC3E}">
        <p14:creationId xmlns:p14="http://schemas.microsoft.com/office/powerpoint/2010/main" val="1616246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6D82-8C34-B9FE-0C12-209B2CD516AF}"/>
              </a:ext>
            </a:extLst>
          </p:cNvPr>
          <p:cNvSpPr>
            <a:spLocks noGrp="1"/>
          </p:cNvSpPr>
          <p:nvPr>
            <p:ph type="title"/>
          </p:nvPr>
        </p:nvSpPr>
        <p:spPr/>
        <p:txBody>
          <a:bodyPr/>
          <a:lstStyle/>
          <a:p>
            <a:r>
              <a:rPr lang="en-US" dirty="0"/>
              <a:t>The history</a:t>
            </a:r>
          </a:p>
        </p:txBody>
      </p:sp>
      <p:sp>
        <p:nvSpPr>
          <p:cNvPr id="3" name="Content Placeholder 2">
            <a:extLst>
              <a:ext uri="{FF2B5EF4-FFF2-40B4-BE49-F238E27FC236}">
                <a16:creationId xmlns:a16="http://schemas.microsoft.com/office/drawing/2014/main" id="{992363D2-5141-9384-7837-E3E92A917C6C}"/>
              </a:ext>
            </a:extLst>
          </p:cNvPr>
          <p:cNvSpPr>
            <a:spLocks noGrp="1"/>
          </p:cNvSpPr>
          <p:nvPr>
            <p:ph idx="1"/>
          </p:nvPr>
        </p:nvSpPr>
        <p:spPr/>
        <p:txBody>
          <a:bodyPr>
            <a:normAutofit fontScale="85000" lnSpcReduction="10000"/>
          </a:bodyPr>
          <a:lstStyle/>
          <a:p>
            <a:pPr marL="0" indent="0">
              <a:buNone/>
            </a:pPr>
            <a:r>
              <a:rPr lang="en-US" dirty="0"/>
              <a:t>As said in the abstract-</a:t>
            </a:r>
            <a:r>
              <a:rPr lang="en-US" i="1" dirty="0"/>
              <a:t>attention</a:t>
            </a:r>
            <a:r>
              <a:rPr lang="en-US" dirty="0"/>
              <a:t>, </a:t>
            </a:r>
            <a:r>
              <a:rPr lang="en-US" i="1" dirty="0"/>
              <a:t>decoders</a:t>
            </a:r>
            <a:r>
              <a:rPr lang="en-US" dirty="0"/>
              <a:t> and </a:t>
            </a:r>
            <a:r>
              <a:rPr lang="en-US" i="1" dirty="0"/>
              <a:t>encoders</a:t>
            </a:r>
            <a:r>
              <a:rPr lang="en-US" dirty="0"/>
              <a:t> already existed by 2017. These 3 were repurposed for language processing.</a:t>
            </a:r>
          </a:p>
          <a:p>
            <a:pPr lvl="1"/>
            <a:r>
              <a:rPr lang="en-US" dirty="0"/>
              <a:t>RNNs used attention, decoders &amp; encoders</a:t>
            </a:r>
          </a:p>
          <a:p>
            <a:pPr lvl="1"/>
            <a:r>
              <a:rPr lang="en-US" dirty="0"/>
              <a:t>CNNs used attention, decoders &amp; encoders</a:t>
            </a:r>
          </a:p>
          <a:p>
            <a:pPr lvl="1"/>
            <a:r>
              <a:rPr lang="en-US" dirty="0"/>
              <a:t>There were many hybrids and architectures being developed in 2017</a:t>
            </a:r>
          </a:p>
          <a:p>
            <a:pPr marL="0" indent="0">
              <a:buNone/>
            </a:pPr>
            <a:r>
              <a:rPr lang="en-US" i="1" dirty="0"/>
              <a:t>Attention is All You Need</a:t>
            </a:r>
            <a:r>
              <a:rPr lang="en-US" dirty="0"/>
              <a:t> brought an architecture primarily using attention to the forefront rather than recurrence (RNN) or convolution (CNN).</a:t>
            </a:r>
          </a:p>
          <a:p>
            <a:pPr marL="0" indent="0">
              <a:buNone/>
            </a:pPr>
            <a:r>
              <a:rPr lang="en-US" dirty="0"/>
              <a:t>Since its inception Transformers have taken over sequence to sequence machine learning due to…</a:t>
            </a:r>
          </a:p>
          <a:p>
            <a:pPr marL="971550" lvl="1" indent="-514350">
              <a:buFont typeface="+mj-lt"/>
              <a:buAutoNum type="arabicPeriod"/>
            </a:pPr>
            <a:r>
              <a:rPr lang="en-US" dirty="0"/>
              <a:t>Parallelization</a:t>
            </a:r>
          </a:p>
          <a:p>
            <a:pPr marL="971550" lvl="1" indent="-514350">
              <a:buFont typeface="+mj-lt"/>
              <a:buAutoNum type="arabicPeriod"/>
            </a:pPr>
            <a:r>
              <a:rPr lang="en-US" dirty="0"/>
              <a:t>Parameter utilization (Increasing parameters actually makes a difference)</a:t>
            </a:r>
          </a:p>
          <a:p>
            <a:pPr marL="971550" lvl="1" indent="-514350">
              <a:buFont typeface="+mj-lt"/>
              <a:buAutoNum type="arabicPeriod"/>
            </a:pPr>
            <a:r>
              <a:rPr lang="en-US" dirty="0"/>
              <a:t>Low shot requirement (Works well on unseen data)</a:t>
            </a:r>
          </a:p>
          <a:p>
            <a:pPr marL="971550" lvl="1" indent="-514350">
              <a:buFont typeface="+mj-lt"/>
              <a:buAutoNum type="arabicPeriod"/>
            </a:pPr>
            <a:r>
              <a:rPr lang="en-US" dirty="0"/>
              <a:t>Versatility across input to output types (modals)</a:t>
            </a:r>
          </a:p>
          <a:p>
            <a:pPr marL="971550" lvl="1" indent="-514350">
              <a:buFont typeface="+mj-lt"/>
              <a:buAutoNum type="arabicPeriod"/>
            </a:pPr>
            <a:endParaRPr lang="en-US" dirty="0"/>
          </a:p>
          <a:p>
            <a:pPr marL="971550" lvl="1" indent="-514350">
              <a:buFont typeface="+mj-lt"/>
              <a:buAutoNum type="arabicPeriod"/>
            </a:pPr>
            <a:endParaRPr lang="en-US" dirty="0"/>
          </a:p>
        </p:txBody>
      </p:sp>
    </p:spTree>
    <p:extLst>
      <p:ext uri="{BB962C8B-B14F-4D97-AF65-F5344CB8AC3E}">
        <p14:creationId xmlns:p14="http://schemas.microsoft.com/office/powerpoint/2010/main" val="3237796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6FE8-1CBC-FACC-31DB-01BF0A9238EF}"/>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3E3368B1-2F4E-D14F-65C0-C02F678B254B}"/>
              </a:ext>
            </a:extLst>
          </p:cNvPr>
          <p:cNvSpPr>
            <a:spLocks noGrp="1"/>
          </p:cNvSpPr>
          <p:nvPr>
            <p:ph sz="half" idx="1"/>
          </p:nvPr>
        </p:nvSpPr>
        <p:spPr/>
        <p:txBody>
          <a:bodyPr>
            <a:normAutofit fontScale="85000" lnSpcReduction="10000"/>
          </a:bodyPr>
          <a:lstStyle/>
          <a:p>
            <a:pPr marL="0" indent="0">
              <a:buNone/>
            </a:pPr>
            <a:r>
              <a:rPr lang="en-US" dirty="0"/>
              <a:t>Transformers learn best from sequential problems.</a:t>
            </a:r>
          </a:p>
          <a:p>
            <a:pPr lvl="1"/>
            <a:r>
              <a:rPr lang="en-US" dirty="0"/>
              <a:t>They learn NLP faster and with less training</a:t>
            </a:r>
          </a:p>
          <a:p>
            <a:pPr lvl="1"/>
            <a:r>
              <a:rPr lang="en-US" dirty="0"/>
              <a:t>They require more data from static modals like vision or coordinate based than would more specialized architectures.</a:t>
            </a:r>
          </a:p>
          <a:p>
            <a:pPr marL="0" indent="0">
              <a:buNone/>
            </a:pPr>
            <a:r>
              <a:rPr lang="en-US" dirty="0"/>
              <a:t>Vision transformers separate the data into consumable sequences for transformers. (A different architecture than top left)</a:t>
            </a:r>
          </a:p>
          <a:p>
            <a:pPr marL="0" indent="0">
              <a:buNone/>
            </a:pPr>
            <a:r>
              <a:rPr lang="en-US" dirty="0"/>
              <a:t>Vision transformers require more data than CNN. CNN will train faster.</a:t>
            </a:r>
          </a:p>
        </p:txBody>
      </p:sp>
      <p:sp>
        <p:nvSpPr>
          <p:cNvPr id="4" name="Content Placeholder 3">
            <a:extLst>
              <a:ext uri="{FF2B5EF4-FFF2-40B4-BE49-F238E27FC236}">
                <a16:creationId xmlns:a16="http://schemas.microsoft.com/office/drawing/2014/main" id="{9ABF2CAC-BC4C-339F-9321-1C6B84FE0F39}"/>
              </a:ext>
            </a:extLst>
          </p:cNvPr>
          <p:cNvSpPr>
            <a:spLocks noGrp="1"/>
          </p:cNvSpPr>
          <p:nvPr>
            <p:ph sz="half" idx="2"/>
          </p:nvPr>
        </p:nvSpPr>
        <p:spPr>
          <a:xfrm>
            <a:off x="7502237" y="4079297"/>
            <a:ext cx="5181600" cy="4351338"/>
          </a:xfrm>
        </p:spPr>
        <p:txBody>
          <a:bodyPr>
            <a:normAutofit fontScale="85000" lnSpcReduction="10000"/>
          </a:bodyPr>
          <a:lstStyle/>
          <a:p>
            <a:pPr marL="0" indent="0">
              <a:buNone/>
            </a:pPr>
            <a:r>
              <a:rPr lang="en-US" dirty="0"/>
              <a:t>VS</a:t>
            </a:r>
          </a:p>
        </p:txBody>
      </p:sp>
      <p:pic>
        <p:nvPicPr>
          <p:cNvPr id="2050" name="Picture 2" descr="The Transformer Model - MachineLearningMastery.com">
            <a:extLst>
              <a:ext uri="{FF2B5EF4-FFF2-40B4-BE49-F238E27FC236}">
                <a16:creationId xmlns:a16="http://schemas.microsoft.com/office/drawing/2014/main" id="{267C519E-EDBF-61CB-1533-5636FD532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996949"/>
            <a:ext cx="2078182" cy="292816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Net Deep Neural Network Architecture Explained">
            <a:extLst>
              <a:ext uri="{FF2B5EF4-FFF2-40B4-BE49-F238E27FC236}">
                <a16:creationId xmlns:a16="http://schemas.microsoft.com/office/drawing/2014/main" id="{352E098B-3B30-BAFC-B269-9770697E8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4182" y="3925113"/>
            <a:ext cx="3528291" cy="1984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664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7F20-6DDD-AA05-C84A-A81C8E6F5814}"/>
              </a:ext>
            </a:extLst>
          </p:cNvPr>
          <p:cNvSpPr>
            <a:spLocks noGrp="1"/>
          </p:cNvSpPr>
          <p:nvPr>
            <p:ph type="title"/>
          </p:nvPr>
        </p:nvSpPr>
        <p:spPr/>
        <p:txBody>
          <a:bodyPr/>
          <a:lstStyle/>
          <a:p>
            <a:r>
              <a:rPr lang="en-US" dirty="0"/>
              <a:t>Why learn Modules AKA </a:t>
            </a:r>
            <a:br>
              <a:rPr lang="en-US" dirty="0"/>
            </a:br>
            <a:r>
              <a:rPr lang="en-US" dirty="0"/>
              <a:t>building blocks?</a:t>
            </a:r>
          </a:p>
        </p:txBody>
      </p:sp>
      <p:sp>
        <p:nvSpPr>
          <p:cNvPr id="3" name="Content Placeholder 2">
            <a:extLst>
              <a:ext uri="{FF2B5EF4-FFF2-40B4-BE49-F238E27FC236}">
                <a16:creationId xmlns:a16="http://schemas.microsoft.com/office/drawing/2014/main" id="{A4B15C73-85FB-9D26-C312-2015F5CDE9B5}"/>
              </a:ext>
            </a:extLst>
          </p:cNvPr>
          <p:cNvSpPr>
            <a:spLocks noGrp="1"/>
          </p:cNvSpPr>
          <p:nvPr>
            <p:ph idx="1"/>
          </p:nvPr>
        </p:nvSpPr>
        <p:spPr>
          <a:xfrm>
            <a:off x="838200" y="1825625"/>
            <a:ext cx="5414818" cy="4351338"/>
          </a:xfrm>
        </p:spPr>
        <p:txBody>
          <a:bodyPr>
            <a:normAutofit fontScale="85000" lnSpcReduction="20000"/>
          </a:bodyPr>
          <a:lstStyle/>
          <a:p>
            <a:pPr marL="0" indent="0">
              <a:buNone/>
            </a:pPr>
            <a:r>
              <a:rPr lang="en-US" dirty="0"/>
              <a:t>Any child class of modules are small containers of tensor change. </a:t>
            </a:r>
          </a:p>
          <a:p>
            <a:r>
              <a:rPr lang="en-US" sz="2200" dirty="0"/>
              <a:t>Input tensor -&gt; Module -&gt; new tensor</a:t>
            </a:r>
          </a:p>
          <a:p>
            <a:pPr marL="0" indent="0">
              <a:buNone/>
            </a:pPr>
            <a:r>
              <a:rPr lang="en-US" dirty="0"/>
              <a:t>In </a:t>
            </a:r>
            <a:r>
              <a:rPr lang="en-US" dirty="0" err="1"/>
              <a:t>PyTorch</a:t>
            </a:r>
            <a:r>
              <a:rPr lang="en-US" dirty="0"/>
              <a:t> these building blocks are</a:t>
            </a:r>
            <a:r>
              <a:rPr lang="en-US" i="1" dirty="0"/>
              <a:t>, </a:t>
            </a:r>
            <a:r>
              <a:rPr lang="en-US" dirty="0"/>
              <a:t>denoted by the </a:t>
            </a:r>
            <a:r>
              <a:rPr lang="en-US" dirty="0" err="1"/>
              <a:t>nn.Module</a:t>
            </a:r>
            <a:r>
              <a:rPr lang="en-US" dirty="0"/>
              <a:t> abstract class.</a:t>
            </a:r>
            <a:endParaRPr lang="en-US" i="1" dirty="0"/>
          </a:p>
          <a:p>
            <a:pPr marL="0" indent="0">
              <a:buNone/>
            </a:pPr>
            <a:r>
              <a:rPr lang="en-US" dirty="0"/>
              <a:t>In the context of data we use these modules to piece together new or old architectures like the one here in </a:t>
            </a:r>
            <a:r>
              <a:rPr lang="en-US" i="1" dirty="0"/>
              <a:t>Attention is All You Need</a:t>
            </a:r>
            <a:r>
              <a:rPr lang="en-US" dirty="0"/>
              <a:t>. </a:t>
            </a:r>
          </a:p>
          <a:p>
            <a:pPr marL="0" indent="0">
              <a:buNone/>
            </a:pPr>
            <a:r>
              <a:rPr lang="en-US" dirty="0"/>
              <a:t>Our goal is to pick up on these layers / blocks from each paper so we can use them on </a:t>
            </a:r>
            <a:r>
              <a:rPr lang="en-US" i="1" dirty="0"/>
              <a:t>tensors created from data</a:t>
            </a:r>
            <a:r>
              <a:rPr lang="en-US" dirty="0"/>
              <a:t>.</a:t>
            </a:r>
          </a:p>
        </p:txBody>
      </p:sp>
      <p:pic>
        <p:nvPicPr>
          <p:cNvPr id="7" name="Picture 6">
            <a:extLst>
              <a:ext uri="{FF2B5EF4-FFF2-40B4-BE49-F238E27FC236}">
                <a16:creationId xmlns:a16="http://schemas.microsoft.com/office/drawing/2014/main" id="{97766311-2F7C-F8CF-B431-21A9EBA52904}"/>
              </a:ext>
            </a:extLst>
          </p:cNvPr>
          <p:cNvPicPr>
            <a:picLocks noChangeAspect="1"/>
          </p:cNvPicPr>
          <p:nvPr/>
        </p:nvPicPr>
        <p:blipFill>
          <a:blip r:embed="rId2"/>
          <a:stretch>
            <a:fillRect/>
          </a:stretch>
        </p:blipFill>
        <p:spPr>
          <a:xfrm>
            <a:off x="7043781" y="3274712"/>
            <a:ext cx="5148219" cy="3651552"/>
          </a:xfrm>
          <a:prstGeom prst="rect">
            <a:avLst/>
          </a:prstGeom>
        </p:spPr>
      </p:pic>
      <p:pic>
        <p:nvPicPr>
          <p:cNvPr id="9" name="Picture 8">
            <a:extLst>
              <a:ext uri="{FF2B5EF4-FFF2-40B4-BE49-F238E27FC236}">
                <a16:creationId xmlns:a16="http://schemas.microsoft.com/office/drawing/2014/main" id="{9FF6C4D7-D944-BFEE-E960-DCFF689F2189}"/>
              </a:ext>
            </a:extLst>
          </p:cNvPr>
          <p:cNvPicPr>
            <a:picLocks noChangeAspect="1"/>
          </p:cNvPicPr>
          <p:nvPr/>
        </p:nvPicPr>
        <p:blipFill>
          <a:blip r:embed="rId3"/>
          <a:stretch>
            <a:fillRect/>
          </a:stretch>
        </p:blipFill>
        <p:spPr>
          <a:xfrm>
            <a:off x="8442037" y="90271"/>
            <a:ext cx="3749964" cy="3184440"/>
          </a:xfrm>
          <a:prstGeom prst="rect">
            <a:avLst/>
          </a:prstGeom>
        </p:spPr>
      </p:pic>
    </p:spTree>
    <p:extLst>
      <p:ext uri="{BB962C8B-B14F-4D97-AF65-F5344CB8AC3E}">
        <p14:creationId xmlns:p14="http://schemas.microsoft.com/office/powerpoint/2010/main" val="358626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21E3-0DE9-4C55-103D-E520344477F0}"/>
              </a:ext>
            </a:extLst>
          </p:cNvPr>
          <p:cNvSpPr>
            <a:spLocks noGrp="1"/>
          </p:cNvSpPr>
          <p:nvPr>
            <p:ph type="title"/>
          </p:nvPr>
        </p:nvSpPr>
        <p:spPr/>
        <p:txBody>
          <a:bodyPr/>
          <a:lstStyle/>
          <a:p>
            <a:r>
              <a:rPr lang="en-US" dirty="0"/>
              <a:t>Input &amp; Output (ignoring batch sizing)</a:t>
            </a:r>
          </a:p>
        </p:txBody>
      </p:sp>
      <p:sp>
        <p:nvSpPr>
          <p:cNvPr id="3" name="Content Placeholder 2">
            <a:extLst>
              <a:ext uri="{FF2B5EF4-FFF2-40B4-BE49-F238E27FC236}">
                <a16:creationId xmlns:a16="http://schemas.microsoft.com/office/drawing/2014/main" id="{D72F45FE-EC6A-A7EA-2083-D787005C7EC3}"/>
              </a:ext>
            </a:extLst>
          </p:cNvPr>
          <p:cNvSpPr>
            <a:spLocks noGrp="1"/>
          </p:cNvSpPr>
          <p:nvPr>
            <p:ph idx="1"/>
          </p:nvPr>
        </p:nvSpPr>
        <p:spPr>
          <a:xfrm>
            <a:off x="838200" y="1825625"/>
            <a:ext cx="7206673" cy="4351338"/>
          </a:xfrm>
        </p:spPr>
        <p:txBody>
          <a:bodyPr>
            <a:normAutofit fontScale="70000" lnSpcReduction="20000"/>
          </a:bodyPr>
          <a:lstStyle/>
          <a:p>
            <a:r>
              <a:rPr lang="en-US" dirty="0"/>
              <a:t>The input to the transformer is a 1D tensor of word tokens. This makes the length of the tensor the sequence length. For example, “Vegetables are healthy” would be [“vegetables”, “are”, “healthy”] or the tensor [55, 800, 12]. We then input these numbers into the transformer. </a:t>
            </a:r>
          </a:p>
          <a:p>
            <a:r>
              <a:rPr lang="en-US" dirty="0"/>
              <a:t>The output is a Sequence length X Vocabulary Probability. So lets say we have a sequence length of 3 like above but a total vocabulary of 10,000. This would make the tensor:</a:t>
            </a:r>
          </a:p>
          <a:p>
            <a:pPr marL="0" indent="0">
              <a:buNone/>
            </a:pPr>
            <a:r>
              <a:rPr lang="en-US" dirty="0"/>
              <a:t>[</a:t>
            </a:r>
          </a:p>
          <a:p>
            <a:pPr marL="0" indent="0">
              <a:buNone/>
            </a:pPr>
            <a:r>
              <a:rPr lang="en-US" dirty="0"/>
              <a:t>[1, 2, 3, 4, 5… 9999, 10,000]</a:t>
            </a:r>
          </a:p>
          <a:p>
            <a:pPr marL="0" indent="0">
              <a:buNone/>
            </a:pPr>
            <a:r>
              <a:rPr lang="en-US" dirty="0"/>
              <a:t>[1, 2, 3, 4, 5… 9999, 10,000]</a:t>
            </a:r>
          </a:p>
          <a:p>
            <a:pPr marL="0" indent="0">
              <a:buNone/>
            </a:pPr>
            <a:r>
              <a:rPr lang="en-US" dirty="0"/>
              <a:t>[1, 2, 3, 4, 5… 9999, 10,000]</a:t>
            </a:r>
          </a:p>
          <a:p>
            <a:pPr marL="0" indent="0">
              <a:buNone/>
            </a:pPr>
            <a:r>
              <a:rPr lang="en-US" dirty="0"/>
              <a:t>]</a:t>
            </a:r>
          </a:p>
          <a:p>
            <a:pPr marL="0" indent="0">
              <a:buNone/>
            </a:pPr>
            <a:r>
              <a:rPr lang="en-US" dirty="0"/>
              <a:t>Each 1 to 10,000 is the probability of one word.</a:t>
            </a:r>
          </a:p>
        </p:txBody>
      </p:sp>
      <p:pic>
        <p:nvPicPr>
          <p:cNvPr id="4" name="Picture 2" descr="The Transformer Model - MachineLearningMastery.com">
            <a:extLst>
              <a:ext uri="{FF2B5EF4-FFF2-40B4-BE49-F238E27FC236}">
                <a16:creationId xmlns:a16="http://schemas.microsoft.com/office/drawing/2014/main" id="{B9DB00AA-0CEF-5FA2-26F3-9C6C4D000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7382" y="1287613"/>
            <a:ext cx="3648363" cy="51405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97B9A9-0280-6A6D-0EF4-715B07E85436}"/>
              </a:ext>
            </a:extLst>
          </p:cNvPr>
          <p:cNvSpPr txBox="1"/>
          <p:nvPr/>
        </p:nvSpPr>
        <p:spPr>
          <a:xfrm>
            <a:off x="8942521" y="6211669"/>
            <a:ext cx="2575192" cy="523220"/>
          </a:xfrm>
          <a:prstGeom prst="rect">
            <a:avLst/>
          </a:prstGeom>
          <a:noFill/>
        </p:spPr>
        <p:txBody>
          <a:bodyPr wrap="none" rtlCol="0">
            <a:spAutoFit/>
          </a:bodyPr>
          <a:lstStyle/>
          <a:p>
            <a:r>
              <a:rPr lang="en-US" sz="1400" dirty="0"/>
              <a:t>*There are actually two inputs, </a:t>
            </a:r>
          </a:p>
          <a:p>
            <a:r>
              <a:rPr lang="en-US" sz="1400" dirty="0"/>
              <a:t>one for each language</a:t>
            </a:r>
          </a:p>
        </p:txBody>
      </p:sp>
    </p:spTree>
    <p:extLst>
      <p:ext uri="{BB962C8B-B14F-4D97-AF65-F5344CB8AC3E}">
        <p14:creationId xmlns:p14="http://schemas.microsoft.com/office/powerpoint/2010/main" val="2813694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9721D-B384-7D81-65A3-FA0DDFB3FEA0}"/>
              </a:ext>
            </a:extLst>
          </p:cNvPr>
          <p:cNvSpPr>
            <a:spLocks noGrp="1"/>
          </p:cNvSpPr>
          <p:nvPr>
            <p:ph type="title"/>
          </p:nvPr>
        </p:nvSpPr>
        <p:spPr/>
        <p:txBody>
          <a:bodyPr/>
          <a:lstStyle/>
          <a:p>
            <a:r>
              <a:rPr lang="en-US" dirty="0"/>
              <a:t>Building block: MLP, Linear, feed forward &amp; soft max</a:t>
            </a:r>
          </a:p>
        </p:txBody>
      </p:sp>
      <p:pic>
        <p:nvPicPr>
          <p:cNvPr id="6" name="Picture 5">
            <a:extLst>
              <a:ext uri="{FF2B5EF4-FFF2-40B4-BE49-F238E27FC236}">
                <a16:creationId xmlns:a16="http://schemas.microsoft.com/office/drawing/2014/main" id="{FB64DAC0-C7DE-6FD7-724C-A3FA687C9554}"/>
              </a:ext>
            </a:extLst>
          </p:cNvPr>
          <p:cNvPicPr>
            <a:picLocks noChangeAspect="1"/>
          </p:cNvPicPr>
          <p:nvPr/>
        </p:nvPicPr>
        <p:blipFill>
          <a:blip r:embed="rId2"/>
          <a:stretch>
            <a:fillRect/>
          </a:stretch>
        </p:blipFill>
        <p:spPr>
          <a:xfrm>
            <a:off x="6096000" y="3561881"/>
            <a:ext cx="2627457" cy="1299541"/>
          </a:xfrm>
          <a:prstGeom prst="rect">
            <a:avLst/>
          </a:prstGeom>
        </p:spPr>
      </p:pic>
      <p:pic>
        <p:nvPicPr>
          <p:cNvPr id="8" name="Picture 7">
            <a:extLst>
              <a:ext uri="{FF2B5EF4-FFF2-40B4-BE49-F238E27FC236}">
                <a16:creationId xmlns:a16="http://schemas.microsoft.com/office/drawing/2014/main" id="{DEBC2794-24A6-97BC-5050-DF2D71ABDD0D}"/>
              </a:ext>
            </a:extLst>
          </p:cNvPr>
          <p:cNvPicPr>
            <a:picLocks noChangeAspect="1"/>
          </p:cNvPicPr>
          <p:nvPr/>
        </p:nvPicPr>
        <p:blipFill>
          <a:blip r:embed="rId3"/>
          <a:stretch>
            <a:fillRect/>
          </a:stretch>
        </p:blipFill>
        <p:spPr>
          <a:xfrm>
            <a:off x="6148484" y="1825625"/>
            <a:ext cx="2537257" cy="1310422"/>
          </a:xfrm>
          <a:prstGeom prst="rect">
            <a:avLst/>
          </a:prstGeom>
        </p:spPr>
      </p:pic>
      <p:sp>
        <p:nvSpPr>
          <p:cNvPr id="9" name="TextBox 8">
            <a:extLst>
              <a:ext uri="{FF2B5EF4-FFF2-40B4-BE49-F238E27FC236}">
                <a16:creationId xmlns:a16="http://schemas.microsoft.com/office/drawing/2014/main" id="{D32F1433-CCDD-F2CE-2987-501DD91A5053}"/>
              </a:ext>
            </a:extLst>
          </p:cNvPr>
          <p:cNvSpPr txBox="1"/>
          <p:nvPr/>
        </p:nvSpPr>
        <p:spPr>
          <a:xfrm>
            <a:off x="7015399" y="3164298"/>
            <a:ext cx="803425" cy="369332"/>
          </a:xfrm>
          <a:prstGeom prst="rect">
            <a:avLst/>
          </a:prstGeom>
          <a:noFill/>
        </p:spPr>
        <p:txBody>
          <a:bodyPr wrap="none" rtlCol="0">
            <a:spAutoFit/>
          </a:bodyPr>
          <a:lstStyle/>
          <a:p>
            <a:r>
              <a:rPr lang="en-US" dirty="0"/>
              <a:t>Linear</a:t>
            </a:r>
          </a:p>
        </p:txBody>
      </p:sp>
      <p:sp>
        <p:nvSpPr>
          <p:cNvPr id="10" name="TextBox 9">
            <a:extLst>
              <a:ext uri="{FF2B5EF4-FFF2-40B4-BE49-F238E27FC236}">
                <a16:creationId xmlns:a16="http://schemas.microsoft.com/office/drawing/2014/main" id="{32BC37DF-9CCE-D9F2-761C-FD71EF1DA76C}"/>
              </a:ext>
            </a:extLst>
          </p:cNvPr>
          <p:cNvSpPr txBox="1"/>
          <p:nvPr/>
        </p:nvSpPr>
        <p:spPr>
          <a:xfrm>
            <a:off x="6803798" y="5007240"/>
            <a:ext cx="1168012" cy="369332"/>
          </a:xfrm>
          <a:prstGeom prst="rect">
            <a:avLst/>
          </a:prstGeom>
          <a:noFill/>
        </p:spPr>
        <p:txBody>
          <a:bodyPr wrap="none" rtlCol="0">
            <a:spAutoFit/>
          </a:bodyPr>
          <a:lstStyle/>
          <a:p>
            <a:r>
              <a:rPr lang="en-US" dirty="0"/>
              <a:t>Multilayer</a:t>
            </a:r>
          </a:p>
        </p:txBody>
      </p:sp>
      <p:pic>
        <p:nvPicPr>
          <p:cNvPr id="13" name="Picture 12">
            <a:extLst>
              <a:ext uri="{FF2B5EF4-FFF2-40B4-BE49-F238E27FC236}">
                <a16:creationId xmlns:a16="http://schemas.microsoft.com/office/drawing/2014/main" id="{30E85293-5AD3-31CD-88AE-EFBB35982F8D}"/>
              </a:ext>
            </a:extLst>
          </p:cNvPr>
          <p:cNvPicPr>
            <a:picLocks noChangeAspect="1"/>
          </p:cNvPicPr>
          <p:nvPr/>
        </p:nvPicPr>
        <p:blipFill>
          <a:blip r:embed="rId4"/>
          <a:stretch>
            <a:fillRect/>
          </a:stretch>
        </p:blipFill>
        <p:spPr>
          <a:xfrm>
            <a:off x="8697245" y="1690688"/>
            <a:ext cx="3508696" cy="4673898"/>
          </a:xfrm>
          <a:prstGeom prst="rect">
            <a:avLst/>
          </a:prstGeom>
        </p:spPr>
      </p:pic>
      <p:sp>
        <p:nvSpPr>
          <p:cNvPr id="4" name="Content Placeholder 3">
            <a:extLst>
              <a:ext uri="{FF2B5EF4-FFF2-40B4-BE49-F238E27FC236}">
                <a16:creationId xmlns:a16="http://schemas.microsoft.com/office/drawing/2014/main" id="{EE8864EA-8AC0-FE98-DBD1-B8AB7CC38376}"/>
              </a:ext>
            </a:extLst>
          </p:cNvPr>
          <p:cNvSpPr>
            <a:spLocks noGrp="1"/>
          </p:cNvSpPr>
          <p:nvPr>
            <p:ph idx="1"/>
          </p:nvPr>
        </p:nvSpPr>
        <p:spPr>
          <a:xfrm>
            <a:off x="443345" y="1825625"/>
            <a:ext cx="5846619" cy="4351338"/>
          </a:xfrm>
        </p:spPr>
        <p:txBody>
          <a:bodyPr>
            <a:normAutofit fontScale="85000" lnSpcReduction="20000"/>
          </a:bodyPr>
          <a:lstStyle/>
          <a:p>
            <a:pPr marL="0" indent="0">
              <a:buNone/>
            </a:pPr>
            <a:r>
              <a:rPr lang="en-US" dirty="0">
                <a:solidFill>
                  <a:srgbClr val="FF0000"/>
                </a:solidFill>
              </a:rPr>
              <a:t>1. </a:t>
            </a:r>
            <a:r>
              <a:rPr lang="en-US" dirty="0" err="1"/>
              <a:t>Softmax</a:t>
            </a:r>
            <a:r>
              <a:rPr lang="en-US" dirty="0"/>
              <a:t> is an activation function which makes the entire output tensor sum up to one. We then choose the value in the tensor with the highest number. This is how we choose words at the output.</a:t>
            </a:r>
          </a:p>
          <a:p>
            <a:pPr marL="0" indent="0">
              <a:buNone/>
            </a:pPr>
            <a:r>
              <a:rPr lang="en-US" dirty="0">
                <a:solidFill>
                  <a:srgbClr val="FF0000"/>
                </a:solidFill>
              </a:rPr>
              <a:t>2. </a:t>
            </a:r>
            <a:r>
              <a:rPr lang="en-US" dirty="0"/>
              <a:t>A linear layer is a neural network with 1 layer. This layer is called linear because the weights and biases look like the typical Y = m*X + b. </a:t>
            </a:r>
          </a:p>
          <a:p>
            <a:pPr marL="0" indent="0">
              <a:buNone/>
            </a:pPr>
            <a:r>
              <a:rPr lang="en-US" dirty="0">
                <a:solidFill>
                  <a:srgbClr val="FF0000"/>
                </a:solidFill>
              </a:rPr>
              <a:t>3. </a:t>
            </a:r>
            <a:r>
              <a:rPr lang="en-US" dirty="0"/>
              <a:t>Feed forward AKA Multilayer Perceptron is a neural network with two or more layers. Perceptron means neural network and multilayer means 2 or more. Feed forward is the same as MLP</a:t>
            </a:r>
          </a:p>
        </p:txBody>
      </p:sp>
    </p:spTree>
    <p:extLst>
      <p:ext uri="{BB962C8B-B14F-4D97-AF65-F5344CB8AC3E}">
        <p14:creationId xmlns:p14="http://schemas.microsoft.com/office/powerpoint/2010/main" val="3734868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EDCF-C985-3B61-D269-70E3EF0A0601}"/>
              </a:ext>
            </a:extLst>
          </p:cNvPr>
          <p:cNvSpPr>
            <a:spLocks noGrp="1"/>
          </p:cNvSpPr>
          <p:nvPr>
            <p:ph type="title"/>
          </p:nvPr>
        </p:nvSpPr>
        <p:spPr/>
        <p:txBody>
          <a:bodyPr/>
          <a:lstStyle/>
          <a:p>
            <a:r>
              <a:rPr lang="en-US" dirty="0"/>
              <a:t>Building block: semantic &amp; positional embedding?</a:t>
            </a:r>
          </a:p>
        </p:txBody>
      </p:sp>
      <p:sp>
        <p:nvSpPr>
          <p:cNvPr id="3" name="Content Placeholder 2">
            <a:extLst>
              <a:ext uri="{FF2B5EF4-FFF2-40B4-BE49-F238E27FC236}">
                <a16:creationId xmlns:a16="http://schemas.microsoft.com/office/drawing/2014/main" id="{9F76F8E5-D378-111A-BF63-C22068683FE2}"/>
              </a:ext>
            </a:extLst>
          </p:cNvPr>
          <p:cNvSpPr>
            <a:spLocks noGrp="1"/>
          </p:cNvSpPr>
          <p:nvPr>
            <p:ph idx="1"/>
          </p:nvPr>
        </p:nvSpPr>
        <p:spPr>
          <a:xfrm>
            <a:off x="838200" y="1825625"/>
            <a:ext cx="5257800" cy="4351338"/>
          </a:xfrm>
        </p:spPr>
        <p:txBody>
          <a:bodyPr>
            <a:normAutofit fontScale="77500" lnSpcReduction="20000"/>
          </a:bodyPr>
          <a:lstStyle/>
          <a:p>
            <a:pPr marL="0" indent="0">
              <a:buNone/>
            </a:pPr>
            <a:r>
              <a:rPr lang="en-US" dirty="0">
                <a:solidFill>
                  <a:srgbClr val="FF0000"/>
                </a:solidFill>
              </a:rPr>
              <a:t>1. </a:t>
            </a:r>
            <a:r>
              <a:rPr lang="en-US" dirty="0"/>
              <a:t>Input embedding converts input tokens like [“vegetables”, “are”, “healthy”] or the tensor [55, 800, 12] into a “thought vector”. A sequence of numbers representing the </a:t>
            </a:r>
            <a:r>
              <a:rPr lang="en-US" i="1" dirty="0"/>
              <a:t>semantic </a:t>
            </a:r>
            <a:r>
              <a:rPr lang="en-US" dirty="0"/>
              <a:t>meaning of each word. So we represent the dictionary meaning as a list of numbers.</a:t>
            </a:r>
          </a:p>
          <a:p>
            <a:pPr marL="0" indent="0">
              <a:buNone/>
            </a:pPr>
            <a:r>
              <a:rPr lang="en-US" dirty="0">
                <a:solidFill>
                  <a:srgbClr val="FF0000"/>
                </a:solidFill>
              </a:rPr>
              <a:t>2. </a:t>
            </a:r>
            <a:r>
              <a:rPr lang="en-US" dirty="0"/>
              <a:t>We use an algorithm to give a certain value per position in the sequence. Each index of the sequence has a specific value like 1, 2, 3, 4, 5. Instead of individual indexes though we use a cosine wave which is what that circle is in the picture.</a:t>
            </a:r>
          </a:p>
          <a:p>
            <a:pPr marL="0" indent="0">
              <a:buNone/>
            </a:pPr>
            <a:r>
              <a:rPr lang="en-US" dirty="0">
                <a:solidFill>
                  <a:srgbClr val="FF0000"/>
                </a:solidFill>
              </a:rPr>
              <a:t>3. </a:t>
            </a:r>
            <a:r>
              <a:rPr lang="en-US" dirty="0"/>
              <a:t>We then add them together as one overall thought vector with position and dictionary meaning…</a:t>
            </a:r>
          </a:p>
        </p:txBody>
      </p:sp>
      <p:pic>
        <p:nvPicPr>
          <p:cNvPr id="7" name="Picture 6">
            <a:extLst>
              <a:ext uri="{FF2B5EF4-FFF2-40B4-BE49-F238E27FC236}">
                <a16:creationId xmlns:a16="http://schemas.microsoft.com/office/drawing/2014/main" id="{BFB224B7-9831-8B8D-ADAA-A39A754361C8}"/>
              </a:ext>
            </a:extLst>
          </p:cNvPr>
          <p:cNvPicPr>
            <a:picLocks noChangeAspect="1"/>
          </p:cNvPicPr>
          <p:nvPr/>
        </p:nvPicPr>
        <p:blipFill>
          <a:blip r:embed="rId2"/>
          <a:stretch>
            <a:fillRect/>
          </a:stretch>
        </p:blipFill>
        <p:spPr>
          <a:xfrm>
            <a:off x="8316516" y="1690688"/>
            <a:ext cx="3875484" cy="5167312"/>
          </a:xfrm>
          <a:prstGeom prst="rect">
            <a:avLst/>
          </a:prstGeom>
        </p:spPr>
      </p:pic>
    </p:spTree>
    <p:extLst>
      <p:ext uri="{BB962C8B-B14F-4D97-AF65-F5344CB8AC3E}">
        <p14:creationId xmlns:p14="http://schemas.microsoft.com/office/powerpoint/2010/main" val="1287918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282</TotalTime>
  <Words>1070</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Attention is All You Need</vt:lpstr>
      <vt:lpstr>Outline</vt:lpstr>
      <vt:lpstr>The architecture</vt:lpstr>
      <vt:lpstr>The history</vt:lpstr>
      <vt:lpstr>Use cases</vt:lpstr>
      <vt:lpstr>Why learn Modules AKA  building blocks?</vt:lpstr>
      <vt:lpstr>Input &amp; Output (ignoring batch sizing)</vt:lpstr>
      <vt:lpstr>Building block: MLP, Linear, feed forward &amp; soft max</vt:lpstr>
      <vt:lpstr>Building block: semantic &amp; positional embedding?</vt:lpstr>
      <vt:lpstr>Building block: residual connections &amp; layer norms</vt:lpstr>
      <vt:lpstr>Building block: Attention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Jesus Guerrero</dc:creator>
  <cp:lastModifiedBy>Jesus Guerrero</cp:lastModifiedBy>
  <cp:revision>4</cp:revision>
  <dcterms:created xsi:type="dcterms:W3CDTF">2024-09-21T21:43:49Z</dcterms:created>
  <dcterms:modified xsi:type="dcterms:W3CDTF">2024-09-27T16:46:21Z</dcterms:modified>
</cp:coreProperties>
</file>