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7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7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3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40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6B6D32B-FE5F-4749-88EA-3284A74AA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2" r="13208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5B60E-E9B6-46E8-BD28-98E841FB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Pairs Trading Using Cointegration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0A8E5-A9E7-45C9-AEEA-6CB98F0F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Jesse Haulk</a:t>
            </a:r>
          </a:p>
        </p:txBody>
      </p:sp>
    </p:spTree>
    <p:extLst>
      <p:ext uri="{BB962C8B-B14F-4D97-AF65-F5344CB8AC3E}">
        <p14:creationId xmlns:p14="http://schemas.microsoft.com/office/powerpoint/2010/main" val="126558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C34E14-7009-4770-92C3-8FA9DFFC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09AB8-ED40-4351-A581-146415B87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BC60A5-D736-406B-8020-37A904F22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20" y="10"/>
            <a:ext cx="5663460" cy="3428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9F0F9-2CA1-4ED2-AE7E-E5FE0FF5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Candle Chart of PEP and KO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3082-31A5-48ED-ACF2-762B047F5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/>
          <a:stretch/>
        </p:blipFill>
        <p:spPr>
          <a:xfrm>
            <a:off x="20" y="3429000"/>
            <a:ext cx="5663460" cy="342900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3268A1-B266-4810-9A95-F550C362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580" y="2103120"/>
            <a:ext cx="524526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These show that the stock prices for PepsiCo (PEP) and Coca-Cola (KO) have similar pattern.</a:t>
            </a:r>
          </a:p>
          <a:p>
            <a:r>
              <a:rPr lang="en-US" dirty="0"/>
              <a:t>Indicates possible pair for a pairs trading strategy if PEP and KO are cointegrated.</a:t>
            </a:r>
          </a:p>
        </p:txBody>
      </p:sp>
    </p:spTree>
    <p:extLst>
      <p:ext uri="{BB962C8B-B14F-4D97-AF65-F5344CB8AC3E}">
        <p14:creationId xmlns:p14="http://schemas.microsoft.com/office/powerpoint/2010/main" val="897141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34E14-7009-4770-92C3-8FA9DFFC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09AB8-ED40-4351-A581-146415B87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object, sitting, standing, group&#10;&#10;Description automatically generated">
            <a:extLst>
              <a:ext uri="{FF2B5EF4-FFF2-40B4-BE49-F238E27FC236}">
                <a16:creationId xmlns:a16="http://schemas.microsoft.com/office/drawing/2014/main" id="{A43D19B8-4C47-4028-A447-385EA462BD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8"/>
          <a:stretch/>
        </p:blipFill>
        <p:spPr>
          <a:xfrm>
            <a:off x="-3048" y="3429000"/>
            <a:ext cx="5663460" cy="3428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7DEA6-A57B-4210-8154-DC5FF06E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Returns for KO and PEP</a:t>
            </a:r>
          </a:p>
        </p:txBody>
      </p:sp>
      <p:pic>
        <p:nvPicPr>
          <p:cNvPr id="6" name="Content Placeholder 5" descr="A picture containing people, man, group, standing&#10;&#10;Description automatically generated">
            <a:extLst>
              <a:ext uri="{FF2B5EF4-FFF2-40B4-BE49-F238E27FC236}">
                <a16:creationId xmlns:a16="http://schemas.microsoft.com/office/drawing/2014/main" id="{ED493636-0785-461A-AC05-8E553E619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b="13"/>
          <a:stretch/>
        </p:blipFill>
        <p:spPr>
          <a:xfrm>
            <a:off x="-6116" y="0"/>
            <a:ext cx="5663460" cy="34290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76D40E-2D70-427B-96AA-F759FE51E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580" y="2103120"/>
            <a:ext cx="524526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order to compare them on the same scale, the daily returns was plotted against each other.</a:t>
            </a:r>
          </a:p>
          <a:p>
            <a:r>
              <a:rPr lang="en-US" dirty="0"/>
              <a:t>The daily returns are very similar and importantly, one is never always higher or lower than the other.</a:t>
            </a:r>
          </a:p>
          <a:p>
            <a:endParaRPr lang="en-US" dirty="0"/>
          </a:p>
          <a:p>
            <a:r>
              <a:rPr lang="en-US" dirty="0"/>
              <a:t>Plotting the difference of the returns shows that it’s mean reverting. The difference doesn’t have a long run of being high or low.</a:t>
            </a:r>
          </a:p>
          <a:p>
            <a:r>
              <a:rPr lang="en-US" dirty="0"/>
              <a:t>This means if the difference of return is large, the next day will be smaller,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49291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5717CD-C315-424A-9EB0-2C7D1970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741881"/>
            <a:ext cx="5367165" cy="338704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8E7EE0-E721-4D75-BBCF-047F1F5B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Forecasting the Spread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3F16E05-9AE1-44F4-8432-F484D19B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Training set using the first 11 months of 2019 data was using to develop an ARIMA model.</a:t>
            </a:r>
          </a:p>
          <a:p>
            <a:r>
              <a:rPr lang="en-US" dirty="0"/>
              <a:t>ARIMA(1,0,1) or ARMA(1,1) was the best model; and used to forecast 2019 December.</a:t>
            </a:r>
          </a:p>
          <a:p>
            <a:endParaRPr lang="en-US" dirty="0"/>
          </a:p>
          <a:p>
            <a:r>
              <a:rPr lang="en-US" dirty="0"/>
              <a:t>Most of the 2019 December data trends closely to the point forecasts; and falls within the 0.95 prediction interval.</a:t>
            </a:r>
          </a:p>
        </p:txBody>
      </p:sp>
    </p:spTree>
    <p:extLst>
      <p:ext uri="{BB962C8B-B14F-4D97-AF65-F5344CB8AC3E}">
        <p14:creationId xmlns:p14="http://schemas.microsoft.com/office/powerpoint/2010/main" val="2509160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EAE6E-7FCD-4C0D-B803-4668FFB1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1F9-83F8-43E9-84CA-74DDC760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/>
              <a:t>It was possible to model the 2019 returns using an ARMA(1,1) model.</a:t>
            </a:r>
          </a:p>
          <a:p>
            <a:r>
              <a:rPr lang="en-US" sz="2000"/>
              <a:t>However, KO and PEP were not cointegrated.</a:t>
            </a:r>
          </a:p>
          <a:p>
            <a:r>
              <a:rPr lang="en-US" sz="2000"/>
              <a:t>This means that KO and PEP are likely linked by a confounding variable and not directly linked together.</a:t>
            </a:r>
          </a:p>
        </p:txBody>
      </p:sp>
    </p:spTree>
    <p:extLst>
      <p:ext uri="{BB962C8B-B14F-4D97-AF65-F5344CB8AC3E}">
        <p14:creationId xmlns:p14="http://schemas.microsoft.com/office/powerpoint/2010/main" val="26032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8E8E2"/>
      </a:lt2>
      <a:accent1>
        <a:srgbClr val="5F56CD"/>
      </a:accent1>
      <a:accent2>
        <a:srgbClr val="3864B8"/>
      </a:accent2>
      <a:accent3>
        <a:srgbClr val="47A9C9"/>
      </a:accent3>
      <a:accent4>
        <a:srgbClr val="35B7A0"/>
      </a:accent4>
      <a:accent5>
        <a:srgbClr val="42BA73"/>
      </a:accent5>
      <a:accent6>
        <a:srgbClr val="36B735"/>
      </a:accent6>
      <a:hlink>
        <a:srgbClr val="838A2E"/>
      </a:hlink>
      <a:folHlink>
        <a:srgbClr val="828282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Garamond</vt:lpstr>
      <vt:lpstr>Gill Sans MT</vt:lpstr>
      <vt:lpstr>SavonVTI</vt:lpstr>
      <vt:lpstr>Pairs Trading Using Cointegration</vt:lpstr>
      <vt:lpstr>Candle Chart of PEP and KO</vt:lpstr>
      <vt:lpstr>Returns for KO and PEP</vt:lpstr>
      <vt:lpstr>Forecasting the Spread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 Using Cointegration</dc:title>
  <dc:creator>Jesse Haulk</dc:creator>
  <cp:lastModifiedBy>Jesse Haulk</cp:lastModifiedBy>
  <cp:revision>1</cp:revision>
  <dcterms:created xsi:type="dcterms:W3CDTF">2020-04-26T16:58:00Z</dcterms:created>
  <dcterms:modified xsi:type="dcterms:W3CDTF">2020-04-26T17:00:25Z</dcterms:modified>
</cp:coreProperties>
</file>