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41"/>
  </p:handoutMasterIdLst>
  <p:sldIdLst>
    <p:sldId id="339" r:id="rId4"/>
    <p:sldId id="279" r:id="rId6"/>
    <p:sldId id="278" r:id="rId7"/>
    <p:sldId id="270" r:id="rId8"/>
    <p:sldId id="410" r:id="rId9"/>
    <p:sldId id="411" r:id="rId10"/>
    <p:sldId id="412" r:id="rId11"/>
    <p:sldId id="272" r:id="rId12"/>
    <p:sldId id="323" r:id="rId13"/>
    <p:sldId id="324" r:id="rId14"/>
    <p:sldId id="275" r:id="rId15"/>
    <p:sldId id="387" r:id="rId16"/>
    <p:sldId id="388" r:id="rId17"/>
    <p:sldId id="389" r:id="rId18"/>
    <p:sldId id="390" r:id="rId19"/>
    <p:sldId id="391" r:id="rId20"/>
    <p:sldId id="392" r:id="rId21"/>
    <p:sldId id="393" r:id="rId22"/>
    <p:sldId id="394" r:id="rId23"/>
    <p:sldId id="395" r:id="rId24"/>
    <p:sldId id="396" r:id="rId25"/>
    <p:sldId id="397" r:id="rId26"/>
    <p:sldId id="398" r:id="rId27"/>
    <p:sldId id="399" r:id="rId28"/>
    <p:sldId id="382" r:id="rId29"/>
    <p:sldId id="400" r:id="rId30"/>
    <p:sldId id="402" r:id="rId31"/>
    <p:sldId id="404" r:id="rId32"/>
    <p:sldId id="407" r:id="rId33"/>
    <p:sldId id="408" r:id="rId34"/>
    <p:sldId id="409" r:id="rId35"/>
    <p:sldId id="413" r:id="rId36"/>
    <p:sldId id="414" r:id="rId37"/>
    <p:sldId id="415" r:id="rId38"/>
    <p:sldId id="416" r:id="rId39"/>
    <p:sldId id="441" r:id="rId40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MS PGothic" pitchFamily="34" charset="-128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MS PGothic" pitchFamily="34" charset="-128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MS PGothic" pitchFamily="34" charset="-128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MS PGothic" pitchFamily="34" charset="-128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MS PGothic" pitchFamily="34" charset="-128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MS PGothic" pitchFamily="34" charset="-128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MS PGothic" pitchFamily="34" charset="-128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MS PGothic" pitchFamily="34" charset="-128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404" y="-90"/>
      </p:cViewPr>
      <p:guideLst>
        <p:guide orient="horz" pos="213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handoutMaster" Target="handoutMasters/handoutMaster1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pitchFamily="18" charset="0"/>
                <a:ea typeface="MS PGothic" charset="0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charset="0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2FDF43F-7CF6-49EF-850B-5ABD617965D0}" type="datetimeFigureOut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itchFamily="34" charset="-128"/>
                <a:cs typeface="+mn-c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pitchFamily="18" charset="0"/>
                <a:ea typeface="MS PGothic" charset="0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charset="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4C07AD-06B2-4F33-8E59-3F6D1CE9D570}" type="datetimeFigureOut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itchFamily="34" charset="-128"/>
                <a:cs typeface="+mn-c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MS PGothic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MS PGothic" charset="0"/>
              </a:rPr>
              <a:t>Click to edit Master text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MS PGothic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en-US" altLang="en-US" dirty="0"/>
          </a:p>
        </p:txBody>
      </p:sp>
      <p:sp>
        <p:nvSpPr>
          <p:cNvPr id="542" name="CustomShape 2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p>
            <a:pPr lvl="0" eaLnBrk="1" hangingPunct="1">
              <a:buNone/>
            </a:pPr>
            <a:fld id="{9A0DB2DC-4C9A-4742-B13C-FB6460FD3503}" type="slidenum">
              <a:rPr lang="en-GB" altLang="x-none" sz="1800" dirty="0">
                <a:solidFill>
                  <a:srgbClr val="000000"/>
                </a:solidFill>
                <a:latin typeface="Constantia" pitchFamily="18" charset="0"/>
              </a:rPr>
            </a:fld>
            <a:endParaRPr lang="en-GB" altLang="x-none" sz="1800" dirty="0">
              <a:solidFill>
                <a:srgbClr val="000000"/>
              </a:solidFill>
              <a:latin typeface="Constantia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21506" name="Slide Image Placeholder 21505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1507" name="Text Placeholder 21506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23554" name="Slide Image Placeholder 2355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3555" name="Text Placeholder 23554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87042" name="Slide Image Placeholder 8704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7043" name="Text Placeholder 8704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77154" name="Slide Image Placeholder 17715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77155" name="Text Placeholder 177154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79202" name="Slide Image Placeholder 17920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79203" name="Text Placeholder 17920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p>
            <a:pPr lvl="0"/>
          </a:p>
          <a:p>
            <a:pPr lvl="0"/>
            <a:endParaRPr b="1"/>
          </a:p>
          <a:p>
            <a:pPr lvl="0"/>
            <a:endParaRPr b="1"/>
          </a:p>
          <a:p>
            <a:pPr lvl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81250" name="Slide Image Placeholder 181249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81251" name="Text Placeholder 181250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p>
            <a:pPr lvl="0"/>
            <a:endParaRPr b="1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83298" name="Slide Image Placeholder 18329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83299" name="Text Placeholder 183298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88418" name="Slide Image Placeholder 18841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88419" name="Text Placeholder 188418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9388" y="525463"/>
            <a:ext cx="37973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71C13141-A191-41F1-8101-6171913121B1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9388" y="525463"/>
            <a:ext cx="37973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71C13141-A191-41F1-8101-6171913121B1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en-US" altLang="en-US" dirty="0"/>
              <a:t>Syntax is away of writing program in any language (every language has its own syntax) </a:t>
            </a:r>
            <a:endParaRPr lang="en-US" altLang="en-US" dirty="0"/>
          </a:p>
        </p:txBody>
      </p:sp>
      <p:sp>
        <p:nvSpPr>
          <p:cNvPr id="5734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9388" y="525463"/>
            <a:ext cx="37973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71C13141-A191-41F1-8101-6171913121B1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9388" y="525463"/>
            <a:ext cx="37973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71C13141-A191-41F1-8101-6171913121B1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9388" y="525463"/>
            <a:ext cx="37973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71C13141-A191-41F1-8101-6171913121B1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9388" y="525463"/>
            <a:ext cx="37973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71C13141-A191-41F1-8101-6171913121B1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9388" y="525463"/>
            <a:ext cx="37973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71C13141-A191-41F1-8101-6171913121B1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9388" y="525463"/>
            <a:ext cx="37973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71C13141-A191-41F1-8101-6171913121B1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9388" y="525463"/>
            <a:ext cx="37973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71C13141-A191-41F1-8101-6171913121B1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9388" y="525463"/>
            <a:ext cx="37973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71C13141-A191-41F1-8101-6171913121B1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9388" y="525463"/>
            <a:ext cx="37973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71C13141-A191-41F1-8101-6171913121B1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9388" y="525463"/>
            <a:ext cx="37973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71C13141-A191-41F1-8101-6171913121B1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TW" sz="1200" dirty="0">
                <a:latin typeface="Arial" panose="020B0604020202020204" pitchFamily="34" charset="0"/>
                <a:ea typeface="PMingLiU" pitchFamily="18" charset="-120"/>
              </a:rPr>
            </a:fld>
            <a:endParaRPr lang="en-US" altLang="zh-TW" sz="1200" dirty="0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59395" name="Rectangle 2"/>
          <p:cNvSpPr>
            <a:spLocks noRo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9396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r>
              <a:rPr lang="en-CA" altLang="zh-TW" dirty="0">
                <a:ea typeface="PMingLiU" pitchFamily="18" charset="-120"/>
              </a:rPr>
              <a:t>Assembly is translated by assembler to machine code.</a:t>
            </a:r>
            <a:endParaRPr lang="zh-TW" altLang="en-US" dirty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TW" sz="1200" dirty="0">
                <a:latin typeface="Arial" panose="020B0604020202020204" pitchFamily="34" charset="0"/>
                <a:ea typeface="PMingLiU" pitchFamily="18" charset="-120"/>
              </a:rPr>
            </a:fld>
            <a:endParaRPr lang="en-US" altLang="zh-TW" sz="1200" dirty="0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60419" name="Rectangle 2"/>
          <p:cNvSpPr>
            <a:spLocks noRo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0420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TW" altLang="en-US" dirty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3314" name="Slide Image Placeholder 1331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3315" name="Text Placeholder 13314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64866" name="Slide Image Placeholder 164865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64867" name="Text Placeholder 164866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p>
            <a:pPr lvl="0"/>
            <a:r>
              <a:t>Instead of to ML</a:t>
            </a:r>
          </a:p>
          <a:p>
            <a:pPr lvl="0"/>
          </a:p>
          <a:p>
            <a:pPr lvl="0"/>
            <a:r>
              <a:t>Facilitates debugging</a:t>
            </a:r>
          </a:p>
          <a:p>
            <a:pPr lvl="0"/>
          </a:p>
          <a:p>
            <a:pPr lvl="0"/>
            <a:r>
              <a:t>Isolates compiler from changes in format of ML (new OS) </a:t>
            </a:r>
          </a:p>
          <a:p>
            <a:pPr lvl="0"/>
            <a:r>
              <a:t>Only assembler must be changed!</a:t>
            </a:r>
          </a:p>
          <a:p>
            <a:pPr lvl="0"/>
          </a:p>
          <a:p>
            <a:pPr lvl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5362" name="Slide Image Placeholder 1536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5363" name="Text Placeholder 1536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7410" name="Slide Image Placeholder 17409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7411" name="Text Placeholder 17410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9458" name="Slide Image Placeholder 1945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9459" name="Text Placeholder 19458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altLang="en-US" dirty="0">
                <a:latin typeface="Times New Roman" panose="02020603050405020304" pitchFamily="18" charset="0"/>
              </a:rPr>
            </a:fld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altLang="en-US" dirty="0">
                <a:latin typeface="Times New Roman" panose="02020603050405020304" pitchFamily="18" charset="0"/>
              </a:rPr>
            </a:fld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altLang="en-US" dirty="0">
                <a:latin typeface="Times New Roman" panose="02020603050405020304" pitchFamily="18" charset="0"/>
              </a:rPr>
            </a:fld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reeform 7"/>
          <p:cNvSpPr/>
          <p:nvPr/>
        </p:nvSpPr>
        <p:spPr>
          <a:xfrm>
            <a:off x="609600" y="1524000"/>
            <a:ext cx="7924800" cy="9144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0" y="0"/>
              </a:cxn>
              <a:cxn ang="0">
                <a:pos x="2147483647" y="0"/>
              </a:cxn>
            </a:cxnLst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3075" name="Line 8"/>
          <p:cNvSpPr/>
          <p:nvPr/>
        </p:nvSpPr>
        <p:spPr>
          <a:xfrm>
            <a:off x="1981200" y="5486400"/>
            <a:ext cx="6511925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  <a:endParaRPr lang="en-US" alt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>
                <a:ea typeface="MS PGothic" pitchFamily="34" charset="-128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MS PGothic" pitchFamily="34" charset="-128"/>
              <a:cs typeface="+mn-cs"/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>
                <a:ea typeface="MS PGothic" pitchFamily="34" charset="-128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MS PGothic" pitchFamily="34" charset="-128"/>
              <a:cs typeface="+mn-cs"/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>
              <a:buNone/>
            </a:pPr>
            <a:fld id="{9A0DB2DC-4C9A-4742-B13C-FB6460FD3503}" type="slidenum">
              <a:rPr lang="ar-SA" altLang="en-US" dirty="0">
                <a:latin typeface="Garamond" pitchFamily="18" charset="0"/>
                <a:cs typeface="Arial" panose="020B0604020202020204" pitchFamily="34" charset="0"/>
              </a:rPr>
            </a:fld>
            <a:endParaRPr lang="ar-SA" altLang="en-US" dirty="0">
              <a:latin typeface="Garamond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60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>
                <a:ea typeface="MS PGothic" pitchFamily="34" charset="-128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MS PGothic" pitchFamily="34" charset="-128"/>
              <a:cs typeface="+mn-cs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>
                <a:ea typeface="MS PGothic" pitchFamily="34" charset="-128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MS PGothic" pitchFamily="34" charset="-128"/>
              <a:cs typeface="+mn-cs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>
              <a:buNone/>
            </a:pPr>
            <a:fld id="{9A0DB2DC-4C9A-4742-B13C-FB6460FD3503}" type="slidenum">
              <a:rPr lang="ar-SA" altLang="en-US" dirty="0">
                <a:latin typeface="Garamond" pitchFamily="18" charset="0"/>
                <a:cs typeface="Arial" panose="020B0604020202020204" pitchFamily="34" charset="0"/>
              </a:rPr>
            </a:fld>
            <a:endParaRPr lang="ar-SA" altLang="en-US" dirty="0">
              <a:latin typeface="Garamond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60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>
                <a:ea typeface="MS PGothic" pitchFamily="34" charset="-128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MS PGothic" pitchFamily="34" charset="-128"/>
              <a:cs typeface="+mn-cs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>
                <a:ea typeface="MS PGothic" pitchFamily="34" charset="-128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MS PGothic" pitchFamily="34" charset="-128"/>
              <a:cs typeface="+mn-cs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>
              <a:buNone/>
            </a:pPr>
            <a:fld id="{9A0DB2DC-4C9A-4742-B13C-FB6460FD3503}" type="slidenum">
              <a:rPr lang="ar-SA" altLang="en-US" dirty="0">
                <a:latin typeface="Garamond" pitchFamily="18" charset="0"/>
                <a:cs typeface="Arial" panose="020B0604020202020204" pitchFamily="34" charset="0"/>
              </a:rPr>
            </a:fld>
            <a:endParaRPr lang="ar-SA" altLang="en-US" dirty="0">
              <a:latin typeface="Garamond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683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683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3960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>
                <a:ea typeface="MS PGothic" pitchFamily="34" charset="-128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MS PGothic" pitchFamily="34" charset="-128"/>
              <a:cs typeface="+mn-cs"/>
            </a:endParaRP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>
                <a:ea typeface="MS PGothic" pitchFamily="34" charset="-128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MS PGothic" pitchFamily="34" charset="-128"/>
              <a:cs typeface="+mn-cs"/>
            </a:endParaRPr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>
              <a:buNone/>
            </a:pPr>
            <a:fld id="{9A0DB2DC-4C9A-4742-B13C-FB6460FD3503}" type="slidenum">
              <a:rPr lang="ar-SA" altLang="en-US" dirty="0">
                <a:latin typeface="Garamond" pitchFamily="18" charset="0"/>
                <a:cs typeface="Arial" panose="020B0604020202020204" pitchFamily="34" charset="0"/>
              </a:rPr>
            </a:fld>
            <a:endParaRPr lang="ar-SA" altLang="en-US" dirty="0">
              <a:latin typeface="Garamond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3960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>
                <a:ea typeface="MS PGothic" pitchFamily="34" charset="-128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MS PGothic" pitchFamily="34" charset="-128"/>
              <a:cs typeface="+mn-cs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>
                <a:ea typeface="MS PGothic" pitchFamily="34" charset="-128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MS PGothic" pitchFamily="34" charset="-128"/>
              <a:cs typeface="+mn-cs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3246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>
              <a:buNone/>
            </a:pPr>
            <a:fld id="{9A0DB2DC-4C9A-4742-B13C-FB6460FD3503}" type="slidenum">
              <a:rPr lang="ar-SA" altLang="en-US" dirty="0">
                <a:latin typeface="Garamond" pitchFamily="18" charset="0"/>
                <a:cs typeface="Arial" panose="020B0604020202020204" pitchFamily="34" charset="0"/>
              </a:rPr>
            </a:fld>
            <a:endParaRPr lang="ar-SA" altLang="en-US" dirty="0">
              <a:latin typeface="Garamond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60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>
                <a:ea typeface="MS PGothic" pitchFamily="34" charset="-128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MS PGothic" pitchFamily="34" charset="-128"/>
              <a:cs typeface="+mn-cs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>
                <a:ea typeface="MS PGothic" pitchFamily="34" charset="-128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MS PGothic" pitchFamily="34" charset="-128"/>
              <a:cs typeface="+mn-cs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>
              <a:buNone/>
            </a:pPr>
            <a:fld id="{9A0DB2DC-4C9A-4742-B13C-FB6460FD3503}" type="slidenum">
              <a:rPr lang="ar-SA" altLang="en-US" dirty="0">
                <a:latin typeface="Garamond" pitchFamily="18" charset="0"/>
                <a:cs typeface="Arial" panose="020B0604020202020204" pitchFamily="34" charset="0"/>
              </a:rPr>
            </a:fld>
            <a:endParaRPr lang="ar-SA" altLang="en-US" dirty="0">
              <a:latin typeface="Garamond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60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>
                <a:ea typeface="MS PGothic" pitchFamily="34" charset="-128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MS PGothic" pitchFamily="34" charset="-128"/>
              <a:cs typeface="+mn-cs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>
                <a:ea typeface="MS PGothic" pitchFamily="34" charset="-128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MS PGothic" pitchFamily="34" charset="-128"/>
              <a:cs typeface="+mn-cs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>
              <a:buNone/>
            </a:pPr>
            <a:fld id="{9A0DB2DC-4C9A-4742-B13C-FB6460FD3503}" type="slidenum">
              <a:rPr lang="ar-SA" altLang="en-US" dirty="0">
                <a:latin typeface="Garamond" pitchFamily="18" charset="0"/>
                <a:cs typeface="Arial" panose="020B0604020202020204" pitchFamily="34" charset="0"/>
              </a:rPr>
            </a:fld>
            <a:endParaRPr lang="ar-SA" altLang="en-US" dirty="0">
              <a:latin typeface="Garamond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3960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>
                <a:ea typeface="MS PGothic" pitchFamily="34" charset="-128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MS PGothic" pitchFamily="34" charset="-128"/>
              <a:cs typeface="+mn-cs"/>
            </a:endParaRP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>
                <a:ea typeface="MS PGothic" pitchFamily="34" charset="-128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MS PGothic" pitchFamily="34" charset="-128"/>
              <a:cs typeface="+mn-cs"/>
            </a:endParaRPr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>
              <a:buNone/>
            </a:pPr>
            <a:fld id="{9A0DB2DC-4C9A-4742-B13C-FB6460FD3503}" type="slidenum">
              <a:rPr lang="ar-SA" altLang="en-US" dirty="0">
                <a:latin typeface="Garamond" pitchFamily="18" charset="0"/>
                <a:cs typeface="Arial" panose="020B0604020202020204" pitchFamily="34" charset="0"/>
              </a:rPr>
            </a:fld>
            <a:endParaRPr lang="ar-SA" altLang="en-US" dirty="0">
              <a:latin typeface="Garamond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altLang="en-US" dirty="0">
                <a:latin typeface="Times New Roman" panose="02020603050405020304" pitchFamily="18" charset="0"/>
              </a:rPr>
            </a:fld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3960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>
                <a:ea typeface="MS PGothic" pitchFamily="34" charset="-128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MS PGothic" pitchFamily="34" charset="-128"/>
              <a:cs typeface="+mn-cs"/>
            </a:endParaRP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>
                <a:ea typeface="MS PGothic" pitchFamily="34" charset="-128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MS PGothic" pitchFamily="34" charset="-128"/>
              <a:cs typeface="+mn-cs"/>
            </a:endParaRPr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>
              <a:buNone/>
            </a:pPr>
            <a:fld id="{9A0DB2DC-4C9A-4742-B13C-FB6460FD3503}" type="slidenum">
              <a:rPr lang="ar-SA" altLang="en-US" dirty="0">
                <a:latin typeface="Garamond" pitchFamily="18" charset="0"/>
                <a:cs typeface="Arial" panose="020B0604020202020204" pitchFamily="34" charset="0"/>
              </a:rPr>
            </a:fld>
            <a:endParaRPr lang="ar-SA" altLang="en-US" dirty="0">
              <a:latin typeface="Garamond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60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>
                <a:ea typeface="MS PGothic" pitchFamily="34" charset="-128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MS PGothic" pitchFamily="34" charset="-128"/>
              <a:cs typeface="+mn-cs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>
                <a:ea typeface="MS PGothic" pitchFamily="34" charset="-128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MS PGothic" pitchFamily="34" charset="-128"/>
              <a:cs typeface="+mn-cs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>
              <a:buNone/>
            </a:pPr>
            <a:fld id="{9A0DB2DC-4C9A-4742-B13C-FB6460FD3503}" type="slidenum">
              <a:rPr lang="ar-SA" altLang="en-US" dirty="0">
                <a:latin typeface="Garamond" pitchFamily="18" charset="0"/>
                <a:cs typeface="Arial" panose="020B0604020202020204" pitchFamily="34" charset="0"/>
              </a:rPr>
            </a:fld>
            <a:endParaRPr lang="ar-SA" altLang="en-US" dirty="0">
              <a:latin typeface="Garamond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30213"/>
            <a:ext cx="2057400" cy="57007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30213"/>
            <a:ext cx="6019800" cy="57007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60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>
                <a:ea typeface="MS PGothic" pitchFamily="34" charset="-128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MS PGothic" pitchFamily="34" charset="-128"/>
              <a:cs typeface="+mn-cs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>
                <a:ea typeface="MS PGothic" pitchFamily="34" charset="-128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MS PGothic" pitchFamily="34" charset="-128"/>
              <a:cs typeface="+mn-cs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>
              <a:buNone/>
            </a:pPr>
            <a:fld id="{9A0DB2DC-4C9A-4742-B13C-FB6460FD3503}" type="slidenum">
              <a:rPr lang="ar-SA" altLang="en-US" dirty="0">
                <a:latin typeface="Garamond" pitchFamily="18" charset="0"/>
                <a:cs typeface="Arial" panose="020B0604020202020204" pitchFamily="34" charset="0"/>
              </a:rPr>
            </a:fld>
            <a:endParaRPr lang="ar-SA" altLang="en-US" dirty="0">
              <a:latin typeface="Garamond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ar-SA" altLang="en-US" dirty="0">
                <a:cs typeface="Arial" panose="020B0604020202020204" pitchFamily="34" charset="0"/>
              </a:rPr>
            </a:fld>
            <a:endParaRPr lang="ar-SA" altLang="en-US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altLang="en-US" dirty="0">
                <a:latin typeface="Times New Roman" panose="02020603050405020304" pitchFamily="18" charset="0"/>
              </a:rPr>
            </a:fld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altLang="en-US" dirty="0">
                <a:latin typeface="Times New Roman" panose="02020603050405020304" pitchFamily="18" charset="0"/>
              </a:rPr>
            </a:fld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altLang="en-US" dirty="0">
                <a:latin typeface="Times New Roman" panose="02020603050405020304" pitchFamily="18" charset="0"/>
              </a:rPr>
            </a:fld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altLang="en-US" dirty="0">
                <a:latin typeface="Times New Roman" panose="02020603050405020304" pitchFamily="18" charset="0"/>
              </a:rPr>
            </a:fld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altLang="en-US" dirty="0">
                <a:latin typeface="Times New Roman" panose="02020603050405020304" pitchFamily="18" charset="0"/>
              </a:rPr>
            </a:fld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altLang="en-US" dirty="0">
                <a:latin typeface="Times New Roman" panose="02020603050405020304" pitchFamily="18" charset="0"/>
              </a:rPr>
            </a:fld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MS PGothic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altLang="en-US" dirty="0">
                <a:latin typeface="Times New Roman" panose="02020603050405020304" pitchFamily="18" charset="0"/>
              </a:rPr>
            </a:fld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>
              <a:buNone/>
            </a:pPr>
            <a:fld id="{9A0DB2DC-4C9A-4742-B13C-FB6460FD3503}" type="slidenum">
              <a:rPr lang="en-US" altLang="en-US" dirty="0">
                <a:latin typeface="Times New Roman" panose="02020603050405020304" pitchFamily="18" charset="0"/>
              </a:rPr>
            </a:fld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MS PGothic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57200" y="430213"/>
            <a:ext cx="8229600" cy="8651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2051" name="Rectangle 3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83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60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1" hangingPunct="1">
              <a:defRPr sz="1200">
                <a:solidFill>
                  <a:srgbClr val="000000"/>
                </a:solidFill>
                <a:latin typeface="+mj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rtl="0" eaLnBrk="1" hangingPunct="1">
              <a:defRPr sz="1200">
                <a:solidFill>
                  <a:srgbClr val="000000"/>
                </a:solidFill>
                <a:latin typeface="+mj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rgbClr val="000000"/>
                </a:solidFill>
                <a:latin typeface="Garamond" pitchFamily="18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ar-SA" altLang="en-US" dirty="0">
                <a:cs typeface="Arial" panose="020B0604020202020204" pitchFamily="34" charset="0"/>
              </a:rPr>
            </a:fld>
            <a:endParaRPr lang="ar-SA" altLang="en-US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55" name="Freeform 7"/>
          <p:cNvSpPr/>
          <p:nvPr/>
        </p:nvSpPr>
        <p:spPr>
          <a:xfrm>
            <a:off x="381000" y="381000"/>
            <a:ext cx="8229600" cy="6096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0" y="0"/>
              </a:cxn>
              <a:cxn ang="0">
                <a:pos x="2147483647" y="0"/>
              </a:cxn>
            </a:cxnLst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056" name="Line 8"/>
          <p:cNvSpPr/>
          <p:nvPr/>
        </p:nvSpPr>
        <p:spPr>
          <a:xfrm>
            <a:off x="457200" y="6400800"/>
            <a:ext cx="8229600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1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1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anose="020B0604020202020204" pitchFamily="34" charset="0"/>
        </a:defRPr>
      </a:lvl2pPr>
      <a:lvl3pPr algn="l" rtl="1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anose="020B0604020202020204" pitchFamily="34" charset="0"/>
        </a:defRPr>
      </a:lvl3pPr>
      <a:lvl4pPr algn="l" rtl="1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anose="020B0604020202020204" pitchFamily="34" charset="0"/>
        </a:defRPr>
      </a:lvl4pPr>
      <a:lvl5pPr algn="l" rtl="1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anose="020B0604020202020204" pitchFamily="34" charset="0"/>
        </a:defRPr>
      </a:lvl5pPr>
      <a:lvl6pPr marL="457200" algn="l" rtl="1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anose="020B0604020202020204" pitchFamily="34" charset="0"/>
        </a:defRPr>
      </a:lvl6pPr>
      <a:lvl7pPr marL="914400" algn="l" rtl="1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anose="020B0604020202020204" pitchFamily="34" charset="0"/>
        </a:defRPr>
      </a:lvl7pPr>
      <a:lvl8pPr marL="1371600" algn="l" rtl="1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anose="020B0604020202020204" pitchFamily="34" charset="0"/>
        </a:defRPr>
      </a:lvl8pPr>
      <a:lvl9pPr marL="1828800" algn="l" rtl="1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6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8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30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102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CustomShape 1"/>
          <p:cNvSpPr/>
          <p:nvPr/>
        </p:nvSpPr>
        <p:spPr>
          <a:xfrm>
            <a:off x="0" y="765175"/>
            <a:ext cx="9175750" cy="5903913"/>
          </a:xfrm>
          <a:prstGeom prst="rect">
            <a:avLst/>
          </a:prstGeom>
        </p:spPr>
        <p:txBody>
          <a:bodyPr lIns="82080" tIns="41040" rIns="82080" bIns="41040"/>
          <a:p>
            <a:pPr algn="ctr" eaLnBrk="1" hangingPunct="1">
              <a:buNone/>
            </a:pPr>
            <a:r>
              <a:rPr lang="en-GB" altLang="x-none" sz="3200" b="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</a:rPr>
              <a:t>CSC 1</a:t>
            </a:r>
            <a:r>
              <a:rPr lang="en-US" altLang="en-GB" sz="3200" b="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</a:rPr>
              <a:t>1</a:t>
            </a:r>
            <a:r>
              <a:rPr lang="en-GB" altLang="x-none" sz="3200" b="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</a:rPr>
              <a:t>2 : Introduction to Computer Programming</a:t>
            </a:r>
            <a:endParaRPr lang="en-GB" altLang="x-none" sz="3200" b="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</a:endParaRPr>
          </a:p>
          <a:p>
            <a:pPr algn="ctr" eaLnBrk="1" hangingPunct="1">
              <a:buNone/>
            </a:pPr>
            <a:endParaRPr lang="zh-CN" altLang="x-none" sz="36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None/>
            </a:pPr>
            <a:r>
              <a:rPr lang="en-GB" altLang="x-none" sz="3600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</a:rPr>
              <a:t>Department of Computer Science</a:t>
            </a:r>
            <a:endParaRPr lang="zh-CN" altLang="x-none" sz="36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None/>
            </a:pPr>
            <a:r>
              <a:rPr lang="en-US" altLang="zh-CN" sz="3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Computing and Information</a:t>
            </a:r>
            <a:endParaRPr lang="zh-CN" altLang="x-none" sz="36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None/>
            </a:pPr>
            <a:r>
              <a:rPr lang="en-US" altLang="en-GB" sz="3600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</a:rPr>
              <a:t>Osun State</a:t>
            </a:r>
            <a:r>
              <a:rPr lang="en-GB" altLang="x-none" sz="3600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</a:rPr>
              <a:t> University, </a:t>
            </a:r>
            <a:r>
              <a:rPr lang="en-US" altLang="en-GB" sz="3600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</a:rPr>
              <a:t>Osogbo, Nigeria</a:t>
            </a:r>
            <a:r>
              <a:rPr lang="en-GB" altLang="x-none" sz="3600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</a:rPr>
              <a:t>.</a:t>
            </a:r>
            <a:endParaRPr lang="zh-CN" altLang="x-none" sz="36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None/>
            </a:pPr>
            <a:endParaRPr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None/>
            </a:pPr>
            <a:r>
              <a:rPr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 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x-none" sz="36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None/>
            </a:pPr>
            <a:r>
              <a:rPr lang="en-GB" altLang="x-none" sz="3600" b="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</a:rPr>
              <a:t>20</a:t>
            </a:r>
            <a:r>
              <a:rPr lang="en-US" altLang="en-GB" sz="3600" b="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</a:rPr>
              <a:t>23</a:t>
            </a:r>
            <a:r>
              <a:rPr lang="en-GB" altLang="x-none" sz="3600" b="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</a:rPr>
              <a:t>/202</a:t>
            </a:r>
            <a:r>
              <a:rPr lang="en-US" altLang="en-GB" sz="3600" b="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</a:rPr>
              <a:t>4</a:t>
            </a:r>
            <a:r>
              <a:rPr lang="en-GB" altLang="x-none" sz="3600" b="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</a:rPr>
              <a:t> session</a:t>
            </a:r>
            <a:endParaRPr lang="en-GB" altLang="x-none" sz="3600" b="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</a:endParaRPr>
          </a:p>
          <a:p>
            <a:pPr algn="ctr" eaLnBrk="1" hangingPunct="1">
              <a:buNone/>
            </a:pPr>
            <a:endParaRPr lang="en-GB" altLang="x-none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None/>
            </a:pPr>
            <a:r>
              <a:rPr lang="en-GB" altLang="x-none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O.E OJO</a:t>
            </a:r>
            <a:endParaRPr lang="zh-CN" altLang="x-none" sz="360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40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PMingLiU" charset="0"/>
                <a:cs typeface="PMingLiU" charset="0"/>
              </a:rPr>
              <a:t>Styles of Computer Programming</a:t>
            </a:r>
            <a:endParaRPr kumimoji="0" lang="en-US" altLang="zh-TW" sz="40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PMingLiU" charset="0"/>
              <a:cs typeface="PMingLiU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52600"/>
            <a:ext cx="7772400" cy="4114800"/>
          </a:xfrm>
        </p:spPr>
        <p:txBody>
          <a:bodyPr vert="horz" wrap="square" lIns="91440" tIns="45720" rIns="91440" bIns="45720" numCol="1" anchor="t" anchorCtr="0" compatLnSpc="1"/>
          <a:p>
            <a:pPr marL="342900" lvl="1" indent="-342900">
              <a:buFontTx/>
              <a:buChar char="•"/>
            </a:pPr>
            <a:r>
              <a:rPr lang="en-US" altLang="en-US" dirty="0"/>
              <a:t>Procedural</a:t>
            </a:r>
            <a:r>
              <a:rPr lang="en-US" altLang="zh-TW" sz="2400" dirty="0">
                <a:ea typeface="PMingLiU" pitchFamily="18" charset="-120"/>
              </a:rPr>
              <a:t>: procedures, routines, subroutines, methods, or functions</a:t>
            </a:r>
            <a:endParaRPr lang="en-US" altLang="zh-TW" sz="2400" dirty="0">
              <a:ea typeface="PMingLiU" pitchFamily="18" charset="-120"/>
            </a:endParaRPr>
          </a:p>
          <a:p>
            <a:pPr marL="342900" lvl="1" indent="-342900"/>
            <a:r>
              <a:rPr lang="en-US" altLang="zh-TW" dirty="0">
                <a:ea typeface="PMingLiU" pitchFamily="18" charset="-120"/>
              </a:rPr>
              <a:t>e.g. </a:t>
            </a:r>
            <a:r>
              <a:rPr lang="en-US" altLang="en-US" dirty="0"/>
              <a:t>C, Pascal, Basic, Fortran</a:t>
            </a:r>
            <a:endParaRPr lang="en-US" altLang="en-US" dirty="0"/>
          </a:p>
          <a:p>
            <a:r>
              <a:rPr lang="en-US" altLang="en-US" dirty="0"/>
              <a:t>Functional</a:t>
            </a:r>
            <a:endParaRPr lang="en-US" altLang="en-US" dirty="0"/>
          </a:p>
          <a:p>
            <a:pPr marL="342900" lvl="1" indent="-342900" eaLnBrk="1" hangingPunct="1">
              <a:lnSpc>
                <a:spcPct val="80000"/>
              </a:lnSpc>
            </a:pPr>
            <a:r>
              <a:rPr lang="en-US" altLang="zh-TW" dirty="0">
                <a:ea typeface="PMingLiU" pitchFamily="18" charset="-120"/>
              </a:rPr>
              <a:t>Mathematical functions</a:t>
            </a:r>
            <a:endParaRPr lang="en-US" altLang="zh-TW" dirty="0">
              <a:ea typeface="PMingLiU" pitchFamily="18" charset="-120"/>
            </a:endParaRPr>
          </a:p>
          <a:p>
            <a:pPr marL="342900" lvl="1" indent="-342900" eaLnBrk="1" hangingPunct="1">
              <a:lnSpc>
                <a:spcPct val="80000"/>
              </a:lnSpc>
            </a:pPr>
            <a:r>
              <a:rPr lang="en-US" altLang="zh-TW" dirty="0">
                <a:ea typeface="PMingLiU" pitchFamily="18" charset="-120"/>
              </a:rPr>
              <a:t>e.g. Lisp, Erlang, Haskell, ML, …</a:t>
            </a:r>
            <a:endParaRPr lang="en-US" altLang="zh-TW" dirty="0">
              <a:ea typeface="PMingLiU" pitchFamily="18" charset="-120"/>
            </a:endParaRPr>
          </a:p>
          <a:p>
            <a:r>
              <a:rPr lang="en-US" altLang="en-US" dirty="0"/>
              <a:t>Object-oriented</a:t>
            </a:r>
            <a:endParaRPr lang="en-US" altLang="en-US" dirty="0"/>
          </a:p>
          <a:p>
            <a:pPr marL="342900" lvl="1" indent="-342900"/>
            <a:r>
              <a:rPr lang="en-US" altLang="zh-TW" dirty="0">
                <a:ea typeface="PMingLiU" pitchFamily="18" charset="-120"/>
              </a:rPr>
              <a:t>e.g. </a:t>
            </a:r>
            <a:r>
              <a:rPr lang="en-US" altLang="en-US" dirty="0"/>
              <a:t>C++, Java, Smalltalk</a:t>
            </a:r>
            <a:endParaRPr lang="en-US" altLang="en-US" dirty="0"/>
          </a:p>
          <a:p>
            <a:r>
              <a:rPr lang="en-US" altLang="en-US" dirty="0"/>
              <a:t>Rule-based (or Logic)</a:t>
            </a:r>
            <a:r>
              <a:rPr lang="en-US" altLang="zh-TW" dirty="0">
                <a:ea typeface="PMingLiU" pitchFamily="18" charset="-120"/>
              </a:rPr>
              <a:t> : facts, rules</a:t>
            </a:r>
            <a:endParaRPr lang="en-US" altLang="en-US" dirty="0"/>
          </a:p>
          <a:p>
            <a:pPr marL="342900" lvl="1" indent="-342900" eaLnBrk="1" hangingPunct="1">
              <a:lnSpc>
                <a:spcPct val="80000"/>
              </a:lnSpc>
            </a:pPr>
            <a:r>
              <a:rPr lang="en-US" altLang="zh-TW" dirty="0">
                <a:ea typeface="PMingLiU" pitchFamily="18" charset="-120"/>
              </a:rPr>
              <a:t>e.g. Prolog</a:t>
            </a:r>
            <a:endParaRPr lang="en-US" altLang="zh-TW" dirty="0">
              <a:ea typeface="PMingLiU" pitchFamily="18" charset="-120"/>
            </a:endParaRPr>
          </a:p>
        </p:txBody>
      </p:sp>
      <p:sp>
        <p:nvSpPr>
          <p:cNvPr id="9220" name="Slide Number Placeholder 5"/>
          <p:cNvSpPr txBox="1">
            <a:spLocks noGrp="1"/>
          </p:cNvSpPr>
          <p:nvPr>
            <p:ph type="sldNum" sz="quarter" idx="12"/>
          </p:nvPr>
        </p:nvSpPr>
        <p:spPr bwMode="auto">
          <a:xfrm>
            <a:off x="6553200" y="6324600"/>
            <a:ext cx="1905000" cy="381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>
                <a:latin typeface="Tahoma" panose="020B0604030504040204" pitchFamily="34" charset="0"/>
              </a:rPr>
            </a:fld>
            <a:endParaRPr lang="en-US" altLang="en-US" sz="14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Slide Number Placeholder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>
                <a:latin typeface="Tahoma" panose="020B0604030504040204" pitchFamily="34" charset="0"/>
              </a:rPr>
            </a:fld>
            <a:endParaRPr lang="en-US" altLang="en-US" sz="1400" dirty="0">
              <a:latin typeface="Tahoma" panose="020B0604030504040204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MS PGothic" charset="0"/>
                <a:cs typeface="+mj-cs"/>
              </a:rPr>
              <a:t>Attributes of a good language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MS PGothic" charset="0"/>
              <a:cs typeface="+mj-cs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charset="0"/>
                <a:cs typeface="+mn-cs"/>
              </a:rPr>
              <a:t>Ease of program verification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charset="0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charset="0"/>
              </a:rPr>
              <a:t>Proof of correctness, desk checking, test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charset="0"/>
              </a:rPr>
              <a:t>Simplicity of semantic and syntax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charset="0"/>
                <a:cs typeface="+mn-cs"/>
              </a:rPr>
              <a:t>Programming environment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charset="0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charset="0"/>
                <a:cs typeface="+mn-cs"/>
              </a:rPr>
              <a:t>Portability of programs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charset="0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charset="0"/>
                <a:cs typeface="+mn-cs"/>
              </a:rPr>
              <a:t>Cost of use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charset="0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charset="0"/>
              </a:rPr>
              <a:t>Program execution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charset="0"/>
              </a:rPr>
              <a:t>Program translation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charset="0"/>
              </a:rPr>
              <a:t>Program creation, testing, and use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charset="0"/>
              </a:rPr>
              <a:t>Program maintenance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itle 12289"/>
          <p:cNvSpPr>
            <a:spLocks noGrp="1"/>
          </p:cNvSpPr>
          <p:nvPr>
            <p:ph type="title"/>
          </p:nvPr>
        </p:nvSpPr>
        <p:spPr>
          <a:xfrm>
            <a:off x="152400" y="304800"/>
            <a:ext cx="8991600" cy="838200"/>
          </a:xfrm>
        </p:spPr>
        <p:txBody>
          <a:bodyPr anchor="ctr" anchorCtr="0"/>
          <a:p>
            <a:r>
              <a:t>Compilers &amp; Programs</a:t>
            </a:r>
          </a:p>
        </p:txBody>
      </p:sp>
      <p:sp>
        <p:nvSpPr>
          <p:cNvPr id="12291" name="Text Placeholder 12290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534400" cy="4953000"/>
          </a:xfrm>
        </p:spPr>
        <p:txBody>
          <a:bodyPr/>
          <a:p>
            <a:pPr algn="just">
              <a:lnSpc>
                <a:spcPct val="90000"/>
              </a:lnSpc>
              <a:buFontTx/>
              <a:buChar char="•"/>
            </a:pPr>
            <a:r>
              <a:rPr b="1"/>
              <a:t>Compiler</a:t>
            </a:r>
            <a:endParaRPr b="1"/>
          </a:p>
          <a:p>
            <a:pPr lvl="1">
              <a:lnSpc>
                <a:spcPct val="90000"/>
              </a:lnSpc>
              <a:buFontTx/>
              <a:buChar char="–"/>
            </a:pPr>
            <a:r>
              <a:t>A program that converts another program from some source language (or high-level programming language / HLL) to machine language (object code).</a:t>
            </a:r>
          </a:p>
          <a:p>
            <a:pPr lvl="1">
              <a:lnSpc>
                <a:spcPct val="90000"/>
              </a:lnSpc>
              <a:buFontTx/>
              <a:buChar char="–"/>
            </a:pPr>
            <a:r>
              <a:t>Some compilers output assembly language which is then converted to machine language by a separate assembler. </a:t>
            </a:r>
          </a:p>
          <a:p>
            <a:pPr lvl="1">
              <a:lnSpc>
                <a:spcPct val="90000"/>
              </a:lnSpc>
              <a:buFontTx/>
              <a:buChar char="–"/>
            </a:pPr>
            <a:r>
              <a:t>Is distinguished from an assembler by the fact that each input statement, in general, correspond to more than one machine instruction.</a:t>
            </a:r>
            <a:r>
              <a:rPr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42" name="Title 163841"/>
          <p:cNvSpPr>
            <a:spLocks noGrp="1"/>
          </p:cNvSpPr>
          <p:nvPr>
            <p:ph type="title"/>
          </p:nvPr>
        </p:nvSpPr>
        <p:spPr>
          <a:xfrm>
            <a:off x="609600" y="533400"/>
            <a:ext cx="8077200" cy="1143000"/>
          </a:xfrm>
        </p:spPr>
        <p:txBody>
          <a:bodyPr anchor="ctr" anchorCtr="0"/>
          <a:p>
            <a:r>
              <a:t>Compilation into Assembly L</a:t>
            </a:r>
          </a:p>
        </p:txBody>
      </p:sp>
      <p:sp>
        <p:nvSpPr>
          <p:cNvPr id="163843" name="Text Box 163842"/>
          <p:cNvSpPr txBox="1"/>
          <p:nvPr/>
        </p:nvSpPr>
        <p:spPr>
          <a:xfrm>
            <a:off x="3657600" y="251460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sz="2400" b="1">
                <a:latin typeface="Times New Roman" panose="02020603050405020304" pitchFamily="18" charset="0"/>
              </a:rPr>
              <a:t>Compiler</a:t>
            </a:r>
            <a:endParaRPr sz="2400" b="1">
              <a:latin typeface="Times New Roman" panose="02020603050405020304" pitchFamily="18" charset="0"/>
            </a:endParaRPr>
          </a:p>
        </p:txBody>
      </p:sp>
      <p:sp>
        <p:nvSpPr>
          <p:cNvPr id="163844" name="Text Box 163843"/>
          <p:cNvSpPr txBox="1"/>
          <p:nvPr/>
        </p:nvSpPr>
        <p:spPr>
          <a:xfrm>
            <a:off x="3733800" y="4114800"/>
            <a:ext cx="167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sz="2400" b="1">
                <a:latin typeface="Times New Roman" panose="02020603050405020304" pitchFamily="18" charset="0"/>
              </a:rPr>
              <a:t>Assembler</a:t>
            </a:r>
            <a:endParaRPr sz="2400" b="1">
              <a:latin typeface="Times New Roman" panose="02020603050405020304" pitchFamily="18" charset="0"/>
            </a:endParaRPr>
          </a:p>
        </p:txBody>
      </p:sp>
      <p:sp>
        <p:nvSpPr>
          <p:cNvPr id="163845" name="Text Box 163844"/>
          <p:cNvSpPr txBox="1"/>
          <p:nvPr/>
        </p:nvSpPr>
        <p:spPr>
          <a:xfrm>
            <a:off x="1143000" y="2438400"/>
            <a:ext cx="1371600" cy="6397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50000"/>
              </a:lnSpc>
              <a:spcBef>
                <a:spcPct val="50000"/>
              </a:spcBef>
            </a:pPr>
            <a:r>
              <a:rPr sz="2400">
                <a:latin typeface="Times New Roman" panose="02020603050405020304" pitchFamily="18" charset="0"/>
              </a:rPr>
              <a:t>Source</a:t>
            </a:r>
            <a:endParaRPr sz="2400">
              <a:latin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sz="2400">
                <a:latin typeface="Times New Roman" panose="02020603050405020304" pitchFamily="18" charset="0"/>
              </a:rPr>
              <a:t>Program</a:t>
            </a:r>
            <a:endParaRPr sz="2400">
              <a:latin typeface="Times New Roman" panose="02020603050405020304" pitchFamily="18" charset="0"/>
            </a:endParaRPr>
          </a:p>
        </p:txBody>
      </p:sp>
      <p:sp>
        <p:nvSpPr>
          <p:cNvPr id="163846" name="Text Box 163845"/>
          <p:cNvSpPr txBox="1"/>
          <p:nvPr/>
        </p:nvSpPr>
        <p:spPr>
          <a:xfrm>
            <a:off x="6781800" y="2286000"/>
            <a:ext cx="16002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sz="2400">
                <a:latin typeface="Times New Roman" panose="02020603050405020304" pitchFamily="18" charset="0"/>
              </a:rPr>
              <a:t>Assembly Language</a:t>
            </a:r>
            <a:endParaRPr sz="2400">
              <a:latin typeface="Times New Roman" panose="02020603050405020304" pitchFamily="18" charset="0"/>
            </a:endParaRPr>
          </a:p>
        </p:txBody>
      </p:sp>
      <p:sp>
        <p:nvSpPr>
          <p:cNvPr id="163847" name="Text Box 163846"/>
          <p:cNvSpPr txBox="1"/>
          <p:nvPr/>
        </p:nvSpPr>
        <p:spPr>
          <a:xfrm>
            <a:off x="914400" y="3962400"/>
            <a:ext cx="15240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sz="2400">
                <a:latin typeface="Times New Roman" panose="02020603050405020304" pitchFamily="18" charset="0"/>
              </a:rPr>
              <a:t>Assembly Language</a:t>
            </a:r>
            <a:endParaRPr sz="2400">
              <a:latin typeface="Times New Roman" panose="02020603050405020304" pitchFamily="18" charset="0"/>
            </a:endParaRPr>
          </a:p>
        </p:txBody>
      </p:sp>
      <p:sp>
        <p:nvSpPr>
          <p:cNvPr id="163848" name="Text Box 163847"/>
          <p:cNvSpPr txBox="1"/>
          <p:nvPr/>
        </p:nvSpPr>
        <p:spPr>
          <a:xfrm>
            <a:off x="6826250" y="3997325"/>
            <a:ext cx="147955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sz="2400">
                <a:latin typeface="Times New Roman" panose="02020603050405020304" pitchFamily="18" charset="0"/>
              </a:rPr>
              <a:t>Machine</a:t>
            </a:r>
            <a:br>
              <a:rPr sz="2400">
                <a:latin typeface="Times New Roman" panose="02020603050405020304" pitchFamily="18" charset="0"/>
              </a:rPr>
            </a:br>
            <a:r>
              <a:rPr sz="2400">
                <a:latin typeface="Times New Roman" panose="02020603050405020304" pitchFamily="18" charset="0"/>
              </a:rPr>
              <a:t>Language</a:t>
            </a:r>
            <a:endParaRPr sz="2400">
              <a:latin typeface="Times New Roman" panose="02020603050405020304" pitchFamily="18" charset="0"/>
            </a:endParaRPr>
          </a:p>
        </p:txBody>
      </p:sp>
      <p:sp>
        <p:nvSpPr>
          <p:cNvPr id="163849" name="Oval 163848"/>
          <p:cNvSpPr/>
          <p:nvPr/>
        </p:nvSpPr>
        <p:spPr>
          <a:xfrm>
            <a:off x="3352800" y="2438400"/>
            <a:ext cx="2057400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63850" name="Oval 163849"/>
          <p:cNvSpPr/>
          <p:nvPr/>
        </p:nvSpPr>
        <p:spPr>
          <a:xfrm flipV="1">
            <a:off x="3429000" y="3962400"/>
            <a:ext cx="2057400" cy="838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63851" name="Straight Connector 163850"/>
          <p:cNvSpPr/>
          <p:nvPr/>
        </p:nvSpPr>
        <p:spPr>
          <a:xfrm>
            <a:off x="2438400" y="2743200"/>
            <a:ext cx="91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3852" name="Straight Connector 163851"/>
          <p:cNvSpPr/>
          <p:nvPr/>
        </p:nvSpPr>
        <p:spPr>
          <a:xfrm>
            <a:off x="5410200" y="2743200"/>
            <a:ext cx="1219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3853" name="Straight Connector 163852"/>
          <p:cNvSpPr/>
          <p:nvPr/>
        </p:nvSpPr>
        <p:spPr>
          <a:xfrm>
            <a:off x="2286000" y="4419600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3854" name="Straight Connector 163853"/>
          <p:cNvSpPr/>
          <p:nvPr/>
        </p:nvSpPr>
        <p:spPr>
          <a:xfrm>
            <a:off x="5486400" y="4419600"/>
            <a:ext cx="1295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Title 14337"/>
          <p:cNvSpPr>
            <a:spLocks noGrp="1"/>
          </p:cNvSpPr>
          <p:nvPr>
            <p:ph type="title"/>
          </p:nvPr>
        </p:nvSpPr>
        <p:spPr>
          <a:xfrm>
            <a:off x="152400" y="304800"/>
            <a:ext cx="8991600" cy="838200"/>
          </a:xfrm>
        </p:spPr>
        <p:txBody>
          <a:bodyPr anchor="ctr" anchorCtr="0"/>
          <a:p>
            <a:r>
              <a:t>Compilers &amp; Programs</a:t>
            </a:r>
          </a:p>
        </p:txBody>
      </p:sp>
      <p:sp>
        <p:nvSpPr>
          <p:cNvPr id="14339" name="Text Placeholder 14338"/>
          <p:cNvSpPr>
            <a:spLocks noGrp="1"/>
          </p:cNvSpPr>
          <p:nvPr>
            <p:ph type="body" idx="1"/>
          </p:nvPr>
        </p:nvSpPr>
        <p:spPr>
          <a:xfrm>
            <a:off x="685800" y="1447800"/>
            <a:ext cx="7924800" cy="4419600"/>
          </a:xfrm>
        </p:spPr>
        <p:txBody>
          <a:bodyPr/>
          <a:p>
            <a:pPr algn="just">
              <a:lnSpc>
                <a:spcPct val="90000"/>
              </a:lnSpc>
              <a:buFontTx/>
              <a:buChar char="•"/>
            </a:pPr>
            <a:r>
              <a:rPr b="1"/>
              <a:t>Source program</a:t>
            </a:r>
            <a:endParaRPr b="1"/>
          </a:p>
          <a:p>
            <a:pPr lvl="1">
              <a:lnSpc>
                <a:spcPct val="90000"/>
              </a:lnSpc>
              <a:buFontTx/>
              <a:buChar char="–"/>
            </a:pPr>
            <a:r>
              <a:t>The form in which a computer program, written in some formal programming language, is written by the  programmer.</a:t>
            </a:r>
          </a:p>
          <a:p>
            <a:pPr lvl="1" algn="just">
              <a:lnSpc>
                <a:spcPct val="90000"/>
              </a:lnSpc>
              <a:buFontTx/>
              <a:buChar char="–"/>
            </a:pPr>
            <a:r>
              <a:t>Can be compiled automatically into </a:t>
            </a:r>
            <a:r>
              <a:rPr u="sng"/>
              <a:t>object code</a:t>
            </a:r>
            <a:r>
              <a:t> or </a:t>
            </a:r>
            <a:r>
              <a:rPr u="sng"/>
              <a:t>machine code</a:t>
            </a:r>
            <a:r>
              <a:t> or executed by an interpreter. </a:t>
            </a:r>
          </a:p>
          <a:p>
            <a:pPr lvl="1" algn="just">
              <a:lnSpc>
                <a:spcPct val="90000"/>
              </a:lnSpc>
              <a:buFontTx/>
              <a:buChar char="–"/>
            </a:pPr>
            <a:r>
              <a:t>Pascal source programs have extension ‘.pas’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Title 16385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838200"/>
          </a:xfrm>
        </p:spPr>
        <p:txBody>
          <a:bodyPr anchor="ctr" anchorCtr="0"/>
          <a:p>
            <a:r>
              <a:t>Compilers &amp; Programs</a:t>
            </a:r>
            <a:endParaRPr b="1"/>
          </a:p>
        </p:txBody>
      </p:sp>
      <p:sp>
        <p:nvSpPr>
          <p:cNvPr id="16387" name="Text Placeholder 16386"/>
          <p:cNvSpPr>
            <a:spLocks noGrp="1"/>
          </p:cNvSpPr>
          <p:nvPr>
            <p:ph type="body" idx="1"/>
          </p:nvPr>
        </p:nvSpPr>
        <p:spPr>
          <a:xfrm>
            <a:off x="152400" y="1143000"/>
            <a:ext cx="8991600" cy="4800600"/>
          </a:xfrm>
        </p:spPr>
        <p:txBody>
          <a:bodyPr/>
          <a:p>
            <a:pPr>
              <a:lnSpc>
                <a:spcPct val="80000"/>
              </a:lnSpc>
              <a:buFontTx/>
              <a:buChar char="•"/>
            </a:pPr>
            <a:r>
              <a:rPr b="1"/>
              <a:t>Object program</a:t>
            </a:r>
            <a:endParaRPr b="1"/>
          </a:p>
          <a:p>
            <a:pPr lvl="1">
              <a:lnSpc>
                <a:spcPct val="80000"/>
              </a:lnSpc>
              <a:buFontTx/>
              <a:buChar char="–"/>
            </a:pPr>
            <a:r>
              <a:t>Output from the compiler</a:t>
            </a:r>
          </a:p>
          <a:p>
            <a:pPr lvl="1">
              <a:lnSpc>
                <a:spcPct val="80000"/>
              </a:lnSpc>
              <a:buFontTx/>
              <a:buChar char="–"/>
            </a:pPr>
            <a:r>
              <a:t>Equivalent machine language translation of the source program</a:t>
            </a:r>
          </a:p>
          <a:p>
            <a:pPr lvl="1">
              <a:lnSpc>
                <a:spcPct val="80000"/>
              </a:lnSpc>
              <a:buFontTx/>
              <a:buChar char="–"/>
            </a:pPr>
            <a:r>
              <a:t>Files usually have extension ‘.</a:t>
            </a:r>
            <a:r>
              <a:rPr err="1"/>
              <a:t>obj</a:t>
            </a:r>
            <a:r>
              <a:t>’</a:t>
            </a:r>
            <a:br/>
          </a:p>
          <a:p>
            <a:pPr>
              <a:lnSpc>
                <a:spcPct val="80000"/>
              </a:lnSpc>
              <a:buFontTx/>
              <a:buChar char="•"/>
            </a:pPr>
            <a:r>
              <a:rPr b="1"/>
              <a:t>Executable program</a:t>
            </a:r>
            <a:endParaRPr b="1"/>
          </a:p>
          <a:p>
            <a:pPr lvl="1">
              <a:lnSpc>
                <a:spcPct val="80000"/>
              </a:lnSpc>
              <a:buFontTx/>
              <a:buChar char="–"/>
            </a:pPr>
            <a:r>
              <a:t>Output from linker/loader</a:t>
            </a:r>
          </a:p>
          <a:p>
            <a:pPr lvl="1">
              <a:lnSpc>
                <a:spcPct val="80000"/>
              </a:lnSpc>
              <a:buFontTx/>
              <a:buChar char="–"/>
            </a:pPr>
            <a:r>
              <a:t>Machine language program linked with necessary libraries &amp; other files</a:t>
            </a:r>
          </a:p>
          <a:p>
            <a:pPr lvl="1">
              <a:lnSpc>
                <a:spcPct val="80000"/>
              </a:lnSpc>
              <a:buFontTx/>
              <a:buChar char="–"/>
            </a:pPr>
            <a:r>
              <a:t>Files usually have extension ‘.exe’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Title 18433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t>What is a Linker?</a:t>
            </a:r>
          </a:p>
        </p:txBody>
      </p:sp>
      <p:sp>
        <p:nvSpPr>
          <p:cNvPr id="18435" name="Text Placeholder 18434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90000"/>
              </a:lnSpc>
            </a:pPr>
            <a:r>
              <a:rPr sz="2800"/>
              <a:t>A program that pulls other programs together so that they can run.</a:t>
            </a:r>
            <a:endParaRPr sz="2800"/>
          </a:p>
          <a:p>
            <a:pPr>
              <a:lnSpc>
                <a:spcPct val="90000"/>
              </a:lnSpc>
            </a:pPr>
            <a:r>
              <a:rPr sz="2800"/>
              <a:t>Most programs are very large and consist of several </a:t>
            </a:r>
            <a:r>
              <a:rPr sz="2800" u="sng"/>
              <a:t>modules</a:t>
            </a:r>
            <a:r>
              <a:rPr sz="2800" i="1"/>
              <a:t>.</a:t>
            </a:r>
            <a:endParaRPr sz="2800" i="1"/>
          </a:p>
          <a:p>
            <a:pPr>
              <a:lnSpc>
                <a:spcPct val="90000"/>
              </a:lnSpc>
            </a:pPr>
            <a:r>
              <a:rPr sz="2800"/>
              <a:t>Even small programs use existing code provided by the programming environment called </a:t>
            </a:r>
            <a:r>
              <a:rPr sz="2800" u="sng"/>
              <a:t>libraries</a:t>
            </a:r>
            <a:r>
              <a:rPr sz="2800"/>
              <a:t>.</a:t>
            </a:r>
            <a:endParaRPr sz="2800"/>
          </a:p>
          <a:p>
            <a:pPr>
              <a:lnSpc>
                <a:spcPct val="90000"/>
              </a:lnSpc>
            </a:pPr>
            <a:r>
              <a:rPr sz="2800"/>
              <a:t>The linker pulls everything together, makes sure that references to other parts of the program (code) are resolved.</a:t>
            </a:r>
            <a:endParaRPr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Title 2048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ctr" anchorCtr="0"/>
          <a:p>
            <a:r>
              <a:t>Running Programs</a:t>
            </a:r>
            <a:endParaRPr b="1"/>
          </a:p>
        </p:txBody>
      </p:sp>
      <p:sp>
        <p:nvSpPr>
          <p:cNvPr id="20483" name="Text Placeholder 20482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just">
              <a:lnSpc>
                <a:spcPct val="80000"/>
              </a:lnSpc>
              <a:buNone/>
            </a:pPr>
            <a:r>
              <a:t>  </a:t>
            </a:r>
          </a:p>
          <a:p>
            <a:pPr algn="just">
              <a:lnSpc>
                <a:spcPct val="80000"/>
              </a:lnSpc>
              <a:buNone/>
            </a:pPr>
            <a:r>
              <a:t>  </a:t>
            </a:r>
          </a:p>
        </p:txBody>
      </p:sp>
      <p:sp>
        <p:nvSpPr>
          <p:cNvPr id="20484" name="Text Box 20483"/>
          <p:cNvSpPr txBox="1"/>
          <p:nvPr/>
        </p:nvSpPr>
        <p:spPr>
          <a:xfrm>
            <a:off x="3160713" y="1752600"/>
            <a:ext cx="1485900" cy="520700"/>
          </a:xfrm>
          <a:prstGeom prst="rect">
            <a:avLst/>
          </a:prstGeom>
          <a:noFill/>
          <a:ln w="38100">
            <a:noFill/>
          </a:ln>
        </p:spPr>
        <p:txBody>
          <a:bodyPr wrap="none" lIns="92075" tIns="46038" rIns="92075" bIns="46038" anchor="ctr" anchorCtr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sz="2800" b="1">
                <a:latin typeface="Times New Roman" panose="02020603050405020304" pitchFamily="18" charset="0"/>
              </a:rPr>
              <a:t>Memory</a:t>
            </a:r>
            <a:endParaRPr sz="2800" b="1">
              <a:latin typeface="Times New Roman" panose="02020603050405020304" pitchFamily="18" charset="0"/>
            </a:endParaRPr>
          </a:p>
        </p:txBody>
      </p:sp>
      <p:sp>
        <p:nvSpPr>
          <p:cNvPr id="20485" name="Text Box 20484"/>
          <p:cNvSpPr txBox="1"/>
          <p:nvPr/>
        </p:nvSpPr>
        <p:spPr>
          <a:xfrm>
            <a:off x="152400" y="3633788"/>
            <a:ext cx="1857375" cy="519112"/>
          </a:xfrm>
          <a:prstGeom prst="rect">
            <a:avLst/>
          </a:prstGeom>
          <a:noFill/>
          <a:ln w="38100">
            <a:noFill/>
          </a:ln>
        </p:spPr>
        <p:txBody>
          <a:bodyPr wrap="none" lIns="92075" tIns="46038" rIns="92075" bIns="46038" anchor="ctr" anchorCtr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sz="2800" b="1">
                <a:latin typeface="Times New Roman" panose="02020603050405020304" pitchFamily="18" charset="0"/>
              </a:rPr>
              <a:t>Input Data</a:t>
            </a:r>
            <a:endParaRPr sz="2800" b="1">
              <a:latin typeface="Times New Roman" panose="02020603050405020304" pitchFamily="18" charset="0"/>
            </a:endParaRPr>
          </a:p>
        </p:txBody>
      </p:sp>
      <p:sp>
        <p:nvSpPr>
          <p:cNvPr id="20486" name="Text Box 20485"/>
          <p:cNvSpPr txBox="1"/>
          <p:nvPr/>
        </p:nvSpPr>
        <p:spPr>
          <a:xfrm>
            <a:off x="5943600" y="5486400"/>
            <a:ext cx="2744788" cy="519113"/>
          </a:xfrm>
          <a:prstGeom prst="rect">
            <a:avLst/>
          </a:prstGeom>
          <a:noFill/>
          <a:ln w="38100">
            <a:noFill/>
          </a:ln>
        </p:spPr>
        <p:txBody>
          <a:bodyPr wrap="none" lIns="92075" tIns="46038" rIns="92075" bIns="46038" anchor="ctr" anchorCtr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sz="2800" b="1">
                <a:latin typeface="Times New Roman" panose="02020603050405020304" pitchFamily="18" charset="0"/>
              </a:rPr>
              <a:t>Program Output</a:t>
            </a:r>
            <a:endParaRPr sz="2800" b="1">
              <a:latin typeface="Times New Roman" panose="02020603050405020304" pitchFamily="18" charset="0"/>
            </a:endParaRPr>
          </a:p>
        </p:txBody>
      </p:sp>
      <p:sp>
        <p:nvSpPr>
          <p:cNvPr id="20487" name="Rectangles 20486"/>
          <p:cNvSpPr/>
          <p:nvPr/>
        </p:nvSpPr>
        <p:spPr>
          <a:xfrm>
            <a:off x="2152650" y="2352675"/>
            <a:ext cx="3255963" cy="3757613"/>
          </a:xfrm>
          <a:prstGeom prst="rect">
            <a:avLst/>
          </a:prstGeom>
          <a:solidFill>
            <a:srgbClr val="FFCC99"/>
          </a:solidFill>
          <a:ln w="571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0488" name="Text Box 20487"/>
          <p:cNvSpPr txBox="1"/>
          <p:nvPr/>
        </p:nvSpPr>
        <p:spPr>
          <a:xfrm>
            <a:off x="2500313" y="2700338"/>
            <a:ext cx="2674937" cy="915987"/>
          </a:xfrm>
          <a:prstGeom prst="rect">
            <a:avLst/>
          </a:prstGeom>
          <a:solidFill>
            <a:schemeClr val="tx1"/>
          </a:solidFill>
          <a:ln w="571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38" rIns="92075" bIns="46038" anchor="ctr" anchorCtr="0">
            <a:spAutoFit/>
          </a:bodyPr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sz="2400" b="1">
                <a:solidFill>
                  <a:schemeClr val="bg1"/>
                </a:solidFill>
                <a:latin typeface="Times New Roman" panose="02020603050405020304" pitchFamily="18" charset="0"/>
              </a:rPr>
              <a:t>Machine language program (executable file) </a:t>
            </a:r>
            <a:endParaRPr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9" name="Text Box 20488"/>
          <p:cNvSpPr txBox="1"/>
          <p:nvPr/>
        </p:nvSpPr>
        <p:spPr>
          <a:xfrm>
            <a:off x="2500313" y="3836988"/>
            <a:ext cx="2625725" cy="733425"/>
          </a:xfrm>
          <a:prstGeom prst="rect">
            <a:avLst/>
          </a:prstGeom>
          <a:solidFill>
            <a:schemeClr val="tx1"/>
          </a:solidFill>
          <a:ln w="571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38" rIns="92075" bIns="46038" anchor="ctr" anchorCtr="0">
            <a:spAutoFit/>
          </a:bodyPr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sz="2400" b="1">
                <a:solidFill>
                  <a:schemeClr val="bg1"/>
                </a:solidFill>
                <a:latin typeface="Times New Roman" panose="02020603050405020304" pitchFamily="18" charset="0"/>
              </a:rPr>
              <a:t>Data entered during execution</a:t>
            </a:r>
            <a:endParaRPr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90" name="Text Box 20489"/>
          <p:cNvSpPr txBox="1"/>
          <p:nvPr/>
        </p:nvSpPr>
        <p:spPr>
          <a:xfrm>
            <a:off x="2497138" y="5072063"/>
            <a:ext cx="2554287" cy="514350"/>
          </a:xfrm>
          <a:prstGeom prst="rect">
            <a:avLst/>
          </a:prstGeom>
          <a:solidFill>
            <a:schemeClr val="tx1"/>
          </a:solidFill>
          <a:ln w="571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sz="2400" b="1">
                <a:solidFill>
                  <a:schemeClr val="bg1"/>
                </a:solidFill>
                <a:latin typeface="Times New Roman" panose="02020603050405020304" pitchFamily="18" charset="0"/>
              </a:rPr>
              <a:t>Computed results</a:t>
            </a:r>
            <a:endParaRPr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91" name="Text Box 20490"/>
          <p:cNvSpPr txBox="1"/>
          <p:nvPr/>
        </p:nvSpPr>
        <p:spPr>
          <a:xfrm>
            <a:off x="5988050" y="3373438"/>
            <a:ext cx="1782763" cy="1390650"/>
          </a:xfrm>
          <a:prstGeom prst="rect">
            <a:avLst/>
          </a:prstGeom>
          <a:solidFill>
            <a:schemeClr val="tx1"/>
          </a:solidFill>
          <a:ln w="571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38" rIns="92075" bIns="46038" anchor="ctr" anchorCtr="0">
            <a:spAutoFit/>
          </a:bodyPr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endParaRPr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sz="2400" b="1">
                <a:solidFill>
                  <a:schemeClr val="bg1"/>
                </a:solidFill>
                <a:latin typeface="Times New Roman" panose="02020603050405020304" pitchFamily="18" charset="0"/>
              </a:rPr>
              <a:t>C P U</a:t>
            </a:r>
            <a:endParaRPr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endParaRPr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92" name="Straight Connector 20491"/>
          <p:cNvSpPr/>
          <p:nvPr/>
        </p:nvSpPr>
        <p:spPr>
          <a:xfrm>
            <a:off x="200025" y="4313238"/>
            <a:ext cx="2325688" cy="0"/>
          </a:xfrm>
          <a:prstGeom prst="line">
            <a:avLst/>
          </a:prstGeom>
          <a:ln w="571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493" name="Straight Connector 20492"/>
          <p:cNvSpPr/>
          <p:nvPr/>
        </p:nvSpPr>
        <p:spPr>
          <a:xfrm>
            <a:off x="5057775" y="5324475"/>
            <a:ext cx="2325688" cy="0"/>
          </a:xfrm>
          <a:prstGeom prst="line">
            <a:avLst/>
          </a:prstGeom>
          <a:ln w="571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494" name="Straight Connector 20493"/>
          <p:cNvSpPr/>
          <p:nvPr/>
        </p:nvSpPr>
        <p:spPr>
          <a:xfrm>
            <a:off x="5213350" y="3087688"/>
            <a:ext cx="852488" cy="715962"/>
          </a:xfrm>
          <a:prstGeom prst="line">
            <a:avLst/>
          </a:prstGeom>
          <a:ln w="57150" cap="rnd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sp>
        <p:nvSpPr>
          <p:cNvPr id="20495" name="Straight Connector 20494"/>
          <p:cNvSpPr/>
          <p:nvPr/>
        </p:nvSpPr>
        <p:spPr>
          <a:xfrm>
            <a:off x="5213350" y="4251325"/>
            <a:ext cx="774700" cy="0"/>
          </a:xfrm>
          <a:prstGeom prst="line">
            <a:avLst/>
          </a:prstGeom>
          <a:ln w="57150" cap="rnd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sp>
        <p:nvSpPr>
          <p:cNvPr id="20496" name="Straight Connector 20495"/>
          <p:cNvSpPr/>
          <p:nvPr/>
        </p:nvSpPr>
        <p:spPr>
          <a:xfrm flipV="1">
            <a:off x="4979988" y="4608513"/>
            <a:ext cx="1008062" cy="447675"/>
          </a:xfrm>
          <a:prstGeom prst="line">
            <a:avLst/>
          </a:prstGeom>
          <a:ln w="57150" cap="rnd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sp>
        <p:nvSpPr>
          <p:cNvPr id="20497" name="Rectangles 20496"/>
          <p:cNvSpPr/>
          <p:nvPr/>
        </p:nvSpPr>
        <p:spPr>
          <a:xfrm>
            <a:off x="228600" y="1066800"/>
            <a:ext cx="8610600" cy="8731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marL="349250" indent="-349250" eaLnBrk="0" hangingPunct="0">
              <a:lnSpc>
                <a:spcPct val="80000"/>
              </a:lnSpc>
              <a:buChar char="•"/>
            </a:pPr>
            <a:r>
              <a:rPr sz="3200">
                <a:latin typeface="Times New Roman" panose="02020603050405020304" pitchFamily="18" charset="0"/>
              </a:rPr>
              <a:t>Steps that the computer goes through to run a program:</a:t>
            </a:r>
            <a:endParaRPr sz="3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Title 22529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t>Program Execution</a:t>
            </a:r>
            <a:endParaRPr b="1"/>
          </a:p>
        </p:txBody>
      </p:sp>
      <p:sp>
        <p:nvSpPr>
          <p:cNvPr id="22531" name="Text Placeholder 22530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466725" indent="-466725" algn="just">
              <a:lnSpc>
                <a:spcPct val="90000"/>
              </a:lnSpc>
              <a:buFontTx/>
              <a:buChar char="•"/>
            </a:pPr>
            <a:r>
              <a:t>Steps taken by the CPU to run a program (instructions are in machine language):</a:t>
            </a:r>
          </a:p>
          <a:p>
            <a:pPr marL="1322705" lvl="1" indent="-466725" algn="just">
              <a:lnSpc>
                <a:spcPct val="90000"/>
              </a:lnSpc>
              <a:buFontTx/>
              <a:buAutoNum type="arabicPeriod"/>
            </a:pPr>
            <a:r>
              <a:t>Fetch an instruction</a:t>
            </a:r>
          </a:p>
          <a:p>
            <a:pPr marL="1322705" lvl="1" indent="-466725" algn="just">
              <a:lnSpc>
                <a:spcPct val="90000"/>
              </a:lnSpc>
              <a:buFontTx/>
              <a:buAutoNum type="arabicPeriod"/>
            </a:pPr>
            <a:r>
              <a:t>Decode (interpret) the instruction</a:t>
            </a:r>
          </a:p>
          <a:p>
            <a:pPr marL="1322705" lvl="1" indent="-466725" algn="just">
              <a:lnSpc>
                <a:spcPct val="90000"/>
              </a:lnSpc>
              <a:buFontTx/>
              <a:buAutoNum type="arabicPeriod"/>
            </a:pPr>
            <a:r>
              <a:t>Retrieve data, if needed</a:t>
            </a:r>
          </a:p>
          <a:p>
            <a:pPr marL="1322705" lvl="1" indent="-466725" algn="just">
              <a:lnSpc>
                <a:spcPct val="90000"/>
              </a:lnSpc>
              <a:buFontTx/>
              <a:buAutoNum type="arabicPeriod"/>
            </a:pPr>
            <a:r>
              <a:t>Execute (perform) actual processing</a:t>
            </a:r>
          </a:p>
          <a:p>
            <a:pPr marL="1322705" lvl="1" indent="-466725" algn="just">
              <a:lnSpc>
                <a:spcPct val="90000"/>
              </a:lnSpc>
              <a:buFontTx/>
              <a:buAutoNum type="arabicPeriod"/>
            </a:pPr>
            <a:r>
              <a:t>Store the results, if needed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Title 86017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t>Program Errors</a:t>
            </a:r>
          </a:p>
        </p:txBody>
      </p:sp>
      <p:sp>
        <p:nvSpPr>
          <p:cNvPr id="86019" name="Text Placeholder 86018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876800"/>
          </a:xfrm>
        </p:spPr>
        <p:txBody>
          <a:bodyPr/>
          <a:p>
            <a:r>
              <a:rPr sz="2800"/>
              <a:t>Syntax Errors:</a:t>
            </a:r>
            <a:endParaRPr sz="2800"/>
          </a:p>
          <a:p>
            <a:pPr lvl="1"/>
            <a:r>
              <a:rPr sz="2400"/>
              <a:t>Errors in grammar of the language</a:t>
            </a:r>
            <a:endParaRPr sz="2400"/>
          </a:p>
          <a:p>
            <a:r>
              <a:rPr sz="2800"/>
              <a:t>Runtime error:</a:t>
            </a:r>
            <a:endParaRPr sz="2800"/>
          </a:p>
          <a:p>
            <a:pPr lvl="1"/>
            <a:r>
              <a:rPr sz="2400"/>
              <a:t>When there are no syntax errors, but the program can’t complete execution</a:t>
            </a:r>
            <a:endParaRPr sz="2400"/>
          </a:p>
          <a:p>
            <a:pPr lvl="2"/>
            <a:r>
              <a:rPr sz="2000"/>
              <a:t>Divide by zero</a:t>
            </a:r>
            <a:endParaRPr sz="2000"/>
          </a:p>
          <a:p>
            <a:pPr lvl="2"/>
            <a:r>
              <a:rPr sz="2000"/>
              <a:t>Invalid input data</a:t>
            </a:r>
            <a:endParaRPr sz="2000"/>
          </a:p>
          <a:p>
            <a:r>
              <a:rPr sz="2800"/>
              <a:t>Logical errors:</a:t>
            </a:r>
            <a:endParaRPr sz="2800"/>
          </a:p>
          <a:p>
            <a:pPr lvl="1"/>
            <a:r>
              <a:rPr sz="2400"/>
              <a:t>The program completes execution, but delivers incorrect results</a:t>
            </a:r>
            <a:endParaRPr sz="2400"/>
          </a:p>
          <a:p>
            <a:pPr lvl="1"/>
            <a:r>
              <a:rPr sz="2400"/>
              <a:t>Incorrect usage of parentheses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7" name="Slide Number Placeholder 2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100" name="Text Box 99"/>
          <p:cNvSpPr txBox="1"/>
          <p:nvPr/>
        </p:nvSpPr>
        <p:spPr>
          <a:xfrm>
            <a:off x="457200" y="1524000"/>
            <a:ext cx="857758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571500" indent="-571500" algn="l">
              <a:buFont typeface="Wingdings" panose="05000000000000000000" charset="0"/>
              <a:buChar char=""/>
            </a:pPr>
            <a:r>
              <a:rPr lang="en-US" sz="3600" b="0">
                <a:solidFill>
                  <a:srgbClr val="000000"/>
                </a:solidFill>
                <a:latin typeface="Times New Roman" panose="02020603050405020304" pitchFamily="18" charset="0"/>
                <a:cs typeface="SimSun" charset="0"/>
              </a:rPr>
              <a:t>Basic programming concepts</a:t>
            </a:r>
            <a:endParaRPr lang="en-US" sz="3600" b="0">
              <a:solidFill>
                <a:srgbClr val="000000"/>
              </a:solidFill>
              <a:latin typeface="Times New Roman" panose="02020603050405020304" pitchFamily="18" charset="0"/>
              <a:cs typeface="SimSun" charset="0"/>
            </a:endParaRPr>
          </a:p>
          <a:p>
            <a:pPr marL="571500" indent="-571500" algn="l">
              <a:buFont typeface="Wingdings" panose="05000000000000000000" charset="0"/>
              <a:buChar char=""/>
            </a:pPr>
            <a:r>
              <a:rPr lang="en-US" sz="3600" b="0">
                <a:solidFill>
                  <a:srgbClr val="000000"/>
                </a:solidFill>
                <a:latin typeface="Times New Roman" panose="02020603050405020304" pitchFamily="18" charset="0"/>
                <a:cs typeface="SimSun" charset="0"/>
              </a:rPr>
              <a:t>Key programming terminologies</a:t>
            </a:r>
            <a:endParaRPr lang="en-US" sz="3600" b="0">
              <a:solidFill>
                <a:srgbClr val="000000"/>
              </a:solidFill>
              <a:latin typeface="Times New Roman" panose="02020603050405020304" pitchFamily="18" charset="0"/>
              <a:cs typeface="SimSun" charset="0"/>
            </a:endParaRPr>
          </a:p>
          <a:p>
            <a:pPr marL="571500" indent="-571500" algn="l">
              <a:buFont typeface="Wingdings" panose="05000000000000000000" charset="0"/>
              <a:buChar char=""/>
            </a:pPr>
            <a:r>
              <a:rPr lang="en-US" sz="3600" b="0">
                <a:solidFill>
                  <a:srgbClr val="000000"/>
                </a:solidFill>
                <a:latin typeface="Times New Roman" panose="02020603050405020304" pitchFamily="18" charset="0"/>
                <a:cs typeface="SimSun" charset="0"/>
              </a:rPr>
              <a:t>Programming languages and IDEs</a:t>
            </a:r>
            <a:endParaRPr lang="en-US" sz="3600" b="0">
              <a:solidFill>
                <a:srgbClr val="000000"/>
              </a:solidFill>
              <a:latin typeface="Times New Roman" panose="02020603050405020304" pitchFamily="18" charset="0"/>
              <a:cs typeface="SimSun" charset="0"/>
            </a:endParaRPr>
          </a:p>
          <a:p>
            <a:pPr marL="571500" indent="-571500" algn="l">
              <a:buFont typeface="Wingdings" panose="05000000000000000000" charset="0"/>
              <a:buChar char=""/>
            </a:pPr>
            <a:r>
              <a:rPr lang="en-US" sz="3600" b="0">
                <a:solidFill>
                  <a:srgbClr val="000000"/>
                </a:solidFill>
                <a:latin typeface="Times New Roman" panose="02020603050405020304" pitchFamily="18" charset="0"/>
                <a:cs typeface="SimSun" charset="0"/>
              </a:rPr>
              <a:t>Describing various language syntax</a:t>
            </a:r>
            <a:endParaRPr lang="en-US" sz="3600" b="0">
              <a:solidFill>
                <a:srgbClr val="000000"/>
              </a:solidFill>
              <a:latin typeface="Times New Roman" panose="02020603050405020304" pitchFamily="18" charset="0"/>
              <a:cs typeface="SimSun" charset="0"/>
            </a:endParaRPr>
          </a:p>
          <a:p>
            <a:pPr marL="571500" indent="-571500" algn="l">
              <a:buFont typeface="Wingdings" panose="05000000000000000000" charset="0"/>
              <a:buChar char=""/>
            </a:pPr>
            <a:r>
              <a:rPr lang="en-US" sz="3600" b="0">
                <a:solidFill>
                  <a:srgbClr val="000000"/>
                </a:solidFill>
                <a:latin typeface="Times New Roman" panose="02020603050405020304" pitchFamily="18" charset="0"/>
                <a:cs typeface="SimSun" charset="0"/>
              </a:rPr>
              <a:t>Compilers/interpreters.</a:t>
            </a:r>
            <a:endParaRPr lang="en-US"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6130" name="Title 176129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838200"/>
          </a:xfrm>
        </p:spPr>
        <p:txBody>
          <a:bodyPr anchor="ctr" anchorCtr="0"/>
          <a:p>
            <a:r>
              <a:t>Compilation</a:t>
            </a:r>
          </a:p>
        </p:txBody>
      </p:sp>
      <p:sp>
        <p:nvSpPr>
          <p:cNvPr id="176131" name="Text Box 176130"/>
          <p:cNvSpPr txBox="1"/>
          <p:nvPr/>
        </p:nvSpPr>
        <p:spPr>
          <a:xfrm>
            <a:off x="3505200" y="167640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sz="2400" b="1">
                <a:latin typeface="Times New Roman" panose="02020603050405020304" pitchFamily="18" charset="0"/>
              </a:rPr>
              <a:t>Compiler</a:t>
            </a:r>
            <a:endParaRPr sz="2400" b="1">
              <a:latin typeface="Times New Roman" panose="02020603050405020304" pitchFamily="18" charset="0"/>
            </a:endParaRPr>
          </a:p>
        </p:txBody>
      </p:sp>
      <p:sp>
        <p:nvSpPr>
          <p:cNvPr id="176132" name="Text Box 176131"/>
          <p:cNvSpPr txBox="1"/>
          <p:nvPr/>
        </p:nvSpPr>
        <p:spPr>
          <a:xfrm>
            <a:off x="3200400" y="2590800"/>
            <a:ext cx="2362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sz="2400" b="1">
                <a:latin typeface="Times New Roman" panose="02020603050405020304" pitchFamily="18" charset="0"/>
              </a:rPr>
              <a:t>Target Program</a:t>
            </a:r>
            <a:endParaRPr sz="2400" b="1">
              <a:latin typeface="Times New Roman" panose="02020603050405020304" pitchFamily="18" charset="0"/>
            </a:endParaRPr>
          </a:p>
        </p:txBody>
      </p:sp>
      <p:sp>
        <p:nvSpPr>
          <p:cNvPr id="176133" name="Text Box 176132"/>
          <p:cNvSpPr txBox="1"/>
          <p:nvPr/>
        </p:nvSpPr>
        <p:spPr>
          <a:xfrm>
            <a:off x="990600" y="1600200"/>
            <a:ext cx="1371600" cy="6397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50000"/>
              </a:lnSpc>
              <a:spcBef>
                <a:spcPct val="50000"/>
              </a:spcBef>
            </a:pPr>
            <a:r>
              <a:rPr sz="2400">
                <a:latin typeface="Times New Roman" panose="02020603050405020304" pitchFamily="18" charset="0"/>
              </a:rPr>
              <a:t>Source</a:t>
            </a:r>
            <a:endParaRPr sz="2400">
              <a:latin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sz="2400">
                <a:latin typeface="Times New Roman" panose="02020603050405020304" pitchFamily="18" charset="0"/>
              </a:rPr>
              <a:t>Program</a:t>
            </a:r>
            <a:endParaRPr sz="2400">
              <a:latin typeface="Times New Roman" panose="02020603050405020304" pitchFamily="18" charset="0"/>
            </a:endParaRPr>
          </a:p>
        </p:txBody>
      </p:sp>
      <p:sp>
        <p:nvSpPr>
          <p:cNvPr id="176134" name="Text Box 176133"/>
          <p:cNvSpPr txBox="1"/>
          <p:nvPr/>
        </p:nvSpPr>
        <p:spPr>
          <a:xfrm>
            <a:off x="6629400" y="1600200"/>
            <a:ext cx="1295400" cy="6397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50000"/>
              </a:lnSpc>
              <a:spcBef>
                <a:spcPct val="50000"/>
              </a:spcBef>
            </a:pPr>
            <a:r>
              <a:rPr sz="2400">
                <a:latin typeface="Times New Roman" panose="02020603050405020304" pitchFamily="18" charset="0"/>
              </a:rPr>
              <a:t>Target</a:t>
            </a:r>
            <a:endParaRPr sz="2400">
              <a:latin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sz="2400">
                <a:latin typeface="Times New Roman" panose="02020603050405020304" pitchFamily="18" charset="0"/>
              </a:rPr>
              <a:t>Program</a:t>
            </a:r>
            <a:endParaRPr sz="2400">
              <a:latin typeface="Times New Roman" panose="02020603050405020304" pitchFamily="18" charset="0"/>
            </a:endParaRPr>
          </a:p>
        </p:txBody>
      </p:sp>
      <p:sp>
        <p:nvSpPr>
          <p:cNvPr id="176135" name="Text Box 176134"/>
          <p:cNvSpPr txBox="1"/>
          <p:nvPr/>
        </p:nvSpPr>
        <p:spPr>
          <a:xfrm>
            <a:off x="1066800" y="26670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sz="2400">
                <a:latin typeface="Times New Roman" panose="02020603050405020304" pitchFamily="18" charset="0"/>
              </a:rPr>
              <a:t>Input</a:t>
            </a:r>
            <a:endParaRPr sz="2400">
              <a:latin typeface="Times New Roman" panose="02020603050405020304" pitchFamily="18" charset="0"/>
            </a:endParaRPr>
          </a:p>
        </p:txBody>
      </p:sp>
      <p:sp>
        <p:nvSpPr>
          <p:cNvPr id="176136" name="Text Box 176135"/>
          <p:cNvSpPr txBox="1"/>
          <p:nvPr/>
        </p:nvSpPr>
        <p:spPr>
          <a:xfrm>
            <a:off x="6705600" y="266700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sz="2400">
                <a:latin typeface="Times New Roman" panose="02020603050405020304" pitchFamily="18" charset="0"/>
              </a:rPr>
              <a:t>Output</a:t>
            </a:r>
            <a:endParaRPr sz="2400">
              <a:latin typeface="Times New Roman" panose="02020603050405020304" pitchFamily="18" charset="0"/>
            </a:endParaRPr>
          </a:p>
        </p:txBody>
      </p:sp>
      <p:sp>
        <p:nvSpPr>
          <p:cNvPr id="176137" name="Oval 176136"/>
          <p:cNvSpPr/>
          <p:nvPr/>
        </p:nvSpPr>
        <p:spPr>
          <a:xfrm>
            <a:off x="3200400" y="1600200"/>
            <a:ext cx="2057400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76138" name="Oval 176137"/>
          <p:cNvSpPr/>
          <p:nvPr/>
        </p:nvSpPr>
        <p:spPr>
          <a:xfrm flipV="1">
            <a:off x="2895600" y="2438400"/>
            <a:ext cx="2819400" cy="838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76139" name="Straight Connector 176138"/>
          <p:cNvSpPr/>
          <p:nvPr/>
        </p:nvSpPr>
        <p:spPr>
          <a:xfrm>
            <a:off x="2286000" y="1905000"/>
            <a:ext cx="91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6140" name="Straight Connector 176139"/>
          <p:cNvSpPr/>
          <p:nvPr/>
        </p:nvSpPr>
        <p:spPr>
          <a:xfrm>
            <a:off x="5257800" y="1905000"/>
            <a:ext cx="1219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6141" name="Straight Connector 176140"/>
          <p:cNvSpPr/>
          <p:nvPr/>
        </p:nvSpPr>
        <p:spPr>
          <a:xfrm>
            <a:off x="2057400" y="2895600"/>
            <a:ext cx="838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6142" name="Straight Connector 176141"/>
          <p:cNvSpPr/>
          <p:nvPr/>
        </p:nvSpPr>
        <p:spPr>
          <a:xfrm>
            <a:off x="5715000" y="2895600"/>
            <a:ext cx="838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6143" name="Text Placeholder 176142"/>
          <p:cNvSpPr>
            <a:spLocks noGrp="1"/>
          </p:cNvSpPr>
          <p:nvPr>
            <p:ph type="body" idx="1"/>
          </p:nvPr>
        </p:nvSpPr>
        <p:spPr>
          <a:xfrm>
            <a:off x="457200" y="3733800"/>
            <a:ext cx="8229600" cy="2743200"/>
          </a:xfrm>
        </p:spPr>
        <p:txBody>
          <a:bodyPr/>
          <a:p>
            <a:pPr>
              <a:lnSpc>
                <a:spcPct val="80000"/>
              </a:lnSpc>
            </a:pPr>
            <a:r>
              <a:rPr sz="2400"/>
              <a:t>Compiler translates source into target (a machine language program)</a:t>
            </a:r>
            <a:endParaRPr sz="2400"/>
          </a:p>
          <a:p>
            <a:pPr>
              <a:lnSpc>
                <a:spcPct val="80000"/>
              </a:lnSpc>
            </a:pPr>
            <a:r>
              <a:rPr sz="2400"/>
              <a:t>Compiler goes away at execution time</a:t>
            </a:r>
            <a:endParaRPr sz="2400"/>
          </a:p>
          <a:p>
            <a:pPr>
              <a:lnSpc>
                <a:spcPct val="80000"/>
              </a:lnSpc>
            </a:pPr>
            <a:r>
              <a:rPr sz="2400"/>
              <a:t>Compiler is itself a machine language program, presumably created by compiling some other high-level program</a:t>
            </a:r>
            <a:endParaRPr sz="2400"/>
          </a:p>
          <a:p>
            <a:pPr>
              <a:lnSpc>
                <a:spcPct val="80000"/>
              </a:lnSpc>
            </a:pPr>
            <a:r>
              <a:rPr sz="2400"/>
              <a:t>Machine language, when written in a format understood by the OS is </a:t>
            </a:r>
            <a:r>
              <a:rPr sz="2400" b="1"/>
              <a:t>object code</a:t>
            </a:r>
            <a:endParaRPr sz="2400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8178" name="Title 178177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t>Interpretation</a:t>
            </a:r>
          </a:p>
        </p:txBody>
      </p:sp>
      <p:sp>
        <p:nvSpPr>
          <p:cNvPr id="178179" name="Text Box 178178"/>
          <p:cNvSpPr txBox="1"/>
          <p:nvPr/>
        </p:nvSpPr>
        <p:spPr>
          <a:xfrm>
            <a:off x="3657600" y="2895600"/>
            <a:ext cx="167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sz="2400" b="1">
                <a:latin typeface="Times New Roman" panose="02020603050405020304" pitchFamily="18" charset="0"/>
              </a:rPr>
              <a:t>Interpreter</a:t>
            </a:r>
            <a:endParaRPr sz="2400" b="1">
              <a:latin typeface="Times New Roman" panose="02020603050405020304" pitchFamily="18" charset="0"/>
            </a:endParaRPr>
          </a:p>
        </p:txBody>
      </p:sp>
      <p:sp>
        <p:nvSpPr>
          <p:cNvPr id="178180" name="Text Box 178179"/>
          <p:cNvSpPr txBox="1"/>
          <p:nvPr/>
        </p:nvSpPr>
        <p:spPr>
          <a:xfrm>
            <a:off x="914400" y="1981200"/>
            <a:ext cx="1371600" cy="6397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50000"/>
              </a:lnSpc>
              <a:spcBef>
                <a:spcPct val="50000"/>
              </a:spcBef>
            </a:pPr>
            <a:r>
              <a:rPr sz="2400">
                <a:latin typeface="Times New Roman" panose="02020603050405020304" pitchFamily="18" charset="0"/>
              </a:rPr>
              <a:t>Source</a:t>
            </a:r>
            <a:endParaRPr sz="2400">
              <a:latin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sz="2400">
                <a:latin typeface="Times New Roman" panose="02020603050405020304" pitchFamily="18" charset="0"/>
              </a:rPr>
              <a:t>Program</a:t>
            </a:r>
            <a:endParaRPr sz="2400">
              <a:latin typeface="Times New Roman" panose="02020603050405020304" pitchFamily="18" charset="0"/>
            </a:endParaRPr>
          </a:p>
        </p:txBody>
      </p:sp>
      <p:sp>
        <p:nvSpPr>
          <p:cNvPr id="178181" name="Text Box 178180"/>
          <p:cNvSpPr txBox="1"/>
          <p:nvPr/>
        </p:nvSpPr>
        <p:spPr>
          <a:xfrm>
            <a:off x="1066800" y="37338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sz="2400">
                <a:latin typeface="Times New Roman" panose="02020603050405020304" pitchFamily="18" charset="0"/>
              </a:rPr>
              <a:t>Input</a:t>
            </a:r>
            <a:endParaRPr sz="2400">
              <a:latin typeface="Times New Roman" panose="02020603050405020304" pitchFamily="18" charset="0"/>
            </a:endParaRPr>
          </a:p>
        </p:txBody>
      </p:sp>
      <p:sp>
        <p:nvSpPr>
          <p:cNvPr id="178182" name="Text Box 178181"/>
          <p:cNvSpPr txBox="1"/>
          <p:nvPr/>
        </p:nvSpPr>
        <p:spPr>
          <a:xfrm>
            <a:off x="6705600" y="289560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sz="2400">
                <a:latin typeface="Times New Roman" panose="02020603050405020304" pitchFamily="18" charset="0"/>
              </a:rPr>
              <a:t>Output</a:t>
            </a:r>
            <a:endParaRPr sz="2400">
              <a:latin typeface="Times New Roman" panose="02020603050405020304" pitchFamily="18" charset="0"/>
            </a:endParaRPr>
          </a:p>
        </p:txBody>
      </p:sp>
      <p:sp>
        <p:nvSpPr>
          <p:cNvPr id="178183" name="Oval 178182"/>
          <p:cNvSpPr/>
          <p:nvPr/>
        </p:nvSpPr>
        <p:spPr>
          <a:xfrm>
            <a:off x="3352800" y="2819400"/>
            <a:ext cx="2057400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78184" name="Straight Connector 178183"/>
          <p:cNvSpPr/>
          <p:nvPr/>
        </p:nvSpPr>
        <p:spPr>
          <a:xfrm>
            <a:off x="2209800" y="2286000"/>
            <a:ext cx="12954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8185" name="Straight Connector 178184"/>
          <p:cNvSpPr/>
          <p:nvPr/>
        </p:nvSpPr>
        <p:spPr>
          <a:xfrm>
            <a:off x="5410200" y="3124200"/>
            <a:ext cx="1219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8186" name="Straight Connector 178185"/>
          <p:cNvSpPr/>
          <p:nvPr/>
        </p:nvSpPr>
        <p:spPr>
          <a:xfrm flipV="1">
            <a:off x="2057400" y="3276600"/>
            <a:ext cx="13716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8187" name="Text Box 178186"/>
          <p:cNvSpPr txBox="1"/>
          <p:nvPr/>
        </p:nvSpPr>
        <p:spPr>
          <a:xfrm>
            <a:off x="457200" y="4953000"/>
            <a:ext cx="80772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25425" indent="-225425">
              <a:buChar char="•"/>
            </a:pPr>
            <a:r>
              <a:rPr sz="2800"/>
              <a:t>The interpreter stays around during execution</a:t>
            </a:r>
            <a:endParaRPr sz="2800"/>
          </a:p>
          <a:p>
            <a:pPr marL="225425" indent="-225425">
              <a:buChar char="•"/>
            </a:pPr>
            <a:r>
              <a:rPr sz="2800"/>
              <a:t>It reads and executes statements one at a time</a:t>
            </a:r>
            <a:endParaRPr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0226" name="Title 180225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 anchor="ctr" anchorCtr="0"/>
          <a:p>
            <a:r>
              <a:t>Compilation vs. Interpretation</a:t>
            </a:r>
          </a:p>
        </p:txBody>
      </p:sp>
      <p:sp>
        <p:nvSpPr>
          <p:cNvPr id="180227" name="Text Placeholder 180226"/>
          <p:cNvSpPr>
            <a:spLocks noGrp="1"/>
          </p:cNvSpPr>
          <p:nvPr>
            <p:ph type="body" idx="1"/>
          </p:nvPr>
        </p:nvSpPr>
        <p:spPr>
          <a:xfrm>
            <a:off x="685800" y="1219200"/>
            <a:ext cx="7772400" cy="5029200"/>
          </a:xfrm>
        </p:spPr>
        <p:txBody>
          <a:bodyPr/>
          <a:p>
            <a:pPr>
              <a:lnSpc>
                <a:spcPct val="90000"/>
              </a:lnSpc>
            </a:pPr>
            <a:r>
              <a:rPr sz="2800"/>
              <a:t>Compilation:</a:t>
            </a:r>
            <a:endParaRPr sz="2800"/>
          </a:p>
          <a:p>
            <a:pPr lvl="1">
              <a:lnSpc>
                <a:spcPct val="90000"/>
              </a:lnSpc>
            </a:pPr>
            <a:r>
              <a:rPr sz="2400"/>
              <a:t>Syntax errors caught before running the program</a:t>
            </a:r>
            <a:endParaRPr sz="2400"/>
          </a:p>
          <a:p>
            <a:pPr lvl="1">
              <a:lnSpc>
                <a:spcPct val="90000"/>
              </a:lnSpc>
            </a:pPr>
            <a:r>
              <a:rPr sz="2400"/>
              <a:t>Better performance</a:t>
            </a:r>
            <a:endParaRPr sz="2400"/>
          </a:p>
          <a:p>
            <a:pPr lvl="1">
              <a:lnSpc>
                <a:spcPct val="90000"/>
              </a:lnSpc>
            </a:pPr>
            <a:r>
              <a:rPr sz="2400"/>
              <a:t>Decisions made once, at compile time</a:t>
            </a:r>
            <a:endParaRPr sz="2400"/>
          </a:p>
          <a:p>
            <a:pPr>
              <a:lnSpc>
                <a:spcPct val="90000"/>
              </a:lnSpc>
            </a:pPr>
            <a:r>
              <a:rPr sz="2800"/>
              <a:t>Interpretation:</a:t>
            </a:r>
            <a:endParaRPr sz="2800"/>
          </a:p>
          <a:p>
            <a:pPr lvl="1">
              <a:lnSpc>
                <a:spcPct val="90000"/>
              </a:lnSpc>
            </a:pPr>
            <a:r>
              <a:rPr sz="2400"/>
              <a:t>Better diagnostics (error messages)</a:t>
            </a:r>
            <a:endParaRPr sz="2400"/>
          </a:p>
          <a:p>
            <a:pPr lvl="1">
              <a:lnSpc>
                <a:spcPct val="90000"/>
              </a:lnSpc>
            </a:pPr>
            <a:r>
              <a:rPr sz="2400"/>
              <a:t>More flexibility</a:t>
            </a:r>
            <a:endParaRPr sz="2400"/>
          </a:p>
          <a:p>
            <a:pPr lvl="1">
              <a:lnSpc>
                <a:spcPct val="90000"/>
              </a:lnSpc>
            </a:pPr>
            <a:r>
              <a:rPr sz="2400"/>
              <a:t>Supports</a:t>
            </a:r>
            <a:r>
              <a:rPr sz="2400" b="1"/>
              <a:t> late binding  </a:t>
            </a:r>
            <a:r>
              <a:rPr sz="2400"/>
              <a:t>(delaying decisions about program implementation until runtime) </a:t>
            </a:r>
            <a:endParaRPr sz="2400"/>
          </a:p>
          <a:p>
            <a:pPr lvl="2">
              <a:lnSpc>
                <a:spcPct val="90000"/>
              </a:lnSpc>
            </a:pPr>
            <a:r>
              <a:rPr sz="2000"/>
              <a:t>Can better cope with </a:t>
            </a:r>
            <a:r>
              <a:rPr sz="2000" err="1"/>
              <a:t>PLs</a:t>
            </a:r>
            <a:r>
              <a:rPr sz="2000"/>
              <a:t> where type and size of variables depend on input</a:t>
            </a:r>
            <a:endParaRPr sz="2000"/>
          </a:p>
          <a:p>
            <a:pPr lvl="1">
              <a:lnSpc>
                <a:spcPct val="90000"/>
              </a:lnSpc>
            </a:pPr>
            <a:r>
              <a:rPr sz="2400"/>
              <a:t>Supports creation/modification of program code on the fly (e.g. Lisp, Prolog)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2274" name="Title 182273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 anchor="ctr" anchorCtr="0"/>
          <a:p>
            <a:r>
              <a:t>Mixture of C &amp; I</a:t>
            </a:r>
          </a:p>
        </p:txBody>
      </p:sp>
      <p:sp>
        <p:nvSpPr>
          <p:cNvPr id="182275" name="Text Box 182274"/>
          <p:cNvSpPr txBox="1"/>
          <p:nvPr/>
        </p:nvSpPr>
        <p:spPr>
          <a:xfrm>
            <a:off x="3352800" y="1676400"/>
            <a:ext cx="167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sz="2400" b="1">
                <a:latin typeface="Times New Roman" panose="02020603050405020304" pitchFamily="18" charset="0"/>
              </a:rPr>
              <a:t>Translator</a:t>
            </a:r>
            <a:endParaRPr sz="2400" b="1">
              <a:latin typeface="Times New Roman" panose="02020603050405020304" pitchFamily="18" charset="0"/>
            </a:endParaRPr>
          </a:p>
        </p:txBody>
      </p:sp>
      <p:sp>
        <p:nvSpPr>
          <p:cNvPr id="182276" name="Text Box 182275"/>
          <p:cNvSpPr txBox="1"/>
          <p:nvPr/>
        </p:nvSpPr>
        <p:spPr>
          <a:xfrm>
            <a:off x="990600" y="1600200"/>
            <a:ext cx="1371600" cy="6397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50000"/>
              </a:lnSpc>
              <a:spcBef>
                <a:spcPct val="50000"/>
              </a:spcBef>
            </a:pPr>
            <a:r>
              <a:rPr sz="2400">
                <a:latin typeface="Times New Roman" panose="02020603050405020304" pitchFamily="18" charset="0"/>
              </a:rPr>
              <a:t>Source</a:t>
            </a:r>
            <a:endParaRPr sz="2400">
              <a:latin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sz="2400">
                <a:latin typeface="Times New Roman" panose="02020603050405020304" pitchFamily="18" charset="0"/>
              </a:rPr>
              <a:t>Program</a:t>
            </a:r>
            <a:endParaRPr sz="2400">
              <a:latin typeface="Times New Roman" panose="02020603050405020304" pitchFamily="18" charset="0"/>
            </a:endParaRPr>
          </a:p>
        </p:txBody>
      </p:sp>
      <p:sp>
        <p:nvSpPr>
          <p:cNvPr id="182277" name="Text Box 182276"/>
          <p:cNvSpPr txBox="1"/>
          <p:nvPr/>
        </p:nvSpPr>
        <p:spPr>
          <a:xfrm>
            <a:off x="6629400" y="1600200"/>
            <a:ext cx="1828800" cy="6397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50000"/>
              </a:lnSpc>
              <a:spcBef>
                <a:spcPct val="50000"/>
              </a:spcBef>
            </a:pPr>
            <a:r>
              <a:rPr sz="2400">
                <a:latin typeface="Times New Roman" panose="02020603050405020304" pitchFamily="18" charset="0"/>
              </a:rPr>
              <a:t>Intermediate</a:t>
            </a:r>
            <a:endParaRPr sz="2400">
              <a:latin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sz="2400">
                <a:latin typeface="Times New Roman" panose="02020603050405020304" pitchFamily="18" charset="0"/>
              </a:rPr>
              <a:t>Program</a:t>
            </a:r>
            <a:endParaRPr sz="2400">
              <a:latin typeface="Times New Roman" panose="02020603050405020304" pitchFamily="18" charset="0"/>
            </a:endParaRPr>
          </a:p>
        </p:txBody>
      </p:sp>
      <p:sp>
        <p:nvSpPr>
          <p:cNvPr id="182278" name="Oval 182277"/>
          <p:cNvSpPr/>
          <p:nvPr/>
        </p:nvSpPr>
        <p:spPr>
          <a:xfrm>
            <a:off x="3200400" y="1600200"/>
            <a:ext cx="2057400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82279" name="Straight Connector 182278"/>
          <p:cNvSpPr/>
          <p:nvPr/>
        </p:nvSpPr>
        <p:spPr>
          <a:xfrm>
            <a:off x="2286000" y="1905000"/>
            <a:ext cx="91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2280" name="Straight Connector 182279"/>
          <p:cNvSpPr/>
          <p:nvPr/>
        </p:nvSpPr>
        <p:spPr>
          <a:xfrm>
            <a:off x="5257800" y="1905000"/>
            <a:ext cx="1219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2281" name="Text Box 182280"/>
          <p:cNvSpPr txBox="1"/>
          <p:nvPr/>
        </p:nvSpPr>
        <p:spPr>
          <a:xfrm>
            <a:off x="3733800" y="32004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sz="2400" b="1">
                <a:latin typeface="Times New Roman" panose="02020603050405020304" pitchFamily="18" charset="0"/>
              </a:rPr>
              <a:t>VM</a:t>
            </a:r>
            <a:endParaRPr sz="2400" b="1">
              <a:latin typeface="Times New Roman" panose="02020603050405020304" pitchFamily="18" charset="0"/>
            </a:endParaRPr>
          </a:p>
        </p:txBody>
      </p:sp>
      <p:sp>
        <p:nvSpPr>
          <p:cNvPr id="182282" name="Text Box 182281"/>
          <p:cNvSpPr txBox="1"/>
          <p:nvPr/>
        </p:nvSpPr>
        <p:spPr>
          <a:xfrm>
            <a:off x="838200" y="2667000"/>
            <a:ext cx="2057400" cy="6397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50000"/>
              </a:lnSpc>
              <a:spcBef>
                <a:spcPct val="50000"/>
              </a:spcBef>
            </a:pPr>
            <a:r>
              <a:rPr sz="2400">
                <a:latin typeface="Times New Roman" panose="02020603050405020304" pitchFamily="18" charset="0"/>
              </a:rPr>
              <a:t>Intermediate</a:t>
            </a:r>
            <a:endParaRPr sz="2400">
              <a:latin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sz="2400">
                <a:latin typeface="Times New Roman" panose="02020603050405020304" pitchFamily="18" charset="0"/>
              </a:rPr>
              <a:t>Program</a:t>
            </a:r>
            <a:endParaRPr sz="2400">
              <a:latin typeface="Times New Roman" panose="02020603050405020304" pitchFamily="18" charset="0"/>
            </a:endParaRPr>
          </a:p>
        </p:txBody>
      </p:sp>
      <p:sp>
        <p:nvSpPr>
          <p:cNvPr id="182283" name="Text Box 182282"/>
          <p:cNvSpPr txBox="1"/>
          <p:nvPr/>
        </p:nvSpPr>
        <p:spPr>
          <a:xfrm>
            <a:off x="1143000" y="38100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sz="2400">
                <a:latin typeface="Times New Roman" panose="02020603050405020304" pitchFamily="18" charset="0"/>
              </a:rPr>
              <a:t>Input</a:t>
            </a:r>
            <a:endParaRPr sz="2400">
              <a:latin typeface="Times New Roman" panose="02020603050405020304" pitchFamily="18" charset="0"/>
            </a:endParaRPr>
          </a:p>
        </p:txBody>
      </p:sp>
      <p:sp>
        <p:nvSpPr>
          <p:cNvPr id="182284" name="Text Box 182283"/>
          <p:cNvSpPr txBox="1"/>
          <p:nvPr/>
        </p:nvSpPr>
        <p:spPr>
          <a:xfrm>
            <a:off x="6858000" y="320040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sz="2400">
                <a:latin typeface="Times New Roman" panose="02020603050405020304" pitchFamily="18" charset="0"/>
              </a:rPr>
              <a:t>Output</a:t>
            </a:r>
            <a:endParaRPr sz="2400">
              <a:latin typeface="Times New Roman" panose="02020603050405020304" pitchFamily="18" charset="0"/>
            </a:endParaRPr>
          </a:p>
        </p:txBody>
      </p:sp>
      <p:sp>
        <p:nvSpPr>
          <p:cNvPr id="182285" name="Oval 182284"/>
          <p:cNvSpPr/>
          <p:nvPr/>
        </p:nvSpPr>
        <p:spPr>
          <a:xfrm>
            <a:off x="3505200" y="3124200"/>
            <a:ext cx="1371600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82286" name="Straight Connector 182285"/>
          <p:cNvSpPr/>
          <p:nvPr/>
        </p:nvSpPr>
        <p:spPr>
          <a:xfrm>
            <a:off x="2362200" y="2971800"/>
            <a:ext cx="11430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2287" name="Straight Connector 182286"/>
          <p:cNvSpPr/>
          <p:nvPr/>
        </p:nvSpPr>
        <p:spPr>
          <a:xfrm>
            <a:off x="4876800" y="3429000"/>
            <a:ext cx="1905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2288" name="Straight Connector 182287"/>
          <p:cNvSpPr/>
          <p:nvPr/>
        </p:nvSpPr>
        <p:spPr>
          <a:xfrm flipV="1">
            <a:off x="2133600" y="3505200"/>
            <a:ext cx="13716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2289" name="Text Box 182288"/>
          <p:cNvSpPr txBox="1"/>
          <p:nvPr/>
        </p:nvSpPr>
        <p:spPr>
          <a:xfrm>
            <a:off x="457200" y="4953000"/>
            <a:ext cx="8305800" cy="1373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25425" indent="-225425">
              <a:buChar char="•"/>
            </a:pPr>
            <a:r>
              <a:rPr sz="2800"/>
              <a:t>Many programming languages implement this</a:t>
            </a:r>
            <a:endParaRPr sz="2800"/>
          </a:p>
          <a:p>
            <a:pPr marL="225425" indent="-225425">
              <a:buChar char="•"/>
            </a:pPr>
            <a:endParaRPr sz="2800"/>
          </a:p>
          <a:p>
            <a:pPr marL="225425" indent="-225425">
              <a:buChar char="•"/>
            </a:pPr>
            <a:r>
              <a:rPr sz="2800"/>
              <a:t>Interpreter implements a Virtual Machine (VM).</a:t>
            </a:r>
            <a:endParaRPr sz="2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6370" name="Title 186369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t>JAVA</a:t>
            </a:r>
          </a:p>
        </p:txBody>
      </p:sp>
      <p:sp>
        <p:nvSpPr>
          <p:cNvPr id="186372" name="Text Box 186371"/>
          <p:cNvSpPr txBox="1"/>
          <p:nvPr/>
        </p:nvSpPr>
        <p:spPr>
          <a:xfrm>
            <a:off x="3429000" y="2438400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sz="2400" b="1">
                <a:latin typeface="Times New Roman" panose="02020603050405020304" pitchFamily="18" charset="0"/>
              </a:rPr>
              <a:t>Compiler</a:t>
            </a:r>
            <a:endParaRPr sz="2400" b="1">
              <a:latin typeface="Times New Roman" panose="02020603050405020304" pitchFamily="18" charset="0"/>
            </a:endParaRPr>
          </a:p>
        </p:txBody>
      </p:sp>
      <p:sp>
        <p:nvSpPr>
          <p:cNvPr id="186373" name="Text Box 186372"/>
          <p:cNvSpPr txBox="1"/>
          <p:nvPr/>
        </p:nvSpPr>
        <p:spPr>
          <a:xfrm>
            <a:off x="3429000" y="3657600"/>
            <a:ext cx="167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sz="2400" b="1">
                <a:latin typeface="Times New Roman" panose="02020603050405020304" pitchFamily="18" charset="0"/>
              </a:rPr>
              <a:t>Interpreter</a:t>
            </a:r>
            <a:endParaRPr sz="2400" b="1">
              <a:latin typeface="Times New Roman" panose="02020603050405020304" pitchFamily="18" charset="0"/>
            </a:endParaRPr>
          </a:p>
        </p:txBody>
      </p:sp>
      <p:sp>
        <p:nvSpPr>
          <p:cNvPr id="186374" name="Text Box 186373"/>
          <p:cNvSpPr txBox="1"/>
          <p:nvPr/>
        </p:nvSpPr>
        <p:spPr>
          <a:xfrm>
            <a:off x="1371600" y="2514600"/>
            <a:ext cx="914400" cy="274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50000"/>
              </a:lnSpc>
              <a:spcBef>
                <a:spcPct val="50000"/>
              </a:spcBef>
            </a:pPr>
            <a:r>
              <a:rPr sz="2400">
                <a:latin typeface="Times New Roman" panose="02020603050405020304" pitchFamily="18" charset="0"/>
              </a:rPr>
              <a:t>Java</a:t>
            </a:r>
            <a:endParaRPr sz="2400">
              <a:latin typeface="Times New Roman" panose="02020603050405020304" pitchFamily="18" charset="0"/>
            </a:endParaRPr>
          </a:p>
        </p:txBody>
      </p:sp>
      <p:sp>
        <p:nvSpPr>
          <p:cNvPr id="186375" name="Text Box 186374"/>
          <p:cNvSpPr txBox="1"/>
          <p:nvPr/>
        </p:nvSpPr>
        <p:spPr>
          <a:xfrm>
            <a:off x="6248400" y="3124200"/>
            <a:ext cx="1600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sz="2400" err="1">
                <a:latin typeface="Times New Roman" panose="02020603050405020304" pitchFamily="18" charset="0"/>
              </a:rPr>
              <a:t>bytecode</a:t>
            </a:r>
            <a:endParaRPr sz="2400">
              <a:latin typeface="Times New Roman" panose="02020603050405020304" pitchFamily="18" charset="0"/>
            </a:endParaRPr>
          </a:p>
        </p:txBody>
      </p:sp>
      <p:sp>
        <p:nvSpPr>
          <p:cNvPr id="186376" name="Text Box 186375"/>
          <p:cNvSpPr txBox="1"/>
          <p:nvPr/>
        </p:nvSpPr>
        <p:spPr>
          <a:xfrm>
            <a:off x="1295400" y="37338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sz="2400">
                <a:latin typeface="Times New Roman" panose="02020603050405020304" pitchFamily="18" charset="0"/>
              </a:rPr>
              <a:t>ML</a:t>
            </a:r>
            <a:endParaRPr sz="2400">
              <a:latin typeface="Times New Roman" panose="02020603050405020304" pitchFamily="18" charset="0"/>
            </a:endParaRPr>
          </a:p>
        </p:txBody>
      </p:sp>
      <p:sp>
        <p:nvSpPr>
          <p:cNvPr id="186377" name="Oval 186376"/>
          <p:cNvSpPr/>
          <p:nvPr/>
        </p:nvSpPr>
        <p:spPr>
          <a:xfrm>
            <a:off x="3124200" y="2362200"/>
            <a:ext cx="1905000" cy="685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86378" name="Oval 186377"/>
          <p:cNvSpPr/>
          <p:nvPr/>
        </p:nvSpPr>
        <p:spPr>
          <a:xfrm flipV="1">
            <a:off x="3124200" y="3505200"/>
            <a:ext cx="2057400" cy="838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86379" name="Straight Connector 186378"/>
          <p:cNvSpPr/>
          <p:nvPr/>
        </p:nvSpPr>
        <p:spPr>
          <a:xfrm>
            <a:off x="2209800" y="2667000"/>
            <a:ext cx="91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6380" name="Straight Connector 186379"/>
          <p:cNvSpPr/>
          <p:nvPr/>
        </p:nvSpPr>
        <p:spPr>
          <a:xfrm>
            <a:off x="5029200" y="2667000"/>
            <a:ext cx="1219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6381" name="Straight Connector 186380"/>
          <p:cNvSpPr/>
          <p:nvPr/>
        </p:nvSpPr>
        <p:spPr>
          <a:xfrm>
            <a:off x="1981200" y="3962400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86382" name="Straight Connector 186381"/>
          <p:cNvSpPr/>
          <p:nvPr/>
        </p:nvSpPr>
        <p:spPr>
          <a:xfrm flipV="1">
            <a:off x="5181600" y="3505200"/>
            <a:ext cx="9906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86383" name="Text Box 186382"/>
          <p:cNvSpPr txBox="1"/>
          <p:nvPr/>
        </p:nvSpPr>
        <p:spPr>
          <a:xfrm>
            <a:off x="685800" y="5029200"/>
            <a:ext cx="78486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114300" lvl="1" indent="0">
              <a:spcBef>
                <a:spcPct val="20000"/>
              </a:spcBef>
            </a:pPr>
            <a:r>
              <a:rPr sz="2400"/>
              <a:t>For flexibility:  Just In Time (JIT) compiler translates </a:t>
            </a:r>
            <a:r>
              <a:rPr sz="2400" err="1"/>
              <a:t>bytecode</a:t>
            </a:r>
            <a:r>
              <a:rPr sz="2400"/>
              <a:t> into ML just before execution</a:t>
            </a:r>
            <a:endParaRPr sz="2400"/>
          </a:p>
        </p:txBody>
      </p:sp>
      <p:sp>
        <p:nvSpPr>
          <p:cNvPr id="186384" name="Text Box 186383"/>
          <p:cNvSpPr txBox="1"/>
          <p:nvPr/>
        </p:nvSpPr>
        <p:spPr>
          <a:xfrm>
            <a:off x="838200" y="1371600"/>
            <a:ext cx="6248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114300" lvl="1" indent="0">
              <a:spcBef>
                <a:spcPct val="20000"/>
              </a:spcBef>
            </a:pPr>
            <a:r>
              <a:rPr sz="2400"/>
              <a:t>For portability: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927" y="703774"/>
            <a:ext cx="8693073" cy="77372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SUMMARY OF IMPLEMENTATION METHODS</a:t>
            </a:r>
            <a:br>
              <a:rPr lang="en-US" sz="2800" dirty="0"/>
            </a:b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052" y="1567870"/>
            <a:ext cx="8773898" cy="4320480"/>
          </a:xfrm>
        </p:spPr>
        <p:txBody>
          <a:bodyPr>
            <a:normAutofit/>
          </a:bodyPr>
          <a:lstStyle/>
          <a:p>
            <a:pPr algn="just"/>
            <a:r>
              <a:rPr lang="en-US" sz="2215" dirty="0"/>
              <a:t>Compilation – Programs are translated into machine Language &amp; System calls</a:t>
            </a:r>
            <a:r>
              <a:rPr lang="en-US" sz="2215" dirty="0" smtClean="0"/>
              <a:t>.</a:t>
            </a:r>
            <a:endParaRPr lang="en-US" sz="2215" dirty="0" smtClean="0"/>
          </a:p>
          <a:p>
            <a:pPr algn="just"/>
            <a:endParaRPr lang="en-US" sz="2215" dirty="0"/>
          </a:p>
          <a:p>
            <a:pPr algn="just"/>
            <a:r>
              <a:rPr lang="en-US" sz="2215" dirty="0" smtClean="0"/>
              <a:t> </a:t>
            </a:r>
            <a:r>
              <a:rPr lang="en-US" sz="2215" dirty="0"/>
              <a:t>Interpretation – Programs are interpreted by another program (an interpreter</a:t>
            </a:r>
            <a:r>
              <a:rPr lang="en-US" sz="2215" dirty="0" smtClean="0"/>
              <a:t>).</a:t>
            </a:r>
            <a:endParaRPr lang="en-US" sz="2215" dirty="0" smtClean="0"/>
          </a:p>
          <a:p>
            <a:pPr algn="just"/>
            <a:endParaRPr lang="en-US" sz="2215" dirty="0"/>
          </a:p>
          <a:p>
            <a:pPr algn="just"/>
            <a:r>
              <a:rPr lang="en-US" sz="2215" dirty="0" smtClean="0"/>
              <a:t> </a:t>
            </a:r>
            <a:r>
              <a:rPr lang="en-US" sz="2215" dirty="0"/>
              <a:t>Hybrid – Programs translated into an intermediate language for easy interpretation</a:t>
            </a:r>
            <a:r>
              <a:rPr lang="en-US" sz="2215" dirty="0" smtClean="0"/>
              <a:t>.</a:t>
            </a:r>
            <a:endParaRPr lang="en-US" sz="2215" dirty="0" smtClean="0"/>
          </a:p>
          <a:p>
            <a:pPr algn="just"/>
            <a:endParaRPr lang="en-US" sz="2215" dirty="0"/>
          </a:p>
          <a:p>
            <a:pPr algn="just"/>
            <a:r>
              <a:rPr lang="en-US" sz="2215" dirty="0"/>
              <a:t>Just –in-time – Hybrid implementation, then compile sub programs code the first time they are called.</a:t>
            </a:r>
            <a:endParaRPr lang="en-US" sz="2215" dirty="0"/>
          </a:p>
          <a:p>
            <a:pPr marL="0" indent="0" algn="just">
              <a:buNone/>
            </a:pPr>
            <a:endParaRPr lang="en-US" sz="2215" dirty="0"/>
          </a:p>
          <a:p>
            <a:pPr marL="0" indent="0" algn="just">
              <a:buNone/>
            </a:pPr>
            <a:endParaRPr lang="en-US" sz="22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AA9C-7A55-496A-8D4A-D9AA7AA3B299}" type="slidenum">
              <a:rPr lang="en-GB" sz="1290" smtClean="0"/>
            </a:fld>
            <a:endParaRPr lang="en-GB" sz="129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927" y="703774"/>
            <a:ext cx="8229600" cy="773723"/>
          </a:xfrm>
        </p:spPr>
        <p:txBody>
          <a:bodyPr>
            <a:normAutofit fontScale="90000"/>
          </a:bodyPr>
          <a:lstStyle/>
          <a:p>
            <a:r>
              <a:rPr lang="en-US" sz="4060" b="1" dirty="0"/>
              <a:t>APPLICATION DOMAINS</a:t>
            </a:r>
            <a:br>
              <a:rPr lang="en-US" sz="4060" dirty="0"/>
            </a:br>
            <a:r>
              <a:rPr lang="en-US" sz="4060" b="1" dirty="0"/>
              <a:t> </a:t>
            </a:r>
            <a:br>
              <a:rPr lang="en-US" sz="4060" dirty="0"/>
            </a:br>
            <a:endParaRPr lang="en-US" sz="406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052" y="1567870"/>
            <a:ext cx="8773898" cy="432048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215" b="1" dirty="0"/>
              <a:t>SCIENTIFIC </a:t>
            </a:r>
            <a:r>
              <a:rPr lang="en-US" sz="2215" b="1" dirty="0" smtClean="0"/>
              <a:t>APPLICATIONS: </a:t>
            </a:r>
            <a:r>
              <a:rPr lang="en-US" sz="2215" dirty="0"/>
              <a:t>can be characterized as those which predominantly manipulate numbers and arrays of numbers, using mathematical and statistical principles as a basis for the algorithms. (FORTRAN, Pascal, Math lab are programming languages that can be used here).</a:t>
            </a:r>
            <a:endParaRPr lang="en-US" sz="2215" dirty="0"/>
          </a:p>
          <a:p>
            <a:pPr algn="just"/>
            <a:endParaRPr lang="en-US" sz="2215" dirty="0"/>
          </a:p>
          <a:p>
            <a:pPr algn="just"/>
            <a:endParaRPr lang="en-US" sz="2215" dirty="0"/>
          </a:p>
          <a:p>
            <a:pPr algn="just"/>
            <a:r>
              <a:rPr lang="en-US" sz="2215" b="1" dirty="0">
                <a:sym typeface="+mn-ea"/>
              </a:rPr>
              <a:t>DATA PROCESSING APPLICATIONS: </a:t>
            </a:r>
            <a:r>
              <a:rPr lang="en-US" sz="2215" dirty="0">
                <a:sym typeface="+mn-ea"/>
              </a:rPr>
              <a:t>can be characterized as those programming problems whose predominant interest is in the creation, maintenance, extraction and summarization of data in records and files.  </a:t>
            </a:r>
            <a:r>
              <a:rPr lang="en-US" sz="2215" dirty="0" smtClean="0">
                <a:sym typeface="+mn-ea"/>
              </a:rPr>
              <a:t>COBOL </a:t>
            </a:r>
            <a:r>
              <a:rPr lang="en-US" sz="2215" dirty="0">
                <a:sym typeface="+mn-ea"/>
              </a:rPr>
              <a:t>is a programming language that can be used for data processing applications.</a:t>
            </a:r>
            <a:endParaRPr lang="en-US" sz="2215" dirty="0"/>
          </a:p>
          <a:p>
            <a:pPr algn="just"/>
            <a:endParaRPr lang="en-US" sz="22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AA9C-7A55-496A-8D4A-D9AA7AA3B299}" type="slidenum">
              <a:rPr lang="en-GB" sz="1290" smtClean="0"/>
            </a:fld>
            <a:endParaRPr lang="en-GB" sz="129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927" y="703774"/>
            <a:ext cx="8229600" cy="773723"/>
          </a:xfrm>
        </p:spPr>
        <p:txBody>
          <a:bodyPr>
            <a:normAutofit fontScale="90000"/>
          </a:bodyPr>
          <a:lstStyle/>
          <a:p>
            <a:r>
              <a:rPr lang="en-US" sz="4060" b="1" dirty="0"/>
              <a:t>APPLICATION DOMAINS</a:t>
            </a:r>
            <a:br>
              <a:rPr lang="en-US" sz="4060" dirty="0"/>
            </a:br>
            <a:r>
              <a:rPr lang="en-US" sz="4060" b="1" dirty="0"/>
              <a:t> </a:t>
            </a:r>
            <a:br>
              <a:rPr lang="en-US" sz="4060" dirty="0"/>
            </a:br>
            <a:endParaRPr lang="en-US" sz="406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85" y="1060450"/>
            <a:ext cx="8773795" cy="5161280"/>
          </a:xfrm>
        </p:spPr>
        <p:txBody>
          <a:bodyPr>
            <a:normAutofit fontScale="50000"/>
          </a:bodyPr>
          <a:lstStyle/>
          <a:p>
            <a:endParaRPr lang="en-US" sz="2215" b="1" dirty="0" smtClean="0"/>
          </a:p>
          <a:p>
            <a:r>
              <a:rPr lang="en-US" sz="4000" b="1" dirty="0" smtClean="0"/>
              <a:t>TEXT </a:t>
            </a:r>
            <a:r>
              <a:rPr lang="en-US" sz="4000" b="1" dirty="0"/>
              <a:t>PROCESSING APPLICATIONS: </a:t>
            </a:r>
            <a:r>
              <a:rPr lang="en-US" sz="4000" dirty="0"/>
              <a:t>are characterized as those whose principal activity involves the manipulation of natural language text, rather than numbers as their data. </a:t>
            </a:r>
            <a:r>
              <a:rPr lang="en-US" sz="4000" dirty="0" smtClean="0"/>
              <a:t>SNOBOL </a:t>
            </a:r>
            <a:r>
              <a:rPr lang="en-US" sz="4000" dirty="0"/>
              <a:t>and C language have strong text processing capabilities.</a:t>
            </a:r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pPr algn="just"/>
            <a:r>
              <a:rPr lang="en-US" sz="4000" b="1" dirty="0">
                <a:sym typeface="+mn-ea"/>
              </a:rPr>
              <a:t>ARTIFICIAL INTELLIGENCE APPLICATIONS: </a:t>
            </a:r>
            <a:r>
              <a:rPr lang="en-US" sz="4000" dirty="0">
                <a:sym typeface="+mn-ea"/>
              </a:rPr>
              <a:t>are characterized as those programs which are designed principally to emulate intelligent behavior. </a:t>
            </a:r>
            <a:r>
              <a:rPr lang="en-US" sz="4000" dirty="0" smtClean="0">
                <a:sym typeface="+mn-ea"/>
              </a:rPr>
              <a:t>They </a:t>
            </a:r>
            <a:r>
              <a:rPr lang="en-US" sz="4000" dirty="0">
                <a:sym typeface="+mn-ea"/>
              </a:rPr>
              <a:t>include game playing algorithms such as chess, natural language understanding programs, computer vision, robotics and expert systems. </a:t>
            </a:r>
            <a:r>
              <a:rPr lang="en-US" sz="4000" dirty="0" smtClean="0">
                <a:sym typeface="+mn-ea"/>
              </a:rPr>
              <a:t>LISP </a:t>
            </a:r>
            <a:r>
              <a:rPr lang="en-US" sz="4000" dirty="0">
                <a:sym typeface="+mn-ea"/>
              </a:rPr>
              <a:t>has been the predominant AI programming language, and also PROLOG using the principle of ‘’Logic programming</a:t>
            </a:r>
            <a:r>
              <a:rPr lang="en-US" sz="4000" dirty="0" smtClean="0">
                <a:sym typeface="+mn-ea"/>
              </a:rPr>
              <a:t>’’. </a:t>
            </a:r>
            <a:r>
              <a:rPr lang="en-US" sz="4000" dirty="0">
                <a:sym typeface="+mn-ea"/>
              </a:rPr>
              <a:t>Lately AI applications are written in Java, C++ and python.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15" dirty="0"/>
          </a:p>
          <a:p>
            <a:pPr marL="0" indent="0">
              <a:buNone/>
            </a:pPr>
            <a:endParaRPr lang="en-US" sz="2215" dirty="0" smtClean="0"/>
          </a:p>
          <a:p>
            <a:pPr marL="0" indent="0">
              <a:buNone/>
            </a:pPr>
            <a:r>
              <a:rPr lang="en-US" sz="2215" dirty="0"/>
              <a:t> </a:t>
            </a:r>
            <a:endParaRPr lang="en-US" sz="2215" dirty="0"/>
          </a:p>
          <a:p>
            <a:pPr algn="just"/>
            <a:endParaRPr lang="en-US" sz="22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AA9C-7A55-496A-8D4A-D9AA7AA3B299}" type="slidenum">
              <a:rPr lang="en-GB" sz="1290" smtClean="0"/>
            </a:fld>
            <a:endParaRPr lang="en-GB" sz="129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927" y="703774"/>
            <a:ext cx="8229600" cy="773723"/>
          </a:xfrm>
        </p:spPr>
        <p:txBody>
          <a:bodyPr>
            <a:normAutofit fontScale="90000"/>
          </a:bodyPr>
          <a:lstStyle/>
          <a:p>
            <a:r>
              <a:rPr lang="en-US" sz="4060" b="1" dirty="0"/>
              <a:t>APPLICATION DOMAINS</a:t>
            </a:r>
            <a:br>
              <a:rPr lang="en-US" sz="4060" dirty="0"/>
            </a:br>
            <a:r>
              <a:rPr lang="en-US" sz="4060" b="1" dirty="0"/>
              <a:t> </a:t>
            </a:r>
            <a:br>
              <a:rPr lang="en-US" sz="4060" dirty="0"/>
            </a:br>
            <a:endParaRPr lang="en-US" sz="406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052" y="1567870"/>
            <a:ext cx="8773898" cy="4320480"/>
          </a:xfrm>
        </p:spPr>
        <p:txBody>
          <a:bodyPr>
            <a:normAutofit fontScale="90000" lnSpcReduction="20000"/>
          </a:bodyPr>
          <a:lstStyle/>
          <a:p>
            <a:pPr algn="just"/>
            <a:r>
              <a:rPr lang="en-US" sz="2215" b="1" dirty="0"/>
              <a:t>SYSTEMS PROGRAMMING APPLICATIONS: </a:t>
            </a:r>
            <a:r>
              <a:rPr lang="en-US" sz="2215" dirty="0"/>
              <a:t>involve developing those programs that interface the computer system ( the hardware) with the programmer and the operator. </a:t>
            </a:r>
            <a:r>
              <a:rPr lang="en-US" sz="2215" dirty="0" smtClean="0"/>
              <a:t>These </a:t>
            </a:r>
            <a:r>
              <a:rPr lang="en-US" sz="2215" dirty="0"/>
              <a:t>programs include compilers, assembles, interpreters, input-output routines, program management facilities and schedules for utilizing and serving the various resources that comprise the system. </a:t>
            </a:r>
            <a:r>
              <a:rPr lang="en-US" sz="2215" dirty="0" smtClean="0"/>
              <a:t>Ada</a:t>
            </a:r>
            <a:r>
              <a:rPr lang="en-US" sz="2215" dirty="0"/>
              <a:t>, Modula – 2 and C are examples of programming languages used here.</a:t>
            </a:r>
            <a:endParaRPr lang="en-US" sz="2215" dirty="0"/>
          </a:p>
          <a:p>
            <a:pPr algn="just"/>
            <a:endParaRPr lang="en-US" sz="2215" dirty="0"/>
          </a:p>
          <a:p>
            <a:pPr algn="just"/>
            <a:r>
              <a:rPr lang="en-US" sz="2215" b="1" dirty="0">
                <a:sym typeface="+mn-ea"/>
              </a:rPr>
              <a:t>WEB </a:t>
            </a:r>
            <a:r>
              <a:rPr lang="en-US" sz="2215" b="1" dirty="0" smtClean="0">
                <a:sym typeface="+mn-ea"/>
              </a:rPr>
              <a:t>SOFTWARE</a:t>
            </a:r>
            <a:r>
              <a:rPr lang="en-US" sz="2215" dirty="0" smtClean="0">
                <a:sym typeface="+mn-ea"/>
              </a:rPr>
              <a:t>: Web </a:t>
            </a:r>
            <a:r>
              <a:rPr lang="en-US" sz="2215" dirty="0">
                <a:sym typeface="+mn-ea"/>
              </a:rPr>
              <a:t>software is a collection of languages which include:</a:t>
            </a:r>
            <a:endParaRPr lang="en-US" sz="2215" dirty="0"/>
          </a:p>
          <a:p>
            <a:pPr algn="just"/>
            <a:r>
              <a:rPr lang="en-US" sz="2215" dirty="0" smtClean="0">
                <a:sym typeface="+mn-ea"/>
              </a:rPr>
              <a:t>Markup </a:t>
            </a:r>
            <a:r>
              <a:rPr lang="en-US" sz="2215" dirty="0">
                <a:sym typeface="+mn-ea"/>
              </a:rPr>
              <a:t>(e.g. XHTML)</a:t>
            </a:r>
            <a:endParaRPr lang="en-US" sz="2215" dirty="0"/>
          </a:p>
          <a:p>
            <a:pPr algn="just"/>
            <a:r>
              <a:rPr lang="en-US" sz="2215" dirty="0" smtClean="0">
                <a:sym typeface="+mn-ea"/>
              </a:rPr>
              <a:t>Scripting </a:t>
            </a:r>
            <a:r>
              <a:rPr lang="en-US" sz="2215" dirty="0">
                <a:sym typeface="+mn-ea"/>
              </a:rPr>
              <a:t>for dynamic content under which we have the</a:t>
            </a:r>
            <a:endParaRPr lang="en-US" sz="2215" dirty="0"/>
          </a:p>
          <a:p>
            <a:pPr lvl="1"/>
            <a:r>
              <a:rPr lang="en-US" sz="2215" dirty="0">
                <a:sym typeface="+mn-ea"/>
              </a:rPr>
              <a:t>Client side, using scripts embedded in the XHTML documents e.g. JavaScript, PHP</a:t>
            </a:r>
            <a:endParaRPr lang="en-US" sz="2215" dirty="0"/>
          </a:p>
          <a:p>
            <a:pPr lvl="1"/>
            <a:r>
              <a:rPr lang="en-US" sz="2215" dirty="0">
                <a:sym typeface="+mn-ea"/>
              </a:rPr>
              <a:t>Server side, using the common Gateway interface e.g. JSP, ASP, PHP</a:t>
            </a:r>
            <a:endParaRPr lang="en-US" sz="2215" dirty="0"/>
          </a:p>
          <a:p>
            <a:pPr algn="just"/>
            <a:r>
              <a:rPr lang="en-US" sz="2215" dirty="0" smtClean="0">
                <a:sym typeface="+mn-ea"/>
              </a:rPr>
              <a:t>General- </a:t>
            </a:r>
            <a:r>
              <a:rPr lang="en-US" sz="2215" dirty="0">
                <a:sym typeface="+mn-ea"/>
              </a:rPr>
              <a:t>purpose, executed on the web server through </a:t>
            </a:r>
            <a:r>
              <a:rPr lang="en-US" sz="2215" dirty="0" err="1">
                <a:sym typeface="+mn-ea"/>
              </a:rPr>
              <a:t>cGI</a:t>
            </a:r>
            <a:r>
              <a:rPr lang="en-US" sz="2215" dirty="0">
                <a:sym typeface="+mn-ea"/>
              </a:rPr>
              <a:t> e.g. Java, C++.</a:t>
            </a:r>
            <a:endParaRPr lang="en-US" sz="2215" dirty="0"/>
          </a:p>
          <a:p>
            <a:pPr algn="just"/>
            <a:endParaRPr lang="en-US" sz="22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15" dirty="0"/>
          </a:p>
          <a:p>
            <a:pPr algn="just"/>
            <a:endParaRPr lang="en-US" sz="22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AA9C-7A55-496A-8D4A-D9AA7AA3B299}" type="slidenum">
              <a:rPr lang="en-GB" sz="1290" smtClean="0"/>
            </a:fld>
            <a:endParaRPr lang="en-GB" sz="129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850" y="69850"/>
            <a:ext cx="8229600" cy="795020"/>
          </a:xfrm>
        </p:spPr>
        <p:txBody>
          <a:bodyPr>
            <a:normAutofit fontScale="90000"/>
          </a:bodyPr>
          <a:lstStyle/>
          <a:p>
            <a:br>
              <a:rPr lang="en-US" sz="4060" dirty="0"/>
            </a:br>
            <a:r>
              <a:rPr lang="en-US" sz="4060" b="1" dirty="0"/>
              <a:t> </a:t>
            </a:r>
            <a:r>
              <a:rPr sz="3555">
                <a:sym typeface="+mn-ea"/>
              </a:rPr>
              <a:t>Integrated Development Environment (IDE)</a:t>
            </a:r>
            <a:br>
              <a:rPr sz="3555">
                <a:sym typeface="+mn-ea"/>
              </a:rPr>
            </a:br>
            <a:br>
              <a:rPr lang="en-US" sz="4060" dirty="0"/>
            </a:br>
            <a:endParaRPr lang="en-US" sz="406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85" y="903605"/>
            <a:ext cx="8773795" cy="498475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IDE  is software that combines commonly used developer tools into a compact GUI (graphical user interface) application. It is a combination of tools like a code editor, code compiler, and code debugger with an integrated terminal.</a:t>
            </a:r>
            <a:endParaRPr lang="en-US" sz="22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15" b="1" dirty="0">
                <a:latin typeface="Times New Roman Bold" panose="02020603050405020304" charset="0"/>
                <a:cs typeface="Times New Roman Bold" panose="02020603050405020304" charset="0"/>
              </a:rPr>
              <a:t>Common Features of an IDE:</a:t>
            </a:r>
            <a:endParaRPr lang="en-US" sz="2215" b="1" dirty="0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457200" indent="-457200" algn="just">
              <a:buAutoNum type="arabicPeriod"/>
            </a:pPr>
            <a:r>
              <a:rPr lang="en-US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Editor</a:t>
            </a:r>
            <a:endParaRPr lang="en-US" sz="22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en-US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</a:t>
            </a:r>
            <a:endParaRPr lang="en-US" sz="22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en-US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Debugger</a:t>
            </a:r>
            <a:endParaRPr lang="en-US" sz="22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en-US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Build-in Terminal</a:t>
            </a:r>
            <a:endParaRPr lang="en-US" sz="22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en-US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</a:t>
            </a:r>
            <a:endParaRPr lang="en-US" sz="22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en-US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snippets</a:t>
            </a:r>
            <a:endParaRPr lang="en-US" sz="22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en-US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Extensions and Plugins</a:t>
            </a:r>
            <a:endParaRPr lang="en-US" sz="22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en-US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navigation</a:t>
            </a:r>
            <a:endParaRPr lang="en-US" sz="22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15" b="1" dirty="0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 algn="just">
              <a:buNone/>
            </a:pPr>
            <a:endParaRPr lang="en-US" sz="2215" b="1" dirty="0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AA9C-7A55-496A-8D4A-D9AA7AA3B299}" type="slidenum">
              <a:rPr lang="en-GB" sz="1290" smtClean="0"/>
            </a:fld>
            <a:endParaRPr lang="en-GB" sz="129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 Bold" panose="02020603050405020304" charset="0"/>
                <a:ea typeface="MS PGothic" charset="0"/>
                <a:cs typeface="Times New Roman Bold" panose="02020603050405020304" charset="0"/>
              </a:rPr>
              <a:t>What are Program and programming language?</a:t>
            </a:r>
            <a:endParaRPr kumimoji="0" lang="en-US" sz="44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 Bold" panose="02020603050405020304" charset="0"/>
              <a:ea typeface="MS PGothic" charset="0"/>
              <a:cs typeface="Times New Roman Bold" panose="02020603050405020304" charset="0"/>
            </a:endParaRPr>
          </a:p>
        </p:txBody>
      </p:sp>
      <p:sp>
        <p:nvSpPr>
          <p:cNvPr id="17411" name="Rectangle 3"/>
          <p:cNvSpPr/>
          <p:nvPr/>
        </p:nvSpPr>
        <p:spPr>
          <a:xfrm>
            <a:off x="1066800" y="2667000"/>
            <a:ext cx="6781800" cy="3540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</a:lstStyle>
          <a:p>
            <a:pPr marL="457200" lvl="0" indent="-457200">
              <a:spcBef>
                <a:spcPct val="0"/>
              </a:spcBef>
            </a:pPr>
            <a:r>
              <a:rPr lang="en-US" altLang="en-US" sz="2800" dirty="0"/>
              <a:t>Program : Set of instructions which a computer can </a:t>
            </a:r>
            <a:r>
              <a:rPr lang="ja-JP" altLang="en-US" sz="2800" dirty="0"/>
              <a:t>“</a:t>
            </a:r>
            <a:r>
              <a:rPr lang="en-US" altLang="ja-JP" sz="2800" dirty="0"/>
              <a:t>interpret</a:t>
            </a:r>
            <a:r>
              <a:rPr lang="ja-JP" altLang="en-US" sz="2800" dirty="0"/>
              <a:t>”</a:t>
            </a:r>
            <a:r>
              <a:rPr lang="en-US" altLang="ja-JP" sz="2800" dirty="0"/>
              <a:t> to solve problems, make calculations, perform tasks, etc.</a:t>
            </a:r>
            <a:endParaRPr lang="en-US" altLang="ja-JP" sz="2800" dirty="0"/>
          </a:p>
          <a:p>
            <a:pPr marL="457200" lvl="0" indent="-457200">
              <a:spcBef>
                <a:spcPct val="0"/>
              </a:spcBef>
            </a:pPr>
            <a:endParaRPr lang="en-US" altLang="en-US" sz="2800" dirty="0"/>
          </a:p>
          <a:p>
            <a:pPr marL="457200" lvl="0" indent="-457200">
              <a:spcBef>
                <a:spcPct val="0"/>
              </a:spcBef>
            </a:pPr>
            <a:r>
              <a:rPr lang="en-US" altLang="en-US" sz="2800" dirty="0"/>
              <a:t>Programming Language : A formal language that is intended for the expression of computer programs</a:t>
            </a:r>
            <a:endParaRPr lang="en-US" altLang="en-US" sz="2800" dirty="0"/>
          </a:p>
        </p:txBody>
      </p:sp>
      <p:sp>
        <p:nvSpPr>
          <p:cNvPr id="3076" name="Slide Number Placeholder 5"/>
          <p:cNvSpPr txBox="1">
            <a:spLocks noGrp="1"/>
          </p:cNvSpPr>
          <p:nvPr>
            <p:ph type="sldNum" sz="quarter" idx="12"/>
          </p:nvPr>
        </p:nvSpPr>
        <p:spPr bwMode="auto">
          <a:xfrm>
            <a:off x="6553200" y="6324600"/>
            <a:ext cx="1905000" cy="381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>
                <a:latin typeface="Tahoma" panose="020B0604030504040204" pitchFamily="34" charset="0"/>
              </a:rPr>
            </a:fld>
            <a:endParaRPr lang="en-US" altLang="en-US" sz="14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850" y="69850"/>
            <a:ext cx="8229600" cy="795020"/>
          </a:xfrm>
        </p:spPr>
        <p:txBody>
          <a:bodyPr>
            <a:normAutofit fontScale="90000"/>
          </a:bodyPr>
          <a:lstStyle/>
          <a:p>
            <a:br>
              <a:rPr lang="en-US" sz="4060" dirty="0"/>
            </a:br>
            <a:r>
              <a:rPr lang="en-US" sz="4060" b="1" dirty="0"/>
              <a:t> </a:t>
            </a:r>
            <a:r>
              <a:rPr sz="3555">
                <a:sym typeface="+mn-ea"/>
              </a:rPr>
              <a:t>Integrated Development Environment (IDE)</a:t>
            </a:r>
            <a:br>
              <a:rPr sz="3555">
                <a:sym typeface="+mn-ea"/>
              </a:rPr>
            </a:br>
            <a:br>
              <a:rPr lang="en-US" sz="4060" dirty="0"/>
            </a:br>
            <a:endParaRPr lang="en-US" sz="406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85" y="903605"/>
            <a:ext cx="8773795" cy="4984750"/>
          </a:xfrm>
        </p:spPr>
        <p:txBody>
          <a:bodyPr>
            <a:normAutofit lnSpcReduction="20000"/>
          </a:bodyPr>
          <a:lstStyle/>
          <a:p>
            <a:pPr marL="0" indent="0" algn="just">
              <a:buNone/>
            </a:pPr>
            <a:r>
              <a:rPr lang="en-US" sz="2215" b="1" dirty="0">
                <a:latin typeface="Times New Roman Bold" panose="02020603050405020304" charset="0"/>
                <a:cs typeface="Times New Roman Bold" panose="02020603050405020304" charset="0"/>
              </a:rPr>
              <a:t>Reason for using IDE:</a:t>
            </a:r>
            <a:endParaRPr lang="en-US" sz="2215" b="1" dirty="0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457200" indent="-457200" algn="just">
              <a:buAutoNum type="arabicPeriod"/>
            </a:pPr>
            <a:r>
              <a:rPr lang="en-US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  <a:endParaRPr lang="en-US" sz="22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en-US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Quality</a:t>
            </a:r>
            <a:endParaRPr lang="en-US" sz="22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en-US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Environment</a:t>
            </a:r>
            <a:endParaRPr lang="en-US" sz="22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en-US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Customizability</a:t>
            </a:r>
            <a:endParaRPr lang="en-US" sz="22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15" b="1" dirty="0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 algn="just">
              <a:buNone/>
            </a:pPr>
            <a:r>
              <a:rPr lang="en-US" sz="2215" b="1" dirty="0">
                <a:latin typeface="Times New Roman Bold" panose="02020603050405020304" charset="0"/>
                <a:cs typeface="Times New Roman Bold" panose="02020603050405020304" charset="0"/>
              </a:rPr>
              <a:t>Types of IDEs</a:t>
            </a:r>
            <a:endParaRPr lang="en-US" sz="2215" b="1" dirty="0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 algn="just">
              <a:buNone/>
            </a:pPr>
            <a:r>
              <a:rPr lang="en-US" sz="2215" b="1" dirty="0">
                <a:latin typeface="Times New Roman Bold" panose="02020603050405020304" charset="0"/>
                <a:cs typeface="Times New Roman Bold" panose="02020603050405020304" charset="0"/>
              </a:rPr>
              <a:t>1. Desktop IDEs: </a:t>
            </a:r>
            <a:r>
              <a:rPr lang="en-US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type includes the IDEs that can be configured locally. They do not need an active internet connection to build/run programs. Examples: include Microsoft Visual Studio, Eclipse, Netbeans </a:t>
            </a:r>
            <a:r>
              <a:rPr lang="en-US" sz="2215" b="1" dirty="0">
                <a:latin typeface="Times New Roman Bold" panose="02020603050405020304" charset="0"/>
                <a:cs typeface="Times New Roman Bold" panose="02020603050405020304" charset="0"/>
              </a:rPr>
              <a:t>VSCode, PyCharm</a:t>
            </a:r>
            <a:endParaRPr lang="en-US" sz="2215" b="1" dirty="0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 algn="just">
              <a:buNone/>
            </a:pPr>
            <a:endParaRPr lang="en-US" sz="22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215" b="1" dirty="0">
                <a:latin typeface="Times New Roman Bold" panose="02020603050405020304" charset="0"/>
                <a:cs typeface="Times New Roman Bold" panose="02020603050405020304" charset="0"/>
              </a:rPr>
              <a:t>Cloud IDEs: </a:t>
            </a:r>
            <a:r>
              <a:rPr lang="en-US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IDEs eliminate the overhead of configuring the software locally. They run on remote servers and can be accessed through desktop browsers. Examples: Include Gitpod, AWS Cloud 9, Replit, etc.</a:t>
            </a:r>
            <a:endParaRPr lang="en-US" sz="22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AA9C-7A55-496A-8D4A-D9AA7AA3B299}" type="slidenum">
              <a:rPr lang="en-GB" sz="1290" smtClean="0"/>
            </a:fld>
            <a:endParaRPr lang="en-GB" sz="129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850" y="69850"/>
            <a:ext cx="8229600" cy="795020"/>
          </a:xfrm>
        </p:spPr>
        <p:txBody>
          <a:bodyPr>
            <a:normAutofit fontScale="90000"/>
          </a:bodyPr>
          <a:lstStyle/>
          <a:p>
            <a:br>
              <a:rPr lang="en-US" sz="4060" dirty="0"/>
            </a:br>
            <a:r>
              <a:rPr lang="en-US" sz="4060" b="1" dirty="0"/>
              <a:t> </a:t>
            </a:r>
            <a:r>
              <a:rPr sz="3555">
                <a:sym typeface="+mn-ea"/>
              </a:rPr>
              <a:t>Integrated Development Environment (IDE)</a:t>
            </a:r>
            <a:br>
              <a:rPr sz="3555">
                <a:sym typeface="+mn-ea"/>
              </a:rPr>
            </a:br>
            <a:br>
              <a:rPr lang="en-US" sz="4060" dirty="0"/>
            </a:br>
            <a:endParaRPr lang="en-US" sz="406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85" y="903605"/>
            <a:ext cx="8773795" cy="4984750"/>
          </a:xfrm>
        </p:spPr>
        <p:txBody>
          <a:bodyPr>
            <a:normAutofit lnSpcReduction="20000"/>
          </a:bodyPr>
          <a:lstStyle/>
          <a:p>
            <a:pPr marL="0" indent="0" algn="just">
              <a:buNone/>
            </a:pPr>
            <a:endParaRPr lang="en-US" sz="2215" b="1" dirty="0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 algn="just">
              <a:buNone/>
            </a:pPr>
            <a:r>
              <a:rPr lang="en-US" sz="2215" b="1" dirty="0">
                <a:latin typeface="Times New Roman Bold" panose="02020603050405020304" charset="0"/>
                <a:cs typeface="Times New Roman Bold" panose="02020603050405020304" charset="0"/>
              </a:rPr>
              <a:t>Types of IDEs</a:t>
            </a:r>
            <a:endParaRPr lang="en-US" sz="2215" b="1" dirty="0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 algn="just">
              <a:buNone/>
            </a:pPr>
            <a:r>
              <a:rPr lang="en-US" sz="2215" b="1" dirty="0">
                <a:latin typeface="Times New Roman Bold" panose="02020603050405020304" charset="0"/>
                <a:cs typeface="Times New Roman Bold" panose="02020603050405020304" charset="0"/>
              </a:rPr>
              <a:t>3.  Mobile App Development IDEs: </a:t>
            </a:r>
            <a:r>
              <a:rPr lang="en-US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IDEs are specially designed for creating mobile applications. They include features like Emulator support and integration for developing and testing mobile applications. Examples: Include Android Studio, Flutlab.io, etc.</a:t>
            </a:r>
            <a:endParaRPr lang="en-US" sz="22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215" b="1" dirty="0">
                <a:latin typeface="Times New Roman Bold" panose="02020603050405020304" charset="0"/>
                <a:cs typeface="Times New Roman Bold" panose="02020603050405020304" charset="0"/>
              </a:rPr>
              <a:t>Database-Specific IDEs</a:t>
            </a:r>
            <a:r>
              <a:rPr lang="en-US" sz="2215" b="1" dirty="0">
                <a:latin typeface="Times New Roman Bold" panose="02020603050405020304" charset="0"/>
                <a:cs typeface="Times New Roman Bold" panose="02020603050405020304" charset="0"/>
              </a:rPr>
              <a:t>: </a:t>
            </a:r>
            <a:r>
              <a:rPr lang="en-US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IDEs (Integrated Development Environments) are specially designed for working with databases. They include features like query builders and n for developing and testing mobile applications.</a:t>
            </a:r>
            <a:r>
              <a:rPr lang="en-US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Examples: Include MySQL Workbench, Oracle SQL Developer, etc.</a:t>
            </a:r>
            <a:endParaRPr lang="en-US" sz="22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AA9C-7A55-496A-8D4A-D9AA7AA3B299}" type="slidenum">
              <a:rPr lang="en-GB" sz="1290" smtClean="0"/>
            </a:fld>
            <a:endParaRPr lang="en-GB" sz="129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1925"/>
            <a:ext cx="8229600" cy="709295"/>
          </a:xfrm>
        </p:spPr>
        <p:txBody>
          <a:bodyPr>
            <a:normAutofit fontScale="90000"/>
          </a:bodyPr>
          <a:lstStyle/>
          <a:p>
            <a:br>
              <a:rPr lang="en-US" sz="4060" dirty="0"/>
            </a:br>
            <a:r>
              <a:rPr lang="en-US" sz="4060" b="1" dirty="0"/>
              <a:t> </a:t>
            </a:r>
            <a:r>
              <a:rPr lang="en-US" sz="3555" b="1" dirty="0"/>
              <a:t>V</a:t>
            </a:r>
            <a:r>
              <a:rPr lang="en-US" sz="3555" b="1">
                <a:solidFill>
                  <a:srgbClr val="000000"/>
                </a:solidFill>
                <a:latin typeface="Times New Roman" panose="02020603050405020304" pitchFamily="18" charset="0"/>
                <a:cs typeface="SimSun" charset="0"/>
                <a:sym typeface="+mn-ea"/>
              </a:rPr>
              <a:t>arious Programming language syntax</a:t>
            </a:r>
            <a:br>
              <a:rPr lang="en-US" sz="4060" b="1">
                <a:solidFill>
                  <a:srgbClr val="000000"/>
                </a:solidFill>
                <a:latin typeface="Times New Roman" panose="02020603050405020304" pitchFamily="18" charset="0"/>
                <a:cs typeface="SimSun" charset="0"/>
              </a:rPr>
            </a:br>
            <a:br>
              <a:rPr lang="en-US" sz="4060" dirty="0"/>
            </a:br>
            <a:endParaRPr lang="en-US" sz="406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85" y="903605"/>
            <a:ext cx="8773795" cy="4984750"/>
          </a:xfrm>
        </p:spPr>
        <p:txBody>
          <a:bodyPr>
            <a:normAutofit lnSpcReduction="20000"/>
          </a:bodyPr>
          <a:lstStyle/>
          <a:p>
            <a:pPr marL="0" indent="0" algn="just">
              <a:buNone/>
            </a:pPr>
            <a:endParaRPr lang="en-US" sz="2215" b="1" dirty="0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 algn="just">
              <a:buNone/>
            </a:pPr>
            <a:endParaRPr lang="en-US" sz="22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AA9C-7A55-496A-8D4A-D9AA7AA3B299}" type="slidenum">
              <a:rPr lang="en-GB" sz="1290" smtClean="0"/>
            </a:fld>
            <a:endParaRPr lang="en-GB" sz="129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520" y="1047750"/>
            <a:ext cx="8696325" cy="4762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1925"/>
            <a:ext cx="8229600" cy="709295"/>
          </a:xfrm>
        </p:spPr>
        <p:txBody>
          <a:bodyPr>
            <a:normAutofit fontScale="90000"/>
          </a:bodyPr>
          <a:lstStyle/>
          <a:p>
            <a:br>
              <a:rPr lang="en-US" sz="4060" dirty="0"/>
            </a:br>
            <a:r>
              <a:rPr lang="en-US" sz="4060" b="1" dirty="0"/>
              <a:t> </a:t>
            </a:r>
            <a:r>
              <a:rPr lang="en-US" sz="3555" b="1" dirty="0"/>
              <a:t>V</a:t>
            </a:r>
            <a:r>
              <a:rPr lang="en-US" sz="3555" b="1">
                <a:solidFill>
                  <a:srgbClr val="000000"/>
                </a:solidFill>
                <a:latin typeface="Times New Roman" panose="02020603050405020304" pitchFamily="18" charset="0"/>
                <a:cs typeface="SimSun" charset="0"/>
                <a:sym typeface="+mn-ea"/>
              </a:rPr>
              <a:t>arious Programming language syntax</a:t>
            </a:r>
            <a:br>
              <a:rPr lang="en-US" sz="4060" b="1">
                <a:solidFill>
                  <a:srgbClr val="000000"/>
                </a:solidFill>
                <a:latin typeface="Times New Roman" panose="02020603050405020304" pitchFamily="18" charset="0"/>
                <a:cs typeface="SimSun" charset="0"/>
              </a:rPr>
            </a:br>
            <a:br>
              <a:rPr lang="en-US" sz="4060" dirty="0"/>
            </a:br>
            <a:endParaRPr lang="en-US" sz="406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85" y="903605"/>
            <a:ext cx="8773795" cy="4984750"/>
          </a:xfrm>
        </p:spPr>
        <p:txBody>
          <a:bodyPr>
            <a:normAutofit lnSpcReduction="20000"/>
          </a:bodyPr>
          <a:lstStyle/>
          <a:p>
            <a:pPr marL="0" indent="0" algn="just">
              <a:buNone/>
            </a:pPr>
            <a:endParaRPr lang="en-US" sz="2215" b="1" dirty="0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 algn="just">
              <a:buNone/>
            </a:pPr>
            <a:endParaRPr lang="en-US" sz="22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AA9C-7A55-496A-8D4A-D9AA7AA3B299}" type="slidenum">
              <a:rPr lang="en-GB" sz="1290" smtClean="0"/>
            </a:fld>
            <a:endParaRPr lang="en-GB" sz="129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520" y="1047750"/>
            <a:ext cx="8696325" cy="4762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1925"/>
            <a:ext cx="8229600" cy="709295"/>
          </a:xfrm>
        </p:spPr>
        <p:txBody>
          <a:bodyPr>
            <a:normAutofit fontScale="90000"/>
          </a:bodyPr>
          <a:lstStyle/>
          <a:p>
            <a:br>
              <a:rPr lang="en-US" sz="4060" dirty="0"/>
            </a:br>
            <a:r>
              <a:rPr lang="en-US" sz="4060" b="1" dirty="0"/>
              <a:t> </a:t>
            </a:r>
            <a:r>
              <a:rPr lang="en-US" sz="3555" b="1" dirty="0"/>
              <a:t>V</a:t>
            </a:r>
            <a:r>
              <a:rPr lang="en-US" sz="3555" b="1">
                <a:solidFill>
                  <a:srgbClr val="000000"/>
                </a:solidFill>
                <a:latin typeface="Times New Roman" panose="02020603050405020304" pitchFamily="18" charset="0"/>
                <a:cs typeface="SimSun" charset="0"/>
                <a:sym typeface="+mn-ea"/>
              </a:rPr>
              <a:t>arious Programming language syntax</a:t>
            </a:r>
            <a:br>
              <a:rPr lang="en-US" sz="4060" b="1">
                <a:solidFill>
                  <a:srgbClr val="000000"/>
                </a:solidFill>
                <a:latin typeface="Times New Roman" panose="02020603050405020304" pitchFamily="18" charset="0"/>
                <a:cs typeface="SimSun" charset="0"/>
              </a:rPr>
            </a:br>
            <a:br>
              <a:rPr lang="en-US" sz="4060" dirty="0"/>
            </a:br>
            <a:endParaRPr lang="en-US" sz="406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85" y="903605"/>
            <a:ext cx="8773795" cy="4984750"/>
          </a:xfrm>
        </p:spPr>
        <p:txBody>
          <a:bodyPr>
            <a:normAutofit lnSpcReduction="20000"/>
          </a:bodyPr>
          <a:lstStyle/>
          <a:p>
            <a:pPr marL="0" indent="0" algn="just">
              <a:buNone/>
            </a:pPr>
            <a:r>
              <a:rPr lang="en-US" sz="221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JAVA </a:t>
            </a:r>
            <a:endParaRPr lang="en-US" sz="22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15" b="1" dirty="0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 algn="just">
              <a:buNone/>
            </a:pPr>
            <a:endParaRPr lang="en-US" sz="22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AA9C-7A55-496A-8D4A-D9AA7AA3B299}" type="slidenum">
              <a:rPr lang="en-GB" sz="1290" smtClean="0"/>
            </a:fld>
            <a:endParaRPr lang="en-GB" sz="1290"/>
          </a:p>
        </p:txBody>
      </p:sp>
      <p:pic>
        <p:nvPicPr>
          <p:cNvPr id="7" name="Picture 6" descr="jav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8600" y="1346200"/>
            <a:ext cx="6146800" cy="3996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1925"/>
            <a:ext cx="8229600" cy="709295"/>
          </a:xfrm>
        </p:spPr>
        <p:txBody>
          <a:bodyPr>
            <a:normAutofit fontScale="90000"/>
          </a:bodyPr>
          <a:lstStyle/>
          <a:p>
            <a:br>
              <a:rPr lang="en-US" sz="4060" dirty="0"/>
            </a:br>
            <a:r>
              <a:rPr lang="en-US" sz="4060" b="1" dirty="0"/>
              <a:t> </a:t>
            </a:r>
            <a:r>
              <a:rPr lang="en-US" sz="3555" b="1" dirty="0"/>
              <a:t>V</a:t>
            </a:r>
            <a:r>
              <a:rPr lang="en-US" sz="3555" b="1">
                <a:solidFill>
                  <a:srgbClr val="000000"/>
                </a:solidFill>
                <a:latin typeface="Times New Roman" panose="02020603050405020304" pitchFamily="18" charset="0"/>
                <a:cs typeface="SimSun" charset="0"/>
                <a:sym typeface="+mn-ea"/>
              </a:rPr>
              <a:t>arious Programming language syntax</a:t>
            </a:r>
            <a:br>
              <a:rPr lang="en-US" sz="4060" b="1">
                <a:solidFill>
                  <a:srgbClr val="000000"/>
                </a:solidFill>
                <a:latin typeface="Times New Roman" panose="02020603050405020304" pitchFamily="18" charset="0"/>
                <a:cs typeface="SimSun" charset="0"/>
              </a:rPr>
            </a:br>
            <a:br>
              <a:rPr lang="en-US" sz="4060" dirty="0"/>
            </a:br>
            <a:endParaRPr lang="en-US" sz="406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85" y="1341120"/>
            <a:ext cx="8773795" cy="3606800"/>
          </a:xfrm>
        </p:spPr>
        <p:txBody>
          <a:bodyPr>
            <a:normAutofit fontScale="60000"/>
          </a:bodyPr>
          <a:lstStyle/>
          <a:p>
            <a:pPr marL="0" indent="0" algn="just">
              <a:buNone/>
            </a:pPr>
            <a:r>
              <a:rPr lang="en-US" sz="2945" b="1" dirty="0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PYTHON</a:t>
            </a:r>
            <a:r>
              <a:rPr lang="en-US" sz="294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sz="2945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buNone/>
            </a:pPr>
            <a:endParaRPr lang="en-US" sz="22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50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print(&amp;quot;Hello, World!&amp;quot;)</a:t>
            </a:r>
            <a:endParaRPr lang="en-US" sz="50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50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50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US" sz="50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50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Hello, World</a:t>
            </a:r>
            <a:endParaRPr lang="en-US" sz="50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AA9C-7A55-496A-8D4A-D9AA7AA3B299}" type="slidenum">
              <a:rPr lang="en-GB" sz="1290" smtClean="0"/>
            </a:fld>
            <a:endParaRPr lang="en-GB" sz="129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1925"/>
            <a:ext cx="8229600" cy="709295"/>
          </a:xfrm>
        </p:spPr>
        <p:txBody>
          <a:bodyPr>
            <a:normAutofit fontScale="90000"/>
          </a:bodyPr>
          <a:lstStyle/>
          <a:p>
            <a:br>
              <a:rPr lang="en-US" sz="4060" dirty="0"/>
            </a:br>
            <a:r>
              <a:rPr lang="en-US" sz="4060" b="1" dirty="0"/>
              <a:t> </a:t>
            </a:r>
            <a:r>
              <a:rPr lang="en-US" sz="3555" b="1" dirty="0"/>
              <a:t>V</a:t>
            </a:r>
            <a:r>
              <a:rPr lang="en-US" sz="3555" b="1">
                <a:solidFill>
                  <a:srgbClr val="000000"/>
                </a:solidFill>
                <a:latin typeface="Times New Roman" panose="02020603050405020304" pitchFamily="18" charset="0"/>
                <a:cs typeface="SimSun" charset="0"/>
                <a:sym typeface="+mn-ea"/>
              </a:rPr>
              <a:t>arious Programming language syntax</a:t>
            </a:r>
            <a:br>
              <a:rPr lang="en-US" sz="4060" b="1">
                <a:solidFill>
                  <a:srgbClr val="000000"/>
                </a:solidFill>
                <a:latin typeface="Times New Roman" panose="02020603050405020304" pitchFamily="18" charset="0"/>
                <a:cs typeface="SimSun" charset="0"/>
              </a:rPr>
            </a:br>
            <a:br>
              <a:rPr lang="en-US" sz="4060" dirty="0"/>
            </a:br>
            <a:endParaRPr lang="en-US" sz="406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85" y="452120"/>
            <a:ext cx="8773795" cy="6325870"/>
          </a:xfrm>
        </p:spPr>
        <p:txBody>
          <a:bodyPr>
            <a:normAutofit fontScale="35000"/>
          </a:bodyPr>
          <a:lstStyle/>
          <a:p>
            <a:pPr marL="0" indent="0" algn="just">
              <a:buNone/>
            </a:pPr>
            <a:r>
              <a:rPr lang="en-US" sz="9600" b="1" dirty="0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PYTHON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buNone/>
            </a:pPr>
            <a:endParaRPr lang="en-US" sz="22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sys</a:t>
            </a:r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Check if at least one number is provided</a:t>
            </a:r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len(sys.argv) &lt; 2:</a:t>
            </a:r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print("Please provide numbers as arguments to sum.")</a:t>
            </a:r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sys.exit(1)  # Exit with an error status code</a:t>
            </a:r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# Convert arguments to floats and sum them</a:t>
            </a:r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total = sum(map(float, sys.argv[1:]))</a:t>
            </a:r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print(f"Sum: {total}")</a:t>
            </a:r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 ValueError:</a:t>
            </a:r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print("All arguments must be valid numbers.")</a:t>
            </a:r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AA9C-7A55-496A-8D4A-D9AA7AA3B299}" type="slidenum">
              <a:rPr lang="en-GB" sz="1290" smtClean="0"/>
            </a:fld>
            <a:endParaRPr lang="en-GB" sz="129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Slide Number Placeholder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>
                <a:latin typeface="Tahoma" panose="020B0604030504040204" pitchFamily="34" charset="0"/>
              </a:rPr>
            </a:fld>
            <a:endParaRPr lang="en-US" altLang="en-US" sz="1400" dirty="0">
              <a:latin typeface="Tahoma" panose="020B0604030504040204" pitchFamily="34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 Bold" panose="02020603050405020304" charset="0"/>
                <a:ea typeface="MS PGothic" charset="0"/>
                <a:cs typeface="Times New Roman Bold" panose="02020603050405020304" charset="0"/>
              </a:rPr>
              <a:t>Why study programming languages?</a:t>
            </a:r>
            <a:endParaRPr kumimoji="0" lang="en-US" sz="36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 Bold" panose="02020603050405020304" charset="0"/>
              <a:ea typeface="MS PGothic" charset="0"/>
              <a:cs typeface="Times New Roman Bold" panose="02020603050405020304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123825" y="1191895"/>
            <a:ext cx="8847455" cy="490410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charset="0"/>
                <a:cs typeface="+mn-cs"/>
              </a:rPr>
              <a:t>Programming  languages  are  important   for  students  in  all  disciplines of engineering because  they  are  the  primary  tools  of  the  central  activity  of   any science.  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charset="0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charset="0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US" sz="2400" noProof="0">
                <a:ln>
                  <a:noFill/>
                </a:ln>
                <a:effectLst/>
                <a:uLnTx/>
                <a:uFillTx/>
                <a:ea typeface="MS PGothic" charset="0"/>
                <a:cs typeface="+mn-cs"/>
                <a:sym typeface="+mn-ea"/>
              </a:rPr>
              <a:t>To improve your ability to develop effective algorithms and to improve your use of your existing programming language.</a:t>
            </a:r>
            <a:endParaRPr lang="en-US" sz="2400" noProof="0">
              <a:ln>
                <a:noFill/>
              </a:ln>
              <a:effectLst/>
              <a:uLnTx/>
              <a:uFillTx/>
              <a:ea typeface="MS PGothic" charset="0"/>
              <a:cs typeface="+mn-cs"/>
              <a:sym typeface="+mn-ea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charset="0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US" sz="2400" noProof="0">
                <a:ln>
                  <a:noFill/>
                </a:ln>
                <a:effectLst/>
                <a:uLnTx/>
                <a:uFillTx/>
                <a:ea typeface="MS PGothic" charset="0"/>
                <a:cs typeface="+mn-cs"/>
                <a:sym typeface="+mn-ea"/>
              </a:rPr>
              <a:t>To increase your vocabulary of useful programming constructs.</a:t>
            </a:r>
            <a:endParaRPr lang="en-US" sz="2400" noProof="0">
              <a:ln>
                <a:noFill/>
              </a:ln>
              <a:effectLst/>
              <a:uLnTx/>
              <a:uFillTx/>
              <a:ea typeface="MS PGothic" charset="0"/>
              <a:cs typeface="+mn-cs"/>
              <a:sym typeface="+mn-ea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charset="0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US" sz="2400" noProof="0">
                <a:ln>
                  <a:noFill/>
                </a:ln>
                <a:effectLst/>
                <a:uLnTx/>
                <a:uFillTx/>
                <a:ea typeface="MS PGothic" charset="0"/>
                <a:cs typeface="+mn-cs"/>
                <a:sym typeface="+mn-ea"/>
              </a:rPr>
              <a:t>To allow a better choice of programming languages.</a:t>
            </a:r>
            <a:endParaRPr lang="en-US" sz="2400" noProof="0">
              <a:ln>
                <a:noFill/>
              </a:ln>
              <a:effectLst/>
              <a:uLnTx/>
              <a:uFillTx/>
              <a:ea typeface="MS PGothic" charset="0"/>
              <a:cs typeface="+mn-cs"/>
              <a:sym typeface="+mn-ea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charset="0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US" sz="2400" noProof="0">
                <a:ln>
                  <a:noFill/>
                </a:ln>
                <a:effectLst/>
                <a:uLnTx/>
                <a:uFillTx/>
                <a:ea typeface="MS PGothic" charset="0"/>
                <a:cs typeface="+mn-cs"/>
                <a:sym typeface="+mn-ea"/>
              </a:rPr>
              <a:t>To make it easier to learn a new language.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charset="0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charset="0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Slide Number Placeholder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>
                <a:latin typeface="Tahoma" panose="020B0604030504040204" pitchFamily="34" charset="0"/>
              </a:rPr>
            </a:fld>
            <a:endParaRPr lang="en-US" altLang="en-US" sz="1400" dirty="0"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 Bold" panose="02020603050405020304" charset="0"/>
                <a:ea typeface="MS PGothic" charset="0"/>
                <a:cs typeface="Times New Roman Bold" panose="02020603050405020304" charset="0"/>
              </a:rPr>
              <a:t>Basic Terminologies  in Programming Languages(1/3)</a:t>
            </a:r>
            <a:endParaRPr kumimoji="0" lang="en-US" sz="36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 Bold" panose="02020603050405020304" charset="0"/>
              <a:ea typeface="MS PGothic" charset="0"/>
              <a:cs typeface="Times New Roman Bold" panose="0202060305040502030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68249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charset="0"/>
                <a:cs typeface="+mn-cs"/>
              </a:rPr>
              <a:t>Algorithm: A step-by-step procedure for solving a problem or performing a task.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charset="0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charset="0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charset="0"/>
                <a:cs typeface="+mn-cs"/>
              </a:rPr>
              <a:t>Variable: A named storage location in memory that holds a value or data.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charset="0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charset="0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charset="0"/>
                <a:cs typeface="+mn-cs"/>
              </a:rPr>
              <a:t>Data Type: A classification that specifies what type of data a variable can hold, such as integer, string, or boolean.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charset="0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charset="0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charset="0"/>
                <a:cs typeface="+mn-cs"/>
              </a:rPr>
              <a:t>Function: A self-contained block of code that performs a specific task and can be called from other parts of the program.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charset="0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Slide Number Placeholder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>
                <a:latin typeface="Tahoma" panose="020B0604030504040204" pitchFamily="34" charset="0"/>
              </a:rPr>
            </a:fld>
            <a:endParaRPr lang="en-US" altLang="en-US" sz="1400" dirty="0"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 Bold" panose="02020603050405020304" charset="0"/>
                <a:ea typeface="MS PGothic" charset="0"/>
                <a:cs typeface="Times New Roman Bold" panose="02020603050405020304" charset="0"/>
              </a:rPr>
              <a:t>Basic Terminologies  in Programming Languages(2/3)</a:t>
            </a:r>
            <a:endParaRPr kumimoji="0" lang="en-US" sz="36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 Bold" panose="02020603050405020304" charset="0"/>
              <a:ea typeface="MS PGothic" charset="0"/>
              <a:cs typeface="Times New Roman Bold" panose="0202060305040502030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68249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charset="0"/>
                <a:cs typeface="+mn-cs"/>
              </a:rPr>
              <a:t>Control Flow: The order in which statements are executed in a program, including loops and conditional statements.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charset="0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charset="0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charset="0"/>
                <a:cs typeface="+mn-cs"/>
              </a:rPr>
              <a:t>Syntax: The set of rules that govern the structure and format of a programming language.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charset="0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charset="0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charset="0"/>
                <a:cs typeface="+mn-cs"/>
              </a:rPr>
              <a:t>Comment: A piece of text in a program that is ignored by the compiler or interpreter, used to add notes or explanations to the code.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charset="0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charset="0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charset="0"/>
                <a:cs typeface="+mn-cs"/>
              </a:rPr>
              <a:t>Debugging: The process of finding and fixing errors or bugs in a program.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charset="0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Slide Number Placeholder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>
                <a:latin typeface="Tahoma" panose="020B0604030504040204" pitchFamily="34" charset="0"/>
              </a:rPr>
            </a:fld>
            <a:endParaRPr lang="en-US" altLang="en-US" sz="1400" dirty="0"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 Bold" panose="02020603050405020304" charset="0"/>
                <a:ea typeface="MS PGothic" charset="0"/>
                <a:cs typeface="Times New Roman Bold" panose="02020603050405020304" charset="0"/>
              </a:rPr>
              <a:t>Basic Terminologies  in Programming Languages(3/3)</a:t>
            </a:r>
            <a:endParaRPr kumimoji="0" lang="en-US" sz="36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 Bold" panose="02020603050405020304" charset="0"/>
              <a:ea typeface="MS PGothic" charset="0"/>
              <a:cs typeface="Times New Roman Bold" panose="0202060305040502030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68249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charset="0"/>
                <a:cs typeface="+mn-cs"/>
              </a:rPr>
              <a:t>IDE: Integrated Development Environment, a software application that provides a comprehensive development environment for coding, debugging, and testing.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charset="0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charset="0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charset="0"/>
                <a:cs typeface="+mn-cs"/>
              </a:rPr>
              <a:t>Operator: A symbol or keyword that represents an action or operation to be performed on one or more values or variables, such as + (addition), – (subtraction), * (multiplication), and / (division).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charset="0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charset="0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charset="0"/>
                <a:cs typeface="+mn-cs"/>
              </a:rPr>
              <a:t>Statement: A single line or instruction in a program that performs a specific action or operation.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charset="0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Slide Number Placeholder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>
                <a:latin typeface="Tahoma" panose="020B0604030504040204" pitchFamily="34" charset="0"/>
              </a:rPr>
            </a:fld>
            <a:endParaRPr lang="en-US" altLang="en-US" sz="1400" dirty="0">
              <a:latin typeface="Tahoma" panose="020B060403050404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199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MS PGothic" charset="0"/>
                <a:cs typeface="+mj-cs"/>
              </a:rPr>
              <a:t>A short history of programming Languages</a:t>
            </a: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MS PGothic" charset="0"/>
              <a:cs typeface="+mj-cs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329930" cy="5069205"/>
          </a:xfrm>
        </p:spPr>
        <p:txBody>
          <a:bodyPr vert="horz" wrap="square" lIns="91440" tIns="45720" rIns="91440" bIns="45720" numCol="1" anchor="t" anchorCtr="0" compatLnSpc="1"/>
          <a:lstStyle/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charset="0"/>
              </a:rPr>
              <a:t>1950 :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charset="0"/>
              </a:rPr>
              <a:t>Numerically based languages. FORTRAN (55)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charset="0"/>
              </a:rPr>
              <a:t>Business languages. COBOL(60)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charset="0"/>
              </a:rPr>
              <a:t>Artificial intelligence languages. LISP, ALGOL(58)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1970 : PLs Ada, C, Pascal, Smalltalk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1980 :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charset="0"/>
                <a:cs typeface="MS PGothic" charset="0"/>
              </a:rPr>
              <a:t>Object-oriented programming: Smalltalk, C++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charset="0"/>
              <a:cs typeface="MS PGothic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US" sz="240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  <a:sym typeface="+mn-ea"/>
              </a:rPr>
              <a:t>90s: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lang="en-US" sz="2400" noProof="0" dirty="0" smtClean="0">
                <a:ln>
                  <a:noFill/>
                </a:ln>
                <a:effectLst/>
                <a:uLnTx/>
                <a:uFillTx/>
                <a:ea typeface="MS PGothic" charset="0"/>
                <a:sym typeface="+mn-ea"/>
              </a:rPr>
              <a:t>Fourth-generation languages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lang="en-US" sz="2400" noProof="0" dirty="0" smtClean="0">
                <a:ln>
                  <a:noFill/>
                </a:ln>
                <a:effectLst/>
                <a:uLnTx/>
                <a:uFillTx/>
                <a:ea typeface="MS PGothic" charset="0"/>
                <a:sym typeface="+mn-ea"/>
              </a:rPr>
              <a:t>Visual languages : Delphi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lang="en-US" sz="2400" noProof="0" dirty="0" smtClean="0">
                <a:ln>
                  <a:noFill/>
                </a:ln>
                <a:effectLst/>
                <a:uLnTx/>
                <a:uFillTx/>
                <a:ea typeface="MS PGothic" charset="0"/>
                <a:sym typeface="+mn-ea"/>
              </a:rPr>
              <a:t>Scripting languages : Perl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lang="en-US" sz="2400" noProof="0" dirty="0" smtClean="0">
                <a:ln>
                  <a:noFill/>
                </a:ln>
                <a:effectLst/>
                <a:uLnTx/>
                <a:uFillTx/>
                <a:ea typeface="MS PGothic" charset="0"/>
                <a:sym typeface="+mn-ea"/>
              </a:rPr>
              <a:t> Object-oriented programming: Java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lang="en-US" sz="2400" noProof="0" dirty="0" smtClean="0">
                <a:ln>
                  <a:noFill/>
                </a:ln>
                <a:effectLst/>
                <a:uLnTx/>
                <a:uFillTx/>
                <a:ea typeface="MS PGothic" charset="0"/>
                <a:sym typeface="+mn-ea"/>
              </a:rPr>
              <a:t>Advanced scripting language &amp; bject-oriented programming language - Python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charset="0"/>
              <a:cs typeface="MS PGothic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4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PMingLiU" charset="0"/>
                <a:cs typeface="PMingLiU" charset="0"/>
              </a:rPr>
              <a:t>Low-level vs. High-level Programming Languages</a:t>
            </a:r>
            <a:endParaRPr kumimoji="0" lang="en-US" altLang="zh-TW" sz="4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PMingLiU" charset="0"/>
              <a:cs typeface="PMingLiU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p>
            <a:pPr eaLnBrk="1" hangingPunct="1"/>
            <a:r>
              <a:rPr lang="en-US" altLang="zh-TW" dirty="0">
                <a:ea typeface="PMingLiU" pitchFamily="18" charset="-120"/>
              </a:rPr>
              <a:t>Low-level: </a:t>
            </a:r>
            <a:endParaRPr lang="en-US" altLang="zh-TW" dirty="0">
              <a:ea typeface="PMingLiU" pitchFamily="18" charset="-120"/>
            </a:endParaRPr>
          </a:p>
          <a:p>
            <a:pPr lvl="1" eaLnBrk="1" hangingPunct="1"/>
            <a:r>
              <a:rPr lang="en-US" altLang="zh-TW" dirty="0">
                <a:ea typeface="PMingLiU" pitchFamily="18" charset="-120"/>
              </a:rPr>
              <a:t>Machine code </a:t>
            </a:r>
            <a:endParaRPr lang="en-US" altLang="zh-TW" dirty="0">
              <a:ea typeface="PMingLiU" pitchFamily="18" charset="-120"/>
            </a:endParaRPr>
          </a:p>
          <a:p>
            <a:pPr lvl="1" eaLnBrk="1" hangingPunct="1"/>
            <a:r>
              <a:rPr lang="en-US" altLang="zh-TW" dirty="0">
                <a:ea typeface="PMingLiU" pitchFamily="18" charset="-120"/>
              </a:rPr>
              <a:t>Assembly</a:t>
            </a:r>
            <a:endParaRPr lang="en-US" altLang="zh-TW" dirty="0">
              <a:ea typeface="PMingLiU" pitchFamily="18" charset="-120"/>
            </a:endParaRPr>
          </a:p>
          <a:p>
            <a:pPr eaLnBrk="1" hangingPunct="1"/>
            <a:r>
              <a:rPr lang="en-US" altLang="zh-TW" dirty="0">
                <a:ea typeface="PMingLiU" pitchFamily="18" charset="-120"/>
              </a:rPr>
              <a:t>High-level: (abstraction from the computer details)</a:t>
            </a:r>
            <a:endParaRPr lang="en-US" altLang="zh-TW" dirty="0">
              <a:ea typeface="PMingLiU" pitchFamily="18" charset="-120"/>
            </a:endParaRPr>
          </a:p>
          <a:p>
            <a:pPr lvl="1" eaLnBrk="1" hangingPunct="1"/>
            <a:r>
              <a:rPr lang="en-US" altLang="zh-TW" dirty="0">
                <a:ea typeface="PMingLiU" pitchFamily="18" charset="-120"/>
              </a:rPr>
              <a:t>Basic, C, Java, Pascal, C++, Perl, Python, …</a:t>
            </a:r>
            <a:endParaRPr lang="en-US" altLang="zh-TW" dirty="0">
              <a:ea typeface="PMingLiU" pitchFamily="18" charset="-120"/>
            </a:endParaRPr>
          </a:p>
          <a:p>
            <a:pPr eaLnBrk="1" hangingPunct="1"/>
            <a:endParaRPr lang="en-US" altLang="zh-TW" dirty="0">
              <a:ea typeface="PMingLiU" pitchFamily="18" charset="-120"/>
            </a:endParaRPr>
          </a:p>
        </p:txBody>
      </p:sp>
      <p:sp>
        <p:nvSpPr>
          <p:cNvPr id="8196" name="Slide Number Placeholder 5"/>
          <p:cNvSpPr txBox="1">
            <a:spLocks noGrp="1"/>
          </p:cNvSpPr>
          <p:nvPr>
            <p:ph type="sldNum" sz="quarter" idx="12"/>
          </p:nvPr>
        </p:nvSpPr>
        <p:spPr bwMode="auto">
          <a:xfrm>
            <a:off x="6553200" y="6324600"/>
            <a:ext cx="1905000" cy="381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>
                <a:latin typeface="Tahoma" panose="020B0604030504040204" pitchFamily="34" charset="0"/>
              </a:rPr>
            </a:fld>
            <a:endParaRPr lang="en-US" altLang="en-US" sz="14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ar-S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ar-S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C:\MSOFFICE\Templates\Blank Presentation.pot</Template>
  <TotalTime>0</TotalTime>
  <Words>11794</Words>
  <Application>WPS Writer</Application>
  <PresentationFormat>On-screen Show (4:3)</PresentationFormat>
  <Paragraphs>466</Paragraphs>
  <Slides>36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62" baseType="lpstr">
      <vt:lpstr>Arial</vt:lpstr>
      <vt:lpstr>SimSun</vt:lpstr>
      <vt:lpstr>Wingdings</vt:lpstr>
      <vt:lpstr>Times New Roman</vt:lpstr>
      <vt:lpstr>MS PGothic</vt:lpstr>
      <vt:lpstr>苹方-简</vt:lpstr>
      <vt:lpstr>MS PGothic</vt:lpstr>
      <vt:lpstr>Garamond</vt:lpstr>
      <vt:lpstr>DejaVu Sans</vt:lpstr>
      <vt:lpstr>Thonburi</vt:lpstr>
      <vt:lpstr>Constantia</vt:lpstr>
      <vt:lpstr>Wingdings</vt:lpstr>
      <vt:lpstr>SimSun</vt:lpstr>
      <vt:lpstr>宋体-简</vt:lpstr>
      <vt:lpstr>Times New Roman Bold</vt:lpstr>
      <vt:lpstr>Tahoma</vt:lpstr>
      <vt:lpstr>PMingLiU</vt:lpstr>
      <vt:lpstr>宋体-繁</vt:lpstr>
      <vt:lpstr>PMingLiU</vt:lpstr>
      <vt:lpstr>Microsoft YaHei</vt:lpstr>
      <vt:lpstr>汉仪旗黑</vt:lpstr>
      <vt:lpstr>Arial Unicode MS</vt:lpstr>
      <vt:lpstr>Calibri</vt:lpstr>
      <vt:lpstr>Helvetica Neue</vt:lpstr>
      <vt:lpstr>Blank Presentation</vt:lpstr>
      <vt:lpstr>Edge</vt:lpstr>
      <vt:lpstr>PowerPoint 演示文稿</vt:lpstr>
      <vt:lpstr>PowerPoint 演示文稿</vt:lpstr>
      <vt:lpstr>What are Program and programming language?</vt:lpstr>
      <vt:lpstr>Why study programming languages?</vt:lpstr>
      <vt:lpstr>Basic Terminologies  in Programming Languages(1/3)</vt:lpstr>
      <vt:lpstr>Basic Terminologies  in Programming Languages(2/3)</vt:lpstr>
      <vt:lpstr>Basic Terminologies  in Programming Languages(3/3)</vt:lpstr>
      <vt:lpstr>A short history of programming Languages</vt:lpstr>
      <vt:lpstr>Low-level vs. High-level Programming Languages</vt:lpstr>
      <vt:lpstr>Styles of Computer Programming</vt:lpstr>
      <vt:lpstr>Attributes of a good language</vt:lpstr>
      <vt:lpstr>Compilers &amp; Programs</vt:lpstr>
      <vt:lpstr>Compilation into Assembly L</vt:lpstr>
      <vt:lpstr>Compilers &amp; Programs</vt:lpstr>
      <vt:lpstr>Compilers &amp; Programs</vt:lpstr>
      <vt:lpstr>What is a Linker?</vt:lpstr>
      <vt:lpstr>Running Programs</vt:lpstr>
      <vt:lpstr>Program Execution</vt:lpstr>
      <vt:lpstr>Program Errors</vt:lpstr>
      <vt:lpstr>Compilation</vt:lpstr>
      <vt:lpstr>Interpretation</vt:lpstr>
      <vt:lpstr>Compilation vs. Interpretation</vt:lpstr>
      <vt:lpstr>Mixture of C &amp; I</vt:lpstr>
      <vt:lpstr>JAVA</vt:lpstr>
      <vt:lpstr>SUMMARY OF IMPLEMENTATION METHODS </vt:lpstr>
      <vt:lpstr>APPLICATION DOMAINS   </vt:lpstr>
      <vt:lpstr>APPLICATION DOMAINS   </vt:lpstr>
      <vt:lpstr>APPLICATION DOMAINS   </vt:lpstr>
      <vt:lpstr>  Integrated Development Environment (IDE)  </vt:lpstr>
      <vt:lpstr>  Integrated Development Environment (IDE)  </vt:lpstr>
      <vt:lpstr>  Integrated Development Environment (IDE)  </vt:lpstr>
      <vt:lpstr>  Various Programming language syntax  </vt:lpstr>
      <vt:lpstr>  Various Programming language syntax  </vt:lpstr>
      <vt:lpstr>  Various Programming language syntax  </vt:lpstr>
      <vt:lpstr>  Various Programming language syntax  </vt:lpstr>
      <vt:lpstr>  Various Programming language syntax  </vt:lpstr>
    </vt:vector>
  </TitlesOfParts>
  <Company>UMBC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CS 331, Principles of Programming Languages</dc:title>
  <dc:creator>Charles Nicholas</dc:creator>
  <cp:lastModifiedBy>OluwafolakeOjo</cp:lastModifiedBy>
  <cp:revision>102</cp:revision>
  <cp:lastPrinted>2024-05-09T12:56:31Z</cp:lastPrinted>
  <dcterms:created xsi:type="dcterms:W3CDTF">2024-05-09T12:56:31Z</dcterms:created>
  <dcterms:modified xsi:type="dcterms:W3CDTF">2024-05-09T12:56:31Z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1033-5.7.1.8092</vt:lpwstr>
  </property>
</Properties>
</file>