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76" r:id="rId7"/>
    <p:sldId id="273" r:id="rId8"/>
    <p:sldId id="274" r:id="rId9"/>
    <p:sldId id="263" r:id="rId10"/>
    <p:sldId id="275" r:id="rId11"/>
    <p:sldId id="264" r:id="rId12"/>
    <p:sldId id="265" r:id="rId13"/>
    <p:sldId id="277" r:id="rId14"/>
    <p:sldId id="267" r:id="rId15"/>
    <p:sldId id="268" r:id="rId16"/>
    <p:sldId id="270" r:id="rId17"/>
    <p:sldId id="269" r:id="rId18"/>
    <p:sldId id="271" r:id="rId19"/>
    <p:sldId id="278" r:id="rId20"/>
    <p:sldId id="279" r:id="rId21"/>
    <p:sldId id="280"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554480"/>
            <a:ext cx="10445447" cy="2496356"/>
          </a:xfrm>
        </p:spPr>
        <p:txBody>
          <a:bodyPr/>
          <a:lstStyle/>
          <a:p>
            <a:pPr algn="ctr"/>
            <a:r>
              <a:rPr lang="en-GB" dirty="0" smtClean="0">
                <a:solidFill>
                  <a:schemeClr val="accent2">
                    <a:lumMod val="50000"/>
                  </a:schemeClr>
                </a:solidFill>
              </a:rPr>
              <a:t>LIT 111		  </a:t>
            </a:r>
            <a:br>
              <a:rPr lang="en-GB" dirty="0" smtClean="0">
                <a:solidFill>
                  <a:schemeClr val="accent2">
                    <a:lumMod val="50000"/>
                  </a:schemeClr>
                </a:solidFill>
              </a:rPr>
            </a:br>
            <a:r>
              <a:rPr lang="en-GB" dirty="0" smtClean="0">
                <a:solidFill>
                  <a:schemeClr val="accent2">
                    <a:lumMod val="50000"/>
                  </a:schemeClr>
                </a:solidFill>
              </a:rPr>
              <a:t>Introduction to Prose Fiction</a:t>
            </a:r>
            <a:endParaRPr lang="en-GB" dirty="0">
              <a:solidFill>
                <a:schemeClr val="accent2">
                  <a:lumMod val="50000"/>
                </a:schemeClr>
              </a:solidFill>
            </a:endParaRPr>
          </a:p>
        </p:txBody>
      </p:sp>
    </p:spTree>
    <p:extLst>
      <p:ext uri="{BB962C8B-B14F-4D97-AF65-F5344CB8AC3E}">
        <p14:creationId xmlns:p14="http://schemas.microsoft.com/office/powerpoint/2010/main" val="380403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9931"/>
          </a:xfrm>
        </p:spPr>
        <p:txBody>
          <a:bodyPr>
            <a:normAutofit fontScale="90000"/>
          </a:bodyPr>
          <a:lstStyle/>
          <a:p>
            <a:r>
              <a:rPr lang="en-GB" dirty="0" smtClean="0"/>
              <a:t>TYPES OF NOVELS</a:t>
            </a:r>
            <a:endParaRPr lang="en-GB" dirty="0"/>
          </a:p>
        </p:txBody>
      </p:sp>
      <p:sp>
        <p:nvSpPr>
          <p:cNvPr id="3" name="Content Placeholder 2"/>
          <p:cNvSpPr>
            <a:spLocks noGrp="1"/>
          </p:cNvSpPr>
          <p:nvPr>
            <p:ph idx="1"/>
          </p:nvPr>
        </p:nvSpPr>
        <p:spPr>
          <a:xfrm>
            <a:off x="677333" y="1306286"/>
            <a:ext cx="10831043" cy="5290457"/>
          </a:xfrm>
        </p:spPr>
        <p:txBody>
          <a:bodyPr>
            <a:noAutofit/>
          </a:bodyPr>
          <a:lstStyle/>
          <a:p>
            <a:r>
              <a:rPr lang="en-GB" sz="2800" b="1" dirty="0" smtClean="0"/>
              <a:t>The Picaresque novel</a:t>
            </a:r>
          </a:p>
          <a:p>
            <a:r>
              <a:rPr lang="en-GB" sz="2800" b="1" dirty="0" smtClean="0"/>
              <a:t>The Gothic novel</a:t>
            </a:r>
          </a:p>
          <a:p>
            <a:r>
              <a:rPr lang="en-GB" sz="2800" b="1" dirty="0" smtClean="0"/>
              <a:t>The Epistolary Novel</a:t>
            </a:r>
          </a:p>
          <a:p>
            <a:r>
              <a:rPr lang="en-GB" sz="2800" b="1" dirty="0" smtClean="0"/>
              <a:t>The Historical Novel </a:t>
            </a:r>
          </a:p>
          <a:p>
            <a:r>
              <a:rPr lang="en-GB" sz="2800" b="1" dirty="0" smtClean="0"/>
              <a:t>The Bildungsroman </a:t>
            </a:r>
          </a:p>
          <a:p>
            <a:r>
              <a:rPr lang="en-GB" sz="2800" b="1" dirty="0" smtClean="0"/>
              <a:t>The Satirical Novel</a:t>
            </a:r>
          </a:p>
          <a:p>
            <a:r>
              <a:rPr lang="en-GB" sz="2800" b="1" dirty="0" smtClean="0"/>
              <a:t>The Fantastic Novel</a:t>
            </a:r>
          </a:p>
          <a:p>
            <a:r>
              <a:rPr lang="en-GB" sz="2800" b="1" dirty="0" smtClean="0"/>
              <a:t>The Postcolonial Novel etc.</a:t>
            </a:r>
          </a:p>
          <a:p>
            <a:pPr marL="0" indent="0">
              <a:buNone/>
            </a:pPr>
            <a:r>
              <a:rPr lang="en-GB" sz="2800" b="1" dirty="0" smtClean="0"/>
              <a:t>N.B. these classifications are not rigid</a:t>
            </a:r>
          </a:p>
        </p:txBody>
      </p:sp>
    </p:spTree>
    <p:extLst>
      <p:ext uri="{BB962C8B-B14F-4D97-AF65-F5344CB8AC3E}">
        <p14:creationId xmlns:p14="http://schemas.microsoft.com/office/powerpoint/2010/main" val="87872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p:spPr>
        <p:txBody>
          <a:bodyPr>
            <a:normAutofit fontScale="90000"/>
          </a:bodyPr>
          <a:lstStyle/>
          <a:p>
            <a:r>
              <a:rPr lang="en-GB" dirty="0" smtClean="0"/>
              <a:t>The Novella</a:t>
            </a:r>
            <a:br>
              <a:rPr lang="en-GB" dirty="0" smtClean="0"/>
            </a:br>
            <a:endParaRPr lang="en-GB" dirty="0"/>
          </a:p>
        </p:txBody>
      </p:sp>
      <p:sp>
        <p:nvSpPr>
          <p:cNvPr id="3" name="Content Placeholder 2"/>
          <p:cNvSpPr>
            <a:spLocks noGrp="1"/>
          </p:cNvSpPr>
          <p:nvPr>
            <p:ph idx="1"/>
          </p:nvPr>
        </p:nvSpPr>
        <p:spPr>
          <a:xfrm>
            <a:off x="677333" y="1319349"/>
            <a:ext cx="9707637" cy="5185954"/>
          </a:xfrm>
        </p:spPr>
        <p:txBody>
          <a:bodyPr>
            <a:normAutofit lnSpcReduction="10000"/>
          </a:bodyPr>
          <a:lstStyle/>
          <a:p>
            <a:pPr algn="just"/>
            <a:r>
              <a:rPr lang="en-US" sz="3200" b="1" dirty="0"/>
              <a:t>A novella is a genre of prose fiction that typically ranges from 17,500 to </a:t>
            </a:r>
            <a:r>
              <a:rPr lang="en-US" sz="3200" b="1" dirty="0" smtClean="0"/>
              <a:t>40,000 words (about 40-80 pages). </a:t>
            </a:r>
          </a:p>
          <a:p>
            <a:pPr algn="just"/>
            <a:r>
              <a:rPr lang="en-US" sz="3200" b="1" dirty="0" smtClean="0"/>
              <a:t>It </a:t>
            </a:r>
            <a:r>
              <a:rPr lang="en-US" sz="3200" b="1" dirty="0"/>
              <a:t>is longer than a short story but shorter than a novel, and usually focuses on a single plot, a few characters, and a limited setting. </a:t>
            </a:r>
            <a:endParaRPr lang="en-US" sz="3200" b="1" dirty="0" smtClean="0"/>
          </a:p>
          <a:p>
            <a:pPr algn="just"/>
            <a:r>
              <a:rPr lang="en-US" sz="3200" b="1" dirty="0" smtClean="0"/>
              <a:t>Novellas </a:t>
            </a:r>
            <a:r>
              <a:rPr lang="en-US" sz="3200" b="1" dirty="0"/>
              <a:t>often explore themes, conflicts, or situations that are more complex or nuanced than those in short stories, but less elaborate or expansive than those in </a:t>
            </a:r>
            <a:r>
              <a:rPr lang="en-US" sz="3200" b="1" dirty="0" smtClean="0"/>
              <a:t>novels.</a:t>
            </a:r>
            <a:endParaRPr lang="en-GB" sz="3200" b="1" dirty="0"/>
          </a:p>
        </p:txBody>
      </p:sp>
    </p:spTree>
    <p:extLst>
      <p:ext uri="{BB962C8B-B14F-4D97-AF65-F5344CB8AC3E}">
        <p14:creationId xmlns:p14="http://schemas.microsoft.com/office/powerpoint/2010/main" val="42530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49985">
            <a:off x="689519" y="274597"/>
            <a:ext cx="8582253" cy="1109985"/>
          </a:xfrm>
        </p:spPr>
        <p:txBody>
          <a:bodyPr/>
          <a:lstStyle/>
          <a:p>
            <a:r>
              <a:rPr lang="en-GB" dirty="0" smtClean="0"/>
              <a:t>The Short Story</a:t>
            </a:r>
            <a:endParaRPr lang="en-GB" dirty="0"/>
          </a:p>
        </p:txBody>
      </p:sp>
      <p:sp>
        <p:nvSpPr>
          <p:cNvPr id="3" name="Content Placeholder 2"/>
          <p:cNvSpPr>
            <a:spLocks noGrp="1"/>
          </p:cNvSpPr>
          <p:nvPr>
            <p:ph idx="1"/>
          </p:nvPr>
        </p:nvSpPr>
        <p:spPr>
          <a:xfrm>
            <a:off x="494453" y="757646"/>
            <a:ext cx="9916643" cy="6100353"/>
          </a:xfrm>
        </p:spPr>
        <p:txBody>
          <a:bodyPr>
            <a:normAutofit lnSpcReduction="10000"/>
          </a:bodyPr>
          <a:lstStyle/>
          <a:p>
            <a:pPr algn="just"/>
            <a:r>
              <a:rPr lang="en-US" sz="3000" b="1" dirty="0"/>
              <a:t>A short story is a type of prose fiction that typically focuses on one or a few characters, a single event, or </a:t>
            </a:r>
            <a:r>
              <a:rPr lang="en-US" sz="3000" b="1" dirty="0" smtClean="0"/>
              <a:t>theme. </a:t>
            </a:r>
          </a:p>
          <a:p>
            <a:pPr algn="just"/>
            <a:r>
              <a:rPr lang="en-US" sz="3000" b="1" dirty="0" smtClean="0"/>
              <a:t>It </a:t>
            </a:r>
            <a:r>
              <a:rPr lang="en-US" sz="3000" b="1" dirty="0"/>
              <a:t>usually aims </a:t>
            </a:r>
            <a:r>
              <a:rPr lang="en-US" sz="3000" b="1" dirty="0" smtClean="0"/>
              <a:t>at creating </a:t>
            </a:r>
            <a:r>
              <a:rPr lang="en-US" sz="3000" b="1" dirty="0"/>
              <a:t>a specific mood, atmosphere, or effect in the reader. </a:t>
            </a:r>
            <a:endParaRPr lang="en-US" sz="3000" b="1" dirty="0" smtClean="0"/>
          </a:p>
          <a:p>
            <a:pPr algn="just"/>
            <a:r>
              <a:rPr lang="en-US" sz="3000" b="1" dirty="0" smtClean="0"/>
              <a:t>Unlike </a:t>
            </a:r>
            <a:r>
              <a:rPr lang="en-US" sz="3000" b="1" dirty="0"/>
              <a:t>novels or </a:t>
            </a:r>
            <a:r>
              <a:rPr lang="en-US" sz="3000" b="1" dirty="0" smtClean="0"/>
              <a:t>novellas, </a:t>
            </a:r>
            <a:r>
              <a:rPr lang="en-US" sz="3000" b="1" dirty="0"/>
              <a:t>short stories do not have multiple subplots, extensive descriptions, or complex character development. </a:t>
            </a:r>
            <a:endParaRPr lang="en-US" sz="3000" b="1" dirty="0" smtClean="0"/>
          </a:p>
          <a:p>
            <a:pPr algn="just"/>
            <a:r>
              <a:rPr lang="en-US" sz="3000" b="1" dirty="0" smtClean="0"/>
              <a:t>The </a:t>
            </a:r>
            <a:r>
              <a:rPr lang="en-US" sz="3000" b="1" dirty="0"/>
              <a:t>length of a short story can vary, but it is generally considered to be between 1,000 and </a:t>
            </a:r>
            <a:r>
              <a:rPr lang="en-US" sz="3000" b="1" dirty="0" smtClean="0"/>
              <a:t>20,000 words (about 4-40pages) and are usually read in one sitting and have a limited scope of action and setting</a:t>
            </a:r>
          </a:p>
          <a:p>
            <a:pPr marL="0" indent="0">
              <a:buNone/>
            </a:pPr>
            <a:endParaRPr lang="en-US" sz="3000" dirty="0"/>
          </a:p>
        </p:txBody>
      </p:sp>
    </p:spTree>
    <p:extLst>
      <p:ext uri="{BB962C8B-B14F-4D97-AF65-F5344CB8AC3E}">
        <p14:creationId xmlns:p14="http://schemas.microsoft.com/office/powerpoint/2010/main" val="3250086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504"/>
            <a:ext cx="8596668" cy="1162594"/>
          </a:xfrm>
        </p:spPr>
        <p:txBody>
          <a:bodyPr>
            <a:normAutofit fontScale="90000"/>
          </a:bodyPr>
          <a:lstStyle/>
          <a:p>
            <a:r>
              <a:rPr lang="en-GB" dirty="0" smtClean="0"/>
              <a:t>THE EVOLUTION OF PROSE FICTION: RISE AND DEVELOPMENT</a:t>
            </a:r>
            <a:endParaRPr lang="en-GB" dirty="0"/>
          </a:p>
        </p:txBody>
      </p:sp>
      <p:sp>
        <p:nvSpPr>
          <p:cNvPr id="3" name="Content Placeholder 2"/>
          <p:cNvSpPr>
            <a:spLocks noGrp="1"/>
          </p:cNvSpPr>
          <p:nvPr>
            <p:ph idx="1"/>
          </p:nvPr>
        </p:nvSpPr>
        <p:spPr>
          <a:xfrm>
            <a:off x="352697" y="1267099"/>
            <a:ext cx="11508377" cy="5421084"/>
          </a:xfrm>
        </p:spPr>
        <p:txBody>
          <a:bodyPr>
            <a:normAutofit lnSpcReduction="10000"/>
          </a:bodyPr>
          <a:lstStyle/>
          <a:p>
            <a:pPr marL="0" indent="0" algn="just">
              <a:buNone/>
            </a:pPr>
            <a:r>
              <a:rPr lang="en-GB" sz="2400" b="1" dirty="0" smtClean="0"/>
              <a:t>The prose form of writing is not indigenous to Africa, it evolved from Europe. The Factors that led to the rise and development of prose fiction include: </a:t>
            </a:r>
          </a:p>
          <a:p>
            <a:pPr algn="just"/>
            <a:r>
              <a:rPr lang="en-GB" sz="2400" b="1" dirty="0" smtClean="0"/>
              <a:t>Industrial Revolution</a:t>
            </a:r>
          </a:p>
          <a:p>
            <a:pPr algn="just"/>
            <a:r>
              <a:rPr lang="en-GB" sz="2400" b="1" dirty="0" smtClean="0"/>
              <a:t>Rise of the middle class</a:t>
            </a:r>
          </a:p>
          <a:p>
            <a:pPr algn="just"/>
            <a:r>
              <a:rPr lang="en-GB" sz="2400" b="1" dirty="0" smtClean="0"/>
              <a:t>Evolution of the printing press</a:t>
            </a:r>
          </a:p>
          <a:p>
            <a:pPr algn="just"/>
            <a:r>
              <a:rPr lang="en-GB" sz="2400" b="1" dirty="0" smtClean="0"/>
              <a:t>Increased literacy</a:t>
            </a:r>
          </a:p>
          <a:p>
            <a:pPr algn="just"/>
            <a:r>
              <a:rPr lang="en-GB" sz="2400" b="1" dirty="0" smtClean="0"/>
              <a:t>Realism  </a:t>
            </a:r>
          </a:p>
          <a:p>
            <a:pPr marL="0" indent="0" algn="just">
              <a:buNone/>
            </a:pPr>
            <a:r>
              <a:rPr lang="en-GB" sz="2400" b="1" dirty="0" smtClean="0"/>
              <a:t>The factors that led to the rise and development of prose fiction in Africa include:</a:t>
            </a:r>
          </a:p>
          <a:p>
            <a:pPr algn="just"/>
            <a:r>
              <a:rPr lang="en-GB" sz="2400" b="1" dirty="0" smtClean="0"/>
              <a:t>Introduction of slavery and settler colonialism</a:t>
            </a:r>
          </a:p>
          <a:p>
            <a:pPr algn="just"/>
            <a:r>
              <a:rPr lang="en-GB" sz="2400" b="1" dirty="0" smtClean="0"/>
              <a:t>Western Education</a:t>
            </a:r>
          </a:p>
          <a:p>
            <a:pPr algn="just"/>
            <a:r>
              <a:rPr lang="en-GB" sz="2400" b="1" dirty="0" smtClean="0"/>
              <a:t>Nationalism</a:t>
            </a:r>
          </a:p>
          <a:p>
            <a:pPr marL="0" indent="0" algn="just">
              <a:buNone/>
            </a:pPr>
            <a:endParaRPr lang="en-GB" sz="2400" b="1" dirty="0" smtClean="0"/>
          </a:p>
        </p:txBody>
      </p:sp>
    </p:spTree>
    <p:extLst>
      <p:ext uri="{BB962C8B-B14F-4D97-AF65-F5344CB8AC3E}">
        <p14:creationId xmlns:p14="http://schemas.microsoft.com/office/powerpoint/2010/main" val="99809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r>
              <a:rPr lang="en-GB" dirty="0" smtClean="0"/>
              <a:t>Elements of </a:t>
            </a:r>
            <a:r>
              <a:rPr lang="en-GB" dirty="0"/>
              <a:t>P</a:t>
            </a:r>
            <a:r>
              <a:rPr lang="en-GB" dirty="0" smtClean="0"/>
              <a:t>rose Fiction </a:t>
            </a:r>
            <a:endParaRPr lang="en-GB" dirty="0"/>
          </a:p>
        </p:txBody>
      </p:sp>
      <p:sp>
        <p:nvSpPr>
          <p:cNvPr id="3" name="Content Placeholder 2"/>
          <p:cNvSpPr>
            <a:spLocks noGrp="1"/>
          </p:cNvSpPr>
          <p:nvPr>
            <p:ph idx="1"/>
          </p:nvPr>
        </p:nvSpPr>
        <p:spPr>
          <a:xfrm>
            <a:off x="481391" y="1240972"/>
            <a:ext cx="10687352" cy="5362094"/>
          </a:xfrm>
        </p:spPr>
        <p:txBody>
          <a:bodyPr>
            <a:normAutofit/>
          </a:bodyPr>
          <a:lstStyle/>
          <a:p>
            <a:r>
              <a:rPr lang="en-US" sz="2800" b="1" dirty="0" smtClean="0"/>
              <a:t>The basic elements </a:t>
            </a:r>
            <a:r>
              <a:rPr lang="en-US" sz="2800" b="1" dirty="0"/>
              <a:t>of prose fiction are: </a:t>
            </a:r>
            <a:endParaRPr lang="en-US" sz="2800" b="1" dirty="0" smtClean="0"/>
          </a:p>
          <a:p>
            <a:r>
              <a:rPr lang="en-US" sz="2800" b="1" dirty="0" smtClean="0"/>
              <a:t>Plot </a:t>
            </a:r>
          </a:p>
          <a:p>
            <a:r>
              <a:rPr lang="en-US" sz="2800" b="1" dirty="0" smtClean="0"/>
              <a:t>subject matter </a:t>
            </a:r>
          </a:p>
          <a:p>
            <a:r>
              <a:rPr lang="en-US" sz="2800" b="1" dirty="0" smtClean="0"/>
              <a:t>Theme</a:t>
            </a:r>
          </a:p>
          <a:p>
            <a:r>
              <a:rPr lang="en-US" sz="2800" b="1" dirty="0" smtClean="0"/>
              <a:t>Characterization </a:t>
            </a:r>
          </a:p>
          <a:p>
            <a:r>
              <a:rPr lang="en-US" sz="2800" b="1" dirty="0" smtClean="0"/>
              <a:t>Setting</a:t>
            </a:r>
          </a:p>
          <a:p>
            <a:r>
              <a:rPr lang="en-US" sz="2800" b="1" dirty="0" smtClean="0"/>
              <a:t>Point of view</a:t>
            </a:r>
          </a:p>
          <a:p>
            <a:r>
              <a:rPr lang="en-US" sz="2800" b="1" dirty="0" smtClean="0"/>
              <a:t>language</a:t>
            </a:r>
            <a:endParaRPr lang="en-GB" sz="2800" b="1" dirty="0"/>
          </a:p>
        </p:txBody>
      </p:sp>
    </p:spTree>
    <p:extLst>
      <p:ext uri="{BB962C8B-B14F-4D97-AF65-F5344CB8AC3E}">
        <p14:creationId xmlns:p14="http://schemas.microsoft.com/office/powerpoint/2010/main" val="2366519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Plot </a:t>
            </a:r>
            <a:endParaRPr lang="en-GB" dirty="0"/>
          </a:p>
        </p:txBody>
      </p:sp>
      <p:sp>
        <p:nvSpPr>
          <p:cNvPr id="3" name="Content Placeholder 2"/>
          <p:cNvSpPr>
            <a:spLocks noGrp="1"/>
          </p:cNvSpPr>
          <p:nvPr>
            <p:ph idx="1"/>
          </p:nvPr>
        </p:nvSpPr>
        <p:spPr>
          <a:xfrm>
            <a:off x="274320" y="1319349"/>
            <a:ext cx="11064240" cy="5212080"/>
          </a:xfrm>
        </p:spPr>
        <p:txBody>
          <a:bodyPr>
            <a:normAutofit/>
          </a:bodyPr>
          <a:lstStyle/>
          <a:p>
            <a:pPr marL="0" indent="0" algn="just">
              <a:buNone/>
            </a:pPr>
            <a:endParaRPr lang="en-US" dirty="0"/>
          </a:p>
          <a:p>
            <a:pPr marL="0" indent="0" algn="just">
              <a:buNone/>
            </a:pPr>
            <a:r>
              <a:rPr lang="en-US" sz="3600" b="1" dirty="0" smtClean="0"/>
              <a:t>Aristotle</a:t>
            </a:r>
            <a:r>
              <a:rPr lang="en-US" sz="3600" b="1" dirty="0"/>
              <a:t>, defined plot to be “narration of action and arrangement of incidents”. A plot </a:t>
            </a:r>
            <a:r>
              <a:rPr lang="en-US" sz="3600" b="1" dirty="0" smtClean="0"/>
              <a:t>structure can be: </a:t>
            </a:r>
            <a:endParaRPr lang="en-US" sz="3600" b="1" dirty="0"/>
          </a:p>
          <a:p>
            <a:pPr algn="just">
              <a:buNone/>
            </a:pPr>
            <a:r>
              <a:rPr lang="en-US" sz="3600" b="1" dirty="0"/>
              <a:t>		(</a:t>
            </a:r>
            <a:r>
              <a:rPr lang="en-US" sz="3600" b="1" dirty="0" err="1"/>
              <a:t>i</a:t>
            </a:r>
            <a:r>
              <a:rPr lang="en-US" sz="3600" b="1" dirty="0"/>
              <a:t>) </a:t>
            </a:r>
            <a:r>
              <a:rPr lang="en-US" sz="3600" b="1" dirty="0" smtClean="0"/>
              <a:t>Simple </a:t>
            </a:r>
            <a:r>
              <a:rPr lang="en-US" sz="3600" b="1" dirty="0" smtClean="0"/>
              <a:t>or </a:t>
            </a:r>
            <a:r>
              <a:rPr lang="en-US" sz="3600" b="1" dirty="0" smtClean="0"/>
              <a:t>Linear plot structure: example </a:t>
            </a:r>
            <a:r>
              <a:rPr lang="en-US" sz="3600" b="1" dirty="0"/>
              <a:t>is  </a:t>
            </a:r>
            <a:r>
              <a:rPr lang="en-US" sz="3600" b="1" dirty="0" smtClean="0"/>
              <a:t>Chinua Achebe’s </a:t>
            </a:r>
            <a:r>
              <a:rPr lang="en-US" sz="3600" b="1" i="1" dirty="0" smtClean="0"/>
              <a:t>Things Fall Apart </a:t>
            </a:r>
            <a:r>
              <a:rPr lang="en-US" sz="3600" b="1" dirty="0"/>
              <a:t>		</a:t>
            </a:r>
            <a:endParaRPr lang="en-US" sz="3600" b="1" dirty="0" smtClean="0"/>
          </a:p>
          <a:p>
            <a:pPr algn="just">
              <a:buNone/>
            </a:pPr>
            <a:r>
              <a:rPr lang="en-US" sz="3600" b="1" dirty="0" smtClean="0"/>
              <a:t>	(</a:t>
            </a:r>
            <a:r>
              <a:rPr lang="en-US" sz="3600" b="1" dirty="0"/>
              <a:t>ii) </a:t>
            </a:r>
            <a:r>
              <a:rPr lang="en-US" sz="3600" b="1" dirty="0" smtClean="0"/>
              <a:t>Complex or Non-linear plot structure: example </a:t>
            </a:r>
            <a:r>
              <a:rPr lang="en-US" sz="3600" b="1" dirty="0"/>
              <a:t>is </a:t>
            </a:r>
            <a:r>
              <a:rPr lang="en-US" sz="3600" b="1" dirty="0" err="1"/>
              <a:t>Helon</a:t>
            </a:r>
            <a:r>
              <a:rPr lang="en-US" sz="3600" b="1" dirty="0"/>
              <a:t> </a:t>
            </a:r>
            <a:r>
              <a:rPr lang="en-US" sz="3600" b="1" dirty="0" err="1"/>
              <a:t>Habila’s</a:t>
            </a:r>
            <a:r>
              <a:rPr lang="en-US" sz="3600" b="1" i="1" dirty="0"/>
              <a:t> Waiting for an Angel.</a:t>
            </a:r>
          </a:p>
          <a:p>
            <a:pPr algn="just">
              <a:buNone/>
            </a:pPr>
            <a:endParaRPr lang="en-US" sz="3600" b="1" dirty="0"/>
          </a:p>
          <a:p>
            <a:pPr algn="just"/>
            <a:endParaRPr lang="en-GB" dirty="0"/>
          </a:p>
        </p:txBody>
      </p:sp>
    </p:spTree>
    <p:extLst>
      <p:ext uri="{BB962C8B-B14F-4D97-AF65-F5344CB8AC3E}">
        <p14:creationId xmlns:p14="http://schemas.microsoft.com/office/powerpoint/2010/main" val="2410230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Theme </a:t>
            </a:r>
            <a:endParaRPr lang="en-GB" dirty="0"/>
          </a:p>
        </p:txBody>
      </p:sp>
      <p:sp>
        <p:nvSpPr>
          <p:cNvPr id="3" name="Content Placeholder 2"/>
          <p:cNvSpPr>
            <a:spLocks noGrp="1"/>
          </p:cNvSpPr>
          <p:nvPr>
            <p:ph idx="1"/>
          </p:nvPr>
        </p:nvSpPr>
        <p:spPr>
          <a:xfrm>
            <a:off x="677334" y="1345475"/>
            <a:ext cx="10021146" cy="5094514"/>
          </a:xfrm>
        </p:spPr>
        <p:txBody>
          <a:bodyPr>
            <a:normAutofit/>
          </a:bodyPr>
          <a:lstStyle/>
          <a:p>
            <a:r>
              <a:rPr lang="en-US" sz="3600" b="1" dirty="0" smtClean="0"/>
              <a:t>Theme </a:t>
            </a:r>
            <a:r>
              <a:rPr lang="en-US" sz="3600" b="1" dirty="0"/>
              <a:t>refers to the underlying </a:t>
            </a:r>
            <a:r>
              <a:rPr lang="en-US" sz="3600" b="1" dirty="0" smtClean="0"/>
              <a:t>message, the central </a:t>
            </a:r>
            <a:r>
              <a:rPr lang="en-US" sz="3600" b="1" dirty="0"/>
              <a:t>or the main idea of </a:t>
            </a:r>
            <a:r>
              <a:rPr lang="en-US" sz="3600" b="1" dirty="0" smtClean="0"/>
              <a:t>a story</a:t>
            </a:r>
            <a:r>
              <a:rPr lang="en-US" sz="3600" b="1" dirty="0"/>
              <a:t>, such as what the author wants to convey, what the story reveals about human nature, or what moral lesson it teaches. </a:t>
            </a:r>
            <a:endParaRPr lang="en-US" sz="3600" b="1" dirty="0" smtClean="0"/>
          </a:p>
          <a:p>
            <a:r>
              <a:rPr lang="en-US" sz="3600" b="1" dirty="0" smtClean="0"/>
              <a:t>For </a:t>
            </a:r>
            <a:r>
              <a:rPr lang="en-US" sz="3600" b="1" dirty="0"/>
              <a:t>example, t</a:t>
            </a:r>
            <a:r>
              <a:rPr lang="en-US" sz="3600" b="1" dirty="0" smtClean="0"/>
              <a:t>he dominant theme </a:t>
            </a:r>
            <a:r>
              <a:rPr lang="en-US" sz="3600" b="1" dirty="0"/>
              <a:t>of </a:t>
            </a:r>
            <a:r>
              <a:rPr lang="en-US" sz="3600" b="1" dirty="0" smtClean="0"/>
              <a:t>Achebe’s </a:t>
            </a:r>
            <a:r>
              <a:rPr lang="en-US" sz="3600" b="1" i="1" dirty="0" smtClean="0"/>
              <a:t>Things Fall Apart </a:t>
            </a:r>
            <a:r>
              <a:rPr lang="en-US" sz="3600" b="1" dirty="0" smtClean="0"/>
              <a:t>is cultural clash</a:t>
            </a:r>
            <a:endParaRPr lang="en-GB" sz="3600" b="1" dirty="0"/>
          </a:p>
        </p:txBody>
      </p:sp>
    </p:spTree>
    <p:extLst>
      <p:ext uri="{BB962C8B-B14F-4D97-AF65-F5344CB8AC3E}">
        <p14:creationId xmlns:p14="http://schemas.microsoft.com/office/powerpoint/2010/main" val="1068258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Subject Matter</a:t>
            </a:r>
            <a:endParaRPr lang="en-GB" dirty="0"/>
          </a:p>
        </p:txBody>
      </p:sp>
      <p:sp>
        <p:nvSpPr>
          <p:cNvPr id="3" name="Content Placeholder 2"/>
          <p:cNvSpPr>
            <a:spLocks noGrp="1"/>
          </p:cNvSpPr>
          <p:nvPr>
            <p:ph idx="1"/>
          </p:nvPr>
        </p:nvSpPr>
        <p:spPr>
          <a:xfrm>
            <a:off x="677333" y="1240971"/>
            <a:ext cx="10922484" cy="5421086"/>
          </a:xfrm>
        </p:spPr>
        <p:txBody>
          <a:bodyPr/>
          <a:lstStyle/>
          <a:p>
            <a:pPr algn="just"/>
            <a:endParaRPr lang="en-US" dirty="0" smtClean="0"/>
          </a:p>
          <a:p>
            <a:pPr algn="just"/>
            <a:r>
              <a:rPr lang="en-US" sz="3200" b="1" dirty="0"/>
              <a:t>Subject matter in prose is the summary of what the story is about</a:t>
            </a:r>
            <a:r>
              <a:rPr lang="en-US" sz="3200" b="1" dirty="0" smtClean="0"/>
              <a:t>.</a:t>
            </a:r>
          </a:p>
          <a:p>
            <a:pPr algn="just"/>
            <a:r>
              <a:rPr lang="en-US" sz="3200" b="1" dirty="0" smtClean="0"/>
              <a:t>Subject </a:t>
            </a:r>
            <a:r>
              <a:rPr lang="en-US" sz="3200" b="1" dirty="0"/>
              <a:t>matter refers to the topic or the content of the story, such as what happens, who are the characters, and where and when it takes place</a:t>
            </a:r>
            <a:r>
              <a:rPr lang="en-US" sz="3200" b="1" dirty="0" smtClean="0"/>
              <a:t>.</a:t>
            </a:r>
          </a:p>
          <a:p>
            <a:pPr algn="just"/>
            <a:r>
              <a:rPr lang="en-US" sz="3200" b="1" dirty="0" smtClean="0"/>
              <a:t>For example, the subject matter of Achebe’s Things Fall Apart could be the impacts of colonialism on people in an African community.  </a:t>
            </a:r>
          </a:p>
          <a:p>
            <a:pPr algn="just"/>
            <a:endParaRPr lang="en-GB" sz="3200" b="1" dirty="0"/>
          </a:p>
        </p:txBody>
      </p:sp>
    </p:spTree>
    <p:extLst>
      <p:ext uri="{BB962C8B-B14F-4D97-AF65-F5344CB8AC3E}">
        <p14:creationId xmlns:p14="http://schemas.microsoft.com/office/powerpoint/2010/main" val="3949765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92331"/>
          </a:xfrm>
        </p:spPr>
        <p:txBody>
          <a:bodyPr/>
          <a:lstStyle/>
          <a:p>
            <a:r>
              <a:rPr lang="en-GB" dirty="0" smtClean="0"/>
              <a:t>Characterisation/Character</a:t>
            </a:r>
            <a:endParaRPr lang="en-GB" dirty="0"/>
          </a:p>
        </p:txBody>
      </p:sp>
      <p:sp>
        <p:nvSpPr>
          <p:cNvPr id="3" name="Content Placeholder 2"/>
          <p:cNvSpPr>
            <a:spLocks noGrp="1"/>
          </p:cNvSpPr>
          <p:nvPr>
            <p:ph idx="1"/>
          </p:nvPr>
        </p:nvSpPr>
        <p:spPr>
          <a:xfrm>
            <a:off x="0" y="444136"/>
            <a:ext cx="12192000" cy="6413864"/>
          </a:xfrm>
        </p:spPr>
        <p:txBody>
          <a:bodyPr>
            <a:noAutofit/>
          </a:bodyPr>
          <a:lstStyle/>
          <a:p>
            <a:pPr marL="0" indent="0" algn="just">
              <a:buNone/>
            </a:pPr>
            <a:r>
              <a:rPr lang="en-US" sz="2200" b="1" dirty="0"/>
              <a:t>CHARACTERIZATION: - Characterization is a method  of creating  human or non-human persons or things that exists for the reader as ‘real’ within the limits of the work of art. </a:t>
            </a:r>
            <a:endParaRPr lang="en-US" sz="2200" b="1" dirty="0" smtClean="0"/>
          </a:p>
          <a:p>
            <a:pPr marL="0" indent="0" algn="just">
              <a:buNone/>
            </a:pPr>
            <a:r>
              <a:rPr lang="en-US" sz="2200" b="1" dirty="0"/>
              <a:t>TYPES OF CHARACTER: </a:t>
            </a:r>
          </a:p>
          <a:p>
            <a:pPr lvl="1" algn="just"/>
            <a:r>
              <a:rPr lang="en-US" sz="2200" b="1" dirty="0"/>
              <a:t>Flat </a:t>
            </a:r>
            <a:r>
              <a:rPr lang="en-US" sz="2200" b="1" dirty="0" smtClean="0"/>
              <a:t>character:  </a:t>
            </a:r>
            <a:r>
              <a:rPr lang="en-US" sz="2200" b="1" dirty="0"/>
              <a:t>Are those characters that remain the same in the course of the story from beginning to the end </a:t>
            </a:r>
            <a:r>
              <a:rPr lang="en-US" sz="2200" b="1" dirty="0" err="1" smtClean="0"/>
              <a:t>e.g</a:t>
            </a:r>
            <a:r>
              <a:rPr lang="en-US" sz="2200" b="1" dirty="0" smtClean="0"/>
              <a:t> </a:t>
            </a:r>
            <a:r>
              <a:rPr lang="en-US" sz="2200" b="1" dirty="0"/>
              <a:t>Okonkwo in Achebe’s </a:t>
            </a:r>
            <a:r>
              <a:rPr lang="en-US" sz="2200" b="1" i="1" dirty="0"/>
              <a:t>Things fall Apart</a:t>
            </a:r>
            <a:r>
              <a:rPr lang="en-US" sz="2200" b="1" i="1" dirty="0" smtClean="0"/>
              <a:t>.</a:t>
            </a:r>
            <a:endParaRPr lang="en-US" sz="2200" b="1" dirty="0"/>
          </a:p>
          <a:p>
            <a:pPr lvl="1" algn="just"/>
            <a:r>
              <a:rPr lang="en-US" sz="2200" b="1" dirty="0"/>
              <a:t>Round  character: a character that grows in the course of the narration.  Most  times they grow from innocence to </a:t>
            </a:r>
            <a:r>
              <a:rPr lang="en-US" sz="2200" b="1" dirty="0" smtClean="0"/>
              <a:t>maturity and adapt to situations accordingly </a:t>
            </a:r>
          </a:p>
          <a:p>
            <a:pPr lvl="1" algn="just"/>
            <a:r>
              <a:rPr lang="en-US" sz="2200" b="1" dirty="0" smtClean="0"/>
              <a:t>Stereotype character: a character created based on a stereotypical belief about a group of people which may not be a definite representation. Superintendent </a:t>
            </a:r>
            <a:r>
              <a:rPr lang="en-US" sz="2200" b="1" dirty="0" err="1" smtClean="0"/>
              <a:t>Mufutau</a:t>
            </a:r>
            <a:r>
              <a:rPr lang="en-US" sz="2200" b="1" dirty="0" smtClean="0"/>
              <a:t> in </a:t>
            </a:r>
            <a:r>
              <a:rPr lang="en-US" sz="2200" b="1" i="1" dirty="0" smtClean="0"/>
              <a:t>Waiting for an Angel </a:t>
            </a:r>
          </a:p>
          <a:p>
            <a:pPr lvl="1" algn="just"/>
            <a:r>
              <a:rPr lang="en-US" sz="2200" b="1" dirty="0" smtClean="0"/>
              <a:t>Stock character: this is closely related to a stereotype character. It is a character </a:t>
            </a:r>
            <a:r>
              <a:rPr lang="en-US" sz="2200" b="1" dirty="0"/>
              <a:t>created based on a </a:t>
            </a:r>
            <a:r>
              <a:rPr lang="en-US" sz="2200" b="1" dirty="0" smtClean="0"/>
              <a:t>general </a:t>
            </a:r>
            <a:r>
              <a:rPr lang="en-US" sz="2200" b="1" dirty="0"/>
              <a:t>belief about a group of people which </a:t>
            </a:r>
            <a:r>
              <a:rPr lang="en-US" sz="2200" b="1" dirty="0" smtClean="0"/>
              <a:t>is highly characteristic of the group e.g. Nigerian soldiers are highly known for their brutality as exemplified by the soldiers that killed the unnamed character in </a:t>
            </a:r>
            <a:r>
              <a:rPr lang="en-US" sz="2200" b="1" i="1" dirty="0" smtClean="0"/>
              <a:t>Waiting </a:t>
            </a:r>
            <a:r>
              <a:rPr lang="en-US" sz="2200" b="1" i="1" dirty="0"/>
              <a:t>for an angel </a:t>
            </a:r>
          </a:p>
          <a:p>
            <a:pPr lvl="1" algn="just"/>
            <a:r>
              <a:rPr lang="en-US" sz="2200" b="1" dirty="0"/>
              <a:t>Allegorical  characters:  characters that are not human beings.</a:t>
            </a:r>
          </a:p>
          <a:p>
            <a:pPr algn="just"/>
            <a:endParaRPr lang="en-GB" sz="2200" b="1" dirty="0"/>
          </a:p>
        </p:txBody>
      </p:sp>
    </p:spTree>
    <p:extLst>
      <p:ext uri="{BB962C8B-B14F-4D97-AF65-F5344CB8AC3E}">
        <p14:creationId xmlns:p14="http://schemas.microsoft.com/office/powerpoint/2010/main" val="4278807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126"/>
          </a:xfrm>
        </p:spPr>
        <p:txBody>
          <a:bodyPr>
            <a:normAutofit fontScale="90000"/>
          </a:bodyPr>
          <a:lstStyle/>
          <a:p>
            <a:r>
              <a:rPr lang="en-GB" dirty="0" smtClean="0"/>
              <a:t>Setting</a:t>
            </a:r>
            <a:br>
              <a:rPr lang="en-GB" dirty="0" smtClean="0"/>
            </a:br>
            <a:endParaRPr lang="en-GB" dirty="0"/>
          </a:p>
        </p:txBody>
      </p:sp>
      <p:sp>
        <p:nvSpPr>
          <p:cNvPr id="3" name="Content Placeholder 2"/>
          <p:cNvSpPr>
            <a:spLocks noGrp="1"/>
          </p:cNvSpPr>
          <p:nvPr>
            <p:ph idx="1"/>
          </p:nvPr>
        </p:nvSpPr>
        <p:spPr>
          <a:xfrm>
            <a:off x="677333" y="1214847"/>
            <a:ext cx="9786015" cy="5225142"/>
          </a:xfrm>
        </p:spPr>
        <p:txBody>
          <a:bodyPr>
            <a:normAutofit/>
          </a:bodyPr>
          <a:lstStyle/>
          <a:p>
            <a:pPr marL="0" indent="0">
              <a:buNone/>
            </a:pPr>
            <a:r>
              <a:rPr lang="en-GB" sz="3200" dirty="0" smtClean="0"/>
              <a:t>This is the background against which the actions of a narrative take place.</a:t>
            </a:r>
          </a:p>
          <a:p>
            <a:pPr marL="0" indent="0">
              <a:buNone/>
            </a:pPr>
            <a:r>
              <a:rPr lang="en-GB" sz="3200" dirty="0" smtClean="0"/>
              <a:t>Setting could be divided into:</a:t>
            </a:r>
          </a:p>
          <a:p>
            <a:r>
              <a:rPr lang="en-GB" sz="3200" dirty="0" smtClean="0"/>
              <a:t>Spatial setting: deals with physical setting and geographical setting </a:t>
            </a:r>
          </a:p>
          <a:p>
            <a:r>
              <a:rPr lang="en-GB" sz="3200" dirty="0" smtClean="0"/>
              <a:t>Temporal setting: deals with the time period of the events narrated </a:t>
            </a:r>
            <a:endParaRPr lang="en-GB" sz="3200" dirty="0"/>
          </a:p>
        </p:txBody>
      </p:sp>
    </p:spTree>
    <p:extLst>
      <p:ext uri="{BB962C8B-B14F-4D97-AF65-F5344CB8AC3E}">
        <p14:creationId xmlns:p14="http://schemas.microsoft.com/office/powerpoint/2010/main" val="1377582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What is Prose?</a:t>
            </a:r>
            <a:endParaRPr lang="en-GB" dirty="0"/>
          </a:p>
        </p:txBody>
      </p:sp>
      <p:sp>
        <p:nvSpPr>
          <p:cNvPr id="3" name="Content Placeholder 2"/>
          <p:cNvSpPr>
            <a:spLocks noGrp="1"/>
          </p:cNvSpPr>
          <p:nvPr>
            <p:ph idx="1"/>
          </p:nvPr>
        </p:nvSpPr>
        <p:spPr>
          <a:xfrm>
            <a:off x="326571" y="1270000"/>
            <a:ext cx="10802983" cy="5460273"/>
          </a:xfrm>
        </p:spPr>
        <p:txBody>
          <a:bodyPr>
            <a:normAutofit/>
          </a:bodyPr>
          <a:lstStyle/>
          <a:p>
            <a:pPr algn="just"/>
            <a:r>
              <a:rPr lang="en-GB" sz="2800" b="1" dirty="0"/>
              <a:t>T</a:t>
            </a:r>
            <a:r>
              <a:rPr lang="en-GB" sz="2800" b="1" dirty="0" smtClean="0"/>
              <a:t>he term “prose” is derived from the Latin “</a:t>
            </a:r>
            <a:r>
              <a:rPr lang="en-GB" sz="2800" b="1" dirty="0" err="1" smtClean="0"/>
              <a:t>prosa</a:t>
            </a:r>
            <a:r>
              <a:rPr lang="en-GB" sz="2800" b="1" dirty="0" smtClean="0"/>
              <a:t>” or “</a:t>
            </a:r>
            <a:r>
              <a:rPr lang="en-GB" sz="2800" b="1" dirty="0" err="1" smtClean="0"/>
              <a:t>proversa</a:t>
            </a:r>
            <a:r>
              <a:rPr lang="en-GB" sz="2800" b="1" dirty="0" smtClean="0"/>
              <a:t> </a:t>
            </a:r>
            <a:r>
              <a:rPr lang="en-GB" sz="2800" b="1" dirty="0" err="1" smtClean="0"/>
              <a:t>oratio</a:t>
            </a:r>
            <a:r>
              <a:rPr lang="en-GB" sz="2800" b="1" dirty="0" smtClean="0"/>
              <a:t>” which simply means “straightforward discourse”. </a:t>
            </a:r>
          </a:p>
          <a:p>
            <a:pPr algn="just"/>
            <a:endParaRPr lang="en-GB" sz="2800" b="1" dirty="0"/>
          </a:p>
          <a:p>
            <a:pPr algn="just"/>
            <a:r>
              <a:rPr lang="en-GB" sz="2800" b="1" dirty="0" smtClean="0"/>
              <a:t>This denotes a typical form of speech and grammatical structure rather than a regular rhythmic structure as in poetry which seeks to disrupt conventional language by following metrical structure (line and stanzas) and rhyming schemes. </a:t>
            </a:r>
          </a:p>
          <a:p>
            <a:endParaRPr lang="en-GB" dirty="0" smtClean="0"/>
          </a:p>
          <a:p>
            <a:endParaRPr lang="en-GB" dirty="0"/>
          </a:p>
        </p:txBody>
      </p:sp>
    </p:spTree>
    <p:extLst>
      <p:ext uri="{BB962C8B-B14F-4D97-AF65-F5344CB8AC3E}">
        <p14:creationId xmlns:p14="http://schemas.microsoft.com/office/powerpoint/2010/main" val="1673411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of view</a:t>
            </a:r>
            <a:endParaRPr lang="en-GB" dirty="0"/>
          </a:p>
        </p:txBody>
      </p:sp>
      <p:sp>
        <p:nvSpPr>
          <p:cNvPr id="3" name="Content Placeholder 2"/>
          <p:cNvSpPr>
            <a:spLocks noGrp="1"/>
          </p:cNvSpPr>
          <p:nvPr>
            <p:ph idx="1"/>
          </p:nvPr>
        </p:nvSpPr>
        <p:spPr>
          <a:xfrm>
            <a:off x="677333" y="1306286"/>
            <a:ext cx="10151775" cy="5212079"/>
          </a:xfrm>
        </p:spPr>
        <p:txBody>
          <a:bodyPr>
            <a:normAutofit/>
          </a:bodyPr>
          <a:lstStyle/>
          <a:p>
            <a:pPr marL="0" indent="0">
              <a:buNone/>
            </a:pPr>
            <a:r>
              <a:rPr lang="en-GB" sz="2400" b="1" dirty="0" smtClean="0"/>
              <a:t>The manner in which a writer narrates his/her story is the point of view. It is the perspective from which the reader hears, sees, and feels the story</a:t>
            </a:r>
          </a:p>
          <a:p>
            <a:pPr marL="0" indent="0">
              <a:buNone/>
            </a:pPr>
            <a:r>
              <a:rPr lang="en-GB" sz="2400" b="1" dirty="0" smtClean="0"/>
              <a:t>Types</a:t>
            </a:r>
          </a:p>
          <a:p>
            <a:pPr marL="0" indent="0">
              <a:buNone/>
            </a:pPr>
            <a:r>
              <a:rPr lang="en-GB" sz="2400" b="1" dirty="0" smtClean="0"/>
              <a:t>1. Third Person point of view</a:t>
            </a:r>
          </a:p>
          <a:p>
            <a:pPr>
              <a:buFont typeface="Arial" panose="020B0604020202020204" pitchFamily="34" charset="0"/>
              <a:buChar char="•"/>
            </a:pPr>
            <a:r>
              <a:rPr lang="en-GB" sz="2400" b="1" dirty="0" smtClean="0"/>
              <a:t>Third person omniscient point of view</a:t>
            </a:r>
          </a:p>
          <a:p>
            <a:pPr>
              <a:buFont typeface="Arial" panose="020B0604020202020204" pitchFamily="34" charset="0"/>
              <a:buChar char="•"/>
            </a:pPr>
            <a:r>
              <a:rPr lang="en-GB" sz="2400" b="1" dirty="0" smtClean="0"/>
              <a:t>Third person limited point of view (here the narrator does not present the thoughts and feelings of the characters)</a:t>
            </a:r>
          </a:p>
          <a:p>
            <a:pPr marL="0" indent="0">
              <a:buNone/>
            </a:pPr>
            <a:r>
              <a:rPr lang="en-GB" sz="2400" b="1" dirty="0" smtClean="0"/>
              <a:t>2. First person point of view</a:t>
            </a:r>
          </a:p>
          <a:p>
            <a:pPr marL="0" indent="0">
              <a:buNone/>
            </a:pPr>
            <a:r>
              <a:rPr lang="en-GB" sz="2400" b="1" dirty="0" smtClean="0"/>
              <a:t>3. Second person point of view (not realistic)</a:t>
            </a:r>
          </a:p>
          <a:p>
            <a:pPr marL="0" indent="0">
              <a:buNone/>
            </a:pPr>
            <a:r>
              <a:rPr lang="en-GB" sz="2400" b="1" dirty="0" smtClean="0"/>
              <a:t>4. Multiple point of view (when a number of characters tell the story)</a:t>
            </a:r>
            <a:endParaRPr lang="en-GB" sz="2400" b="1" dirty="0"/>
          </a:p>
        </p:txBody>
      </p:sp>
    </p:spTree>
    <p:extLst>
      <p:ext uri="{BB962C8B-B14F-4D97-AF65-F5344CB8AC3E}">
        <p14:creationId xmlns:p14="http://schemas.microsoft.com/office/powerpoint/2010/main" val="922380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82880"/>
            <a:ext cx="11105363" cy="744583"/>
          </a:xfrm>
        </p:spPr>
        <p:txBody>
          <a:bodyPr/>
          <a:lstStyle/>
          <a:p>
            <a:r>
              <a:rPr lang="en-GB" dirty="0" smtClean="0"/>
              <a:t>Language and Style</a:t>
            </a:r>
            <a:endParaRPr lang="en-GB" dirty="0"/>
          </a:p>
        </p:txBody>
      </p:sp>
      <p:sp>
        <p:nvSpPr>
          <p:cNvPr id="3" name="Content Placeholder 2"/>
          <p:cNvSpPr>
            <a:spLocks noGrp="1"/>
          </p:cNvSpPr>
          <p:nvPr>
            <p:ph idx="1"/>
          </p:nvPr>
        </p:nvSpPr>
        <p:spPr>
          <a:xfrm>
            <a:off x="418011" y="927463"/>
            <a:ext cx="11116491" cy="5656217"/>
          </a:xfrm>
        </p:spPr>
        <p:txBody>
          <a:bodyPr>
            <a:normAutofit/>
          </a:bodyPr>
          <a:lstStyle/>
          <a:p>
            <a:pPr marL="0" indent="0" algn="just">
              <a:buNone/>
            </a:pPr>
            <a:r>
              <a:rPr lang="en-GB" sz="2800" b="1" dirty="0" smtClean="0"/>
              <a:t>Language is the choice of words a writer adopts in narrating his/her story while style refers to the language conventions used to construct the story</a:t>
            </a:r>
          </a:p>
          <a:p>
            <a:pPr algn="just"/>
            <a:r>
              <a:rPr lang="en-GB" sz="2800" b="1" dirty="0" smtClean="0"/>
              <a:t>All writers have their own unique style</a:t>
            </a:r>
          </a:p>
          <a:p>
            <a:pPr algn="just"/>
            <a:r>
              <a:rPr lang="en-GB" sz="2800" b="1" dirty="0" err="1" smtClean="0"/>
              <a:t>E.g</a:t>
            </a:r>
            <a:r>
              <a:rPr lang="en-GB" sz="2800" b="1" dirty="0" smtClean="0"/>
              <a:t> Achebe adopts simplicity in his language and style while Soyinka is an obscurantist/ obscure writer</a:t>
            </a:r>
            <a:endParaRPr lang="en-GB" sz="2800" b="1" dirty="0"/>
          </a:p>
          <a:p>
            <a:pPr marL="0" indent="0" algn="just">
              <a:buNone/>
            </a:pPr>
            <a:endParaRPr lang="en-GB" sz="2800" b="1" dirty="0" smtClean="0"/>
          </a:p>
          <a:p>
            <a:pPr marL="0" indent="0" algn="just">
              <a:buNone/>
            </a:pPr>
            <a:r>
              <a:rPr lang="en-GB" sz="2800" b="1" dirty="0" smtClean="0"/>
              <a:t>N.B. symbolism is an aspect of language and style which refers to the representation of one thing by another. The ability of a writer to use symbolism as part of his/her style often contributes to the overall beauty of a literary text.</a:t>
            </a:r>
            <a:endParaRPr lang="en-GB" sz="2800" b="1" dirty="0"/>
          </a:p>
        </p:txBody>
      </p:sp>
    </p:spTree>
    <p:extLst>
      <p:ext uri="{BB962C8B-B14F-4D97-AF65-F5344CB8AC3E}">
        <p14:creationId xmlns:p14="http://schemas.microsoft.com/office/powerpoint/2010/main" val="2194673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4069"/>
          </a:xfrm>
        </p:spPr>
        <p:txBody>
          <a:bodyPr/>
          <a:lstStyle/>
          <a:p>
            <a:r>
              <a:rPr lang="en-GB" dirty="0" smtClean="0"/>
              <a:t>Conclusion </a:t>
            </a:r>
            <a:endParaRPr lang="en-GB" dirty="0"/>
          </a:p>
        </p:txBody>
      </p:sp>
      <p:sp>
        <p:nvSpPr>
          <p:cNvPr id="3" name="Content Placeholder 2"/>
          <p:cNvSpPr>
            <a:spLocks noGrp="1"/>
          </p:cNvSpPr>
          <p:nvPr>
            <p:ph idx="1"/>
          </p:nvPr>
        </p:nvSpPr>
        <p:spPr>
          <a:xfrm>
            <a:off x="677334" y="1188720"/>
            <a:ext cx="9812140" cy="5342709"/>
          </a:xfrm>
        </p:spPr>
        <p:txBody>
          <a:bodyPr>
            <a:noAutofit/>
          </a:bodyPr>
          <a:lstStyle/>
          <a:p>
            <a:pPr algn="just"/>
            <a:r>
              <a:rPr lang="en-GB" sz="3600" b="1" dirty="0" smtClean="0"/>
              <a:t>Prose fiction can be broadly categorised into three genres: the novel, the novella and short story.</a:t>
            </a:r>
          </a:p>
          <a:p>
            <a:pPr algn="just"/>
            <a:r>
              <a:rPr lang="en-GB" sz="3600" b="1" dirty="0" smtClean="0"/>
              <a:t>The three genres can be written as any type of fiction while the major distinguishing feature of the three is the length or volume.  </a:t>
            </a:r>
            <a:endParaRPr lang="en-GB" sz="3600" b="1" dirty="0"/>
          </a:p>
        </p:txBody>
      </p:sp>
    </p:spTree>
    <p:extLst>
      <p:ext uri="{BB962C8B-B14F-4D97-AF65-F5344CB8AC3E}">
        <p14:creationId xmlns:p14="http://schemas.microsoft.com/office/powerpoint/2010/main" val="435058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Fiction?</a:t>
            </a:r>
            <a:endParaRPr lang="en-GB" dirty="0"/>
          </a:p>
        </p:txBody>
      </p:sp>
      <p:sp>
        <p:nvSpPr>
          <p:cNvPr id="3" name="Content Placeholder 2"/>
          <p:cNvSpPr>
            <a:spLocks noGrp="1"/>
          </p:cNvSpPr>
          <p:nvPr>
            <p:ph idx="1"/>
          </p:nvPr>
        </p:nvSpPr>
        <p:spPr>
          <a:xfrm>
            <a:off x="677332" y="1267096"/>
            <a:ext cx="9250439" cy="5590904"/>
          </a:xfrm>
        </p:spPr>
        <p:txBody>
          <a:bodyPr>
            <a:normAutofit/>
          </a:bodyPr>
          <a:lstStyle/>
          <a:p>
            <a:pPr algn="just"/>
            <a:r>
              <a:rPr lang="en-GB" sz="2800" b="1" dirty="0" smtClean="0"/>
              <a:t>The term “fiction” is derived from the Latin “</a:t>
            </a:r>
            <a:r>
              <a:rPr lang="en-GB" sz="2800" b="1" dirty="0" err="1" smtClean="0"/>
              <a:t>fictum</a:t>
            </a:r>
            <a:r>
              <a:rPr lang="en-GB" sz="2800" b="1" dirty="0" smtClean="0"/>
              <a:t>” which means “created”. Fiction is employed in describing mainly any imaginative or invented stories.</a:t>
            </a:r>
          </a:p>
          <a:p>
            <a:pPr algn="just"/>
            <a:r>
              <a:rPr lang="en-US" sz="2800" b="1" dirty="0"/>
              <a:t>Fiction is a broad term that encompasses any form of narrative that is not based on factual events or real people</a:t>
            </a:r>
            <a:endParaRPr lang="en-GB" sz="2800" b="1" dirty="0" smtClean="0"/>
          </a:p>
          <a:p>
            <a:pPr algn="just"/>
            <a:r>
              <a:rPr lang="en-US" sz="2800" b="1" dirty="0"/>
              <a:t>Fiction can be classified into different types or genres, depending on the content, style, and conventions of the story. </a:t>
            </a:r>
            <a:endParaRPr lang="en-GB" sz="2800" b="1" dirty="0" smtClean="0"/>
          </a:p>
          <a:p>
            <a:endParaRPr lang="en-GB" dirty="0" smtClean="0"/>
          </a:p>
          <a:p>
            <a:pPr>
              <a:buFont typeface="Arial" panose="020B0604020202020204" pitchFamily="34" charset="0"/>
              <a:buChar char="•"/>
            </a:pPr>
            <a:endParaRPr lang="en-GB" dirty="0" smtClean="0"/>
          </a:p>
        </p:txBody>
      </p:sp>
    </p:spTree>
    <p:extLst>
      <p:ext uri="{BB962C8B-B14F-4D97-AF65-F5344CB8AC3E}">
        <p14:creationId xmlns:p14="http://schemas.microsoft.com/office/powerpoint/2010/main" val="385162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09452"/>
            <a:ext cx="10752666" cy="6204858"/>
          </a:xfrm>
        </p:spPr>
        <p:txBody>
          <a:bodyPr>
            <a:noAutofit/>
          </a:bodyPr>
          <a:lstStyle/>
          <a:p>
            <a:pPr algn="just"/>
            <a:r>
              <a:rPr lang="en-US" sz="2100" b="1" dirty="0"/>
              <a:t>Some of the most common types of fiction are:</a:t>
            </a:r>
          </a:p>
          <a:p>
            <a:pPr algn="just">
              <a:buFont typeface="Wingdings" panose="05000000000000000000" pitchFamily="2" charset="2"/>
              <a:buChar char="q"/>
            </a:pPr>
            <a:r>
              <a:rPr lang="en-US" sz="2100" b="1" dirty="0" smtClean="0"/>
              <a:t>Fantasy</a:t>
            </a:r>
            <a:r>
              <a:rPr lang="en-US" sz="2100" b="1" dirty="0"/>
              <a:t>: Fiction that involves elements of magic, supernatural phenomena, or imaginary </a:t>
            </a:r>
            <a:r>
              <a:rPr lang="en-US" sz="2100" b="1" dirty="0" smtClean="0"/>
              <a:t>worlds</a:t>
            </a:r>
          </a:p>
          <a:p>
            <a:pPr algn="just">
              <a:buFont typeface="Wingdings" panose="05000000000000000000" pitchFamily="2" charset="2"/>
              <a:buChar char="q"/>
            </a:pPr>
            <a:r>
              <a:rPr lang="en-US" sz="2100" b="1" dirty="0" smtClean="0"/>
              <a:t>Science </a:t>
            </a:r>
            <a:r>
              <a:rPr lang="en-US" sz="2100" b="1" dirty="0"/>
              <a:t>fiction: Fiction that is based on scientific or technological concepts, such as space travel, time travel, artificial intelligence, or dystopian </a:t>
            </a:r>
            <a:r>
              <a:rPr lang="en-US" sz="2100" b="1" dirty="0" smtClean="0"/>
              <a:t>societies.</a:t>
            </a:r>
          </a:p>
          <a:p>
            <a:pPr algn="just">
              <a:buFont typeface="Wingdings" panose="05000000000000000000" pitchFamily="2" charset="2"/>
              <a:buChar char="q"/>
            </a:pPr>
            <a:r>
              <a:rPr lang="en-US" sz="2100" b="1" dirty="0" smtClean="0"/>
              <a:t>Mystery</a:t>
            </a:r>
            <a:r>
              <a:rPr lang="en-US" sz="2100" b="1" dirty="0"/>
              <a:t>: Fiction that revolves around a crime, a puzzle, or a secret that needs to be solved by the protagonist or the </a:t>
            </a:r>
            <a:r>
              <a:rPr lang="en-US" sz="2100" b="1" dirty="0" smtClean="0"/>
              <a:t>reader.</a:t>
            </a:r>
          </a:p>
          <a:p>
            <a:pPr algn="just">
              <a:buFont typeface="Wingdings" panose="05000000000000000000" pitchFamily="2" charset="2"/>
              <a:buChar char="q"/>
            </a:pPr>
            <a:r>
              <a:rPr lang="en-US" sz="2100" b="1" dirty="0" smtClean="0"/>
              <a:t>Horror</a:t>
            </a:r>
            <a:r>
              <a:rPr lang="en-US" sz="2100" b="1" dirty="0"/>
              <a:t>: Fiction that is intended to frighten, disturb, or unsettle the reader by creating an atmosphere of suspense, terror, or </a:t>
            </a:r>
            <a:r>
              <a:rPr lang="en-US" sz="2100" b="1" dirty="0" smtClean="0"/>
              <a:t>dread.</a:t>
            </a:r>
          </a:p>
          <a:p>
            <a:pPr algn="just">
              <a:buFont typeface="Wingdings" panose="05000000000000000000" pitchFamily="2" charset="2"/>
              <a:buChar char="q"/>
            </a:pPr>
            <a:r>
              <a:rPr lang="en-US" sz="2100" b="1" dirty="0" smtClean="0"/>
              <a:t>Romance</a:t>
            </a:r>
            <a:r>
              <a:rPr lang="en-US" sz="2100" b="1" dirty="0"/>
              <a:t>: Fiction that focuses on the relationship and emotional development of two or more characters who fall in love or overcome obstacles to be </a:t>
            </a:r>
            <a:r>
              <a:rPr lang="en-US" sz="2100" b="1" dirty="0" smtClean="0"/>
              <a:t>together.</a:t>
            </a:r>
          </a:p>
          <a:p>
            <a:pPr algn="just">
              <a:buFont typeface="Wingdings" panose="05000000000000000000" pitchFamily="2" charset="2"/>
              <a:buChar char="q"/>
            </a:pPr>
            <a:r>
              <a:rPr lang="en-US" sz="2100" b="1" dirty="0" smtClean="0"/>
              <a:t>Historical </a:t>
            </a:r>
            <a:r>
              <a:rPr lang="en-US" sz="2100" b="1" dirty="0"/>
              <a:t>fiction: Fiction that is set in a specific historical period and often incorporates historical events, characters, or </a:t>
            </a:r>
            <a:r>
              <a:rPr lang="en-US" sz="2100" b="1" dirty="0" smtClean="0"/>
              <a:t>settings.</a:t>
            </a:r>
          </a:p>
          <a:p>
            <a:pPr algn="just">
              <a:buFont typeface="Wingdings" panose="05000000000000000000" pitchFamily="2" charset="2"/>
              <a:buChar char="q"/>
            </a:pPr>
            <a:r>
              <a:rPr lang="en-US" sz="2100" b="1" dirty="0" smtClean="0"/>
              <a:t>Realistic </a:t>
            </a:r>
            <a:r>
              <a:rPr lang="en-US" sz="2100" b="1" dirty="0"/>
              <a:t>fiction: Fiction that depicts situations and characters that are plausible and could happen in real life</a:t>
            </a:r>
            <a:r>
              <a:rPr lang="en-US" sz="2100" b="1" dirty="0" smtClean="0"/>
              <a:t>.</a:t>
            </a:r>
          </a:p>
          <a:p>
            <a:pPr marL="0" indent="0" algn="just">
              <a:buNone/>
            </a:pPr>
            <a:r>
              <a:rPr lang="en-US" sz="2100" b="1" dirty="0" smtClean="0"/>
              <a:t>					N.B. This list is not exhaustive</a:t>
            </a:r>
            <a:endParaRPr lang="en-US" sz="2100" b="1" dirty="0"/>
          </a:p>
          <a:p>
            <a:pPr marL="0" indent="0" algn="just">
              <a:buNone/>
            </a:pPr>
            <a:endParaRPr lang="en-US" sz="2100" b="1" dirty="0"/>
          </a:p>
        </p:txBody>
      </p:sp>
    </p:spTree>
    <p:extLst>
      <p:ext uri="{BB962C8B-B14F-4D97-AF65-F5344CB8AC3E}">
        <p14:creationId xmlns:p14="http://schemas.microsoft.com/office/powerpoint/2010/main" val="219430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lstStyle/>
          <a:p>
            <a:r>
              <a:rPr lang="en-GB" dirty="0" smtClean="0"/>
              <a:t>Prose Fiction</a:t>
            </a:r>
            <a:endParaRPr lang="en-GB" dirty="0"/>
          </a:p>
        </p:txBody>
      </p:sp>
      <p:sp>
        <p:nvSpPr>
          <p:cNvPr id="3" name="Content Placeholder 2"/>
          <p:cNvSpPr>
            <a:spLocks noGrp="1"/>
          </p:cNvSpPr>
          <p:nvPr>
            <p:ph idx="1"/>
          </p:nvPr>
        </p:nvSpPr>
        <p:spPr>
          <a:xfrm>
            <a:off x="677333" y="1293223"/>
            <a:ext cx="10386907" cy="5368834"/>
          </a:xfrm>
        </p:spPr>
        <p:txBody>
          <a:bodyPr>
            <a:normAutofit/>
          </a:bodyPr>
          <a:lstStyle/>
          <a:p>
            <a:pPr marL="0" indent="0" algn="just">
              <a:buNone/>
            </a:pPr>
            <a:r>
              <a:rPr lang="en-GB" sz="3200" b="1" dirty="0" smtClean="0"/>
              <a:t>From the definitions of prose and fiction, it can be deduced that prose fiction is any narrative written in a straightforward discourse and based on invented or imaginative stories. </a:t>
            </a:r>
            <a:endParaRPr lang="en-GB" sz="3200" b="1" dirty="0"/>
          </a:p>
          <a:p>
            <a:pPr marL="0" indent="0" algn="just">
              <a:buNone/>
            </a:pPr>
            <a:endParaRPr lang="en-GB" sz="3200" b="1" dirty="0" smtClean="0"/>
          </a:p>
        </p:txBody>
      </p:sp>
    </p:spTree>
    <p:extLst>
      <p:ext uri="{BB962C8B-B14F-4D97-AF65-F5344CB8AC3E}">
        <p14:creationId xmlns:p14="http://schemas.microsoft.com/office/powerpoint/2010/main" val="69718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6903"/>
            <a:ext cx="8596668" cy="696686"/>
          </a:xfrm>
        </p:spPr>
        <p:txBody>
          <a:bodyPr/>
          <a:lstStyle/>
          <a:p>
            <a:r>
              <a:rPr lang="en-GB" b="1" dirty="0" smtClean="0"/>
              <a:t>Origin of Prose Fiction</a:t>
            </a:r>
            <a:endParaRPr lang="en-GB" b="1" dirty="0"/>
          </a:p>
        </p:txBody>
      </p:sp>
      <p:sp>
        <p:nvSpPr>
          <p:cNvPr id="3" name="Content Placeholder 2"/>
          <p:cNvSpPr>
            <a:spLocks noGrp="1"/>
          </p:cNvSpPr>
          <p:nvPr>
            <p:ph idx="1"/>
          </p:nvPr>
        </p:nvSpPr>
        <p:spPr>
          <a:xfrm>
            <a:off x="274320" y="1071155"/>
            <a:ext cx="11625943" cy="5564776"/>
          </a:xfrm>
        </p:spPr>
        <p:txBody>
          <a:bodyPr>
            <a:normAutofit/>
          </a:bodyPr>
          <a:lstStyle/>
          <a:p>
            <a:r>
              <a:rPr lang="en-US" sz="3600" b="1" dirty="0" smtClean="0"/>
              <a:t>The </a:t>
            </a:r>
            <a:r>
              <a:rPr lang="en-US" sz="3600" b="1" dirty="0"/>
              <a:t>origin of prose fiction as a literary genre is traced to the ancient world of “the Mediterranean Basin and the period roughly 800BC – A.D 400</a:t>
            </a:r>
            <a:r>
              <a:rPr lang="en-US" sz="3600" b="1" dirty="0" smtClean="0"/>
              <a:t>”.</a:t>
            </a:r>
          </a:p>
          <a:p>
            <a:r>
              <a:rPr lang="en-US" sz="3600" b="1" dirty="0"/>
              <a:t>The origin is associated with early epics, some stories in the bible, romances and works of notable writers like Geoffrey Chaucer, Sir Thomas Malory , Thomas Nash and Daniel Defoe.</a:t>
            </a:r>
          </a:p>
          <a:p>
            <a:endParaRPr lang="en-US" sz="3600" b="1" dirty="0"/>
          </a:p>
          <a:p>
            <a:endParaRPr lang="en-GB" sz="3600" b="1" dirty="0"/>
          </a:p>
        </p:txBody>
      </p:sp>
    </p:spTree>
    <p:extLst>
      <p:ext uri="{BB962C8B-B14F-4D97-AF65-F5344CB8AC3E}">
        <p14:creationId xmlns:p14="http://schemas.microsoft.com/office/powerpoint/2010/main" val="126125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962" y="0"/>
            <a:ext cx="8596668" cy="836023"/>
          </a:xfrm>
        </p:spPr>
        <p:txBody>
          <a:bodyPr/>
          <a:lstStyle/>
          <a:p>
            <a:r>
              <a:rPr lang="en-US" dirty="0"/>
              <a:t>CHARACTERISTICS OF PROSE FICTION</a:t>
            </a:r>
            <a:endParaRPr lang="en-GB" dirty="0"/>
          </a:p>
        </p:txBody>
      </p:sp>
      <p:sp>
        <p:nvSpPr>
          <p:cNvPr id="3" name="Content Placeholder 2"/>
          <p:cNvSpPr>
            <a:spLocks noGrp="1"/>
          </p:cNvSpPr>
          <p:nvPr>
            <p:ph idx="1"/>
          </p:nvPr>
        </p:nvSpPr>
        <p:spPr>
          <a:xfrm>
            <a:off x="222069" y="509451"/>
            <a:ext cx="11573691" cy="6074229"/>
          </a:xfrm>
        </p:spPr>
        <p:txBody>
          <a:bodyPr>
            <a:noAutofit/>
          </a:bodyPr>
          <a:lstStyle/>
          <a:p>
            <a:pPr marL="0" indent="0" algn="just">
              <a:buNone/>
            </a:pPr>
            <a:r>
              <a:rPr lang="en-US" sz="2400" b="1" dirty="0"/>
              <a:t>Prose fiction possesses the following characteristics:  </a:t>
            </a:r>
            <a:endParaRPr lang="en-US" sz="2400" b="1" dirty="0" smtClean="0"/>
          </a:p>
          <a:p>
            <a:pPr algn="just"/>
            <a:r>
              <a:rPr lang="en-US" sz="2400" b="1" dirty="0" smtClean="0"/>
              <a:t>Verisimilitude: </a:t>
            </a:r>
            <a:r>
              <a:rPr lang="en-US" sz="2400" b="1" dirty="0"/>
              <a:t>Verisimilitude in prose fiction is used to describe and also present a fictitious story in such a way that the events are realistic</a:t>
            </a:r>
            <a:r>
              <a:rPr lang="en-US" sz="2400" b="1" dirty="0" smtClean="0"/>
              <a:t>.</a:t>
            </a:r>
          </a:p>
          <a:p>
            <a:pPr algn="just"/>
            <a:r>
              <a:rPr lang="en-US" sz="2400" b="1" dirty="0" smtClean="0"/>
              <a:t>Time </a:t>
            </a:r>
            <a:r>
              <a:rPr lang="en-US" sz="2400" b="1" dirty="0"/>
              <a:t>and </a:t>
            </a:r>
            <a:r>
              <a:rPr lang="en-US" sz="2400" b="1" dirty="0" smtClean="0"/>
              <a:t>Space: </a:t>
            </a:r>
            <a:r>
              <a:rPr lang="en-US" sz="2400" b="1" dirty="0"/>
              <a:t>Time and space are very important in prose fiction because every action in which people are involved is concerned with the passage of time in space. This aids the writers ability to describe the environment, the actions of the characters and even their innermost thoughts and feelings. </a:t>
            </a:r>
            <a:r>
              <a:rPr lang="en-US" sz="2400" b="1" dirty="0" smtClean="0"/>
              <a:t> </a:t>
            </a:r>
          </a:p>
          <a:p>
            <a:pPr algn="just"/>
            <a:r>
              <a:rPr lang="en-US" sz="2400" b="1" dirty="0" smtClean="0"/>
              <a:t>Volume: </a:t>
            </a:r>
            <a:r>
              <a:rPr lang="en-US" sz="2400" b="1" dirty="0"/>
              <a:t>Volume refers to the size of the work. This size is determined by the length of the work which is in turn evaluated  by the  number of pages by a particular type of prose fiction</a:t>
            </a:r>
            <a:r>
              <a:rPr lang="en-US" sz="2400" b="1" dirty="0" smtClean="0"/>
              <a:t>. </a:t>
            </a:r>
          </a:p>
          <a:p>
            <a:pPr algn="just"/>
            <a:r>
              <a:rPr lang="en-US" sz="2400" b="1" dirty="0" smtClean="0"/>
              <a:t>Atmosphere: </a:t>
            </a:r>
            <a:r>
              <a:rPr lang="en-US" sz="2400" b="1" dirty="0"/>
              <a:t>Atmosphere in prose fiction is the emotion that pervades the work. It is the emotional feeling that one gets as one reads a particular </a:t>
            </a:r>
            <a:r>
              <a:rPr lang="en-US" sz="2400" b="1" dirty="0" smtClean="0"/>
              <a:t>work.</a:t>
            </a:r>
          </a:p>
          <a:p>
            <a:pPr algn="just"/>
            <a:r>
              <a:rPr lang="en-US" sz="2400" b="1" dirty="0" smtClean="0"/>
              <a:t>Tone: This is </a:t>
            </a:r>
            <a:r>
              <a:rPr lang="en-US" sz="2400" b="1" dirty="0"/>
              <a:t>the writer’s attitude to  theme that is being explored.</a:t>
            </a:r>
          </a:p>
          <a:p>
            <a:pPr algn="just"/>
            <a:endParaRPr lang="en-US" sz="2400" b="1" dirty="0"/>
          </a:p>
          <a:p>
            <a:pPr algn="just">
              <a:buNone/>
            </a:pPr>
            <a:endParaRPr lang="en-US" sz="2400" b="1" dirty="0"/>
          </a:p>
        </p:txBody>
      </p:sp>
    </p:spTree>
    <p:extLst>
      <p:ext uri="{BB962C8B-B14F-4D97-AF65-F5344CB8AC3E}">
        <p14:creationId xmlns:p14="http://schemas.microsoft.com/office/powerpoint/2010/main" val="194478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246"/>
          </a:xfrm>
        </p:spPr>
        <p:txBody>
          <a:bodyPr>
            <a:normAutofit fontScale="90000"/>
          </a:bodyPr>
          <a:lstStyle/>
          <a:p>
            <a:r>
              <a:rPr lang="en-GB" dirty="0" smtClean="0"/>
              <a:t>TYPES OF PROSE FICTION</a:t>
            </a:r>
            <a:endParaRPr lang="en-GB" dirty="0"/>
          </a:p>
        </p:txBody>
      </p:sp>
      <p:sp>
        <p:nvSpPr>
          <p:cNvPr id="3" name="Content Placeholder 2"/>
          <p:cNvSpPr>
            <a:spLocks noGrp="1"/>
          </p:cNvSpPr>
          <p:nvPr>
            <p:ph idx="1"/>
          </p:nvPr>
        </p:nvSpPr>
        <p:spPr>
          <a:xfrm>
            <a:off x="677334" y="1214847"/>
            <a:ext cx="8596668" cy="4826516"/>
          </a:xfrm>
        </p:spPr>
        <p:txBody>
          <a:bodyPr>
            <a:normAutofit/>
          </a:bodyPr>
          <a:lstStyle/>
          <a:p>
            <a:pPr marL="0" indent="0">
              <a:buNone/>
            </a:pPr>
            <a:r>
              <a:rPr lang="en-GB" sz="4000" b="1" dirty="0"/>
              <a:t>There are three major </a:t>
            </a:r>
            <a:r>
              <a:rPr lang="en-GB" sz="4000" b="1" dirty="0" smtClean="0"/>
              <a:t>types </a:t>
            </a:r>
            <a:r>
              <a:rPr lang="en-GB" sz="4000" b="1" dirty="0"/>
              <a:t>of prose fiction:</a:t>
            </a:r>
          </a:p>
          <a:p>
            <a:pPr>
              <a:buFont typeface="Wingdings" panose="05000000000000000000" pitchFamily="2" charset="2"/>
              <a:buChar char="q"/>
            </a:pPr>
            <a:r>
              <a:rPr lang="en-GB" sz="4000" b="1" dirty="0"/>
              <a:t>The Novel</a:t>
            </a:r>
          </a:p>
          <a:p>
            <a:pPr>
              <a:buFont typeface="Wingdings" panose="05000000000000000000" pitchFamily="2" charset="2"/>
              <a:buChar char="q"/>
            </a:pPr>
            <a:r>
              <a:rPr lang="en-GB" sz="4000" b="1" dirty="0"/>
              <a:t>The Novella</a:t>
            </a:r>
          </a:p>
          <a:p>
            <a:pPr>
              <a:buFont typeface="Wingdings" panose="05000000000000000000" pitchFamily="2" charset="2"/>
              <a:buChar char="q"/>
            </a:pPr>
            <a:r>
              <a:rPr lang="en-GB" sz="4000" b="1" dirty="0"/>
              <a:t>The Short Story </a:t>
            </a:r>
          </a:p>
          <a:p>
            <a:endParaRPr lang="en-GB" sz="4000" dirty="0"/>
          </a:p>
        </p:txBody>
      </p:sp>
    </p:spTree>
    <p:extLst>
      <p:ext uri="{BB962C8B-B14F-4D97-AF65-F5344CB8AC3E}">
        <p14:creationId xmlns:p14="http://schemas.microsoft.com/office/powerpoint/2010/main" val="282030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2629"/>
          </a:xfrm>
        </p:spPr>
        <p:txBody>
          <a:bodyPr/>
          <a:lstStyle/>
          <a:p>
            <a:r>
              <a:rPr lang="en-GB" dirty="0" smtClean="0"/>
              <a:t>The Novel</a:t>
            </a:r>
            <a:endParaRPr lang="en-GB" dirty="0"/>
          </a:p>
        </p:txBody>
      </p:sp>
      <p:sp>
        <p:nvSpPr>
          <p:cNvPr id="3" name="Content Placeholder 2"/>
          <p:cNvSpPr>
            <a:spLocks noGrp="1"/>
          </p:cNvSpPr>
          <p:nvPr>
            <p:ph idx="1"/>
          </p:nvPr>
        </p:nvSpPr>
        <p:spPr>
          <a:xfrm>
            <a:off x="677334" y="1188721"/>
            <a:ext cx="10478346" cy="5538650"/>
          </a:xfrm>
        </p:spPr>
        <p:txBody>
          <a:bodyPr>
            <a:noAutofit/>
          </a:bodyPr>
          <a:lstStyle/>
          <a:p>
            <a:pPr algn="just"/>
            <a:r>
              <a:rPr lang="en-GB" sz="2900" b="1" dirty="0" smtClean="0"/>
              <a:t> </a:t>
            </a:r>
            <a:r>
              <a:rPr lang="en-US" sz="2900" b="1" dirty="0"/>
              <a:t>A novel is a genre of prose fiction that typically consists of a long and complex narrative that follows one or more characters through a series of events, conflicts, and resolutions. </a:t>
            </a:r>
            <a:endParaRPr lang="en-US" sz="2900" b="1" dirty="0" smtClean="0"/>
          </a:p>
          <a:p>
            <a:pPr algn="just"/>
            <a:r>
              <a:rPr lang="en-US" sz="2900" b="1" dirty="0" smtClean="0"/>
              <a:t>Novels are distinguished from other forms of prose fiction by their length, scope, realism, and literary techniques. </a:t>
            </a:r>
          </a:p>
          <a:p>
            <a:pPr algn="just"/>
            <a:r>
              <a:rPr lang="en-US" sz="2900" b="1" dirty="0" smtClean="0"/>
              <a:t>Novels often explore themes, issues, and perspectives that reflect the author's worldview and cultural context. </a:t>
            </a:r>
          </a:p>
          <a:p>
            <a:pPr algn="just"/>
            <a:r>
              <a:rPr lang="en-US" sz="2900" b="1" dirty="0" smtClean="0"/>
              <a:t>Novels </a:t>
            </a:r>
            <a:r>
              <a:rPr lang="en-US" sz="2900" b="1" dirty="0"/>
              <a:t>can be classified into different subgenres based on their content, style, structure, and audience.</a:t>
            </a:r>
            <a:endParaRPr lang="en-GB" sz="2900" b="1" dirty="0"/>
          </a:p>
        </p:txBody>
      </p:sp>
    </p:spTree>
    <p:extLst>
      <p:ext uri="{BB962C8B-B14F-4D97-AF65-F5344CB8AC3E}">
        <p14:creationId xmlns:p14="http://schemas.microsoft.com/office/powerpoint/2010/main" val="20796763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LIT 105 slides</Template>
  <TotalTime>331</TotalTime>
  <Words>1733</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Trebuchet MS</vt:lpstr>
      <vt:lpstr>Wingdings</vt:lpstr>
      <vt:lpstr>Wingdings 3</vt:lpstr>
      <vt:lpstr>Facet</vt:lpstr>
      <vt:lpstr>LIT 111     Introduction to Prose Fiction</vt:lpstr>
      <vt:lpstr>Introduction: What is Prose?</vt:lpstr>
      <vt:lpstr>What is Fiction?</vt:lpstr>
      <vt:lpstr>PowerPoint Presentation</vt:lpstr>
      <vt:lpstr>Prose Fiction</vt:lpstr>
      <vt:lpstr>Origin of Prose Fiction</vt:lpstr>
      <vt:lpstr>CHARACTERISTICS OF PROSE FICTION</vt:lpstr>
      <vt:lpstr>TYPES OF PROSE FICTION</vt:lpstr>
      <vt:lpstr>The Novel</vt:lpstr>
      <vt:lpstr>TYPES OF NOVELS</vt:lpstr>
      <vt:lpstr>The Novella </vt:lpstr>
      <vt:lpstr>The Short Story</vt:lpstr>
      <vt:lpstr>THE EVOLUTION OF PROSE FICTION: RISE AND DEVELOPMENT</vt:lpstr>
      <vt:lpstr>Elements of Prose Fiction </vt:lpstr>
      <vt:lpstr>Plot </vt:lpstr>
      <vt:lpstr>Theme </vt:lpstr>
      <vt:lpstr>Subject Matter</vt:lpstr>
      <vt:lpstr>Characterisation/Character</vt:lpstr>
      <vt:lpstr>Setting </vt:lpstr>
      <vt:lpstr>Point of view</vt:lpstr>
      <vt:lpstr>Language and Style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 105     Introduction to Prose Literature</dc:title>
  <dc:creator>admin</dc:creator>
  <cp:lastModifiedBy>admin</cp:lastModifiedBy>
  <cp:revision>23</cp:revision>
  <dcterms:created xsi:type="dcterms:W3CDTF">2024-01-09T13:04:39Z</dcterms:created>
  <dcterms:modified xsi:type="dcterms:W3CDTF">2024-03-05T21:17:33Z</dcterms:modified>
</cp:coreProperties>
</file>