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handoutMasterIdLst>
    <p:handoutMasterId r:id="rId20"/>
  </p:handoutMasterIdLst>
  <p:sldIdLst>
    <p:sldId id="256" r:id="rId2"/>
    <p:sldId id="258" r:id="rId3"/>
    <p:sldId id="275" r:id="rId4"/>
    <p:sldId id="259" r:id="rId5"/>
    <p:sldId id="277" r:id="rId6"/>
    <p:sldId id="261" r:id="rId7"/>
    <p:sldId id="276" r:id="rId8"/>
    <p:sldId id="264" r:id="rId9"/>
    <p:sldId id="278" r:id="rId10"/>
    <p:sldId id="279" r:id="rId11"/>
    <p:sldId id="282" r:id="rId12"/>
    <p:sldId id="280" r:id="rId13"/>
    <p:sldId id="283" r:id="rId14"/>
    <p:sldId id="285" r:id="rId15"/>
    <p:sldId id="286" r:id="rId16"/>
    <p:sldId id="287" r:id="rId17"/>
    <p:sldId id="274" r:id="rId18"/>
  </p:sldIdLst>
  <p:sldSz cx="12192000" cy="6858000"/>
  <p:notesSz cx="6954838"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2" d="100"/>
          <a:sy n="52" d="100"/>
        </p:scale>
        <p:origin x="58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7072"/>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sz="quarter" idx="1"/>
          </p:nvPr>
        </p:nvSpPr>
        <p:spPr>
          <a:xfrm>
            <a:off x="3939466" y="0"/>
            <a:ext cx="3013763" cy="467072"/>
          </a:xfrm>
          <a:prstGeom prst="rect">
            <a:avLst/>
          </a:prstGeom>
        </p:spPr>
        <p:txBody>
          <a:bodyPr vert="horz" lIns="92930" tIns="46465" rIns="92930" bIns="46465" rtlCol="0"/>
          <a:lstStyle>
            <a:lvl1pPr algn="r">
              <a:defRPr sz="1200"/>
            </a:lvl1pPr>
          </a:lstStyle>
          <a:p>
            <a:fld id="{342F15CD-334A-4510-B90A-B6062C70D4FC}" type="datetimeFigureOut">
              <a:rPr lang="en-US" smtClean="0"/>
              <a:t>2/14/2024</a:t>
            </a:fld>
            <a:endParaRPr lang="en-US"/>
          </a:p>
        </p:txBody>
      </p:sp>
      <p:sp>
        <p:nvSpPr>
          <p:cNvPr id="4" name="Footer Placeholder 3"/>
          <p:cNvSpPr>
            <a:spLocks noGrp="1"/>
          </p:cNvSpPr>
          <p:nvPr>
            <p:ph type="ftr" sz="quarter" idx="2"/>
          </p:nvPr>
        </p:nvSpPr>
        <p:spPr>
          <a:xfrm>
            <a:off x="0" y="8842030"/>
            <a:ext cx="3013763" cy="467071"/>
          </a:xfrm>
          <a:prstGeom prst="rect">
            <a:avLst/>
          </a:prstGeom>
        </p:spPr>
        <p:txBody>
          <a:bodyPr vert="horz" lIns="92930" tIns="46465" rIns="92930" bIns="46465" rtlCol="0" anchor="b"/>
          <a:lstStyle>
            <a:lvl1pPr algn="l">
              <a:defRPr sz="1200"/>
            </a:lvl1pPr>
          </a:lstStyle>
          <a:p>
            <a:endParaRPr lang="en-US"/>
          </a:p>
        </p:txBody>
      </p:sp>
      <p:sp>
        <p:nvSpPr>
          <p:cNvPr id="5" name="Slide Number Placeholder 4"/>
          <p:cNvSpPr>
            <a:spLocks noGrp="1"/>
          </p:cNvSpPr>
          <p:nvPr>
            <p:ph type="sldNum" sz="quarter" idx="3"/>
          </p:nvPr>
        </p:nvSpPr>
        <p:spPr>
          <a:xfrm>
            <a:off x="3939466" y="8842030"/>
            <a:ext cx="3013763" cy="467071"/>
          </a:xfrm>
          <a:prstGeom prst="rect">
            <a:avLst/>
          </a:prstGeom>
        </p:spPr>
        <p:txBody>
          <a:bodyPr vert="horz" lIns="92930" tIns="46465" rIns="92930" bIns="46465" rtlCol="0" anchor="b"/>
          <a:lstStyle>
            <a:lvl1pPr algn="r">
              <a:defRPr sz="1200"/>
            </a:lvl1pPr>
          </a:lstStyle>
          <a:p>
            <a:fld id="{9E5D660F-32C5-498B-8DC8-39FF52EE01B2}" type="slidenum">
              <a:rPr lang="en-US" smtClean="0"/>
              <a:t>‹#›</a:t>
            </a:fld>
            <a:endParaRPr lang="en-US"/>
          </a:p>
        </p:txBody>
      </p:sp>
    </p:spTree>
    <p:extLst>
      <p:ext uri="{BB962C8B-B14F-4D97-AF65-F5344CB8AC3E}">
        <p14:creationId xmlns:p14="http://schemas.microsoft.com/office/powerpoint/2010/main" val="27365314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811" name="Rectangle 2"/>
          <p:cNvSpPr>
            <a:spLocks noGrp="1" noChangeArrowheads="1"/>
          </p:cNvSpPr>
          <p:nvPr>
            <p:ph type="hdr" sz="quarter"/>
          </p:nvPr>
        </p:nvSpPr>
        <p:spPr bwMode="auto">
          <a:xfrm>
            <a:off x="2" y="2"/>
            <a:ext cx="3120018" cy="522021"/>
          </a:xfrm>
          <a:prstGeom prst="rect">
            <a:avLst/>
          </a:prstGeom>
          <a:noFill/>
          <a:ln w="9525">
            <a:noFill/>
            <a:miter lim="800000"/>
            <a:headEnd/>
            <a:tailEnd/>
          </a:ln>
          <a:effectLst/>
        </p:spPr>
        <p:txBody>
          <a:bodyPr vert="horz" wrap="square" lIns="92983" tIns="46491" rIns="92983" bIns="46491" numCol="1" anchor="t" anchorCtr="0" compatLnSpc="1">
            <a:prstTxWarp prst="textNoShape">
              <a:avLst/>
            </a:prstTxWarp>
          </a:bodyPr>
          <a:lstStyle>
            <a:lvl1pPr algn="l">
              <a:defRPr sz="1100"/>
            </a:lvl1pPr>
          </a:lstStyle>
          <a:p>
            <a:endParaRPr lang="en-US"/>
          </a:p>
        </p:txBody>
      </p:sp>
      <p:sp>
        <p:nvSpPr>
          <p:cNvPr id="1048812" name="Rectangle 3"/>
          <p:cNvSpPr>
            <a:spLocks noGrp="1" noChangeArrowheads="1"/>
          </p:cNvSpPr>
          <p:nvPr>
            <p:ph type="dt" idx="1"/>
          </p:nvPr>
        </p:nvSpPr>
        <p:spPr bwMode="auto">
          <a:xfrm>
            <a:off x="4077920" y="2"/>
            <a:ext cx="3120018" cy="522021"/>
          </a:xfrm>
          <a:prstGeom prst="rect">
            <a:avLst/>
          </a:prstGeom>
          <a:noFill/>
          <a:ln w="9525">
            <a:noFill/>
            <a:miter lim="800000"/>
            <a:headEnd/>
            <a:tailEnd/>
          </a:ln>
          <a:effectLst/>
        </p:spPr>
        <p:txBody>
          <a:bodyPr vert="horz" wrap="square" lIns="92983" tIns="46491" rIns="92983" bIns="46491" numCol="1" anchor="t" anchorCtr="0" compatLnSpc="1">
            <a:prstTxWarp prst="textNoShape">
              <a:avLst/>
            </a:prstTxWarp>
          </a:bodyPr>
          <a:lstStyle>
            <a:lvl1pPr algn="r">
              <a:defRPr sz="1100"/>
            </a:lvl1pPr>
          </a:lstStyle>
          <a:p>
            <a:endParaRPr lang="en-US"/>
          </a:p>
        </p:txBody>
      </p:sp>
      <p:sp>
        <p:nvSpPr>
          <p:cNvPr id="1048813" name="Rectangle 4"/>
          <p:cNvSpPr>
            <a:spLocks noGrp="1" noRot="1" noChangeAspect="1" noChangeArrowheads="1" noTextEdit="1"/>
          </p:cNvSpPr>
          <p:nvPr>
            <p:ph type="sldImg" idx="2"/>
          </p:nvPr>
        </p:nvSpPr>
        <p:spPr bwMode="auto">
          <a:xfrm>
            <a:off x="127000" y="781050"/>
            <a:ext cx="6945313" cy="3906838"/>
          </a:xfrm>
          <a:prstGeom prst="rect">
            <a:avLst/>
          </a:prstGeom>
          <a:noFill/>
          <a:ln w="9525">
            <a:solidFill>
              <a:srgbClr val="000000"/>
            </a:solidFill>
            <a:miter lim="800000"/>
            <a:headEnd/>
            <a:tailEnd/>
          </a:ln>
          <a:effectLst/>
        </p:spPr>
      </p:sp>
      <p:sp>
        <p:nvSpPr>
          <p:cNvPr id="1048814" name="Rectangle 5"/>
          <p:cNvSpPr>
            <a:spLocks noGrp="1" noChangeArrowheads="1"/>
          </p:cNvSpPr>
          <p:nvPr>
            <p:ph type="body" sz="quarter" idx="3"/>
          </p:nvPr>
        </p:nvSpPr>
        <p:spPr bwMode="auto">
          <a:xfrm>
            <a:off x="719635" y="4950310"/>
            <a:ext cx="5760280" cy="4688489"/>
          </a:xfrm>
          <a:prstGeom prst="rect">
            <a:avLst/>
          </a:prstGeom>
          <a:noFill/>
          <a:ln w="9525">
            <a:noFill/>
            <a:miter lim="800000"/>
            <a:headEnd/>
            <a:tailEnd/>
          </a:ln>
          <a:effectLst/>
        </p:spPr>
        <p:txBody>
          <a:bodyPr vert="horz" wrap="square" lIns="92983" tIns="46491" rIns="92983" bIns="4649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815" name="Rectangle 6"/>
          <p:cNvSpPr>
            <a:spLocks noGrp="1" noChangeArrowheads="1"/>
          </p:cNvSpPr>
          <p:nvPr>
            <p:ph type="ftr" sz="quarter" idx="4"/>
          </p:nvPr>
        </p:nvSpPr>
        <p:spPr bwMode="auto">
          <a:xfrm>
            <a:off x="2" y="9895769"/>
            <a:ext cx="3120018" cy="522020"/>
          </a:xfrm>
          <a:prstGeom prst="rect">
            <a:avLst/>
          </a:prstGeom>
          <a:noFill/>
          <a:ln w="9525">
            <a:noFill/>
            <a:miter lim="800000"/>
            <a:headEnd/>
            <a:tailEnd/>
          </a:ln>
          <a:effectLst/>
        </p:spPr>
        <p:txBody>
          <a:bodyPr vert="horz" wrap="square" lIns="92983" tIns="46491" rIns="92983" bIns="46491" numCol="1" anchor="b" anchorCtr="0" compatLnSpc="1">
            <a:prstTxWarp prst="textNoShape">
              <a:avLst/>
            </a:prstTxWarp>
          </a:bodyPr>
          <a:lstStyle>
            <a:lvl1pPr algn="l">
              <a:defRPr sz="1100"/>
            </a:lvl1pPr>
          </a:lstStyle>
          <a:p>
            <a:endParaRPr lang="en-US"/>
          </a:p>
        </p:txBody>
      </p:sp>
      <p:sp>
        <p:nvSpPr>
          <p:cNvPr id="1048816" name="Rectangle 7"/>
          <p:cNvSpPr>
            <a:spLocks noGrp="1" noChangeArrowheads="1"/>
          </p:cNvSpPr>
          <p:nvPr>
            <p:ph type="sldNum" sz="quarter" idx="5"/>
          </p:nvPr>
        </p:nvSpPr>
        <p:spPr bwMode="auto">
          <a:xfrm>
            <a:off x="4077920" y="9895769"/>
            <a:ext cx="3120018" cy="522020"/>
          </a:xfrm>
          <a:prstGeom prst="rect">
            <a:avLst/>
          </a:prstGeom>
          <a:noFill/>
          <a:ln w="9525">
            <a:noFill/>
            <a:miter lim="800000"/>
            <a:headEnd/>
            <a:tailEnd/>
          </a:ln>
          <a:effectLst/>
        </p:spPr>
        <p:txBody>
          <a:bodyPr vert="horz" wrap="square" lIns="92983" tIns="46491" rIns="92983" bIns="46491"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110363847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1" name="Group 6"/>
          <p:cNvGrpSpPr/>
          <p:nvPr/>
        </p:nvGrpSpPr>
        <p:grpSpPr>
          <a:xfrm>
            <a:off x="0" y="0"/>
            <a:ext cx="12192000" cy="6858000"/>
            <a:chOff x="0" y="0"/>
            <a:chExt cx="12192000" cy="6858000"/>
          </a:xfrm>
        </p:grpSpPr>
        <p:sp>
          <p:nvSpPr>
            <p:cNvPr id="1048591"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59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593"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1048594"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48595"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t>2/9/2024</a:t>
            </a:fld>
            <a:endParaRPr lang="en-US" dirty="0"/>
          </a:p>
        </p:txBody>
      </p:sp>
      <p:sp>
        <p:nvSpPr>
          <p:cNvPr id="1048596"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048597"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598"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78" name="Group 8"/>
          <p:cNvGrpSpPr/>
          <p:nvPr/>
        </p:nvGrpSpPr>
        <p:grpSpPr>
          <a:xfrm>
            <a:off x="0" y="0"/>
            <a:ext cx="12192000" cy="6858000"/>
            <a:chOff x="0" y="0"/>
            <a:chExt cx="12192000" cy="6858000"/>
          </a:xfrm>
        </p:grpSpPr>
        <p:sp>
          <p:nvSpPr>
            <p:cNvPr id="1048757"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58" name="Oval 16"/>
            <p:cNvSpPr/>
            <p:nvPr/>
          </p:nvSpPr>
          <p:spPr>
            <a:xfrm>
              <a:off x="0" y="2667000"/>
              <a:ext cx="4191000"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59" name="Oval 17"/>
            <p:cNvSpPr/>
            <p:nvPr/>
          </p:nvSpPr>
          <p:spPr>
            <a:xfrm>
              <a:off x="0" y="2895600"/>
              <a:ext cx="2362200"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60" name="Oval 18"/>
            <p:cNvSpPr/>
            <p:nvPr/>
          </p:nvSpPr>
          <p:spPr>
            <a:xfrm>
              <a:off x="8609012" y="5867400"/>
              <a:ext cx="990600"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61" name="Oval 19"/>
            <p:cNvSpPr/>
            <p:nvPr/>
          </p:nvSpPr>
          <p:spPr>
            <a:xfrm>
              <a:off x="8609012" y="1676400"/>
              <a:ext cx="2819400"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62" name="Oval 20"/>
            <p:cNvSpPr/>
            <p:nvPr/>
          </p:nvSpPr>
          <p:spPr>
            <a:xfrm>
              <a:off x="7999412" y="8464"/>
              <a:ext cx="1600200" cy="1600200"/>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63"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64"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04876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66"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1048767"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048768"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769" name="Date Placeholder 4"/>
          <p:cNvSpPr>
            <a:spLocks noGrp="1"/>
          </p:cNvSpPr>
          <p:nvPr>
            <p:ph type="dt" sz="half" idx="10"/>
          </p:nvPr>
        </p:nvSpPr>
        <p:spPr/>
        <p:txBody>
          <a:bodyPr/>
          <a:lstStyle/>
          <a:p>
            <a:fld id="{923A1CC3-2375-41D4-9E03-427CAF2A4C1A}" type="datetimeFigureOut">
              <a:rPr lang="en-US" dirty="0"/>
              <a:t>2/9/2024</a:t>
            </a:fld>
            <a:endParaRPr lang="en-US" dirty="0"/>
          </a:p>
        </p:txBody>
      </p:sp>
      <p:sp>
        <p:nvSpPr>
          <p:cNvPr id="1048770" name="Footer Placeholder 5"/>
          <p:cNvSpPr>
            <a:spLocks noGrp="1"/>
          </p:cNvSpPr>
          <p:nvPr>
            <p:ph type="ftr" sz="quarter" idx="11"/>
          </p:nvPr>
        </p:nvSpPr>
        <p:spPr/>
        <p:txBody>
          <a:bodyPr/>
          <a:lstStyle/>
          <a:p>
            <a:r>
              <a:rPr lang="en-US" dirty="0"/>
              <a:t>
              </a:t>
            </a:r>
          </a:p>
        </p:txBody>
      </p:sp>
      <p:sp>
        <p:nvSpPr>
          <p:cNvPr id="1048771"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72"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65" name="Group 6"/>
          <p:cNvGrpSpPr/>
          <p:nvPr/>
        </p:nvGrpSpPr>
        <p:grpSpPr>
          <a:xfrm>
            <a:off x="0" y="0"/>
            <a:ext cx="12192000" cy="6858000"/>
            <a:chOff x="0" y="0"/>
            <a:chExt cx="12192000" cy="6858000"/>
          </a:xfrm>
        </p:grpSpPr>
        <p:sp>
          <p:nvSpPr>
            <p:cNvPr id="1048650"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51" name="Oval 13"/>
            <p:cNvSpPr/>
            <p:nvPr/>
          </p:nvSpPr>
          <p:spPr>
            <a:xfrm>
              <a:off x="0" y="2667000"/>
              <a:ext cx="4191000"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52" name="Oval 14"/>
            <p:cNvSpPr/>
            <p:nvPr/>
          </p:nvSpPr>
          <p:spPr>
            <a:xfrm>
              <a:off x="0" y="2895600"/>
              <a:ext cx="2362200"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53" name="Oval 15"/>
            <p:cNvSpPr/>
            <p:nvPr/>
          </p:nvSpPr>
          <p:spPr>
            <a:xfrm>
              <a:off x="8609012" y="5867400"/>
              <a:ext cx="990600"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54" name="Oval 17"/>
            <p:cNvSpPr/>
            <p:nvPr/>
          </p:nvSpPr>
          <p:spPr>
            <a:xfrm>
              <a:off x="8609012" y="1676400"/>
              <a:ext cx="2819400"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55" name="Oval 18"/>
            <p:cNvSpPr/>
            <p:nvPr/>
          </p:nvSpPr>
          <p:spPr>
            <a:xfrm>
              <a:off x="7999412" y="8464"/>
              <a:ext cx="1600200" cy="1600200"/>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56"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65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04865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659"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1048660"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661" name="Date Placeholder 3"/>
          <p:cNvSpPr>
            <a:spLocks noGrp="1"/>
          </p:cNvSpPr>
          <p:nvPr>
            <p:ph type="dt" sz="half" idx="10"/>
          </p:nvPr>
        </p:nvSpPr>
        <p:spPr/>
        <p:txBody>
          <a:bodyPr/>
          <a:lstStyle/>
          <a:p>
            <a:fld id="{AFF16868-8199-4C2C-A5B1-63AEE139F88E}" type="datetimeFigureOut">
              <a:rPr lang="en-US" dirty="0"/>
              <a:t>2/9/2024</a:t>
            </a:fld>
            <a:endParaRPr lang="en-US" dirty="0"/>
          </a:p>
        </p:txBody>
      </p:sp>
      <p:sp>
        <p:nvSpPr>
          <p:cNvPr id="1048662" name="Footer Placeholder 4"/>
          <p:cNvSpPr>
            <a:spLocks noGrp="1"/>
          </p:cNvSpPr>
          <p:nvPr>
            <p:ph type="ftr" sz="quarter" idx="11"/>
          </p:nvPr>
        </p:nvSpPr>
        <p:spPr/>
        <p:txBody>
          <a:bodyPr/>
          <a:lstStyle/>
          <a:p>
            <a:r>
              <a:rPr lang="en-US" dirty="0"/>
              <a:t>
              </a:t>
            </a:r>
          </a:p>
        </p:txBody>
      </p:sp>
      <p:sp>
        <p:nvSpPr>
          <p:cNvPr id="104866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664"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6" name="Group 2"/>
          <p:cNvGrpSpPr/>
          <p:nvPr/>
        </p:nvGrpSpPr>
        <p:grpSpPr>
          <a:xfrm>
            <a:off x="0" y="0"/>
            <a:ext cx="12192000" cy="6858000"/>
            <a:chOff x="0" y="0"/>
            <a:chExt cx="12192000" cy="6858000"/>
          </a:xfrm>
        </p:grpSpPr>
        <p:sp>
          <p:nvSpPr>
            <p:cNvPr id="1048739"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40" name="Oval 19"/>
            <p:cNvSpPr/>
            <p:nvPr/>
          </p:nvSpPr>
          <p:spPr>
            <a:xfrm>
              <a:off x="0" y="2667000"/>
              <a:ext cx="4191000"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41" name="Oval 21"/>
            <p:cNvSpPr/>
            <p:nvPr/>
          </p:nvSpPr>
          <p:spPr>
            <a:xfrm>
              <a:off x="0" y="2895600"/>
              <a:ext cx="2362200"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42" name="Oval 22"/>
            <p:cNvSpPr/>
            <p:nvPr/>
          </p:nvSpPr>
          <p:spPr>
            <a:xfrm>
              <a:off x="8609012" y="5867400"/>
              <a:ext cx="990600"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43" name="Oval 23"/>
            <p:cNvSpPr/>
            <p:nvPr/>
          </p:nvSpPr>
          <p:spPr>
            <a:xfrm>
              <a:off x="8609012" y="1676400"/>
              <a:ext cx="2819400"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44" name="Oval 24"/>
            <p:cNvSpPr/>
            <p:nvPr/>
          </p:nvSpPr>
          <p:spPr>
            <a:xfrm>
              <a:off x="7999412" y="8464"/>
              <a:ext cx="1600200" cy="1600200"/>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45"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46"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74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48"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048749"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048750"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048751"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752"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753" name="Date Placeholder 3"/>
          <p:cNvSpPr>
            <a:spLocks noGrp="1"/>
          </p:cNvSpPr>
          <p:nvPr>
            <p:ph type="dt" sz="half" idx="10"/>
          </p:nvPr>
        </p:nvSpPr>
        <p:spPr/>
        <p:txBody>
          <a:bodyPr/>
          <a:lstStyle/>
          <a:p>
            <a:fld id="{AAD9FF7F-6988-44CC-821B-644E70CD2F73}" type="datetimeFigureOut">
              <a:rPr lang="en-US" dirty="0"/>
              <a:t>2/9/2024</a:t>
            </a:fld>
            <a:endParaRPr lang="en-US" dirty="0"/>
          </a:p>
        </p:txBody>
      </p:sp>
      <p:sp>
        <p:nvSpPr>
          <p:cNvPr id="1048754" name="Footer Placeholder 4"/>
          <p:cNvSpPr>
            <a:spLocks noGrp="1"/>
          </p:cNvSpPr>
          <p:nvPr>
            <p:ph type="ftr" sz="quarter" idx="11"/>
          </p:nvPr>
        </p:nvSpPr>
        <p:spPr/>
        <p:txBody>
          <a:bodyPr/>
          <a:lstStyle/>
          <a:p>
            <a:r>
              <a:rPr lang="en-US" dirty="0"/>
              <a:t>
              </a:t>
            </a:r>
          </a:p>
        </p:txBody>
      </p:sp>
      <p:sp>
        <p:nvSpPr>
          <p:cNvPr id="1048755"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5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63" name="Group 8"/>
          <p:cNvGrpSpPr/>
          <p:nvPr/>
        </p:nvGrpSpPr>
        <p:grpSpPr>
          <a:xfrm>
            <a:off x="0" y="0"/>
            <a:ext cx="12192000" cy="6858000"/>
            <a:chOff x="0" y="0"/>
            <a:chExt cx="12192000" cy="6858000"/>
          </a:xfrm>
        </p:grpSpPr>
        <p:sp>
          <p:nvSpPr>
            <p:cNvPr id="1048635"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36" name="Oval 14"/>
            <p:cNvSpPr/>
            <p:nvPr/>
          </p:nvSpPr>
          <p:spPr>
            <a:xfrm>
              <a:off x="0" y="2667000"/>
              <a:ext cx="4191000"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37" name="Oval 15"/>
            <p:cNvSpPr/>
            <p:nvPr/>
          </p:nvSpPr>
          <p:spPr>
            <a:xfrm>
              <a:off x="0" y="2895600"/>
              <a:ext cx="2362200"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38" name="Oval 16"/>
            <p:cNvSpPr/>
            <p:nvPr/>
          </p:nvSpPr>
          <p:spPr>
            <a:xfrm>
              <a:off x="8609012" y="5867400"/>
              <a:ext cx="990600"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39" name="Oval 17"/>
            <p:cNvSpPr/>
            <p:nvPr/>
          </p:nvSpPr>
          <p:spPr>
            <a:xfrm>
              <a:off x="8609012" y="1676400"/>
              <a:ext cx="2819400"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40" name="Oval 18"/>
            <p:cNvSpPr/>
            <p:nvPr/>
          </p:nvSpPr>
          <p:spPr>
            <a:xfrm>
              <a:off x="7999412" y="8464"/>
              <a:ext cx="1600200" cy="1600200"/>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41"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64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64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644"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1048645"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646" name="Date Placeholder 3"/>
          <p:cNvSpPr>
            <a:spLocks noGrp="1"/>
          </p:cNvSpPr>
          <p:nvPr>
            <p:ph type="dt" sz="half" idx="10"/>
          </p:nvPr>
        </p:nvSpPr>
        <p:spPr/>
        <p:txBody>
          <a:bodyPr/>
          <a:lstStyle/>
          <a:p>
            <a:fld id="{5C12C299-16B2-4475-990D-751901EACC14}" type="datetimeFigureOut">
              <a:rPr lang="en-US" dirty="0"/>
              <a:t>2/9/2024</a:t>
            </a:fld>
            <a:endParaRPr lang="en-US" dirty="0"/>
          </a:p>
        </p:txBody>
      </p:sp>
      <p:sp>
        <p:nvSpPr>
          <p:cNvPr id="1048647" name="Footer Placeholder 4"/>
          <p:cNvSpPr>
            <a:spLocks noGrp="1"/>
          </p:cNvSpPr>
          <p:nvPr>
            <p:ph type="ftr" sz="quarter" idx="11"/>
          </p:nvPr>
        </p:nvSpPr>
        <p:spPr/>
        <p:txBody>
          <a:bodyPr/>
          <a:lstStyle/>
          <a:p>
            <a:r>
              <a:rPr lang="en-US" dirty="0"/>
              <a:t>
              </a:t>
            </a:r>
          </a:p>
        </p:txBody>
      </p:sp>
      <p:sp>
        <p:nvSpPr>
          <p:cNvPr id="1048648"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649"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048779"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1048780"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781"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782"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783"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78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785"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3145730" name="Straight Connector 16"/>
          <p:cNvCxnSpPr>
            <a:cxnSpLocks/>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7"/>
          <p:cNvCxnSpPr>
            <a:cxnSpLocks/>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048786" name="Date Placeholder 6"/>
          <p:cNvSpPr>
            <a:spLocks noGrp="1"/>
          </p:cNvSpPr>
          <p:nvPr>
            <p:ph type="dt" sz="half" idx="10"/>
          </p:nvPr>
        </p:nvSpPr>
        <p:spPr/>
        <p:txBody>
          <a:bodyPr/>
          <a:lstStyle/>
          <a:p>
            <a:fld id="{9FE86839-B9D8-4651-8783-F325ECE74E65}" type="datetimeFigureOut">
              <a:rPr lang="en-US" dirty="0"/>
              <a:t>2/9/2024</a:t>
            </a:fld>
            <a:endParaRPr lang="en-US" dirty="0"/>
          </a:p>
        </p:txBody>
      </p:sp>
      <p:sp>
        <p:nvSpPr>
          <p:cNvPr id="1048787" name="Footer Placeholder 7"/>
          <p:cNvSpPr>
            <a:spLocks noGrp="1"/>
          </p:cNvSpPr>
          <p:nvPr>
            <p:ph type="ftr" sz="quarter" idx="11"/>
          </p:nvPr>
        </p:nvSpPr>
        <p:spPr/>
        <p:txBody>
          <a:bodyPr/>
          <a:lstStyle/>
          <a:p>
            <a:r>
              <a:rPr lang="en-US" dirty="0"/>
              <a:t>
              </a:t>
            </a:r>
          </a:p>
        </p:txBody>
      </p:sp>
      <p:sp>
        <p:nvSpPr>
          <p:cNvPr id="1048788"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104868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104868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684"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048685"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686"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687"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048688"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689"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690"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048691"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3145728" name="Straight Connector 42"/>
          <p:cNvCxnSpPr>
            <a:cxnSpLocks/>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43"/>
          <p:cNvCxnSpPr>
            <a:cxnSpLocks/>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048692" name="Date Placeholder 6"/>
          <p:cNvSpPr>
            <a:spLocks noGrp="1"/>
          </p:cNvSpPr>
          <p:nvPr>
            <p:ph type="dt" sz="half" idx="10"/>
          </p:nvPr>
        </p:nvSpPr>
        <p:spPr/>
        <p:txBody>
          <a:bodyPr/>
          <a:lstStyle/>
          <a:p>
            <a:fld id="{FD484F64-32F6-45C5-931F-ADC1662401D0}" type="datetimeFigureOut">
              <a:rPr lang="en-US" dirty="0"/>
              <a:t>2/9/2024</a:t>
            </a:fld>
            <a:endParaRPr lang="en-US" dirty="0"/>
          </a:p>
        </p:txBody>
      </p:sp>
      <p:sp>
        <p:nvSpPr>
          <p:cNvPr id="1048693" name="Footer Placeholder 7"/>
          <p:cNvSpPr>
            <a:spLocks noGrp="1"/>
          </p:cNvSpPr>
          <p:nvPr>
            <p:ph type="ftr" sz="quarter" idx="11"/>
          </p:nvPr>
        </p:nvSpPr>
        <p:spPr>
          <a:xfrm>
            <a:off x="561111" y="6391838"/>
            <a:ext cx="3644282" cy="304801"/>
          </a:xfrm>
        </p:spPr>
        <p:txBody>
          <a:bodyPr/>
          <a:lstStyle/>
          <a:p>
            <a:r>
              <a:rPr lang="en-US" dirty="0"/>
              <a:t>
              </a:t>
            </a:r>
          </a:p>
        </p:txBody>
      </p:sp>
      <p:sp>
        <p:nvSpPr>
          <p:cNvPr id="1048694"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806"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1048807"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808"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2/9/2024</a:t>
            </a:fld>
            <a:endParaRPr lang="en-US" dirty="0"/>
          </a:p>
        </p:txBody>
      </p:sp>
      <p:sp>
        <p:nvSpPr>
          <p:cNvPr id="1048809" name="Footer Placeholder 4"/>
          <p:cNvSpPr>
            <a:spLocks noGrp="1"/>
          </p:cNvSpPr>
          <p:nvPr>
            <p:ph type="ftr" sz="quarter" idx="11"/>
          </p:nvPr>
        </p:nvSpPr>
        <p:spPr/>
        <p:txBody>
          <a:bodyPr/>
          <a:lstStyle/>
          <a:p>
            <a:r>
              <a:rPr lang="en-US" dirty="0"/>
              <a:t>
              </a:t>
            </a:r>
          </a:p>
        </p:txBody>
      </p:sp>
      <p:sp>
        <p:nvSpPr>
          <p:cNvPr id="1048810"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4" name="Group 8"/>
          <p:cNvGrpSpPr/>
          <p:nvPr/>
        </p:nvGrpSpPr>
        <p:grpSpPr>
          <a:xfrm>
            <a:off x="0" y="0"/>
            <a:ext cx="12192000" cy="6858000"/>
            <a:chOff x="0" y="0"/>
            <a:chExt cx="12192000" cy="6858000"/>
          </a:xfrm>
        </p:grpSpPr>
        <p:sp>
          <p:nvSpPr>
            <p:cNvPr id="1048723"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24" name="Oval 14"/>
            <p:cNvSpPr/>
            <p:nvPr/>
          </p:nvSpPr>
          <p:spPr>
            <a:xfrm>
              <a:off x="0" y="2667000"/>
              <a:ext cx="4191000"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25" name="Oval 15"/>
            <p:cNvSpPr/>
            <p:nvPr/>
          </p:nvSpPr>
          <p:spPr>
            <a:xfrm>
              <a:off x="0" y="2895600"/>
              <a:ext cx="2362200"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26" name="Oval 17"/>
            <p:cNvSpPr/>
            <p:nvPr/>
          </p:nvSpPr>
          <p:spPr>
            <a:xfrm>
              <a:off x="8609012" y="5867400"/>
              <a:ext cx="990600"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27" name="Oval 18"/>
            <p:cNvSpPr/>
            <p:nvPr/>
          </p:nvSpPr>
          <p:spPr>
            <a:xfrm>
              <a:off x="8609012" y="1676400"/>
              <a:ext cx="2819400"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28" name="Oval 19"/>
            <p:cNvSpPr/>
            <p:nvPr/>
          </p:nvSpPr>
          <p:spPr>
            <a:xfrm>
              <a:off x="7999412" y="8464"/>
              <a:ext cx="1600200" cy="1600200"/>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29"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48730"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31"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73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33"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1048734"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735"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2/9/2024</a:t>
            </a:fld>
            <a:endParaRPr lang="en-US" dirty="0"/>
          </a:p>
        </p:txBody>
      </p:sp>
      <p:sp>
        <p:nvSpPr>
          <p:cNvPr id="1048736" name="Footer Placeholder 4"/>
          <p:cNvSpPr>
            <a:spLocks noGrp="1"/>
          </p:cNvSpPr>
          <p:nvPr>
            <p:ph type="ftr" sz="quarter" idx="11"/>
          </p:nvPr>
        </p:nvSpPr>
        <p:spPr/>
        <p:txBody>
          <a:bodyPr/>
          <a:lstStyle/>
          <a:p>
            <a:r>
              <a:rPr lang="en-US" dirty="0"/>
              <a:t>
              </a:t>
            </a:r>
          </a:p>
        </p:txBody>
      </p:sp>
      <p:sp>
        <p:nvSpPr>
          <p:cNvPr id="1048737"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38"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smtClean="0"/>
              <a:t>Click to edit Master title style</a:t>
            </a:r>
            <a:endParaRPr lang="en-US" dirty="0"/>
          </a:p>
        </p:txBody>
      </p:sp>
      <p:sp>
        <p:nvSpPr>
          <p:cNvPr id="1048602"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03" name="Date Placeholder 3"/>
          <p:cNvSpPr>
            <a:spLocks noGrp="1"/>
          </p:cNvSpPr>
          <p:nvPr>
            <p:ph type="dt" sz="half" idx="10"/>
          </p:nvPr>
        </p:nvSpPr>
        <p:spPr/>
        <p:txBody>
          <a:bodyPr/>
          <a:lstStyle/>
          <a:p>
            <a:fld id="{19C9CA7B-DFD4-44B5-8C60-D14B8CD1FB59}" type="datetimeFigureOut">
              <a:rPr lang="en-US" dirty="0"/>
              <a:t>2/9/2024</a:t>
            </a:fld>
            <a:endParaRPr lang="en-US" dirty="0"/>
          </a:p>
        </p:txBody>
      </p:sp>
      <p:sp>
        <p:nvSpPr>
          <p:cNvPr id="1048604" name="Footer Placeholder 4"/>
          <p:cNvSpPr>
            <a:spLocks noGrp="1"/>
          </p:cNvSpPr>
          <p:nvPr>
            <p:ph type="ftr" sz="quarter" idx="11"/>
          </p:nvPr>
        </p:nvSpPr>
        <p:spPr/>
        <p:txBody>
          <a:bodyPr/>
          <a:lstStyle/>
          <a:p>
            <a:r>
              <a:rPr lang="en-US" dirty="0"/>
              <a:t>
              </a:t>
            </a:r>
          </a:p>
        </p:txBody>
      </p:sp>
      <p:sp>
        <p:nvSpPr>
          <p:cNvPr id="1048605"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0" name="Group 7"/>
          <p:cNvGrpSpPr/>
          <p:nvPr/>
        </p:nvGrpSpPr>
        <p:grpSpPr>
          <a:xfrm>
            <a:off x="0" y="0"/>
            <a:ext cx="12192000" cy="6858000"/>
            <a:chOff x="0" y="0"/>
            <a:chExt cx="12192000" cy="6858000"/>
          </a:xfrm>
        </p:grpSpPr>
        <p:sp>
          <p:nvSpPr>
            <p:cNvPr id="1048695"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96" name="Oval 16"/>
            <p:cNvSpPr/>
            <p:nvPr/>
          </p:nvSpPr>
          <p:spPr>
            <a:xfrm>
              <a:off x="0" y="2667000"/>
              <a:ext cx="4191000"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97" name="Oval 17"/>
            <p:cNvSpPr/>
            <p:nvPr/>
          </p:nvSpPr>
          <p:spPr>
            <a:xfrm>
              <a:off x="0" y="2895600"/>
              <a:ext cx="2362200"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98" name="Oval 18"/>
            <p:cNvSpPr/>
            <p:nvPr/>
          </p:nvSpPr>
          <p:spPr>
            <a:xfrm>
              <a:off x="8609012" y="5867400"/>
              <a:ext cx="990600"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99" name="Oval 19"/>
            <p:cNvSpPr/>
            <p:nvPr/>
          </p:nvSpPr>
          <p:spPr>
            <a:xfrm>
              <a:off x="8609012" y="1676400"/>
              <a:ext cx="2819400"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00" name="Oval 20"/>
            <p:cNvSpPr/>
            <p:nvPr/>
          </p:nvSpPr>
          <p:spPr>
            <a:xfrm>
              <a:off x="7999412" y="8464"/>
              <a:ext cx="1600200" cy="1600200"/>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01"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48702"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703"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0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05"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1048706"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707" name="Date Placeholder 3"/>
          <p:cNvSpPr>
            <a:spLocks noGrp="1"/>
          </p:cNvSpPr>
          <p:nvPr>
            <p:ph type="dt" sz="half" idx="10"/>
          </p:nvPr>
        </p:nvSpPr>
        <p:spPr/>
        <p:txBody>
          <a:bodyPr/>
          <a:lstStyle/>
          <a:p>
            <a:fld id="{F34E6425-0181-43F2-84FC-787E803FD2F8}" type="datetimeFigureOut">
              <a:rPr lang="en-US" dirty="0"/>
              <a:t>2/9/2024</a:t>
            </a:fld>
            <a:endParaRPr lang="en-US" dirty="0"/>
          </a:p>
        </p:txBody>
      </p:sp>
      <p:sp>
        <p:nvSpPr>
          <p:cNvPr id="1048708" name="Footer Placeholder 4"/>
          <p:cNvSpPr>
            <a:spLocks noGrp="1"/>
          </p:cNvSpPr>
          <p:nvPr>
            <p:ph type="ftr" sz="quarter" idx="11"/>
          </p:nvPr>
        </p:nvSpPr>
        <p:spPr/>
        <p:txBody>
          <a:bodyPr/>
          <a:lstStyle/>
          <a:p>
            <a:r>
              <a:rPr lang="en-US" dirty="0"/>
              <a:t>
              </a:t>
            </a:r>
          </a:p>
        </p:txBody>
      </p:sp>
      <p:sp>
        <p:nvSpPr>
          <p:cNvPr id="1048709"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10"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73" name="Title 1"/>
          <p:cNvSpPr>
            <a:spLocks noGrp="1"/>
          </p:cNvSpPr>
          <p:nvPr>
            <p:ph type="title"/>
          </p:nvPr>
        </p:nvSpPr>
        <p:spPr/>
        <p:txBody>
          <a:bodyPr/>
          <a:lstStyle/>
          <a:p>
            <a:r>
              <a:rPr lang="en-US" smtClean="0"/>
              <a:t>Click to edit Master title style</a:t>
            </a:r>
            <a:endParaRPr lang="en-US" dirty="0"/>
          </a:p>
        </p:txBody>
      </p:sp>
      <p:sp>
        <p:nvSpPr>
          <p:cNvPr id="1048774"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775"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776" name="Date Placeholder 4"/>
          <p:cNvSpPr>
            <a:spLocks noGrp="1"/>
          </p:cNvSpPr>
          <p:nvPr>
            <p:ph type="dt" sz="half" idx="10"/>
          </p:nvPr>
        </p:nvSpPr>
        <p:spPr/>
        <p:txBody>
          <a:bodyPr/>
          <a:lstStyle/>
          <a:p>
            <a:fld id="{3BDB8791-F1B0-41E7-B7FD-A781E65C4266}" type="datetimeFigureOut">
              <a:rPr lang="en-US" dirty="0"/>
              <a:t>2/9/2024</a:t>
            </a:fld>
            <a:endParaRPr lang="en-US" dirty="0"/>
          </a:p>
        </p:txBody>
      </p:sp>
      <p:sp>
        <p:nvSpPr>
          <p:cNvPr id="1048777" name="Footer Placeholder 5"/>
          <p:cNvSpPr>
            <a:spLocks noGrp="1"/>
          </p:cNvSpPr>
          <p:nvPr>
            <p:ph type="ftr" sz="quarter" idx="11"/>
          </p:nvPr>
        </p:nvSpPr>
        <p:spPr/>
        <p:txBody>
          <a:bodyPr/>
          <a:lstStyle/>
          <a:p>
            <a:r>
              <a:rPr lang="en-US" dirty="0"/>
              <a:t>
              </a:t>
            </a:r>
          </a:p>
        </p:txBody>
      </p:sp>
      <p:sp>
        <p:nvSpPr>
          <p:cNvPr id="1048778"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11" name="Title 1"/>
          <p:cNvSpPr>
            <a:spLocks noGrp="1"/>
          </p:cNvSpPr>
          <p:nvPr>
            <p:ph type="title"/>
          </p:nvPr>
        </p:nvSpPr>
        <p:spPr/>
        <p:txBody>
          <a:bodyPr/>
          <a:lstStyle/>
          <a:p>
            <a:r>
              <a:rPr lang="en-US" smtClean="0"/>
              <a:t>Click to edit Master title style</a:t>
            </a:r>
            <a:endParaRPr lang="en-US" dirty="0"/>
          </a:p>
        </p:txBody>
      </p:sp>
      <p:sp>
        <p:nvSpPr>
          <p:cNvPr id="1048712"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713"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714"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715"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716" name="Date Placeholder 6"/>
          <p:cNvSpPr>
            <a:spLocks noGrp="1"/>
          </p:cNvSpPr>
          <p:nvPr>
            <p:ph type="dt" sz="half" idx="10"/>
          </p:nvPr>
        </p:nvSpPr>
        <p:spPr/>
        <p:txBody>
          <a:bodyPr/>
          <a:lstStyle/>
          <a:p>
            <a:fld id="{5FDD63B2-E120-4ED8-B27B-C685F510A5FE}" type="datetimeFigureOut">
              <a:rPr lang="en-US" dirty="0"/>
              <a:t>2/9/2024</a:t>
            </a:fld>
            <a:endParaRPr lang="en-US" dirty="0"/>
          </a:p>
        </p:txBody>
      </p:sp>
      <p:sp>
        <p:nvSpPr>
          <p:cNvPr id="1048717" name="Footer Placeholder 7"/>
          <p:cNvSpPr>
            <a:spLocks noGrp="1"/>
          </p:cNvSpPr>
          <p:nvPr>
            <p:ph type="ftr" sz="quarter" idx="11"/>
          </p:nvPr>
        </p:nvSpPr>
        <p:spPr/>
        <p:txBody>
          <a:bodyPr/>
          <a:lstStyle/>
          <a:p>
            <a:r>
              <a:rPr lang="en-US" dirty="0"/>
              <a:t>
              </a:t>
            </a:r>
          </a:p>
        </p:txBody>
      </p:sp>
      <p:sp>
        <p:nvSpPr>
          <p:cNvPr id="1048718"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1" name="Title 1"/>
          <p:cNvSpPr>
            <a:spLocks noGrp="1"/>
          </p:cNvSpPr>
          <p:nvPr>
            <p:ph type="title"/>
          </p:nvPr>
        </p:nvSpPr>
        <p:spPr>
          <a:xfrm>
            <a:off x="1154954" y="973668"/>
            <a:ext cx="8761413" cy="706964"/>
          </a:xfrm>
        </p:spPr>
        <p:txBody>
          <a:bodyPr/>
          <a:lstStyle/>
          <a:p>
            <a:r>
              <a:rPr lang="en-US" smtClean="0"/>
              <a:t>Click to edit Master title style</a:t>
            </a:r>
            <a:endParaRPr lang="en-US" dirty="0"/>
          </a:p>
        </p:txBody>
      </p:sp>
      <p:sp>
        <p:nvSpPr>
          <p:cNvPr id="1048632" name="Date Placeholder 2"/>
          <p:cNvSpPr>
            <a:spLocks noGrp="1"/>
          </p:cNvSpPr>
          <p:nvPr>
            <p:ph type="dt" sz="half" idx="10"/>
          </p:nvPr>
        </p:nvSpPr>
        <p:spPr/>
        <p:txBody>
          <a:bodyPr/>
          <a:lstStyle/>
          <a:p>
            <a:fld id="{7AA18ACC-A947-437B-A130-35BD54FDF1E9}" type="datetimeFigureOut">
              <a:rPr lang="en-US" dirty="0"/>
              <a:t>2/9/2024</a:t>
            </a:fld>
            <a:endParaRPr lang="en-US" dirty="0"/>
          </a:p>
        </p:txBody>
      </p:sp>
      <p:sp>
        <p:nvSpPr>
          <p:cNvPr id="1048633" name="Footer Placeholder 3"/>
          <p:cNvSpPr>
            <a:spLocks noGrp="1"/>
          </p:cNvSpPr>
          <p:nvPr>
            <p:ph type="ftr" sz="quarter" idx="11"/>
          </p:nvPr>
        </p:nvSpPr>
        <p:spPr/>
        <p:txBody>
          <a:bodyPr/>
          <a:lstStyle/>
          <a:p>
            <a:r>
              <a:rPr lang="en-US" dirty="0"/>
              <a:t>
              </a:t>
            </a:r>
          </a:p>
        </p:txBody>
      </p:sp>
      <p:sp>
        <p:nvSpPr>
          <p:cNvPr id="1048634"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48719" name="Date Placeholder 1"/>
          <p:cNvSpPr>
            <a:spLocks noGrp="1"/>
          </p:cNvSpPr>
          <p:nvPr>
            <p:ph type="dt" sz="half" idx="10"/>
          </p:nvPr>
        </p:nvSpPr>
        <p:spPr/>
        <p:txBody>
          <a:bodyPr/>
          <a:lstStyle/>
          <a:p>
            <a:fld id="{7C8D7E02-BCB8-4D50-A234-369438C08659}" type="datetimeFigureOut">
              <a:rPr lang="en-US" dirty="0"/>
              <a:t>2/9/2024</a:t>
            </a:fld>
            <a:endParaRPr lang="en-US" dirty="0"/>
          </a:p>
        </p:txBody>
      </p:sp>
      <p:sp>
        <p:nvSpPr>
          <p:cNvPr id="1048720" name="Footer Placeholder 2"/>
          <p:cNvSpPr>
            <a:spLocks noGrp="1"/>
          </p:cNvSpPr>
          <p:nvPr>
            <p:ph type="ftr" sz="quarter" idx="11"/>
          </p:nvPr>
        </p:nvSpPr>
        <p:spPr/>
        <p:txBody>
          <a:bodyPr/>
          <a:lstStyle/>
          <a:p>
            <a:r>
              <a:rPr lang="en-US" dirty="0"/>
              <a:t>
              </a:t>
            </a:r>
          </a:p>
        </p:txBody>
      </p:sp>
      <p:sp>
        <p:nvSpPr>
          <p:cNvPr id="1048721"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22"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2" name="Group 8"/>
          <p:cNvGrpSpPr/>
          <p:nvPr/>
        </p:nvGrpSpPr>
        <p:grpSpPr>
          <a:xfrm>
            <a:off x="0" y="0"/>
            <a:ext cx="12192000" cy="6858000"/>
            <a:chOff x="0" y="0"/>
            <a:chExt cx="12192000" cy="6858000"/>
          </a:xfrm>
        </p:grpSpPr>
        <p:sp>
          <p:nvSpPr>
            <p:cNvPr id="1048789"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90" name="Oval 16"/>
            <p:cNvSpPr/>
            <p:nvPr/>
          </p:nvSpPr>
          <p:spPr>
            <a:xfrm>
              <a:off x="0" y="2667000"/>
              <a:ext cx="4191000"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91" name="Oval 18"/>
            <p:cNvSpPr/>
            <p:nvPr/>
          </p:nvSpPr>
          <p:spPr>
            <a:xfrm>
              <a:off x="0" y="2895600"/>
              <a:ext cx="2362200"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92" name="Oval 19"/>
            <p:cNvSpPr/>
            <p:nvPr/>
          </p:nvSpPr>
          <p:spPr>
            <a:xfrm>
              <a:off x="8609012" y="5867400"/>
              <a:ext cx="990600"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93" name="Oval 20"/>
            <p:cNvSpPr/>
            <p:nvPr/>
          </p:nvSpPr>
          <p:spPr>
            <a:xfrm>
              <a:off x="8609012" y="1676400"/>
              <a:ext cx="2819400"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94" name="Oval 21"/>
            <p:cNvSpPr/>
            <p:nvPr/>
          </p:nvSpPr>
          <p:spPr>
            <a:xfrm>
              <a:off x="7999412" y="8464"/>
              <a:ext cx="1600200" cy="1600200"/>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95"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48796"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97"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79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99"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1048800"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801"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802" name="Date Placeholder 4"/>
          <p:cNvSpPr>
            <a:spLocks noGrp="1"/>
          </p:cNvSpPr>
          <p:nvPr>
            <p:ph type="dt" sz="half" idx="10"/>
          </p:nvPr>
        </p:nvSpPr>
        <p:spPr/>
        <p:txBody>
          <a:bodyPr/>
          <a:lstStyle/>
          <a:p>
            <a:fld id="{76E86A4C-8E40-4F87-A4F0-01A0687C5742}" type="datetimeFigureOut">
              <a:rPr lang="en-US" dirty="0"/>
              <a:t>2/9/2024</a:t>
            </a:fld>
            <a:endParaRPr lang="en-US" dirty="0"/>
          </a:p>
        </p:txBody>
      </p:sp>
      <p:sp>
        <p:nvSpPr>
          <p:cNvPr id="1048803" name="Footer Placeholder 5"/>
          <p:cNvSpPr>
            <a:spLocks noGrp="1"/>
          </p:cNvSpPr>
          <p:nvPr>
            <p:ph type="ftr" sz="quarter" idx="11"/>
          </p:nvPr>
        </p:nvSpPr>
        <p:spPr/>
        <p:txBody>
          <a:bodyPr/>
          <a:lstStyle/>
          <a:p>
            <a:r>
              <a:rPr lang="en-US" dirty="0"/>
              <a:t>
              </a:t>
            </a:r>
          </a:p>
        </p:txBody>
      </p:sp>
      <p:sp>
        <p:nvSpPr>
          <p:cNvPr id="1048804"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805"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67" name="Group 8"/>
          <p:cNvGrpSpPr/>
          <p:nvPr/>
        </p:nvGrpSpPr>
        <p:grpSpPr>
          <a:xfrm>
            <a:off x="0" y="0"/>
            <a:ext cx="12192000" cy="6858000"/>
            <a:chOff x="0" y="0"/>
            <a:chExt cx="12192000" cy="6858000"/>
          </a:xfrm>
        </p:grpSpPr>
        <p:sp>
          <p:nvSpPr>
            <p:cNvPr id="1048665"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66" name="Oval 16"/>
            <p:cNvSpPr/>
            <p:nvPr/>
          </p:nvSpPr>
          <p:spPr>
            <a:xfrm>
              <a:off x="0" y="2667000"/>
              <a:ext cx="4191000"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67" name="Oval 17"/>
            <p:cNvSpPr/>
            <p:nvPr/>
          </p:nvSpPr>
          <p:spPr>
            <a:xfrm>
              <a:off x="0" y="2895600"/>
              <a:ext cx="2362200"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68" name="Oval 18"/>
            <p:cNvSpPr/>
            <p:nvPr/>
          </p:nvSpPr>
          <p:spPr>
            <a:xfrm>
              <a:off x="8609012" y="5867400"/>
              <a:ext cx="990600"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69" name="Oval 19"/>
            <p:cNvSpPr/>
            <p:nvPr/>
          </p:nvSpPr>
          <p:spPr>
            <a:xfrm>
              <a:off x="8609012" y="1676400"/>
              <a:ext cx="2819400"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70" name="Oval 20"/>
            <p:cNvSpPr/>
            <p:nvPr/>
          </p:nvSpPr>
          <p:spPr>
            <a:xfrm>
              <a:off x="7999412" y="8464"/>
              <a:ext cx="1600200" cy="1600200"/>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7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4867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673"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67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675"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1048676"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1048677"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678" name="Date Placeholder 4"/>
          <p:cNvSpPr>
            <a:spLocks noGrp="1"/>
          </p:cNvSpPr>
          <p:nvPr>
            <p:ph type="dt" sz="half" idx="10"/>
          </p:nvPr>
        </p:nvSpPr>
        <p:spPr/>
        <p:txBody>
          <a:bodyPr/>
          <a:lstStyle/>
          <a:p>
            <a:fld id="{35E72C73-2D91-4E12-BA25-F0AA0C03599B}" type="datetimeFigureOut">
              <a:rPr lang="en-US" dirty="0"/>
              <a:t>2/9/2024</a:t>
            </a:fld>
            <a:endParaRPr lang="en-US" dirty="0"/>
          </a:p>
        </p:txBody>
      </p:sp>
      <p:sp>
        <p:nvSpPr>
          <p:cNvPr id="1048679" name="Footer Placeholder 5"/>
          <p:cNvSpPr>
            <a:spLocks noGrp="1"/>
          </p:cNvSpPr>
          <p:nvPr>
            <p:ph type="ftr" sz="quarter" idx="11"/>
          </p:nvPr>
        </p:nvSpPr>
        <p:spPr/>
        <p:txBody>
          <a:bodyPr/>
          <a:lstStyle/>
          <a:p>
            <a:r>
              <a:rPr lang="en-US" dirty="0"/>
              <a:t>
              </a:t>
            </a:r>
          </a:p>
        </p:txBody>
      </p:sp>
      <p:sp>
        <p:nvSpPr>
          <p:cNvPr id="1048680"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681"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7"/>
          <p:cNvGrpSpPr/>
          <p:nvPr/>
        </p:nvGrpSpPr>
        <p:grpSpPr>
          <a:xfrm>
            <a:off x="0" y="0"/>
            <a:ext cx="12192000" cy="6858000"/>
            <a:chOff x="0" y="0"/>
            <a:chExt cx="12192000" cy="6858000"/>
          </a:xfrm>
        </p:grpSpPr>
        <p:sp>
          <p:nvSpPr>
            <p:cNvPr id="1048576"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577" name="Oval 12"/>
            <p:cNvSpPr/>
            <p:nvPr/>
          </p:nvSpPr>
          <p:spPr>
            <a:xfrm>
              <a:off x="0" y="2667000"/>
              <a:ext cx="4191000"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578" name="Oval 14"/>
            <p:cNvSpPr/>
            <p:nvPr/>
          </p:nvSpPr>
          <p:spPr>
            <a:xfrm>
              <a:off x="0" y="2895600"/>
              <a:ext cx="2362200"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579" name="Oval 17"/>
            <p:cNvSpPr/>
            <p:nvPr/>
          </p:nvSpPr>
          <p:spPr>
            <a:xfrm>
              <a:off x="8609012" y="5867400"/>
              <a:ext cx="990600"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580" name="Oval 15"/>
            <p:cNvSpPr/>
            <p:nvPr/>
          </p:nvSpPr>
          <p:spPr>
            <a:xfrm>
              <a:off x="8609012" y="1676400"/>
              <a:ext cx="2819400"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581" name="Oval 16"/>
            <p:cNvSpPr/>
            <p:nvPr/>
          </p:nvSpPr>
          <p:spPr>
            <a:xfrm>
              <a:off x="7999412" y="8464"/>
              <a:ext cx="1600200" cy="1600200"/>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582"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583"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04858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585"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1048586"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587"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2/9/2024</a:t>
            </a:fld>
            <a:endParaRPr lang="en-US" dirty="0"/>
          </a:p>
        </p:txBody>
      </p:sp>
      <p:sp>
        <p:nvSpPr>
          <p:cNvPr id="1048588"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1048589"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590"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ctrTitle"/>
          </p:nvPr>
        </p:nvSpPr>
        <p:spPr>
          <a:xfrm>
            <a:off x="1154955" y="830776"/>
            <a:ext cx="8825658" cy="2677648"/>
          </a:xfrm>
        </p:spPr>
        <p:txBody>
          <a:bodyPr/>
          <a:lstStyle/>
          <a:p>
            <a:r>
              <a:rPr lang="en-US" b="1" dirty="0" smtClean="0"/>
              <a:t>WEEK </a:t>
            </a:r>
            <a:r>
              <a:rPr lang="en-US" b="1" dirty="0"/>
              <a:t>7</a:t>
            </a:r>
            <a:r>
              <a:rPr lang="en-US" b="1" dirty="0" smtClean="0"/>
              <a:t>: FEASIBILITY STUDY</a:t>
            </a:r>
            <a:r>
              <a:rPr lang="en-US" dirty="0" smtClean="0"/>
              <a:t/>
            </a:r>
            <a:br>
              <a:rPr lang="en-US" dirty="0" smtClean="0"/>
            </a:br>
            <a:endParaRPr lang="en-US" dirty="0"/>
          </a:p>
        </p:txBody>
      </p:sp>
      <p:sp>
        <p:nvSpPr>
          <p:cNvPr id="1048600" name="Subtitle 2"/>
          <p:cNvSpPr>
            <a:spLocks noGrp="1"/>
          </p:cNvSpPr>
          <p:nvPr>
            <p:ph type="subTitle" idx="1"/>
          </p:nvPr>
        </p:nvSpPr>
        <p:spPr/>
        <p:txBody>
          <a:bodyPr>
            <a:noAutofit/>
          </a:bodyPr>
          <a:lstStyle/>
          <a:p>
            <a:r>
              <a:rPr lang="en-US" sz="4000" b="1" dirty="0" smtClean="0"/>
              <a:t>DR. AKINTAYO, </a:t>
            </a:r>
            <a:r>
              <a:rPr lang="en-US" sz="4000" b="1" dirty="0"/>
              <a:t>A</a:t>
            </a:r>
            <a:r>
              <a:rPr lang="en-US" sz="4000" b="1" dirty="0" smtClean="0"/>
              <a:t>. A. </a:t>
            </a:r>
            <a:endParaRPr lang="en-US" sz="4000" b="1"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009" y="2780522"/>
            <a:ext cx="8210939" cy="18101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a:xfrm>
            <a:off x="1154954" y="1029652"/>
            <a:ext cx="9407299" cy="706964"/>
          </a:xfrm>
        </p:spPr>
        <p:txBody>
          <a:bodyPr/>
          <a:lstStyle/>
          <a:p>
            <a:r>
              <a:rPr lang="en-US" b="1" dirty="0" smtClean="0">
                <a:latin typeface="Century Gothic" panose="020B0502020202020204" pitchFamily="34" charset="0"/>
                <a:cs typeface="Times New Roman" panose="02020603050405020304" pitchFamily="18" charset="0"/>
              </a:rPr>
              <a:t>Components of a feasibility study…cont’d</a:t>
            </a:r>
            <a:r>
              <a:rPr lang="en-US" dirty="0"/>
              <a:t/>
            </a:r>
            <a:br>
              <a:rPr lang="en-US" dirty="0"/>
            </a:br>
            <a:endParaRPr lang="en-US" dirty="0"/>
          </a:p>
        </p:txBody>
      </p:sp>
      <p:sp>
        <p:nvSpPr>
          <p:cNvPr id="1048617" name="Content Placeholder 2"/>
          <p:cNvSpPr>
            <a:spLocks noGrp="1"/>
          </p:cNvSpPr>
          <p:nvPr>
            <p:ph idx="1"/>
          </p:nvPr>
        </p:nvSpPr>
        <p:spPr>
          <a:xfrm>
            <a:off x="1154954" y="2603500"/>
            <a:ext cx="9920877" cy="3416300"/>
          </a:xfrm>
        </p:spPr>
        <p:txBody>
          <a:bodyPr>
            <a:normAutofit fontScale="85000" lnSpcReduction="20000"/>
          </a:bodyPr>
          <a:lstStyle/>
          <a:p>
            <a:pPr algn="just"/>
            <a:r>
              <a:rPr lang="en-US" altLang="en-US" sz="3100" b="1" dirty="0" smtClean="0">
                <a:latin typeface="Times New Roman" panose="02020603050405020304" pitchFamily="18" charset="0"/>
                <a:cs typeface="Times New Roman" panose="02020603050405020304" pitchFamily="18" charset="0"/>
              </a:rPr>
              <a:t>Economic  Feasibility</a:t>
            </a:r>
          </a:p>
          <a:p>
            <a:pPr marL="0" indent="0" algn="just">
              <a:buNone/>
            </a:pPr>
            <a:r>
              <a:rPr lang="en-US" altLang="en-US" sz="3100" dirty="0" smtClean="0">
                <a:latin typeface="Times New Roman" panose="02020603050405020304" pitchFamily="18" charset="0"/>
                <a:cs typeface="Times New Roman" panose="02020603050405020304" pitchFamily="18" charset="0"/>
              </a:rPr>
              <a:t>It is used to determine the financial resources of the project</a:t>
            </a:r>
            <a:endParaRPr lang="en-US" altLang="en-US" sz="4200" dirty="0" smtClean="0">
              <a:latin typeface="Times New Roman" panose="02020603050405020304" pitchFamily="18" charset="0"/>
              <a:cs typeface="Times New Roman" panose="02020603050405020304" pitchFamily="18" charset="0"/>
            </a:endParaRPr>
          </a:p>
          <a:p>
            <a:pPr marL="285750" lvl="1" algn="just">
              <a:buFont typeface="Wingdings" panose="05000000000000000000" pitchFamily="2" charset="2"/>
              <a:buChar char="ü"/>
            </a:pPr>
            <a:r>
              <a:rPr lang="en-US" altLang="en-US" sz="2600" dirty="0">
                <a:latin typeface="Times New Roman" panose="02020603050405020304" pitchFamily="18" charset="0"/>
                <a:cs typeface="Times New Roman" panose="02020603050405020304" pitchFamily="18" charset="0"/>
              </a:rPr>
              <a:t>Is the project possible, given resource </a:t>
            </a:r>
            <a:r>
              <a:rPr lang="en-US" altLang="en-US" sz="2600" dirty="0" smtClean="0">
                <a:latin typeface="Times New Roman" panose="02020603050405020304" pitchFamily="18" charset="0"/>
                <a:cs typeface="Times New Roman" panose="02020603050405020304" pitchFamily="18" charset="0"/>
              </a:rPr>
              <a:t>constraints?</a:t>
            </a:r>
          </a:p>
          <a:p>
            <a:pPr marL="285750" lvl="1" algn="just">
              <a:buFont typeface="Wingdings" panose="05000000000000000000" pitchFamily="2" charset="2"/>
              <a:buChar char="ü"/>
            </a:pPr>
            <a:r>
              <a:rPr lang="en-US" altLang="en-US" sz="2600" dirty="0" smtClean="0">
                <a:latin typeface="Times New Roman" panose="02020603050405020304" pitchFamily="18" charset="0"/>
                <a:cs typeface="Times New Roman" panose="02020603050405020304" pitchFamily="18" charset="0"/>
              </a:rPr>
              <a:t>What </a:t>
            </a:r>
            <a:r>
              <a:rPr lang="en-US" altLang="en-US" sz="2600" dirty="0">
                <a:latin typeface="Times New Roman" panose="02020603050405020304" pitchFamily="18" charset="0"/>
                <a:cs typeface="Times New Roman" panose="02020603050405020304" pitchFamily="18" charset="0"/>
              </a:rPr>
              <a:t>are the benefits?</a:t>
            </a:r>
          </a:p>
          <a:p>
            <a:pPr lvl="2">
              <a:buFont typeface="Arial" panose="020B0604020202020204" pitchFamily="34" charset="0"/>
              <a:buChar char="•"/>
            </a:pPr>
            <a:r>
              <a:rPr lang="en-US" altLang="en-US" sz="2600" dirty="0">
                <a:latin typeface="Times New Roman" panose="02020603050405020304" pitchFamily="18" charset="0"/>
                <a:cs typeface="Times New Roman" panose="02020603050405020304" pitchFamily="18" charset="0"/>
              </a:rPr>
              <a:t>Both tangible and </a:t>
            </a:r>
            <a:r>
              <a:rPr lang="en-US" altLang="en-US" sz="2600" dirty="0" smtClean="0">
                <a:latin typeface="Times New Roman" panose="02020603050405020304" pitchFamily="18" charset="0"/>
                <a:cs typeface="Times New Roman" panose="02020603050405020304" pitchFamily="18" charset="0"/>
              </a:rPr>
              <a:t>intangible</a:t>
            </a:r>
          </a:p>
          <a:p>
            <a:pPr lvl="2">
              <a:buFont typeface="Arial" panose="020B0604020202020204" pitchFamily="34" charset="0"/>
              <a:buChar char="•"/>
            </a:pPr>
            <a:r>
              <a:rPr lang="en-US" altLang="en-US" sz="2600" dirty="0" smtClean="0">
                <a:latin typeface="Times New Roman" panose="02020603050405020304" pitchFamily="18" charset="0"/>
                <a:cs typeface="Times New Roman" panose="02020603050405020304" pitchFamily="18" charset="0"/>
              </a:rPr>
              <a:t>Quantify </a:t>
            </a:r>
            <a:r>
              <a:rPr lang="en-US" altLang="en-US" sz="2600" dirty="0">
                <a:latin typeface="Times New Roman" panose="02020603050405020304" pitchFamily="18" charset="0"/>
                <a:cs typeface="Times New Roman" panose="02020603050405020304" pitchFamily="18" charset="0"/>
              </a:rPr>
              <a:t>them! </a:t>
            </a:r>
            <a:endParaRPr lang="en-US" altLang="en-US" sz="2600" dirty="0" smtClean="0">
              <a:latin typeface="Times New Roman" panose="02020603050405020304" pitchFamily="18" charset="0"/>
              <a:cs typeface="Times New Roman" panose="02020603050405020304" pitchFamily="18" charset="0"/>
            </a:endParaRPr>
          </a:p>
          <a:p>
            <a:pPr marL="285750" lvl="1" algn="just">
              <a:buFont typeface="Wingdings" panose="05000000000000000000" pitchFamily="2" charset="2"/>
              <a:buChar char="ü"/>
            </a:pPr>
            <a:r>
              <a:rPr lang="en-US" altLang="en-US" sz="2600" dirty="0">
                <a:latin typeface="Times New Roman" panose="02020603050405020304" pitchFamily="18" charset="0"/>
                <a:cs typeface="Times New Roman" panose="02020603050405020304" pitchFamily="18" charset="0"/>
              </a:rPr>
              <a:t>What are the development and operational costs</a:t>
            </a:r>
            <a:r>
              <a:rPr lang="en-US" altLang="en-US" sz="2600" dirty="0" smtClean="0">
                <a:latin typeface="Times New Roman" panose="02020603050405020304" pitchFamily="18" charset="0"/>
                <a:cs typeface="Times New Roman" panose="02020603050405020304" pitchFamily="18" charset="0"/>
              </a:rPr>
              <a:t>?</a:t>
            </a:r>
          </a:p>
          <a:p>
            <a:pPr marL="285750" lvl="1" algn="just">
              <a:buFont typeface="Wingdings" panose="05000000000000000000" pitchFamily="2" charset="2"/>
              <a:buChar char="ü"/>
            </a:pPr>
            <a:r>
              <a:rPr lang="en-US" altLang="en-US" sz="2600" dirty="0">
                <a:latin typeface="Times New Roman" panose="02020603050405020304" pitchFamily="18" charset="0"/>
                <a:cs typeface="Times New Roman" panose="02020603050405020304" pitchFamily="18" charset="0"/>
              </a:rPr>
              <a:t>Are the benefits worth the costs? </a:t>
            </a:r>
          </a:p>
          <a:p>
            <a:pPr marL="285750" lvl="1" algn="just">
              <a:buFont typeface="Wingdings" panose="05000000000000000000" pitchFamily="2" charset="2"/>
              <a:buChar char="ü"/>
            </a:pPr>
            <a:endParaRPr lang="en-US" altLang="en-US" sz="2600" dirty="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endParaRPr lang="en-US" altLang="en-US" sz="2600" dirty="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endParaRPr lang="en-US" altLang="en-US" sz="2600" dirty="0" smtClean="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endParaRPr lang="en-US" altLang="en-US" sz="2600" dirty="0">
              <a:latin typeface="Times New Roman" panose="02020603050405020304" pitchFamily="18" charset="0"/>
              <a:cs typeface="Times New Roman" panose="02020603050405020304" pitchFamily="18" charset="0"/>
            </a:endParaRPr>
          </a:p>
          <a:p>
            <a:pPr marL="914400" lvl="2" indent="0">
              <a:buNone/>
            </a:pPr>
            <a:endParaRPr lang="en-US" altLang="en-US" sz="2600" dirty="0">
              <a:latin typeface="Times New Roman" panose="02020603050405020304" pitchFamily="18" charset="0"/>
              <a:cs typeface="Times New Roman" panose="02020603050405020304" pitchFamily="18" charset="0"/>
            </a:endParaRPr>
          </a:p>
          <a:p>
            <a:pPr marL="285750" lvl="1" algn="just">
              <a:buFont typeface="Wingdings" panose="05000000000000000000" pitchFamily="2" charset="2"/>
              <a:buChar char="ü"/>
            </a:pPr>
            <a:endParaRPr lang="en-US" altLang="en-US" sz="3100" dirty="0" smtClean="0">
              <a:latin typeface="Times New Roman" panose="02020603050405020304" pitchFamily="18" charset="0"/>
              <a:cs typeface="Times New Roman" panose="02020603050405020304" pitchFamily="18" charset="0"/>
            </a:endParaRPr>
          </a:p>
          <a:p>
            <a:pPr algn="just"/>
            <a:endParaRPr lang="en-US" alt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801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a:xfrm>
            <a:off x="1154954" y="1029652"/>
            <a:ext cx="9407299" cy="706964"/>
          </a:xfrm>
        </p:spPr>
        <p:txBody>
          <a:bodyPr/>
          <a:lstStyle/>
          <a:p>
            <a:r>
              <a:rPr lang="en-US" b="1" dirty="0" smtClean="0">
                <a:latin typeface="Century Gothic" panose="020B0502020202020204" pitchFamily="34" charset="0"/>
                <a:cs typeface="Times New Roman" panose="02020603050405020304" pitchFamily="18" charset="0"/>
              </a:rPr>
              <a:t>Components of a feasibility study…cont’d</a:t>
            </a:r>
            <a:r>
              <a:rPr lang="en-US" dirty="0"/>
              <a:t/>
            </a:r>
            <a:br>
              <a:rPr lang="en-US" dirty="0"/>
            </a:br>
            <a:endParaRPr lang="en-US" dirty="0"/>
          </a:p>
        </p:txBody>
      </p:sp>
      <p:sp>
        <p:nvSpPr>
          <p:cNvPr id="1048617" name="Content Placeholder 2"/>
          <p:cNvSpPr>
            <a:spLocks noGrp="1"/>
          </p:cNvSpPr>
          <p:nvPr>
            <p:ph idx="1"/>
          </p:nvPr>
        </p:nvSpPr>
        <p:spPr>
          <a:xfrm>
            <a:off x="1154954" y="2603500"/>
            <a:ext cx="9920877" cy="3416300"/>
          </a:xfrm>
        </p:spPr>
        <p:txBody>
          <a:bodyPr>
            <a:normAutofit fontScale="55000" lnSpcReduction="20000"/>
          </a:bodyPr>
          <a:lstStyle/>
          <a:p>
            <a:pPr algn="just"/>
            <a:r>
              <a:rPr lang="en-US" altLang="en-US" sz="4400" b="1" dirty="0" smtClean="0">
                <a:latin typeface="Times New Roman" panose="02020603050405020304" pitchFamily="18" charset="0"/>
                <a:cs typeface="Times New Roman" panose="02020603050405020304" pitchFamily="18" charset="0"/>
              </a:rPr>
              <a:t>Legal  Feasibility </a:t>
            </a:r>
          </a:p>
          <a:p>
            <a:pPr algn="just">
              <a:buFont typeface="Wingdings" panose="05000000000000000000" pitchFamily="2" charset="2"/>
              <a:buChar char="ü"/>
            </a:pPr>
            <a:r>
              <a:rPr lang="en-US" altLang="en-US" sz="3800" dirty="0" smtClean="0">
                <a:latin typeface="Times New Roman" panose="02020603050405020304" pitchFamily="18" charset="0"/>
                <a:cs typeface="Times New Roman" panose="02020603050405020304" pitchFamily="18" charset="0"/>
              </a:rPr>
              <a:t>Performed to understand if the proposed project conforms to the legal and ethical requirements</a:t>
            </a:r>
          </a:p>
          <a:p>
            <a:pPr algn="just">
              <a:buFont typeface="Wingdings" panose="05000000000000000000" pitchFamily="2" charset="2"/>
              <a:buChar char="ü"/>
            </a:pPr>
            <a:r>
              <a:rPr lang="en-US" altLang="en-US" sz="3800" dirty="0" smtClean="0">
                <a:latin typeface="Times New Roman" panose="02020603050405020304" pitchFamily="18" charset="0"/>
                <a:cs typeface="Times New Roman" panose="02020603050405020304" pitchFamily="18" charset="0"/>
              </a:rPr>
              <a:t>It is an assessment  of whether the project meets the legal requirements that exist for implementation. An  example is whether a new building meets the requirements of the law,  whether the location was suitably chosen and construction is approved by the authorities.</a:t>
            </a:r>
          </a:p>
          <a:p>
            <a:pPr algn="just">
              <a:buFont typeface="Wingdings" panose="05000000000000000000" pitchFamily="2" charset="2"/>
              <a:buChar char="ü"/>
            </a:pPr>
            <a:r>
              <a:rPr lang="en-US" altLang="en-US" sz="3800" dirty="0" smtClean="0">
                <a:latin typeface="Times New Roman" panose="02020603050405020304" pitchFamily="18" charset="0"/>
                <a:cs typeface="Times New Roman" panose="02020603050405020304" pitchFamily="18" charset="0"/>
              </a:rPr>
              <a:t>Legal feasibility also encompasses the ethical aspects of a project, for example does anew plant dump its waste in a manner that is environmentally friendly. The project may also be a new undertaking that is not covered under any law and so this must also be checked.</a:t>
            </a:r>
          </a:p>
          <a:p>
            <a:pPr marL="0" indent="0" algn="just">
              <a:buNone/>
            </a:pPr>
            <a:endParaRPr lang="en-US" altLang="en-US" sz="4200" dirty="0" smtClean="0">
              <a:latin typeface="Times New Roman" panose="02020603050405020304" pitchFamily="18" charset="0"/>
              <a:cs typeface="Times New Roman" panose="02020603050405020304" pitchFamily="18" charset="0"/>
            </a:endParaRPr>
          </a:p>
          <a:p>
            <a:pPr marL="285750" lvl="1" algn="just">
              <a:buFont typeface="Wingdings" panose="05000000000000000000" pitchFamily="2" charset="2"/>
              <a:buChar char="ü"/>
            </a:pPr>
            <a:endParaRPr lang="en-US" altLang="en-US" sz="2600" dirty="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endParaRPr lang="en-US" altLang="en-US" sz="2600" dirty="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endParaRPr lang="en-US" altLang="en-US" sz="2600" dirty="0" smtClean="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endParaRPr lang="en-US" altLang="en-US" sz="2600" dirty="0">
              <a:latin typeface="Times New Roman" panose="02020603050405020304" pitchFamily="18" charset="0"/>
              <a:cs typeface="Times New Roman" panose="02020603050405020304" pitchFamily="18" charset="0"/>
            </a:endParaRPr>
          </a:p>
          <a:p>
            <a:pPr marL="914400" lvl="2" indent="0">
              <a:buNone/>
            </a:pPr>
            <a:endParaRPr lang="en-US" altLang="en-US" sz="2600" dirty="0">
              <a:latin typeface="Times New Roman" panose="02020603050405020304" pitchFamily="18" charset="0"/>
              <a:cs typeface="Times New Roman" panose="02020603050405020304" pitchFamily="18" charset="0"/>
            </a:endParaRPr>
          </a:p>
          <a:p>
            <a:pPr marL="285750" lvl="1" algn="just">
              <a:buFont typeface="Wingdings" panose="05000000000000000000" pitchFamily="2" charset="2"/>
              <a:buChar char="ü"/>
            </a:pPr>
            <a:endParaRPr lang="en-US" altLang="en-US" sz="3100" dirty="0" smtClean="0">
              <a:latin typeface="Times New Roman" panose="02020603050405020304" pitchFamily="18" charset="0"/>
              <a:cs typeface="Times New Roman" panose="02020603050405020304" pitchFamily="18" charset="0"/>
            </a:endParaRPr>
          </a:p>
          <a:p>
            <a:pPr algn="just"/>
            <a:endParaRPr lang="en-US" alt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670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a:xfrm>
            <a:off x="1154954" y="1029652"/>
            <a:ext cx="9407299" cy="706964"/>
          </a:xfrm>
        </p:spPr>
        <p:txBody>
          <a:bodyPr/>
          <a:lstStyle/>
          <a:p>
            <a:r>
              <a:rPr lang="en-US" b="1" dirty="0" smtClean="0">
                <a:latin typeface="Century Gothic" panose="020B0502020202020204" pitchFamily="34" charset="0"/>
                <a:cs typeface="Times New Roman" panose="02020603050405020304" pitchFamily="18" charset="0"/>
              </a:rPr>
              <a:t>Components of a feasibility study…cont’d</a:t>
            </a:r>
            <a:r>
              <a:rPr lang="en-US" dirty="0"/>
              <a:t/>
            </a:r>
            <a:br>
              <a:rPr lang="en-US" dirty="0"/>
            </a:br>
            <a:endParaRPr lang="en-US" dirty="0"/>
          </a:p>
        </p:txBody>
      </p:sp>
      <p:sp>
        <p:nvSpPr>
          <p:cNvPr id="1048617" name="Content Placeholder 2"/>
          <p:cNvSpPr>
            <a:spLocks noGrp="1"/>
          </p:cNvSpPr>
          <p:nvPr>
            <p:ph idx="1"/>
          </p:nvPr>
        </p:nvSpPr>
        <p:spPr>
          <a:xfrm>
            <a:off x="1154954" y="2603500"/>
            <a:ext cx="9920877" cy="3416300"/>
          </a:xfrm>
        </p:spPr>
        <p:txBody>
          <a:bodyPr>
            <a:normAutofit fontScale="85000" lnSpcReduction="20000"/>
          </a:bodyPr>
          <a:lstStyle/>
          <a:p>
            <a:pPr algn="just"/>
            <a:r>
              <a:rPr lang="en-US" altLang="en-US" sz="3200" b="1" dirty="0" smtClean="0">
                <a:latin typeface="Times New Roman" panose="02020603050405020304" pitchFamily="18" charset="0"/>
                <a:cs typeface="Times New Roman" panose="02020603050405020304" pitchFamily="18" charset="0"/>
              </a:rPr>
              <a:t>Operational feasibility: </a:t>
            </a:r>
          </a:p>
          <a:p>
            <a:pPr algn="just">
              <a:buFont typeface="Wingdings" panose="05000000000000000000" pitchFamily="2" charset="2"/>
              <a:buChar char="ü"/>
            </a:pPr>
            <a:r>
              <a:rPr lang="en-US" altLang="en-US" sz="3200" dirty="0" smtClean="0">
                <a:latin typeface="Times New Roman" panose="02020603050405020304" pitchFamily="18" charset="0"/>
                <a:cs typeface="Times New Roman" panose="02020603050405020304" pitchFamily="18" charset="0"/>
              </a:rPr>
              <a:t>Operational feasibility ascertains how well the implementation of a project fits in with the current organizational business structure,</a:t>
            </a:r>
          </a:p>
          <a:p>
            <a:pPr algn="just">
              <a:buFont typeface="Wingdings" panose="05000000000000000000" pitchFamily="2" charset="2"/>
              <a:buChar char="ü"/>
            </a:pPr>
            <a:r>
              <a:rPr lang="en-US" altLang="en-US" sz="3200" dirty="0" smtClean="0">
                <a:latin typeface="Times New Roman" panose="02020603050405020304" pitchFamily="18" charset="0"/>
                <a:cs typeface="Times New Roman" panose="02020603050405020304" pitchFamily="18" charset="0"/>
              </a:rPr>
              <a:t>The solutions to a current problem must come as close as possible to a perfect fit with the organizational structure and be able to be applied to solve other arising problems.</a:t>
            </a:r>
          </a:p>
          <a:p>
            <a:pPr algn="just"/>
            <a:r>
              <a:rPr lang="en-US" altLang="en-US" sz="3200" b="1" dirty="0" smtClean="0">
                <a:latin typeface="Times New Roman" panose="02020603050405020304" pitchFamily="18" charset="0"/>
                <a:cs typeface="Times New Roman" panose="02020603050405020304" pitchFamily="18" charset="0"/>
              </a:rPr>
              <a:t>Financial </a:t>
            </a:r>
            <a:r>
              <a:rPr lang="en-US" altLang="en-US" sz="3200" b="1" dirty="0">
                <a:latin typeface="Times New Roman" panose="02020603050405020304" pitchFamily="18" charset="0"/>
                <a:cs typeface="Times New Roman" panose="02020603050405020304" pitchFamily="18" charset="0"/>
              </a:rPr>
              <a:t>Feasibility</a:t>
            </a:r>
            <a:r>
              <a:rPr lang="en-US" altLang="en-US" sz="3200" dirty="0">
                <a:latin typeface="Times New Roman" panose="02020603050405020304" pitchFamily="18" charset="0"/>
                <a:cs typeface="Times New Roman" panose="02020603050405020304" pitchFamily="18" charset="0"/>
              </a:rPr>
              <a:t>: Projects how much start-up capital is needed, sources of capital, returns on investment, </a:t>
            </a:r>
            <a:r>
              <a:rPr lang="en-US" altLang="en-US" sz="3200" dirty="0" smtClean="0">
                <a:latin typeface="Times New Roman" panose="02020603050405020304" pitchFamily="18" charset="0"/>
                <a:cs typeface="Times New Roman" panose="02020603050405020304" pitchFamily="18" charset="0"/>
              </a:rPr>
              <a:t>etc.</a:t>
            </a:r>
            <a:endParaRPr lang="en-US" sz="3200" dirty="0">
              <a:latin typeface="Times New Roman" panose="02020603050405020304" pitchFamily="18" charset="0"/>
              <a:cs typeface="Times New Roman" panose="02020603050405020304" pitchFamily="18" charset="0"/>
            </a:endParaRPr>
          </a:p>
          <a:p>
            <a:pPr marL="285750" lvl="1" algn="just">
              <a:buFont typeface="Wingdings" panose="05000000000000000000" pitchFamily="2" charset="2"/>
              <a:buChar char="ü"/>
            </a:pPr>
            <a:endParaRPr lang="en-US" altLang="en-US" sz="2800" dirty="0"/>
          </a:p>
          <a:p>
            <a:pPr marL="285750" lvl="1" algn="just">
              <a:buFont typeface="Wingdings" panose="05000000000000000000" pitchFamily="2" charset="2"/>
              <a:buChar char="ü"/>
            </a:pPr>
            <a:endParaRPr lang="en-US" altLang="en-US" sz="2600" dirty="0" smtClean="0">
              <a:latin typeface="Times New Roman" panose="02020603050405020304" pitchFamily="18" charset="0"/>
              <a:cs typeface="Times New Roman" panose="02020603050405020304" pitchFamily="18" charset="0"/>
            </a:endParaRPr>
          </a:p>
          <a:p>
            <a:pPr marL="285750" lvl="1" algn="just">
              <a:buFont typeface="Wingdings" panose="05000000000000000000" pitchFamily="2" charset="2"/>
              <a:buChar char="ü"/>
            </a:pPr>
            <a:endParaRPr lang="en-US" altLang="en-US" sz="2600" dirty="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endParaRPr lang="en-US" altLang="en-US" sz="2600" dirty="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endParaRPr lang="en-US" altLang="en-US" sz="2600" dirty="0" smtClean="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endParaRPr lang="en-US" altLang="en-US" sz="2600" dirty="0">
              <a:latin typeface="Times New Roman" panose="02020603050405020304" pitchFamily="18" charset="0"/>
              <a:cs typeface="Times New Roman" panose="02020603050405020304" pitchFamily="18" charset="0"/>
            </a:endParaRPr>
          </a:p>
          <a:p>
            <a:pPr marL="914400" lvl="2" indent="0">
              <a:buNone/>
            </a:pPr>
            <a:endParaRPr lang="en-US" altLang="en-US" sz="2600" dirty="0">
              <a:latin typeface="Times New Roman" panose="02020603050405020304" pitchFamily="18" charset="0"/>
              <a:cs typeface="Times New Roman" panose="02020603050405020304" pitchFamily="18" charset="0"/>
            </a:endParaRPr>
          </a:p>
          <a:p>
            <a:pPr marL="285750" lvl="1" algn="just">
              <a:buFont typeface="Wingdings" panose="05000000000000000000" pitchFamily="2" charset="2"/>
              <a:buChar char="ü"/>
            </a:pPr>
            <a:endParaRPr lang="en-US" altLang="en-US" sz="3100" dirty="0" smtClean="0">
              <a:latin typeface="Times New Roman" panose="02020603050405020304" pitchFamily="18" charset="0"/>
              <a:cs typeface="Times New Roman" panose="02020603050405020304" pitchFamily="18" charset="0"/>
            </a:endParaRPr>
          </a:p>
          <a:p>
            <a:pPr algn="just"/>
            <a:endParaRPr lang="en-US" alt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9040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a:xfrm>
            <a:off x="1154954" y="1029652"/>
            <a:ext cx="9407299" cy="706964"/>
          </a:xfrm>
        </p:spPr>
        <p:txBody>
          <a:bodyPr/>
          <a:lstStyle/>
          <a:p>
            <a:r>
              <a:rPr lang="en-US" b="1" dirty="0" smtClean="0">
                <a:latin typeface="Century Gothic" panose="020B0502020202020204" pitchFamily="34" charset="0"/>
                <a:cs typeface="Times New Roman" panose="02020603050405020304" pitchFamily="18" charset="0"/>
              </a:rPr>
              <a:t>Components of a feasibility study…cont’d</a:t>
            </a:r>
            <a:r>
              <a:rPr lang="en-US" dirty="0"/>
              <a:t/>
            </a:r>
            <a:br>
              <a:rPr lang="en-US" dirty="0"/>
            </a:br>
            <a:endParaRPr lang="en-US" dirty="0"/>
          </a:p>
        </p:txBody>
      </p:sp>
      <p:sp>
        <p:nvSpPr>
          <p:cNvPr id="1048617" name="Content Placeholder 2"/>
          <p:cNvSpPr>
            <a:spLocks noGrp="1"/>
          </p:cNvSpPr>
          <p:nvPr>
            <p:ph idx="1"/>
          </p:nvPr>
        </p:nvSpPr>
        <p:spPr>
          <a:xfrm>
            <a:off x="1154954" y="2369975"/>
            <a:ext cx="9920877" cy="3900195"/>
          </a:xfrm>
        </p:spPr>
        <p:txBody>
          <a:bodyPr>
            <a:normAutofit fontScale="25000" lnSpcReduction="20000"/>
          </a:bodyPr>
          <a:lstStyle/>
          <a:p>
            <a:pPr algn="just"/>
            <a:r>
              <a:rPr lang="en-US" altLang="en-US" sz="8000" b="1" dirty="0" smtClean="0">
                <a:latin typeface="Times New Roman" panose="02020603050405020304" pitchFamily="18" charset="0"/>
                <a:cs typeface="Times New Roman" panose="02020603050405020304" pitchFamily="18" charset="0"/>
              </a:rPr>
              <a:t>Organizational feasibility: </a:t>
            </a:r>
          </a:p>
          <a:p>
            <a:pPr algn="just">
              <a:spcAft>
                <a:spcPts val="600"/>
              </a:spcAft>
              <a:buFont typeface="Wingdings" panose="05000000000000000000" pitchFamily="2" charset="2"/>
              <a:buChar char="ü"/>
            </a:pPr>
            <a:r>
              <a:rPr lang="en-US" altLang="en-US" sz="8000" dirty="0" smtClean="0">
                <a:latin typeface="Times New Roman" panose="02020603050405020304" pitchFamily="18" charset="0"/>
                <a:cs typeface="Times New Roman" panose="02020603050405020304" pitchFamily="18" charset="0"/>
              </a:rPr>
              <a:t>Examines the legal and corporate structure of the business. You can also include professional background information about  the founders of the business and what skills they can contribute to the business.</a:t>
            </a:r>
          </a:p>
          <a:p>
            <a:pPr algn="just">
              <a:spcBef>
                <a:spcPts val="1800"/>
              </a:spcBef>
            </a:pPr>
            <a:r>
              <a:rPr lang="en-US" altLang="en-US" sz="8000" b="1" dirty="0" smtClean="0">
                <a:latin typeface="Times New Roman" panose="02020603050405020304" pitchFamily="18" charset="0"/>
                <a:cs typeface="Times New Roman" panose="02020603050405020304" pitchFamily="18" charset="0"/>
              </a:rPr>
              <a:t>Schedule  Feasibility:</a:t>
            </a:r>
          </a:p>
          <a:p>
            <a:pPr algn="just">
              <a:spcBef>
                <a:spcPts val="600"/>
              </a:spcBef>
              <a:spcAft>
                <a:spcPts val="600"/>
              </a:spcAft>
              <a:buFont typeface="Wingdings" panose="05000000000000000000" pitchFamily="2" charset="2"/>
              <a:buChar char="ü"/>
            </a:pPr>
            <a:r>
              <a:rPr lang="en-US" altLang="en-US" sz="8000" dirty="0" smtClean="0">
                <a:latin typeface="Times New Roman" panose="02020603050405020304" pitchFamily="18" charset="0"/>
                <a:cs typeface="Times New Roman" panose="02020603050405020304" pitchFamily="18" charset="0"/>
              </a:rPr>
              <a:t>This is an assessment of the time frame for the delivery of the product  and whether or not the product will still ne needed after that time, It further reflects on the following questions:</a:t>
            </a:r>
          </a:p>
          <a:p>
            <a:pPr marL="285750" lvl="1" algn="just">
              <a:spcBef>
                <a:spcPts val="600"/>
              </a:spcBef>
              <a:spcAft>
                <a:spcPts val="600"/>
              </a:spcAft>
              <a:buFont typeface="Wingdings" panose="05000000000000000000" pitchFamily="2" charset="2"/>
              <a:buChar char="ü"/>
            </a:pPr>
            <a:r>
              <a:rPr lang="en-US" altLang="en-US" sz="8000" dirty="0" smtClean="0">
                <a:latin typeface="Times New Roman" panose="02020603050405020304" pitchFamily="18" charset="0"/>
                <a:cs typeface="Times New Roman" panose="02020603050405020304" pitchFamily="18" charset="0"/>
              </a:rPr>
              <a:t>Is </a:t>
            </a:r>
            <a:r>
              <a:rPr lang="en-US" altLang="en-US" sz="8000" dirty="0">
                <a:latin typeface="Times New Roman" panose="02020603050405020304" pitchFamily="18" charset="0"/>
                <a:cs typeface="Times New Roman" panose="02020603050405020304" pitchFamily="18" charset="0"/>
              </a:rPr>
              <a:t>it possible to build a solution in time to be useful</a:t>
            </a:r>
            <a:r>
              <a:rPr lang="en-US" altLang="en-US" sz="8000" dirty="0" smtClean="0">
                <a:latin typeface="Times New Roman" panose="02020603050405020304" pitchFamily="18" charset="0"/>
                <a:cs typeface="Times New Roman" panose="02020603050405020304" pitchFamily="18" charset="0"/>
              </a:rPr>
              <a:t>?</a:t>
            </a:r>
          </a:p>
          <a:p>
            <a:pPr lvl="2">
              <a:spcBef>
                <a:spcPts val="600"/>
              </a:spcBef>
              <a:spcAft>
                <a:spcPts val="600"/>
              </a:spcAft>
              <a:buFont typeface="Arial" panose="020B0604020202020204" pitchFamily="34" charset="0"/>
              <a:buChar char="•"/>
            </a:pPr>
            <a:r>
              <a:rPr lang="en-US" altLang="en-US" sz="8000" dirty="0">
                <a:latin typeface="Times New Roman" panose="02020603050405020304" pitchFamily="18" charset="0"/>
                <a:cs typeface="Times New Roman" panose="02020603050405020304" pitchFamily="18" charset="0"/>
              </a:rPr>
              <a:t>What are the consequences of </a:t>
            </a:r>
            <a:r>
              <a:rPr lang="en-US" altLang="en-US" sz="8000" dirty="0" smtClean="0">
                <a:latin typeface="Times New Roman" panose="02020603050405020304" pitchFamily="18" charset="0"/>
                <a:cs typeface="Times New Roman" panose="02020603050405020304" pitchFamily="18" charset="0"/>
              </a:rPr>
              <a:t>delay?</a:t>
            </a:r>
          </a:p>
          <a:p>
            <a:pPr lvl="2">
              <a:spcBef>
                <a:spcPts val="600"/>
              </a:spcBef>
              <a:spcAft>
                <a:spcPts val="600"/>
              </a:spcAft>
              <a:buFont typeface="Arial" panose="020B0604020202020204" pitchFamily="34" charset="0"/>
              <a:buChar char="•"/>
            </a:pPr>
            <a:r>
              <a:rPr lang="en-US" altLang="en-US" sz="8000" dirty="0" smtClean="0">
                <a:latin typeface="Times New Roman" panose="02020603050405020304" pitchFamily="18" charset="0"/>
                <a:cs typeface="Times New Roman" panose="02020603050405020304" pitchFamily="18" charset="0"/>
              </a:rPr>
              <a:t>Any </a:t>
            </a:r>
            <a:r>
              <a:rPr lang="en-US" altLang="en-US" sz="8000" dirty="0">
                <a:latin typeface="Times New Roman" panose="02020603050405020304" pitchFamily="18" charset="0"/>
                <a:cs typeface="Times New Roman" panose="02020603050405020304" pitchFamily="18" charset="0"/>
              </a:rPr>
              <a:t>constraints on the </a:t>
            </a:r>
            <a:r>
              <a:rPr lang="en-US" altLang="en-US" sz="8000" dirty="0" smtClean="0">
                <a:latin typeface="Times New Roman" panose="02020603050405020304" pitchFamily="18" charset="0"/>
                <a:cs typeface="Times New Roman" panose="02020603050405020304" pitchFamily="18" charset="0"/>
              </a:rPr>
              <a:t>schedule?</a:t>
            </a:r>
          </a:p>
          <a:p>
            <a:pPr lvl="2">
              <a:spcBef>
                <a:spcPts val="600"/>
              </a:spcBef>
              <a:spcAft>
                <a:spcPts val="600"/>
              </a:spcAft>
              <a:buFont typeface="Arial" panose="020B0604020202020204" pitchFamily="34" charset="0"/>
              <a:buChar char="•"/>
            </a:pPr>
            <a:r>
              <a:rPr lang="en-US" altLang="en-US" sz="8000" dirty="0" smtClean="0">
                <a:latin typeface="Times New Roman" panose="02020603050405020304" pitchFamily="18" charset="0"/>
                <a:cs typeface="Times New Roman" panose="02020603050405020304" pitchFamily="18" charset="0"/>
              </a:rPr>
              <a:t>Can </a:t>
            </a:r>
            <a:r>
              <a:rPr lang="en-US" altLang="en-US" sz="8000" dirty="0">
                <a:latin typeface="Times New Roman" panose="02020603050405020304" pitchFamily="18" charset="0"/>
                <a:cs typeface="Times New Roman" panose="02020603050405020304" pitchFamily="18" charset="0"/>
              </a:rPr>
              <a:t>these constraints be met?</a:t>
            </a:r>
          </a:p>
          <a:p>
            <a:pPr marL="285750" lvl="1" algn="just">
              <a:buFont typeface="Wingdings" panose="05000000000000000000" pitchFamily="2" charset="2"/>
              <a:buChar char="ü"/>
            </a:pPr>
            <a:endParaRPr lang="en-US" altLang="en-US" sz="2800" dirty="0"/>
          </a:p>
          <a:p>
            <a:pPr marL="285750" lvl="1" algn="just">
              <a:buFont typeface="Wingdings" panose="05000000000000000000" pitchFamily="2" charset="2"/>
              <a:buChar char="ü"/>
            </a:pPr>
            <a:endParaRPr lang="en-US" altLang="en-US" sz="2600" dirty="0" smtClean="0">
              <a:latin typeface="Times New Roman" panose="02020603050405020304" pitchFamily="18" charset="0"/>
              <a:cs typeface="Times New Roman" panose="02020603050405020304" pitchFamily="18" charset="0"/>
            </a:endParaRPr>
          </a:p>
          <a:p>
            <a:pPr marL="285750" lvl="1" algn="just">
              <a:buFont typeface="Wingdings" panose="05000000000000000000" pitchFamily="2" charset="2"/>
              <a:buChar char="ü"/>
            </a:pPr>
            <a:endParaRPr lang="en-US" altLang="en-US" sz="2600" dirty="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endParaRPr lang="en-US" altLang="en-US" sz="2600" dirty="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endParaRPr lang="en-US" altLang="en-US" sz="2600" dirty="0" smtClean="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endParaRPr lang="en-US" altLang="en-US" sz="2600" dirty="0">
              <a:latin typeface="Times New Roman" panose="02020603050405020304" pitchFamily="18" charset="0"/>
              <a:cs typeface="Times New Roman" panose="02020603050405020304" pitchFamily="18" charset="0"/>
            </a:endParaRPr>
          </a:p>
          <a:p>
            <a:pPr marL="914400" lvl="2" indent="0">
              <a:buNone/>
            </a:pPr>
            <a:endParaRPr lang="en-US" altLang="en-US" sz="2600" dirty="0">
              <a:latin typeface="Times New Roman" panose="02020603050405020304" pitchFamily="18" charset="0"/>
              <a:cs typeface="Times New Roman" panose="02020603050405020304" pitchFamily="18" charset="0"/>
            </a:endParaRPr>
          </a:p>
          <a:p>
            <a:pPr marL="285750" lvl="1" algn="just">
              <a:buFont typeface="Wingdings" panose="05000000000000000000" pitchFamily="2" charset="2"/>
              <a:buChar char="ü"/>
            </a:pPr>
            <a:endParaRPr lang="en-US" altLang="en-US" sz="3100" dirty="0" smtClean="0">
              <a:latin typeface="Times New Roman" panose="02020603050405020304" pitchFamily="18" charset="0"/>
              <a:cs typeface="Times New Roman" panose="02020603050405020304" pitchFamily="18" charset="0"/>
            </a:endParaRPr>
          </a:p>
          <a:p>
            <a:pPr algn="just"/>
            <a:endParaRPr lang="en-US" alt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7554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a:xfrm>
            <a:off x="1154954" y="1029652"/>
            <a:ext cx="9407299" cy="706964"/>
          </a:xfrm>
        </p:spPr>
        <p:txBody>
          <a:bodyPr/>
          <a:lstStyle/>
          <a:p>
            <a:r>
              <a:rPr lang="en-US" b="1" dirty="0" smtClean="0">
                <a:latin typeface="Century Gothic" panose="020B0502020202020204" pitchFamily="34" charset="0"/>
                <a:cs typeface="Times New Roman" panose="02020603050405020304" pitchFamily="18" charset="0"/>
              </a:rPr>
              <a:t>Components of a feasibility study…cont’d</a:t>
            </a:r>
            <a:r>
              <a:rPr lang="en-US" dirty="0"/>
              <a:t/>
            </a:r>
            <a:br>
              <a:rPr lang="en-US" dirty="0"/>
            </a:br>
            <a:endParaRPr lang="en-US" dirty="0"/>
          </a:p>
        </p:txBody>
      </p:sp>
      <p:sp>
        <p:nvSpPr>
          <p:cNvPr id="1048617" name="Content Placeholder 2"/>
          <p:cNvSpPr>
            <a:spLocks noGrp="1"/>
          </p:cNvSpPr>
          <p:nvPr>
            <p:ph idx="1"/>
          </p:nvPr>
        </p:nvSpPr>
        <p:spPr>
          <a:xfrm>
            <a:off x="1154954" y="2369975"/>
            <a:ext cx="9920877" cy="3900195"/>
          </a:xfrm>
        </p:spPr>
        <p:txBody>
          <a:bodyPr>
            <a:normAutofit fontScale="85000" lnSpcReduction="20000"/>
          </a:bodyPr>
          <a:lstStyle/>
          <a:p>
            <a:pPr algn="just"/>
            <a:r>
              <a:rPr lang="en-US" altLang="en-US" sz="2600" b="1" dirty="0" smtClean="0">
                <a:latin typeface="Times New Roman" panose="02020603050405020304" pitchFamily="18" charset="0"/>
                <a:cs typeface="Times New Roman" panose="02020603050405020304" pitchFamily="18" charset="0"/>
              </a:rPr>
              <a:t>Conclusion: </a:t>
            </a:r>
          </a:p>
          <a:p>
            <a:pPr algn="just">
              <a:buFont typeface="Wingdings" panose="05000000000000000000" pitchFamily="2" charset="2"/>
              <a:buChar char="ü"/>
            </a:pPr>
            <a:r>
              <a:rPr lang="en-US" altLang="en-US" sz="2600" dirty="0" smtClean="0">
                <a:latin typeface="Times New Roman" panose="02020603050405020304" pitchFamily="18" charset="0"/>
                <a:cs typeface="Times New Roman" panose="02020603050405020304" pitchFamily="18" charset="0"/>
              </a:rPr>
              <a:t>Your </a:t>
            </a:r>
            <a:r>
              <a:rPr lang="en-US" altLang="en-US" sz="2600" b="1" dirty="0" smtClean="0">
                <a:latin typeface="Times New Roman" panose="02020603050405020304" pitchFamily="18" charset="0"/>
                <a:cs typeface="Times New Roman" panose="02020603050405020304" pitchFamily="18" charset="0"/>
              </a:rPr>
              <a:t>overall assessment </a:t>
            </a:r>
            <a:r>
              <a:rPr lang="en-US" altLang="en-US" sz="2600" dirty="0" smtClean="0">
                <a:latin typeface="Times New Roman" panose="02020603050405020304" pitchFamily="18" charset="0"/>
                <a:cs typeface="Times New Roman" panose="02020603050405020304" pitchFamily="18" charset="0"/>
              </a:rPr>
              <a:t>of the feasibility of the alternative courses of action you studied should be provided.</a:t>
            </a:r>
          </a:p>
          <a:p>
            <a:pPr algn="just">
              <a:buFont typeface="Wingdings" panose="05000000000000000000" pitchFamily="2" charset="2"/>
              <a:buChar char="ü"/>
            </a:pPr>
            <a:r>
              <a:rPr lang="en-US" altLang="en-US" sz="2600" dirty="0" smtClean="0">
                <a:latin typeface="Times New Roman" panose="02020603050405020304" pitchFamily="18" charset="0"/>
                <a:cs typeface="Times New Roman" panose="02020603050405020304" pitchFamily="18" charset="0"/>
              </a:rPr>
              <a:t> You need to be honest in your assessment because your overall judgment are the basis on which investors will make their decision,</a:t>
            </a:r>
            <a:endParaRPr lang="en-US" altLang="en-US" sz="2600" b="1" dirty="0">
              <a:latin typeface="Times New Roman" panose="02020603050405020304" pitchFamily="18" charset="0"/>
              <a:cs typeface="Times New Roman" panose="02020603050405020304" pitchFamily="18" charset="0"/>
            </a:endParaRPr>
          </a:p>
          <a:p>
            <a:pPr algn="just"/>
            <a:r>
              <a:rPr lang="en-US" altLang="en-US" sz="2600" b="1" dirty="0" smtClean="0">
                <a:latin typeface="Times New Roman" panose="02020603050405020304" pitchFamily="18" charset="0"/>
                <a:cs typeface="Times New Roman" panose="02020603050405020304" pitchFamily="18" charset="0"/>
              </a:rPr>
              <a:t>Recommendations: </a:t>
            </a:r>
            <a:endParaRPr lang="en-US" altLang="en-US" sz="26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altLang="en-US" sz="2600" dirty="0">
                <a:latin typeface="Times New Roman" panose="02020603050405020304" pitchFamily="18" charset="0"/>
                <a:cs typeface="Times New Roman" panose="02020603050405020304" pitchFamily="18" charset="0"/>
              </a:rPr>
              <a:t>Your </a:t>
            </a:r>
            <a:r>
              <a:rPr lang="en-US" altLang="en-US" sz="2600" dirty="0" smtClean="0">
                <a:latin typeface="Times New Roman" panose="02020603050405020304" pitchFamily="18" charset="0"/>
                <a:cs typeface="Times New Roman" panose="02020603050405020304" pitchFamily="18" charset="0"/>
              </a:rPr>
              <a:t>readers want you to tell them what you recommend. </a:t>
            </a:r>
          </a:p>
          <a:p>
            <a:pPr algn="just">
              <a:buFont typeface="Wingdings" panose="05000000000000000000" pitchFamily="2" charset="2"/>
              <a:buChar char="ü"/>
            </a:pPr>
            <a:r>
              <a:rPr lang="en-US" sz="2600" dirty="0" smtClean="0">
                <a:latin typeface="Times New Roman" panose="02020603050405020304" pitchFamily="18" charset="0"/>
                <a:cs typeface="Times New Roman" panose="02020603050405020304" pitchFamily="18" charset="0"/>
              </a:rPr>
              <a:t>Recommendations </a:t>
            </a:r>
            <a:r>
              <a:rPr lang="en-US" sz="2600" dirty="0">
                <a:latin typeface="Times New Roman" panose="02020603050405020304" pitchFamily="18" charset="0"/>
                <a:cs typeface="Times New Roman" panose="02020603050405020304" pitchFamily="18" charset="0"/>
              </a:rPr>
              <a:t>from the feasibility study regarding the viability of putting the business idea into practice should be </a:t>
            </a:r>
            <a:r>
              <a:rPr lang="en-US" sz="2600" b="1" dirty="0">
                <a:latin typeface="Times New Roman" panose="02020603050405020304" pitchFamily="18" charset="0"/>
                <a:cs typeface="Times New Roman" panose="02020603050405020304" pitchFamily="18" charset="0"/>
              </a:rPr>
              <a:t>honest, short and direct</a:t>
            </a:r>
            <a:r>
              <a:rPr lang="en-US" sz="2600" dirty="0">
                <a:latin typeface="Times New Roman" panose="02020603050405020304" pitchFamily="18" charset="0"/>
                <a:cs typeface="Times New Roman" panose="02020603050405020304" pitchFamily="18" charset="0"/>
              </a:rPr>
              <a:t>. </a:t>
            </a:r>
          </a:p>
          <a:p>
            <a:pPr lvl="0" algn="just">
              <a:buFont typeface="Wingdings" panose="05000000000000000000" pitchFamily="2" charset="2"/>
              <a:buChar char="ü"/>
            </a:pPr>
            <a:r>
              <a:rPr lang="en-US" sz="2600" dirty="0">
                <a:latin typeface="Times New Roman" panose="02020603050405020304" pitchFamily="18" charset="0"/>
                <a:cs typeface="Times New Roman" panose="02020603050405020304" pitchFamily="18" charset="0"/>
              </a:rPr>
              <a:t>These recommendations are not usually a straight "yes" or "no", but </a:t>
            </a:r>
            <a:r>
              <a:rPr lang="en-US" sz="2600" dirty="0" err="1" smtClean="0">
                <a:latin typeface="Times New Roman" panose="02020603050405020304" pitchFamily="18" charset="0"/>
                <a:cs typeface="Times New Roman" panose="02020603050405020304" pitchFamily="18" charset="0"/>
              </a:rPr>
              <a:t>rather"Yes</a:t>
            </a:r>
            <a:r>
              <a:rPr lang="en-US" sz="2600" dirty="0">
                <a:latin typeface="Times New Roman" panose="02020603050405020304" pitchFamily="18" charset="0"/>
                <a:cs typeface="Times New Roman" panose="02020603050405020304" pitchFamily="18" charset="0"/>
              </a:rPr>
              <a:t>, if . . . ." Or - "No, unless .</a:t>
            </a:r>
          </a:p>
          <a:p>
            <a:pPr algn="just">
              <a:buFont typeface="Wingdings" panose="05000000000000000000" pitchFamily="2" charset="2"/>
              <a:buChar char="ü"/>
            </a:pPr>
            <a:endParaRPr lang="en-US" altLang="en-US" sz="2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endParaRPr lang="en-US" altLang="en-US" sz="2800" dirty="0" smtClean="0">
              <a:latin typeface="Times New Roman" panose="02020603050405020304" pitchFamily="18" charset="0"/>
              <a:cs typeface="Times New Roman" panose="02020603050405020304" pitchFamily="18" charset="0"/>
            </a:endParaRPr>
          </a:p>
          <a:p>
            <a:pPr marL="285750" lvl="1" algn="just">
              <a:buFont typeface="Wingdings" panose="05000000000000000000" pitchFamily="2" charset="2"/>
              <a:buChar char="ü"/>
            </a:pPr>
            <a:endParaRPr lang="en-US" altLang="en-US" sz="2800" dirty="0"/>
          </a:p>
          <a:p>
            <a:pPr marL="285750" lvl="1" algn="just">
              <a:buFont typeface="Wingdings" panose="05000000000000000000" pitchFamily="2" charset="2"/>
              <a:buChar char="ü"/>
            </a:pPr>
            <a:endParaRPr lang="en-US" altLang="en-US" sz="2600" dirty="0" smtClean="0">
              <a:latin typeface="Times New Roman" panose="02020603050405020304" pitchFamily="18" charset="0"/>
              <a:cs typeface="Times New Roman" panose="02020603050405020304" pitchFamily="18" charset="0"/>
            </a:endParaRPr>
          </a:p>
          <a:p>
            <a:pPr marL="285750" lvl="1" algn="just">
              <a:buFont typeface="Wingdings" panose="05000000000000000000" pitchFamily="2" charset="2"/>
              <a:buChar char="ü"/>
            </a:pPr>
            <a:endParaRPr lang="en-US" altLang="en-US" sz="2600" dirty="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endParaRPr lang="en-US" altLang="en-US" sz="2600" dirty="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endParaRPr lang="en-US" altLang="en-US" sz="2600" dirty="0" smtClean="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endParaRPr lang="en-US" altLang="en-US" sz="2600" dirty="0">
              <a:latin typeface="Times New Roman" panose="02020603050405020304" pitchFamily="18" charset="0"/>
              <a:cs typeface="Times New Roman" panose="02020603050405020304" pitchFamily="18" charset="0"/>
            </a:endParaRPr>
          </a:p>
          <a:p>
            <a:pPr marL="914400" lvl="2" indent="0">
              <a:buNone/>
            </a:pPr>
            <a:endParaRPr lang="en-US" altLang="en-US" sz="2600" dirty="0">
              <a:latin typeface="Times New Roman" panose="02020603050405020304" pitchFamily="18" charset="0"/>
              <a:cs typeface="Times New Roman" panose="02020603050405020304" pitchFamily="18" charset="0"/>
            </a:endParaRPr>
          </a:p>
          <a:p>
            <a:pPr marL="285750" lvl="1" algn="just">
              <a:buFont typeface="Wingdings" panose="05000000000000000000" pitchFamily="2" charset="2"/>
              <a:buChar char="ü"/>
            </a:pPr>
            <a:endParaRPr lang="en-US" altLang="en-US" sz="3100" dirty="0" smtClean="0">
              <a:latin typeface="Times New Roman" panose="02020603050405020304" pitchFamily="18" charset="0"/>
              <a:cs typeface="Times New Roman" panose="02020603050405020304" pitchFamily="18" charset="0"/>
            </a:endParaRPr>
          </a:p>
          <a:p>
            <a:pPr algn="just"/>
            <a:endParaRPr lang="en-US" alt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4537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a:xfrm>
            <a:off x="1154954" y="1029652"/>
            <a:ext cx="9407299" cy="706964"/>
          </a:xfrm>
        </p:spPr>
        <p:txBody>
          <a:bodyPr/>
          <a:lstStyle/>
          <a:p>
            <a:r>
              <a:rPr lang="en-US" b="1" dirty="0" smtClean="0">
                <a:latin typeface="Century Gothic" panose="020B0502020202020204" pitchFamily="34" charset="0"/>
                <a:cs typeface="Times New Roman" panose="02020603050405020304" pitchFamily="18" charset="0"/>
              </a:rPr>
              <a:t>Project evaluation techniques</a:t>
            </a:r>
            <a:r>
              <a:rPr lang="en-US" dirty="0"/>
              <a:t/>
            </a:r>
            <a:br>
              <a:rPr lang="en-US" dirty="0"/>
            </a:br>
            <a:endParaRPr lang="en-US" dirty="0"/>
          </a:p>
        </p:txBody>
      </p:sp>
      <p:sp>
        <p:nvSpPr>
          <p:cNvPr id="1048617" name="Content Placeholder 2"/>
          <p:cNvSpPr>
            <a:spLocks noGrp="1"/>
          </p:cNvSpPr>
          <p:nvPr>
            <p:ph idx="1"/>
          </p:nvPr>
        </p:nvSpPr>
        <p:spPr>
          <a:xfrm>
            <a:off x="1154954" y="2369975"/>
            <a:ext cx="9920877" cy="3900195"/>
          </a:xfrm>
        </p:spPr>
        <p:txBody>
          <a:bodyPr>
            <a:normAutofit/>
          </a:bodyPr>
          <a:lstStyle/>
          <a:p>
            <a:pPr algn="just"/>
            <a:r>
              <a:rPr lang="en-US" altLang="en-US" sz="2400" dirty="0" smtClean="0">
                <a:latin typeface="Times New Roman" panose="02020603050405020304" pitchFamily="18" charset="0"/>
                <a:cs typeface="Times New Roman" panose="02020603050405020304" pitchFamily="18" charset="0"/>
              </a:rPr>
              <a:t>In order to assess the feasibility of any investment projects, some project evaluation techniques should be used to evaluate the project.</a:t>
            </a:r>
            <a:endParaRPr lang="en-US" altLang="en-US" sz="2400" dirty="0">
              <a:latin typeface="Times New Roman" panose="02020603050405020304" pitchFamily="18" charset="0"/>
              <a:cs typeface="Times New Roman" panose="02020603050405020304" pitchFamily="18" charset="0"/>
            </a:endParaRPr>
          </a:p>
          <a:p>
            <a:pPr algn="just"/>
            <a:r>
              <a:rPr lang="en-US" altLang="en-US" sz="2400" dirty="0" smtClean="0">
                <a:latin typeface="Times New Roman" panose="02020603050405020304" pitchFamily="18" charset="0"/>
                <a:cs typeface="Times New Roman" panose="02020603050405020304" pitchFamily="18" charset="0"/>
              </a:rPr>
              <a:t>Investment appraisal techniques can be divided into two:</a:t>
            </a:r>
          </a:p>
          <a:p>
            <a:pPr marL="0" indent="0" algn="just">
              <a:buNone/>
            </a:pPr>
            <a:r>
              <a:rPr lang="en-US" altLang="en-US" sz="2400" b="1" dirty="0" smtClean="0">
                <a:latin typeface="Times New Roman" panose="02020603050405020304" pitchFamily="18" charset="0"/>
                <a:cs typeface="Times New Roman" panose="02020603050405020304" pitchFamily="18" charset="0"/>
              </a:rPr>
              <a:t>(1) Traditional or Non-discounted cash flow techniques</a:t>
            </a:r>
          </a:p>
          <a:p>
            <a:pPr marL="0" indent="0" algn="just">
              <a:buNone/>
            </a:pPr>
            <a:r>
              <a:rPr lang="en-US" altLang="en-US" sz="2400" dirty="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(a) </a:t>
            </a:r>
            <a:r>
              <a:rPr lang="en-US" altLang="en-US" sz="2400" b="1" dirty="0" smtClean="0">
                <a:latin typeface="Times New Roman" panose="02020603050405020304" pitchFamily="18" charset="0"/>
                <a:cs typeface="Times New Roman" panose="02020603050405020304" pitchFamily="18" charset="0"/>
              </a:rPr>
              <a:t>Pay back period (PBP): </a:t>
            </a:r>
            <a:r>
              <a:rPr lang="en-US" altLang="en-US" sz="2400" dirty="0" smtClean="0">
                <a:latin typeface="Times New Roman" panose="02020603050405020304" pitchFamily="18" charset="0"/>
                <a:cs typeface="Times New Roman" panose="02020603050405020304" pitchFamily="18" charset="0"/>
              </a:rPr>
              <a:t>It enables you to determine the number of 	years  	it will take you </a:t>
            </a:r>
            <a:r>
              <a:rPr lang="en-US" altLang="en-US" sz="2400" dirty="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to recover the initial investment</a:t>
            </a:r>
          </a:p>
          <a:p>
            <a:pPr marL="0" indent="0" algn="just">
              <a:buNone/>
            </a:pPr>
            <a:r>
              <a:rPr lang="en-US" altLang="en-US" sz="2400" dirty="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(b) </a:t>
            </a:r>
            <a:r>
              <a:rPr lang="en-US" altLang="en-US" sz="2400" b="1" dirty="0" smtClean="0">
                <a:latin typeface="Times New Roman" panose="02020603050405020304" pitchFamily="18" charset="0"/>
                <a:cs typeface="Times New Roman" panose="02020603050405020304" pitchFamily="18" charset="0"/>
              </a:rPr>
              <a:t>Accounting Rate of Return (ARR): </a:t>
            </a:r>
            <a:r>
              <a:rPr lang="en-US" altLang="en-US" sz="2400" dirty="0" smtClean="0">
                <a:latin typeface="Times New Roman" panose="02020603050405020304" pitchFamily="18" charset="0"/>
                <a:cs typeface="Times New Roman" panose="02020603050405020304" pitchFamily="18" charset="0"/>
              </a:rPr>
              <a:t>This is used to determine the 	annual 	percentage rate of 	 return of  a project</a:t>
            </a:r>
          </a:p>
          <a:p>
            <a:pPr marL="0" indent="0" algn="just">
              <a:buNone/>
            </a:pPr>
            <a:endParaRPr lang="en-US" altLang="en-US" sz="2800" dirty="0"/>
          </a:p>
          <a:p>
            <a:pPr marL="285750" lvl="1" algn="just">
              <a:buFont typeface="Wingdings" panose="05000000000000000000" pitchFamily="2" charset="2"/>
              <a:buChar char="ü"/>
            </a:pPr>
            <a:endParaRPr lang="en-US" altLang="en-US" sz="2600" dirty="0" smtClean="0">
              <a:latin typeface="Times New Roman" panose="02020603050405020304" pitchFamily="18" charset="0"/>
              <a:cs typeface="Times New Roman" panose="02020603050405020304" pitchFamily="18" charset="0"/>
            </a:endParaRPr>
          </a:p>
          <a:p>
            <a:pPr marL="285750" lvl="1" algn="just">
              <a:buFont typeface="Wingdings" panose="05000000000000000000" pitchFamily="2" charset="2"/>
              <a:buChar char="ü"/>
            </a:pPr>
            <a:endParaRPr lang="en-US" altLang="en-US" sz="2600" dirty="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endParaRPr lang="en-US" altLang="en-US" sz="2600" dirty="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endParaRPr lang="en-US" altLang="en-US" sz="2600" dirty="0" smtClean="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endParaRPr lang="en-US" altLang="en-US" sz="2600" dirty="0">
              <a:latin typeface="Times New Roman" panose="02020603050405020304" pitchFamily="18" charset="0"/>
              <a:cs typeface="Times New Roman" panose="02020603050405020304" pitchFamily="18" charset="0"/>
            </a:endParaRPr>
          </a:p>
          <a:p>
            <a:pPr marL="914400" lvl="2" indent="0">
              <a:buNone/>
            </a:pPr>
            <a:endParaRPr lang="en-US" altLang="en-US" sz="2600" dirty="0">
              <a:latin typeface="Times New Roman" panose="02020603050405020304" pitchFamily="18" charset="0"/>
              <a:cs typeface="Times New Roman" panose="02020603050405020304" pitchFamily="18" charset="0"/>
            </a:endParaRPr>
          </a:p>
          <a:p>
            <a:pPr marL="285750" lvl="1" algn="just">
              <a:buFont typeface="Wingdings" panose="05000000000000000000" pitchFamily="2" charset="2"/>
              <a:buChar char="ü"/>
            </a:pPr>
            <a:endParaRPr lang="en-US" altLang="en-US" sz="3100" dirty="0" smtClean="0">
              <a:latin typeface="Times New Roman" panose="02020603050405020304" pitchFamily="18" charset="0"/>
              <a:cs typeface="Times New Roman" panose="02020603050405020304" pitchFamily="18" charset="0"/>
            </a:endParaRPr>
          </a:p>
          <a:p>
            <a:pPr algn="just"/>
            <a:endParaRPr lang="en-US" alt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8064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a:xfrm>
            <a:off x="1154954" y="1029652"/>
            <a:ext cx="9407299" cy="706964"/>
          </a:xfrm>
        </p:spPr>
        <p:txBody>
          <a:bodyPr/>
          <a:lstStyle/>
          <a:p>
            <a:r>
              <a:rPr lang="en-US" b="1" dirty="0" smtClean="0">
                <a:latin typeface="Century Gothic" panose="020B0502020202020204" pitchFamily="34" charset="0"/>
                <a:cs typeface="Times New Roman" panose="02020603050405020304" pitchFamily="18" charset="0"/>
              </a:rPr>
              <a:t>Project evaluation techniques</a:t>
            </a:r>
            <a:r>
              <a:rPr lang="en-US" dirty="0"/>
              <a:t/>
            </a:r>
            <a:br>
              <a:rPr lang="en-US" dirty="0"/>
            </a:br>
            <a:endParaRPr lang="en-US" dirty="0"/>
          </a:p>
        </p:txBody>
      </p:sp>
      <p:sp>
        <p:nvSpPr>
          <p:cNvPr id="1048617" name="Content Placeholder 2"/>
          <p:cNvSpPr>
            <a:spLocks noGrp="1"/>
          </p:cNvSpPr>
          <p:nvPr>
            <p:ph idx="1"/>
          </p:nvPr>
        </p:nvSpPr>
        <p:spPr>
          <a:xfrm>
            <a:off x="1154954" y="2425959"/>
            <a:ext cx="9920877" cy="3900195"/>
          </a:xfrm>
        </p:spPr>
        <p:txBody>
          <a:bodyPr>
            <a:normAutofit/>
          </a:bodyPr>
          <a:lstStyle/>
          <a:p>
            <a:pPr marL="0" indent="0" algn="just">
              <a:buNone/>
            </a:pPr>
            <a:r>
              <a:rPr lang="en-US" altLang="en-US" sz="2400" b="1" dirty="0" smtClean="0">
                <a:latin typeface="Times New Roman" panose="02020603050405020304" pitchFamily="18" charset="0"/>
                <a:cs typeface="Times New Roman" panose="02020603050405020304" pitchFamily="18" charset="0"/>
              </a:rPr>
              <a:t>(2) Modern or Discounted cash flow techniques</a:t>
            </a:r>
          </a:p>
          <a:p>
            <a:pPr marL="0" indent="0" algn="just">
              <a:buNone/>
            </a:pPr>
            <a:r>
              <a:rPr lang="en-US" altLang="en-US" sz="2400" dirty="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    (a) </a:t>
            </a:r>
            <a:r>
              <a:rPr lang="en-US" altLang="en-US" sz="2400" b="1" dirty="0" smtClean="0">
                <a:latin typeface="Times New Roman" panose="02020603050405020304" pitchFamily="18" charset="0"/>
                <a:cs typeface="Times New Roman" panose="02020603050405020304" pitchFamily="18" charset="0"/>
              </a:rPr>
              <a:t>Net Present Value (NPV): </a:t>
            </a:r>
            <a:r>
              <a:rPr lang="en-US" altLang="en-US" sz="2400" dirty="0" smtClean="0">
                <a:latin typeface="Times New Roman" panose="02020603050405020304" pitchFamily="18" charset="0"/>
                <a:cs typeface="Times New Roman" panose="02020603050405020304" pitchFamily="18" charset="0"/>
              </a:rPr>
              <a:t>This is used to calculate the current value of 	a future stream of payments from a 	project/investment </a:t>
            </a:r>
          </a:p>
          <a:p>
            <a:pPr marL="0" indent="0" algn="just">
              <a:buNone/>
            </a:pPr>
            <a:r>
              <a:rPr lang="en-US" altLang="en-US" sz="2400" dirty="0" smtClean="0">
                <a:latin typeface="Times New Roman" panose="02020603050405020304" pitchFamily="18" charset="0"/>
                <a:cs typeface="Times New Roman" panose="02020603050405020304" pitchFamily="18" charset="0"/>
              </a:rPr>
              <a:t>     (b) </a:t>
            </a:r>
            <a:r>
              <a:rPr lang="en-US" altLang="en-US" sz="2400" b="1" dirty="0" smtClean="0">
                <a:latin typeface="Times New Roman" panose="02020603050405020304" pitchFamily="18" charset="0"/>
                <a:cs typeface="Times New Roman" panose="02020603050405020304" pitchFamily="18" charset="0"/>
              </a:rPr>
              <a:t>Internal Rate of Return (IRR);  </a:t>
            </a:r>
            <a:r>
              <a:rPr lang="en-US" altLang="en-US" sz="2400" dirty="0" smtClean="0">
                <a:latin typeface="Times New Roman" panose="02020603050405020304" pitchFamily="18" charset="0"/>
                <a:cs typeface="Times New Roman" panose="02020603050405020304" pitchFamily="18" charset="0"/>
              </a:rPr>
              <a:t>This represents the discount rate that 	makes the net present value (NPV) of a project zero. 	It </a:t>
            </a:r>
            <a:r>
              <a:rPr lang="en-US" altLang="en-US" sz="2400" dirty="0">
                <a:latin typeface="Times New Roman" panose="02020603050405020304" pitchFamily="18" charset="0"/>
                <a:cs typeface="Times New Roman" panose="02020603050405020304" pitchFamily="18" charset="0"/>
              </a:rPr>
              <a:t>is the discount </a:t>
            </a:r>
            <a:r>
              <a:rPr lang="en-US" altLang="en-US" sz="2400" dirty="0" smtClean="0">
                <a:latin typeface="Times New Roman" panose="02020603050405020304" pitchFamily="18" charset="0"/>
                <a:cs typeface="Times New Roman" panose="02020603050405020304" pitchFamily="18" charset="0"/>
              </a:rPr>
              <a:t>	rate </a:t>
            </a:r>
            <a:r>
              <a:rPr lang="en-US" altLang="en-US" sz="2400" dirty="0">
                <a:latin typeface="Times New Roman" panose="02020603050405020304" pitchFamily="18" charset="0"/>
                <a:cs typeface="Times New Roman" panose="02020603050405020304" pitchFamily="18" charset="0"/>
              </a:rPr>
              <a:t>at which a projects returns become equal to its initial </a:t>
            </a:r>
            <a:r>
              <a:rPr lang="en-US" altLang="en-US" sz="2400" dirty="0" smtClean="0">
                <a:latin typeface="Times New Roman" panose="02020603050405020304" pitchFamily="18" charset="0"/>
                <a:cs typeface="Times New Roman" panose="02020603050405020304" pitchFamily="18" charset="0"/>
              </a:rPr>
              <a:t>investment</a:t>
            </a:r>
          </a:p>
          <a:p>
            <a:pPr marL="0" indent="0" algn="just">
              <a:buNone/>
            </a:pPr>
            <a:r>
              <a:rPr lang="en-US" altLang="en-US" sz="2400" dirty="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    (c) </a:t>
            </a:r>
            <a:r>
              <a:rPr lang="en-US" altLang="en-US" sz="2400" b="1" dirty="0" smtClean="0">
                <a:latin typeface="Times New Roman" panose="02020603050405020304" pitchFamily="18" charset="0"/>
                <a:cs typeface="Times New Roman" panose="02020603050405020304" pitchFamily="18" charset="0"/>
              </a:rPr>
              <a:t>Benefit –Cost Ratio</a:t>
            </a:r>
            <a:r>
              <a:rPr lang="en-US" altLang="en-US" sz="2400" dirty="0" smtClean="0">
                <a:latin typeface="Times New Roman" panose="02020603050405020304" pitchFamily="18" charset="0"/>
                <a:cs typeface="Times New Roman" panose="02020603050405020304" pitchFamily="18" charset="0"/>
              </a:rPr>
              <a:t>.  This compares the present value of all benefits 	with that of the cost and investments of a project</a:t>
            </a:r>
            <a:endParaRPr lang="en-US" altLang="en-US" sz="2400" b="1" dirty="0" smtClean="0">
              <a:latin typeface="Times New Roman" panose="02020603050405020304" pitchFamily="18" charset="0"/>
              <a:cs typeface="Times New Roman" panose="02020603050405020304" pitchFamily="18" charset="0"/>
            </a:endParaRPr>
          </a:p>
          <a:p>
            <a:pPr marL="0" indent="0" algn="just">
              <a:buNone/>
            </a:pPr>
            <a:endParaRPr lang="en-US" altLang="en-US" sz="2800" dirty="0"/>
          </a:p>
          <a:p>
            <a:pPr marL="285750" lvl="1" algn="just">
              <a:buFont typeface="Wingdings" panose="05000000000000000000" pitchFamily="2" charset="2"/>
              <a:buChar char="ü"/>
            </a:pPr>
            <a:endParaRPr lang="en-US" altLang="en-US" sz="2600" dirty="0" smtClean="0">
              <a:latin typeface="Times New Roman" panose="02020603050405020304" pitchFamily="18" charset="0"/>
              <a:cs typeface="Times New Roman" panose="02020603050405020304" pitchFamily="18" charset="0"/>
            </a:endParaRPr>
          </a:p>
          <a:p>
            <a:pPr marL="285750" lvl="1" algn="just">
              <a:buFont typeface="Wingdings" panose="05000000000000000000" pitchFamily="2" charset="2"/>
              <a:buChar char="ü"/>
            </a:pPr>
            <a:endParaRPr lang="en-US" altLang="en-US" sz="2600" dirty="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endParaRPr lang="en-US" altLang="en-US" sz="2600" dirty="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endParaRPr lang="en-US" altLang="en-US" sz="2600" dirty="0" smtClean="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endParaRPr lang="en-US" altLang="en-US" sz="2600" dirty="0">
              <a:latin typeface="Times New Roman" panose="02020603050405020304" pitchFamily="18" charset="0"/>
              <a:cs typeface="Times New Roman" panose="02020603050405020304" pitchFamily="18" charset="0"/>
            </a:endParaRPr>
          </a:p>
          <a:p>
            <a:pPr marL="914400" lvl="2" indent="0">
              <a:buNone/>
            </a:pPr>
            <a:endParaRPr lang="en-US" altLang="en-US" sz="2600" dirty="0">
              <a:latin typeface="Times New Roman" panose="02020603050405020304" pitchFamily="18" charset="0"/>
              <a:cs typeface="Times New Roman" panose="02020603050405020304" pitchFamily="18" charset="0"/>
            </a:endParaRPr>
          </a:p>
          <a:p>
            <a:pPr marL="285750" lvl="1" algn="just">
              <a:buFont typeface="Wingdings" panose="05000000000000000000" pitchFamily="2" charset="2"/>
              <a:buChar char="ü"/>
            </a:pPr>
            <a:endParaRPr lang="en-US" altLang="en-US" sz="3100" dirty="0" smtClean="0">
              <a:latin typeface="Times New Roman" panose="02020603050405020304" pitchFamily="18" charset="0"/>
              <a:cs typeface="Times New Roman" panose="02020603050405020304" pitchFamily="18" charset="0"/>
            </a:endParaRPr>
          </a:p>
          <a:p>
            <a:pPr algn="just"/>
            <a:endParaRPr lang="en-US" alt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7912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Content Placeholder 2"/>
          <p:cNvSpPr>
            <a:spLocks noGrp="1"/>
          </p:cNvSpPr>
          <p:nvPr>
            <p:ph idx="1"/>
          </p:nvPr>
        </p:nvSpPr>
        <p:spPr/>
        <p:txBody>
          <a:bodyPr>
            <a:normAutofit/>
          </a:bodyPr>
          <a:lstStyle/>
          <a:p>
            <a:pPr marL="0" indent="0" algn="ctr">
              <a:buNone/>
            </a:pPr>
            <a:r>
              <a:rPr lang="en-US" sz="6000" dirty="0" smtClean="0">
                <a:latin typeface="Arial Black" panose="020B0A04020102020204" pitchFamily="34" charset="0"/>
              </a:rPr>
              <a:t>THANK YOU</a:t>
            </a:r>
          </a:p>
          <a:p>
            <a:pPr marL="0" indent="0" algn="ctr">
              <a:buNone/>
            </a:pPr>
            <a:endParaRPr lang="en-US" sz="6000" dirty="0">
              <a:latin typeface="Arial Black" panose="020B0A04020102020204" pitchFamily="34" charset="0"/>
            </a:endParaRPr>
          </a:p>
          <a:p>
            <a:pPr marL="0" indent="0" algn="r">
              <a:buNone/>
            </a:pPr>
            <a:r>
              <a:rPr lang="en-US" sz="1600" dirty="0" smtClean="0">
                <a:latin typeface="Brush Script MT" panose="03060802040406070304" pitchFamily="66" charset="0"/>
              </a:rPr>
              <a:t>.</a:t>
            </a:r>
            <a:endParaRPr lang="en-US" sz="1400" dirty="0" smtClean="0">
              <a:latin typeface="Brush Script MT" panose="03060802040406070304"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p:txBody>
          <a:bodyPr/>
          <a:lstStyle/>
          <a:p>
            <a:r>
              <a:rPr lang="en-US" b="1" dirty="0" smtClean="0"/>
              <a:t>Learning Objectives</a:t>
            </a:r>
            <a:endParaRPr lang="en-US" dirty="0"/>
          </a:p>
        </p:txBody>
      </p:sp>
      <p:sp>
        <p:nvSpPr>
          <p:cNvPr id="1048608" name="Content Placeholder 2"/>
          <p:cNvSpPr>
            <a:spLocks noGrp="1"/>
          </p:cNvSpPr>
          <p:nvPr>
            <p:ph idx="1"/>
          </p:nvPr>
        </p:nvSpPr>
        <p:spPr>
          <a:xfrm>
            <a:off x="1154954" y="2382592"/>
            <a:ext cx="9431480" cy="3637208"/>
          </a:xfrm>
        </p:spPr>
        <p:txBody>
          <a:bodyPr/>
          <a:lstStyle/>
          <a:p>
            <a:pPr marL="0" indent="0" algn="just">
              <a:spcAft>
                <a:spcPts val="1200"/>
              </a:spcAft>
              <a:buNone/>
            </a:pPr>
            <a:r>
              <a:rPr lang="en-US" sz="2800" b="1" dirty="0" smtClean="0">
                <a:latin typeface="Times New Roman" panose="02020603050405020304" pitchFamily="18" charset="0"/>
                <a:cs typeface="Times New Roman" panose="02020603050405020304" pitchFamily="18" charset="0"/>
              </a:rPr>
              <a:t>At the end of this lecture, students will be able to</a:t>
            </a:r>
            <a:r>
              <a:rPr lang="en-US" sz="2400" dirty="0" smtClean="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just">
              <a:spcAft>
                <a:spcPts val="1800"/>
              </a:spcAft>
            </a:pPr>
            <a:r>
              <a:rPr lang="en-US" sz="2400" dirty="0" smtClean="0">
                <a:latin typeface="Times New Roman" panose="02020603050405020304" pitchFamily="18" charset="0"/>
                <a:cs typeface="Times New Roman" panose="02020603050405020304" pitchFamily="18" charset="0"/>
              </a:rPr>
              <a:t>Explain the concept of feasibility study</a:t>
            </a:r>
          </a:p>
          <a:p>
            <a:pPr algn="just">
              <a:spcAft>
                <a:spcPts val="1800"/>
              </a:spcAft>
            </a:pPr>
            <a:r>
              <a:rPr lang="en-US" altLang="en-US" sz="2400" dirty="0" smtClean="0">
                <a:latin typeface="Times New Roman" panose="02020603050405020304" pitchFamily="18" charset="0"/>
                <a:cs typeface="Times New Roman" panose="02020603050405020304" pitchFamily="18" charset="0"/>
              </a:rPr>
              <a:t>Discuss the importance </a:t>
            </a:r>
            <a:r>
              <a:rPr lang="en-US" altLang="en-US" sz="2400" dirty="0">
                <a:latin typeface="Times New Roman" panose="02020603050405020304" pitchFamily="18" charset="0"/>
                <a:cs typeface="Times New Roman" panose="02020603050405020304" pitchFamily="18" charset="0"/>
              </a:rPr>
              <a:t>of </a:t>
            </a:r>
            <a:r>
              <a:rPr lang="en-US" altLang="en-US" sz="2400" dirty="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feasibility </a:t>
            </a:r>
            <a:r>
              <a:rPr lang="en-US" altLang="en-US" sz="2400" dirty="0">
                <a:latin typeface="Times New Roman" panose="02020603050405020304" pitchFamily="18" charset="0"/>
                <a:cs typeface="Times New Roman" panose="02020603050405020304" pitchFamily="18" charset="0"/>
              </a:rPr>
              <a:t>s</a:t>
            </a:r>
            <a:r>
              <a:rPr lang="en-US" altLang="en-US" sz="2400" dirty="0" smtClean="0">
                <a:latin typeface="Times New Roman" panose="02020603050405020304" pitchFamily="18" charset="0"/>
                <a:cs typeface="Times New Roman" panose="02020603050405020304" pitchFamily="18" charset="0"/>
              </a:rPr>
              <a:t>tudy</a:t>
            </a:r>
            <a:endParaRPr lang="en-US" altLang="en-US" sz="2400" dirty="0">
              <a:latin typeface="Times New Roman" panose="02020603050405020304" pitchFamily="18" charset="0"/>
              <a:cs typeface="Times New Roman" panose="02020603050405020304" pitchFamily="18" charset="0"/>
            </a:endParaRPr>
          </a:p>
          <a:p>
            <a:pPr algn="just">
              <a:spcAft>
                <a:spcPts val="1800"/>
              </a:spcAft>
            </a:pPr>
            <a:r>
              <a:rPr lang="en-US" sz="2400" dirty="0" smtClean="0">
                <a:latin typeface="Times New Roman" panose="02020603050405020304" pitchFamily="18" charset="0"/>
                <a:cs typeface="Times New Roman" panose="02020603050405020304" pitchFamily="18" charset="0"/>
              </a:rPr>
              <a:t>Describe </a:t>
            </a:r>
            <a:r>
              <a:rPr lang="en-US" sz="2400" dirty="0" smtClean="0">
                <a:latin typeface="Times New Roman" panose="02020603050405020304" pitchFamily="18" charset="0"/>
                <a:cs typeface="Times New Roman" panose="02020603050405020304" pitchFamily="18" charset="0"/>
              </a:rPr>
              <a:t>the components of a feasibility study. </a:t>
            </a:r>
          </a:p>
          <a:p>
            <a:pPr algn="just">
              <a:spcAft>
                <a:spcPts val="1800"/>
              </a:spcAft>
            </a:pPr>
            <a:r>
              <a:rPr lang="en-US" sz="2400" dirty="0" smtClean="0">
                <a:latin typeface="Times New Roman" panose="02020603050405020304" pitchFamily="18" charset="0"/>
                <a:cs typeface="Times New Roman" panose="02020603050405020304" pitchFamily="18" charset="0"/>
              </a:rPr>
              <a:t>Understand the various project evaluation techniques.</a:t>
            </a:r>
            <a:endParaRPr lang="en-US" sz="24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p:txBody>
          <a:bodyPr/>
          <a:lstStyle/>
          <a:p>
            <a:r>
              <a:rPr lang="en-US" b="1" dirty="0" smtClean="0"/>
              <a:t>Introduction</a:t>
            </a:r>
            <a:r>
              <a:rPr lang="en-US" dirty="0"/>
              <a:t/>
            </a:r>
            <a:br>
              <a:rPr lang="en-US" dirty="0"/>
            </a:br>
            <a:endParaRPr lang="en-US" dirty="0"/>
          </a:p>
        </p:txBody>
      </p:sp>
      <p:sp>
        <p:nvSpPr>
          <p:cNvPr id="1048608" name="Content Placeholder 2"/>
          <p:cNvSpPr>
            <a:spLocks noGrp="1"/>
          </p:cNvSpPr>
          <p:nvPr>
            <p:ph idx="1"/>
          </p:nvPr>
        </p:nvSpPr>
        <p:spPr>
          <a:xfrm>
            <a:off x="1154954" y="2382592"/>
            <a:ext cx="9431480" cy="3637208"/>
          </a:xfrm>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It is estimated that only one in fifty business ideas are actually commercially viable</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The high failure rate of new businesses and products indicates that few ideas result in successful business ventures, even when introduced by well-established </a:t>
            </a:r>
            <a:r>
              <a:rPr lang="en-US" sz="2400" dirty="0" smtClean="0">
                <a:latin typeface="Times New Roman" panose="02020603050405020304" pitchFamily="18" charset="0"/>
                <a:cs typeface="Times New Roman" panose="02020603050405020304" pitchFamily="18" charset="0"/>
              </a:rPr>
              <a:t>firms</a:t>
            </a:r>
          </a:p>
          <a:p>
            <a:pPr algn="just"/>
            <a:r>
              <a:rPr lang="en-US" altLang="en-US" sz="2400" dirty="0">
                <a:latin typeface="Times New Roman" panose="02020603050405020304" pitchFamily="18" charset="0"/>
                <a:cs typeface="Times New Roman" panose="02020603050405020304" pitchFamily="18" charset="0"/>
              </a:rPr>
              <a:t>A feasibility study is the process that every person or company should do before starting any project</a:t>
            </a:r>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Feasibility </a:t>
            </a:r>
            <a:r>
              <a:rPr lang="en-US" sz="2400" dirty="0">
                <a:latin typeface="Times New Roman" panose="02020603050405020304" pitchFamily="18" charset="0"/>
                <a:cs typeface="Times New Roman" panose="02020603050405020304" pitchFamily="18" charset="0"/>
              </a:rPr>
              <a:t>Study is considered to be an effective way to safeguard against wastage of further investment or resources </a:t>
            </a:r>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43046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p:txBody>
          <a:bodyPr/>
          <a:lstStyle/>
          <a:p>
            <a:r>
              <a:rPr lang="en-US" sz="3200" b="1" dirty="0" smtClean="0"/>
              <a:t>What is feasibility study?</a:t>
            </a:r>
            <a:r>
              <a:rPr lang="en-US" b="1" dirty="0"/>
              <a:t/>
            </a:r>
            <a:br>
              <a:rPr lang="en-US" b="1" dirty="0"/>
            </a:br>
            <a:endParaRPr lang="en-US" dirty="0"/>
          </a:p>
        </p:txBody>
      </p:sp>
      <p:sp>
        <p:nvSpPr>
          <p:cNvPr id="1048610" name="Content Placeholder 2"/>
          <p:cNvSpPr>
            <a:spLocks noGrp="1"/>
          </p:cNvSpPr>
          <p:nvPr>
            <p:ph idx="1"/>
          </p:nvPr>
        </p:nvSpPr>
        <p:spPr>
          <a:xfrm>
            <a:off x="1154954" y="2603500"/>
            <a:ext cx="9689057" cy="3416300"/>
          </a:xfrm>
        </p:spPr>
        <p:txBody>
          <a:bodyPr>
            <a:noAutofit/>
          </a:bodyPr>
          <a:lstStyle/>
          <a:p>
            <a:pPr algn="just"/>
            <a:r>
              <a:rPr lang="en-US" sz="2200" b="1" dirty="0" smtClean="0">
                <a:latin typeface="Times New Roman" panose="02020603050405020304" pitchFamily="18" charset="0"/>
                <a:cs typeface="Times New Roman" panose="02020603050405020304" pitchFamily="18" charset="0"/>
              </a:rPr>
              <a:t>Feasibility study </a:t>
            </a:r>
            <a:r>
              <a:rPr lang="en-US" sz="2200" dirty="0">
                <a:latin typeface="Times New Roman" panose="02020603050405020304" pitchFamily="18" charset="0"/>
                <a:cs typeface="Times New Roman" panose="02020603050405020304" pitchFamily="18" charset="0"/>
              </a:rPr>
              <a:t>is an analysis of the viability of an idea. </a:t>
            </a:r>
            <a:r>
              <a:rPr lang="en-US" sz="2200" dirty="0">
                <a:latin typeface="Times New Roman" panose="02020603050405020304" pitchFamily="18" charset="0"/>
                <a:cs typeface="Times New Roman" panose="02020603050405020304" pitchFamily="18" charset="0"/>
              </a:rPr>
              <a:t>It </a:t>
            </a:r>
            <a:r>
              <a:rPr lang="en-US" altLang="en-US" sz="2200" dirty="0">
                <a:latin typeface="Times New Roman" panose="02020603050405020304" pitchFamily="18" charset="0"/>
                <a:cs typeface="Times New Roman" panose="02020603050405020304" pitchFamily="18" charset="0"/>
              </a:rPr>
              <a:t>attempts </a:t>
            </a:r>
            <a:r>
              <a:rPr lang="en-US" altLang="en-US" sz="2200" dirty="0">
                <a:latin typeface="Times New Roman" panose="02020603050405020304" pitchFamily="18" charset="0"/>
                <a:cs typeface="Times New Roman" panose="02020603050405020304" pitchFamily="18" charset="0"/>
              </a:rPr>
              <a:t>to answer one main question: Will the idea work and should you proceed with it? </a:t>
            </a:r>
            <a:endParaRPr lang="en-US" sz="2200" dirty="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A </a:t>
            </a:r>
            <a:r>
              <a:rPr lang="en-US" sz="2200" b="1" dirty="0">
                <a:latin typeface="Times New Roman" panose="02020603050405020304" pitchFamily="18" charset="0"/>
                <a:cs typeface="Times New Roman" panose="02020603050405020304" pitchFamily="18" charset="0"/>
              </a:rPr>
              <a:t>feasibility study </a:t>
            </a:r>
            <a:r>
              <a:rPr lang="en-US" sz="2200" dirty="0">
                <a:latin typeface="Times New Roman" panose="02020603050405020304" pitchFamily="18" charset="0"/>
                <a:cs typeface="Times New Roman" panose="02020603050405020304" pitchFamily="18" charset="0"/>
              </a:rPr>
              <a:t>can be defined as the analysis and evaluation of a proposed project to determine if it is technically feasible, cost-effective and profitable</a:t>
            </a:r>
            <a:r>
              <a:rPr lang="en-US" sz="2200" dirty="0" smtClean="0">
                <a:latin typeface="Times New Roman" panose="02020603050405020304" pitchFamily="18" charset="0"/>
                <a:cs typeface="Times New Roman" panose="02020603050405020304" pitchFamily="18" charset="0"/>
              </a:rPr>
              <a:t>.</a:t>
            </a:r>
          </a:p>
          <a:p>
            <a:pPr algn="just"/>
            <a:r>
              <a:rPr lang="en-US" sz="2200" dirty="0">
                <a:latin typeface="Times New Roman" panose="02020603050405020304" pitchFamily="18" charset="0"/>
                <a:cs typeface="Times New Roman" panose="02020603050405020304" pitchFamily="18" charset="0"/>
              </a:rPr>
              <a:t>According to Olagunju (2008), </a:t>
            </a:r>
            <a:r>
              <a:rPr lang="en-US" sz="2200" dirty="0">
                <a:latin typeface="Times New Roman" panose="02020603050405020304" pitchFamily="18" charset="0"/>
                <a:cs typeface="Times New Roman" panose="02020603050405020304" pitchFamily="18" charset="0"/>
              </a:rPr>
              <a:t>A </a:t>
            </a:r>
            <a:r>
              <a:rPr lang="en-US" sz="2200" b="1" dirty="0">
                <a:latin typeface="Times New Roman" panose="02020603050405020304" pitchFamily="18" charset="0"/>
                <a:cs typeface="Times New Roman" panose="02020603050405020304" pitchFamily="18" charset="0"/>
              </a:rPr>
              <a:t>feasibility study </a:t>
            </a:r>
            <a:r>
              <a:rPr lang="en-US" sz="2200" dirty="0">
                <a:latin typeface="Times New Roman" panose="02020603050405020304" pitchFamily="18" charset="0"/>
                <a:cs typeface="Times New Roman" panose="02020603050405020304" pitchFamily="18" charset="0"/>
              </a:rPr>
              <a:t>is a scientific investigation and analysis of a proposed project in order to determine its economic desirability or value, technical feasibility, organization and manpower profitability</a:t>
            </a:r>
            <a:r>
              <a:rPr lang="en-US" sz="23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a:xfrm>
            <a:off x="1154954" y="1048313"/>
            <a:ext cx="8761413" cy="706964"/>
          </a:xfrm>
        </p:spPr>
        <p:txBody>
          <a:bodyPr/>
          <a:lstStyle/>
          <a:p>
            <a:r>
              <a:rPr lang="en-US" sz="3200" b="1" dirty="0" smtClean="0"/>
              <a:t>Feasibility study Vs Business plan</a:t>
            </a:r>
            <a:r>
              <a:rPr lang="en-US" b="1" dirty="0"/>
              <a:t/>
            </a:r>
            <a:br>
              <a:rPr lang="en-US" b="1" dirty="0"/>
            </a:br>
            <a:endParaRPr lang="en-US" dirty="0"/>
          </a:p>
        </p:txBody>
      </p:sp>
      <p:sp>
        <p:nvSpPr>
          <p:cNvPr id="1048610" name="Content Placeholder 2"/>
          <p:cNvSpPr>
            <a:spLocks noGrp="1"/>
          </p:cNvSpPr>
          <p:nvPr>
            <p:ph idx="1"/>
          </p:nvPr>
        </p:nvSpPr>
        <p:spPr>
          <a:xfrm>
            <a:off x="1154954" y="2603500"/>
            <a:ext cx="9689057" cy="3416300"/>
          </a:xfrm>
        </p:spPr>
        <p:txBody>
          <a:bodyPr>
            <a:noAutofit/>
          </a:bodyPr>
          <a:lstStyle/>
          <a:p>
            <a:pPr algn="just"/>
            <a:r>
              <a:rPr lang="en-US" altLang="en-US" sz="2400" dirty="0">
                <a:latin typeface="Times New Roman" panose="02020603050405020304" pitchFamily="18" charset="0"/>
                <a:cs typeface="Times New Roman" panose="02020603050405020304" pitchFamily="18" charset="0"/>
              </a:rPr>
              <a:t>A </a:t>
            </a:r>
            <a:r>
              <a:rPr lang="en-US" altLang="en-US" sz="2400" b="1" dirty="0">
                <a:latin typeface="Times New Roman" panose="02020603050405020304" pitchFamily="18" charset="0"/>
                <a:cs typeface="Times New Roman" panose="02020603050405020304" pitchFamily="18" charset="0"/>
              </a:rPr>
              <a:t>feasibility study </a:t>
            </a:r>
            <a:r>
              <a:rPr lang="en-US" altLang="en-US" sz="2400" dirty="0">
                <a:latin typeface="Times New Roman" panose="02020603050405020304" pitchFamily="18" charset="0"/>
                <a:cs typeface="Times New Roman" panose="02020603050405020304" pitchFamily="18" charset="0"/>
              </a:rPr>
              <a:t>is not a business plan. The separate roles of the feasibility study and the business plan are frequently misunderstood. The feasibility study provides an investigating function. </a:t>
            </a:r>
            <a:r>
              <a:rPr lang="en-US" altLang="en-US" sz="2400" dirty="0">
                <a:latin typeface="Times New Roman" panose="02020603050405020304" pitchFamily="18" charset="0"/>
                <a:cs typeface="Times New Roman" panose="02020603050405020304" pitchFamily="18" charset="0"/>
              </a:rPr>
              <a:t>It addresses the question of “Is this a viable business venture?” </a:t>
            </a:r>
            <a:endParaRPr lang="en-US" altLang="en-US" sz="2400" dirty="0" smtClean="0">
              <a:latin typeface="Times New Roman" panose="02020603050405020304" pitchFamily="18" charset="0"/>
              <a:cs typeface="Times New Roman" panose="02020603050405020304" pitchFamily="18" charset="0"/>
            </a:endParaRPr>
          </a:p>
          <a:p>
            <a:pPr algn="just">
              <a:spcBef>
                <a:spcPts val="1800"/>
              </a:spcBef>
            </a:pPr>
            <a:r>
              <a:rPr lang="en-US" altLang="en-US" sz="2400" dirty="0" smtClean="0">
                <a:latin typeface="Times New Roman" panose="02020603050405020304" pitchFamily="18" charset="0"/>
                <a:cs typeface="Times New Roman" panose="02020603050405020304" pitchFamily="18" charset="0"/>
              </a:rPr>
              <a:t>The </a:t>
            </a:r>
            <a:r>
              <a:rPr lang="en-US" altLang="en-US" sz="2400" b="1" dirty="0">
                <a:latin typeface="Times New Roman" panose="02020603050405020304" pitchFamily="18" charset="0"/>
                <a:cs typeface="Times New Roman" panose="02020603050405020304" pitchFamily="18" charset="0"/>
              </a:rPr>
              <a:t>business plan </a:t>
            </a:r>
            <a:r>
              <a:rPr lang="en-US" altLang="en-US" sz="2400" dirty="0">
                <a:latin typeface="Times New Roman" panose="02020603050405020304" pitchFamily="18" charset="0"/>
                <a:cs typeface="Times New Roman" panose="02020603050405020304" pitchFamily="18" charset="0"/>
              </a:rPr>
              <a:t>provides a planning function. </a:t>
            </a:r>
            <a:r>
              <a:rPr lang="en-US" altLang="en-US" sz="2400" dirty="0">
                <a:latin typeface="Times New Roman" panose="02020603050405020304" pitchFamily="18" charset="0"/>
                <a:cs typeface="Times New Roman" panose="02020603050405020304" pitchFamily="18" charset="0"/>
              </a:rPr>
              <a:t>The business plan outlines the actions needed to take the proposal from “idea” to “reality.”</a:t>
            </a:r>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1543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lstStyle/>
          <a:p>
            <a:r>
              <a:rPr lang="en-US" b="1" dirty="0" smtClean="0"/>
              <a:t>Why </a:t>
            </a:r>
            <a:r>
              <a:rPr lang="en-US" b="1" dirty="0"/>
              <a:t>is feasibility study so important?</a:t>
            </a:r>
            <a:endParaRPr lang="en-US" dirty="0"/>
          </a:p>
        </p:txBody>
      </p:sp>
      <p:sp>
        <p:nvSpPr>
          <p:cNvPr id="1048613" name="Content Placeholder 2"/>
          <p:cNvSpPr>
            <a:spLocks noGrp="1"/>
          </p:cNvSpPr>
          <p:nvPr>
            <p:ph idx="1"/>
          </p:nvPr>
        </p:nvSpPr>
        <p:spPr>
          <a:xfrm>
            <a:off x="1154954" y="2603500"/>
            <a:ext cx="9676178" cy="3416300"/>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The feasibility study is very important in setting up a new business in the following ways </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To assess the viability of the new business</a:t>
            </a:r>
            <a:r>
              <a:rPr lang="en-US" sz="2400" dirty="0" smtClean="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To avoid some operational problems in carrying out the </a:t>
            </a:r>
            <a:r>
              <a:rPr lang="en-US" sz="2400" dirty="0" smtClean="0">
                <a:latin typeface="Times New Roman" panose="02020603050405020304" pitchFamily="18" charset="0"/>
                <a:cs typeface="Times New Roman" panose="02020603050405020304" pitchFamily="18" charset="0"/>
              </a:rPr>
              <a:t>business</a:t>
            </a:r>
          </a:p>
          <a:p>
            <a:pPr algn="just"/>
            <a:r>
              <a:rPr lang="en-US" sz="2400" dirty="0">
                <a:latin typeface="Times New Roman" panose="02020603050405020304" pitchFamily="18" charset="0"/>
                <a:cs typeface="Times New Roman" panose="02020603050405020304" pitchFamily="18" charset="0"/>
              </a:rPr>
              <a:t>It is a requirement for accessing loan or credit </a:t>
            </a:r>
            <a:r>
              <a:rPr lang="en-US" sz="2400" dirty="0" smtClean="0">
                <a:latin typeface="Times New Roman" panose="02020603050405020304" pitchFamily="18" charset="0"/>
                <a:cs typeface="Times New Roman" panose="02020603050405020304" pitchFamily="18" charset="0"/>
              </a:rPr>
              <a:t>facilities</a:t>
            </a:r>
          </a:p>
          <a:p>
            <a:pPr algn="just"/>
            <a:r>
              <a:rPr lang="en-US" sz="2400" dirty="0">
                <a:latin typeface="Times New Roman" panose="02020603050405020304" pitchFamily="18" charset="0"/>
                <a:cs typeface="Times New Roman" panose="02020603050405020304" pitchFamily="18" charset="0"/>
              </a:rPr>
              <a:t>It serves as a blueprint for implementation of business plan</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is used to assess the potential business risks and mitigating measures. </a:t>
            </a:r>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1154953" y="1010990"/>
            <a:ext cx="9164703" cy="706964"/>
          </a:xfrm>
        </p:spPr>
        <p:txBody>
          <a:bodyPr/>
          <a:lstStyle/>
          <a:p>
            <a:r>
              <a:rPr lang="en-US" b="1" dirty="0" smtClean="0"/>
              <a:t>Importance of a feasibility </a:t>
            </a:r>
            <a:r>
              <a:rPr lang="en-US" b="1" dirty="0" err="1" smtClean="0"/>
              <a:t>study..cont’d</a:t>
            </a:r>
            <a:endParaRPr lang="en-US" dirty="0"/>
          </a:p>
        </p:txBody>
      </p:sp>
      <p:sp>
        <p:nvSpPr>
          <p:cNvPr id="1048613" name="Content Placeholder 2"/>
          <p:cNvSpPr>
            <a:spLocks noGrp="1"/>
          </p:cNvSpPr>
          <p:nvPr>
            <p:ph idx="1"/>
          </p:nvPr>
        </p:nvSpPr>
        <p:spPr>
          <a:xfrm>
            <a:off x="1154954" y="2603500"/>
            <a:ext cx="9676178" cy="3416300"/>
          </a:xfrm>
        </p:spPr>
        <p:txBody>
          <a:bodyPr>
            <a:noAutofit/>
          </a:bodyPr>
          <a:lstStyle/>
          <a:p>
            <a:pPr lvl="0" algn="just"/>
            <a:r>
              <a:rPr lang="en-US" sz="2400" dirty="0">
                <a:latin typeface="Times New Roman" panose="02020603050405020304" pitchFamily="18" charset="0"/>
                <a:cs typeface="Times New Roman" panose="02020603050405020304" pitchFamily="18" charset="0"/>
              </a:rPr>
              <a:t>Portrays </a:t>
            </a:r>
            <a:r>
              <a:rPr lang="en-US" sz="2400" dirty="0">
                <a:latin typeface="Times New Roman" panose="02020603050405020304" pitchFamily="18" charset="0"/>
                <a:cs typeface="Times New Roman" panose="02020603050405020304" pitchFamily="18" charset="0"/>
              </a:rPr>
              <a:t>the financing requirements for the new business</a:t>
            </a:r>
          </a:p>
          <a:p>
            <a:pPr algn="just"/>
            <a:r>
              <a:rPr lang="en-US" sz="2400" dirty="0">
                <a:latin typeface="Times New Roman" panose="02020603050405020304" pitchFamily="18" charset="0"/>
                <a:cs typeface="Times New Roman" panose="02020603050405020304" pitchFamily="18" charset="0"/>
              </a:rPr>
              <a:t>To assess the potential demand and markets for the products/services of the new business</a:t>
            </a:r>
          </a:p>
          <a:p>
            <a:pPr algn="just"/>
            <a:r>
              <a:rPr lang="en-US" sz="2400" dirty="0">
                <a:latin typeface="Times New Roman" panose="02020603050405020304" pitchFamily="18" charset="0"/>
                <a:cs typeface="Times New Roman" panose="02020603050405020304" pitchFamily="18" charset="0"/>
              </a:rPr>
              <a:t> Identifies requirements in areas of personnel and facilities for the business</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Identifies operational costs/expenses in areas of preliminary expenses, working capital,  </a:t>
            </a:r>
            <a:r>
              <a:rPr lang="en-US" sz="2400" dirty="0">
                <a:latin typeface="Times New Roman" panose="02020603050405020304" pitchFamily="18" charset="0"/>
                <a:cs typeface="Times New Roman" panose="02020603050405020304" pitchFamily="18" charset="0"/>
              </a:rPr>
              <a:t>machineries </a:t>
            </a:r>
            <a:r>
              <a:rPr lang="en-US" sz="2400" dirty="0">
                <a:latin typeface="Times New Roman" panose="02020603050405020304" pitchFamily="18" charset="0"/>
                <a:cs typeface="Times New Roman" panose="02020603050405020304" pitchFamily="18" charset="0"/>
              </a:rPr>
              <a:t>and equipment, sundry facilities; </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It serves as an implementation guide to the project to which it </a:t>
            </a:r>
            <a:r>
              <a:rPr lang="en-US" sz="2400" dirty="0">
                <a:latin typeface="Times New Roman" panose="02020603050405020304" pitchFamily="18" charset="0"/>
                <a:cs typeface="Times New Roman" panose="02020603050405020304" pitchFamily="18" charset="0"/>
              </a:rPr>
              <a:t>relates.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4504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a:xfrm>
            <a:off x="1154954" y="1029652"/>
            <a:ext cx="8761413" cy="706964"/>
          </a:xfrm>
        </p:spPr>
        <p:txBody>
          <a:bodyPr/>
          <a:lstStyle/>
          <a:p>
            <a:r>
              <a:rPr lang="en-US" b="1" dirty="0" smtClean="0">
                <a:latin typeface="Century Gothic" panose="020B0502020202020204" pitchFamily="34" charset="0"/>
                <a:cs typeface="Times New Roman" panose="02020603050405020304" pitchFamily="18" charset="0"/>
              </a:rPr>
              <a:t>Components of a feasibility study</a:t>
            </a:r>
            <a:r>
              <a:rPr lang="en-US" dirty="0"/>
              <a:t/>
            </a:r>
            <a:br>
              <a:rPr lang="en-US" dirty="0"/>
            </a:br>
            <a:endParaRPr lang="en-US" dirty="0"/>
          </a:p>
        </p:txBody>
      </p:sp>
      <p:sp>
        <p:nvSpPr>
          <p:cNvPr id="1048617" name="Content Placeholder 2"/>
          <p:cNvSpPr>
            <a:spLocks noGrp="1"/>
          </p:cNvSpPr>
          <p:nvPr>
            <p:ph idx="1"/>
          </p:nvPr>
        </p:nvSpPr>
        <p:spPr>
          <a:xfrm>
            <a:off x="1154954" y="2603500"/>
            <a:ext cx="9920877" cy="3416300"/>
          </a:xfrm>
        </p:spPr>
        <p:txBody>
          <a:bodyPr>
            <a:normAutofit/>
          </a:bodyPr>
          <a:lstStyle/>
          <a:p>
            <a:pPr marL="0" indent="0" algn="just">
              <a:buNone/>
            </a:pPr>
            <a:r>
              <a:rPr lang="en-US" sz="2800" dirty="0">
                <a:latin typeface="Times New Roman" panose="02020603050405020304" pitchFamily="18" charset="0"/>
                <a:cs typeface="Times New Roman" panose="02020603050405020304" pitchFamily="18" charset="0"/>
              </a:rPr>
              <a:t>To implement any project, the investor needs to carry out </a:t>
            </a:r>
            <a:r>
              <a:rPr lang="en-US" sz="2800" dirty="0" smtClean="0">
                <a:latin typeface="Times New Roman" panose="02020603050405020304" pitchFamily="18" charset="0"/>
                <a:cs typeface="Times New Roman" panose="02020603050405020304" pitchFamily="18" charset="0"/>
              </a:rPr>
              <a:t>the following investigations. </a:t>
            </a:r>
          </a:p>
          <a:p>
            <a:pPr algn="just"/>
            <a:r>
              <a:rPr lang="en-US" altLang="en-US" sz="2800" b="1" dirty="0" smtClean="0">
                <a:latin typeface="Times New Roman" panose="02020603050405020304" pitchFamily="18" charset="0"/>
                <a:cs typeface="Times New Roman" panose="02020603050405020304" pitchFamily="18" charset="0"/>
              </a:rPr>
              <a:t>Description of the Business: </a:t>
            </a:r>
            <a:r>
              <a:rPr lang="en-US" altLang="en-US" sz="2800" dirty="0" smtClean="0">
                <a:latin typeface="Times New Roman" panose="02020603050405020304" pitchFamily="18" charset="0"/>
                <a:cs typeface="Times New Roman" panose="02020603050405020304" pitchFamily="18" charset="0"/>
              </a:rPr>
              <a:t>Describe the products or services you plan to offer </a:t>
            </a:r>
          </a:p>
          <a:p>
            <a:pPr algn="just"/>
            <a:r>
              <a:rPr lang="en-US" altLang="en-US" sz="2800" b="1" dirty="0" smtClean="0">
                <a:latin typeface="Times New Roman" panose="02020603050405020304" pitchFamily="18" charset="0"/>
                <a:cs typeface="Times New Roman" panose="02020603050405020304" pitchFamily="18" charset="0"/>
              </a:rPr>
              <a:t>Market Feasibility</a:t>
            </a:r>
            <a:r>
              <a:rPr lang="en-US" altLang="en-US" sz="2400" dirty="0" smtClean="0">
                <a:latin typeface="Times New Roman" panose="02020603050405020304" pitchFamily="18" charset="0"/>
                <a:cs typeface="Times New Roman" panose="02020603050405020304" pitchFamily="18" charset="0"/>
              </a:rPr>
              <a:t>:  Describes the industry</a:t>
            </a:r>
            <a:r>
              <a:rPr lang="en-US" altLang="en-US" sz="2400" dirty="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the current market, anticipated </a:t>
            </a:r>
            <a:r>
              <a:rPr lang="en-US" altLang="en-US" sz="2400" dirty="0">
                <a:latin typeface="Times New Roman" panose="02020603050405020304" pitchFamily="18" charset="0"/>
                <a:cs typeface="Times New Roman" panose="02020603050405020304" pitchFamily="18" charset="0"/>
              </a:rPr>
              <a:t>future market potential, </a:t>
            </a:r>
            <a:r>
              <a:rPr lang="en-US" altLang="en-US" sz="2400" dirty="0" smtClean="0">
                <a:latin typeface="Times New Roman" panose="02020603050405020304" pitchFamily="18" charset="0"/>
                <a:cs typeface="Times New Roman" panose="02020603050405020304" pitchFamily="18" charset="0"/>
              </a:rPr>
              <a:t>competition</a:t>
            </a:r>
            <a:r>
              <a:rPr lang="en-US" altLang="en-US" sz="2400" dirty="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sales </a:t>
            </a:r>
            <a:r>
              <a:rPr lang="en-US" altLang="en-US" sz="2400" dirty="0" err="1" smtClean="0">
                <a:latin typeface="Times New Roman" panose="02020603050405020304" pitchFamily="18" charset="0"/>
                <a:cs typeface="Times New Roman" panose="02020603050405020304" pitchFamily="18" charset="0"/>
              </a:rPr>
              <a:t>projectionsand</a:t>
            </a:r>
            <a:r>
              <a:rPr lang="en-US" altLang="en-US" sz="2400" dirty="0" smtClean="0">
                <a:latin typeface="Times New Roman" panose="02020603050405020304" pitchFamily="18" charset="0"/>
                <a:cs typeface="Times New Roman" panose="02020603050405020304" pitchFamily="18" charset="0"/>
              </a:rPr>
              <a:t> potential buyers. </a:t>
            </a: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a:xfrm>
            <a:off x="1154954" y="1029652"/>
            <a:ext cx="9407299" cy="706964"/>
          </a:xfrm>
        </p:spPr>
        <p:txBody>
          <a:bodyPr/>
          <a:lstStyle/>
          <a:p>
            <a:r>
              <a:rPr lang="en-US" b="1" dirty="0" smtClean="0">
                <a:latin typeface="Century Gothic" panose="020B0502020202020204" pitchFamily="34" charset="0"/>
                <a:cs typeface="Times New Roman" panose="02020603050405020304" pitchFamily="18" charset="0"/>
              </a:rPr>
              <a:t>Components of a feasibility study…cont’d</a:t>
            </a:r>
            <a:r>
              <a:rPr lang="en-US" dirty="0"/>
              <a:t/>
            </a:r>
            <a:br>
              <a:rPr lang="en-US" dirty="0"/>
            </a:br>
            <a:endParaRPr lang="en-US" dirty="0"/>
          </a:p>
        </p:txBody>
      </p:sp>
      <p:sp>
        <p:nvSpPr>
          <p:cNvPr id="1048617" name="Content Placeholder 2"/>
          <p:cNvSpPr>
            <a:spLocks noGrp="1"/>
          </p:cNvSpPr>
          <p:nvPr>
            <p:ph idx="1"/>
          </p:nvPr>
        </p:nvSpPr>
        <p:spPr>
          <a:xfrm>
            <a:off x="1154954" y="2603500"/>
            <a:ext cx="9920877" cy="3416300"/>
          </a:xfrm>
        </p:spPr>
        <p:txBody>
          <a:bodyPr>
            <a:normAutofit fontScale="55000" lnSpcReduction="20000"/>
          </a:bodyPr>
          <a:lstStyle/>
          <a:p>
            <a:pPr algn="just"/>
            <a:r>
              <a:rPr lang="en-US" altLang="en-US" sz="4400" b="1" dirty="0" smtClean="0">
                <a:latin typeface="Times New Roman" panose="02020603050405020304" pitchFamily="18" charset="0"/>
                <a:cs typeface="Times New Roman" panose="02020603050405020304" pitchFamily="18" charset="0"/>
              </a:rPr>
              <a:t>Technical  Feasibility:</a:t>
            </a:r>
          </a:p>
          <a:p>
            <a:pPr algn="just">
              <a:buFont typeface="Wingdings" panose="05000000000000000000" pitchFamily="2" charset="2"/>
              <a:buChar char="ü"/>
            </a:pPr>
            <a:r>
              <a:rPr lang="en-US" altLang="en-US" sz="3700" dirty="0" smtClean="0">
                <a:latin typeface="Times New Roman" panose="02020603050405020304" pitchFamily="18" charset="0"/>
                <a:cs typeface="Times New Roman" panose="02020603050405020304" pitchFamily="18" charset="0"/>
              </a:rPr>
              <a:t>Technical feasibility is the assessment of the technical requirements of a project or product to find out what technical resources a project requires. It tends to provide answers to the followings:</a:t>
            </a:r>
          </a:p>
          <a:p>
            <a:pPr marL="285750" lvl="1" algn="just">
              <a:buFont typeface="Wingdings" panose="05000000000000000000" pitchFamily="2" charset="2"/>
              <a:buChar char="ü"/>
            </a:pPr>
            <a:r>
              <a:rPr lang="en-US" altLang="en-US" sz="3700" dirty="0">
                <a:latin typeface="Times New Roman" panose="02020603050405020304" pitchFamily="18" charset="0"/>
                <a:cs typeface="Times New Roman" panose="02020603050405020304" pitchFamily="18" charset="0"/>
              </a:rPr>
              <a:t>Is the project possible with current </a:t>
            </a:r>
            <a:r>
              <a:rPr lang="en-US" altLang="en-US" sz="3700" dirty="0" smtClean="0">
                <a:latin typeface="Times New Roman" panose="02020603050405020304" pitchFamily="18" charset="0"/>
                <a:cs typeface="Times New Roman" panose="02020603050405020304" pitchFamily="18" charset="0"/>
              </a:rPr>
              <a:t>technology?</a:t>
            </a:r>
          </a:p>
          <a:p>
            <a:pPr marL="285750" lvl="1" algn="just">
              <a:buFont typeface="Wingdings" panose="05000000000000000000" pitchFamily="2" charset="2"/>
              <a:buChar char="ü"/>
            </a:pPr>
            <a:r>
              <a:rPr lang="en-US" altLang="en-US" sz="3700" dirty="0" smtClean="0">
                <a:latin typeface="Times New Roman" panose="02020603050405020304" pitchFamily="18" charset="0"/>
                <a:cs typeface="Times New Roman" panose="02020603050405020304" pitchFamily="18" charset="0"/>
              </a:rPr>
              <a:t>What </a:t>
            </a:r>
            <a:r>
              <a:rPr lang="en-US" altLang="en-US" sz="3700" dirty="0">
                <a:latin typeface="Times New Roman" panose="02020603050405020304" pitchFamily="18" charset="0"/>
                <a:cs typeface="Times New Roman" panose="02020603050405020304" pitchFamily="18" charset="0"/>
              </a:rPr>
              <a:t>technical risk is </a:t>
            </a:r>
            <a:r>
              <a:rPr lang="en-US" altLang="en-US" sz="3700" dirty="0" smtClean="0">
                <a:latin typeface="Times New Roman" panose="02020603050405020304" pitchFamily="18" charset="0"/>
                <a:cs typeface="Times New Roman" panose="02020603050405020304" pitchFamily="18" charset="0"/>
              </a:rPr>
              <a:t>there?</a:t>
            </a:r>
          </a:p>
          <a:p>
            <a:pPr marL="285750" lvl="1" algn="just">
              <a:buFont typeface="Wingdings" panose="05000000000000000000" pitchFamily="2" charset="2"/>
              <a:buChar char="ü"/>
            </a:pPr>
            <a:r>
              <a:rPr lang="en-US" altLang="en-US" sz="3700" dirty="0" smtClean="0">
                <a:latin typeface="Times New Roman" panose="02020603050405020304" pitchFamily="18" charset="0"/>
                <a:cs typeface="Times New Roman" panose="02020603050405020304" pitchFamily="18" charset="0"/>
              </a:rPr>
              <a:t>Availability </a:t>
            </a:r>
            <a:r>
              <a:rPr lang="en-US" altLang="en-US" sz="3700" dirty="0">
                <a:latin typeface="Times New Roman" panose="02020603050405020304" pitchFamily="18" charset="0"/>
                <a:cs typeface="Times New Roman" panose="02020603050405020304" pitchFamily="18" charset="0"/>
              </a:rPr>
              <a:t>of the technology:</a:t>
            </a:r>
          </a:p>
          <a:p>
            <a:pPr lvl="2">
              <a:spcBef>
                <a:spcPct val="25000"/>
              </a:spcBef>
              <a:buFont typeface="Arial" panose="020B0604020202020204" pitchFamily="34" charset="0"/>
              <a:buChar char="•"/>
            </a:pPr>
            <a:r>
              <a:rPr lang="en-US" altLang="en-US" sz="3700" dirty="0">
                <a:latin typeface="Times New Roman" panose="02020603050405020304" pitchFamily="18" charset="0"/>
                <a:cs typeface="Times New Roman" panose="02020603050405020304" pitchFamily="18" charset="0"/>
              </a:rPr>
              <a:t>Is it available </a:t>
            </a:r>
            <a:r>
              <a:rPr lang="en-US" altLang="en-US" sz="3700" dirty="0" smtClean="0">
                <a:latin typeface="Times New Roman" panose="02020603050405020304" pitchFamily="18" charset="0"/>
                <a:cs typeface="Times New Roman" panose="02020603050405020304" pitchFamily="18" charset="0"/>
              </a:rPr>
              <a:t>locally?</a:t>
            </a:r>
          </a:p>
          <a:p>
            <a:pPr lvl="2">
              <a:spcBef>
                <a:spcPct val="25000"/>
              </a:spcBef>
              <a:buFont typeface="Arial" panose="020B0604020202020204" pitchFamily="34" charset="0"/>
              <a:buChar char="•"/>
            </a:pPr>
            <a:r>
              <a:rPr lang="en-US" altLang="en-US" sz="3700" dirty="0" smtClean="0">
                <a:latin typeface="Times New Roman" panose="02020603050405020304" pitchFamily="18" charset="0"/>
                <a:cs typeface="Times New Roman" panose="02020603050405020304" pitchFamily="18" charset="0"/>
              </a:rPr>
              <a:t>Can </a:t>
            </a:r>
            <a:r>
              <a:rPr lang="en-US" altLang="en-US" sz="3700" dirty="0">
                <a:latin typeface="Times New Roman" panose="02020603050405020304" pitchFamily="18" charset="0"/>
                <a:cs typeface="Times New Roman" panose="02020603050405020304" pitchFamily="18" charset="0"/>
              </a:rPr>
              <a:t>it be </a:t>
            </a:r>
            <a:r>
              <a:rPr lang="en-US" altLang="en-US" sz="3700" dirty="0" smtClean="0">
                <a:latin typeface="Times New Roman" panose="02020603050405020304" pitchFamily="18" charset="0"/>
                <a:cs typeface="Times New Roman" panose="02020603050405020304" pitchFamily="18" charset="0"/>
              </a:rPr>
              <a:t>obtained?</a:t>
            </a:r>
          </a:p>
          <a:p>
            <a:pPr lvl="2">
              <a:spcBef>
                <a:spcPct val="25000"/>
              </a:spcBef>
              <a:buFont typeface="Arial" panose="020B0604020202020204" pitchFamily="34" charset="0"/>
              <a:buChar char="•"/>
            </a:pPr>
            <a:r>
              <a:rPr lang="en-US" altLang="en-US" sz="3700" dirty="0" smtClean="0">
                <a:latin typeface="Times New Roman" panose="02020603050405020304" pitchFamily="18" charset="0"/>
                <a:cs typeface="Times New Roman" panose="02020603050405020304" pitchFamily="18" charset="0"/>
              </a:rPr>
              <a:t>Will </a:t>
            </a:r>
            <a:r>
              <a:rPr lang="en-US" altLang="en-US" sz="3700" dirty="0">
                <a:latin typeface="Times New Roman" panose="02020603050405020304" pitchFamily="18" charset="0"/>
                <a:cs typeface="Times New Roman" panose="02020603050405020304" pitchFamily="18" charset="0"/>
              </a:rPr>
              <a:t>it be compatible with other systems?</a:t>
            </a:r>
          </a:p>
          <a:p>
            <a:pPr algn="just"/>
            <a:endParaRPr lang="en-US" alt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84653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10022</TotalTime>
  <Words>1150</Words>
  <Application>Microsoft Office PowerPoint</Application>
  <PresentationFormat>Widescreen</PresentationFormat>
  <Paragraphs>144</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Arial Black</vt:lpstr>
      <vt:lpstr>Brush Script MT</vt:lpstr>
      <vt:lpstr>Calibri</vt:lpstr>
      <vt:lpstr>Century Gothic</vt:lpstr>
      <vt:lpstr>Times New Roman</vt:lpstr>
      <vt:lpstr>Wingdings</vt:lpstr>
      <vt:lpstr>Wingdings 3</vt:lpstr>
      <vt:lpstr>Ion Boardroom</vt:lpstr>
      <vt:lpstr>WEEK 7: FEASIBILITY STUDY </vt:lpstr>
      <vt:lpstr>Learning Objectives</vt:lpstr>
      <vt:lpstr>Introduction </vt:lpstr>
      <vt:lpstr>What is feasibility study? </vt:lpstr>
      <vt:lpstr>Feasibility study Vs Business plan </vt:lpstr>
      <vt:lpstr>Why is feasibility study so important?</vt:lpstr>
      <vt:lpstr>Importance of a feasibility study..cont’d</vt:lpstr>
      <vt:lpstr>Components of a feasibility study </vt:lpstr>
      <vt:lpstr>Components of a feasibility study…cont’d </vt:lpstr>
      <vt:lpstr>Components of a feasibility study…cont’d </vt:lpstr>
      <vt:lpstr>Components of a feasibility study…cont’d </vt:lpstr>
      <vt:lpstr>Components of a feasibility study…cont’d </vt:lpstr>
      <vt:lpstr>Components of a feasibility study…cont’d </vt:lpstr>
      <vt:lpstr>Components of a feasibility study…cont’d </vt:lpstr>
      <vt:lpstr>Project evaluation techniques </vt:lpstr>
      <vt:lpstr>Project evaluation techniques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119</cp:revision>
  <cp:lastPrinted>2024-02-14T09:23:57Z</cp:lastPrinted>
  <dcterms:created xsi:type="dcterms:W3CDTF">2023-12-28T02:20:21Z</dcterms:created>
  <dcterms:modified xsi:type="dcterms:W3CDTF">2024-02-16T08:45:24Z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b0c3b69be6c44b5cbb641d135c44f5e8</vt:lpwstr>
  </property>
</Properties>
</file>