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9" r:id="rId8"/>
    <p:sldId id="270" r:id="rId9"/>
    <p:sldId id="271" r:id="rId10"/>
    <p:sldId id="272" r:id="rId11"/>
    <p:sldId id="273" r:id="rId12"/>
    <p:sldId id="276" r:id="rId13"/>
    <p:sldId id="277" r:id="rId14"/>
    <p:sldId id="274" r:id="rId15"/>
    <p:sldId id="262" r:id="rId16"/>
    <p:sldId id="263" r:id="rId17"/>
    <p:sldId id="264" r:id="rId18"/>
    <p:sldId id="265" r:id="rId19"/>
    <p:sldId id="266" r:id="rId20"/>
    <p:sldId id="26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66" d="100"/>
          <a:sy n="66"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GNS 204</a:t>
            </a:r>
            <a:endParaRPr lang="en-GB" dirty="0"/>
          </a:p>
        </p:txBody>
      </p:sp>
      <p:sp>
        <p:nvSpPr>
          <p:cNvPr id="3" name="Subtitle 2"/>
          <p:cNvSpPr>
            <a:spLocks noGrp="1"/>
          </p:cNvSpPr>
          <p:nvPr>
            <p:ph type="subTitle" idx="1"/>
          </p:nvPr>
        </p:nvSpPr>
        <p:spPr/>
        <p:txBody>
          <a:bodyPr/>
          <a:lstStyle/>
          <a:p>
            <a:r>
              <a:rPr lang="en-GB" dirty="0" smtClean="0"/>
              <a:t>Dr Olajumoke Akiode</a:t>
            </a:r>
            <a:endParaRPr lang="en-GB" dirty="0"/>
          </a:p>
        </p:txBody>
      </p:sp>
    </p:spTree>
    <p:extLst>
      <p:ext uri="{BB962C8B-B14F-4D97-AF65-F5344CB8AC3E}">
        <p14:creationId xmlns:p14="http://schemas.microsoft.com/office/powerpoint/2010/main" val="2938516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Scepticism –Descartes ‘</a:t>
            </a:r>
            <a:r>
              <a:rPr lang="en-GB" dirty="0" err="1" smtClean="0"/>
              <a:t>methodic</a:t>
            </a:r>
            <a:r>
              <a:rPr lang="en-GB" dirty="0" smtClean="0"/>
              <a:t>’ doubt</a:t>
            </a:r>
            <a:endParaRPr lang="en-GB" dirty="0"/>
          </a:p>
        </p:txBody>
      </p:sp>
      <p:sp>
        <p:nvSpPr>
          <p:cNvPr id="3" name="Content Placeholder 2"/>
          <p:cNvSpPr>
            <a:spLocks noGrp="1"/>
          </p:cNvSpPr>
          <p:nvPr>
            <p:ph idx="1"/>
          </p:nvPr>
        </p:nvSpPr>
        <p:spPr/>
        <p:txBody>
          <a:bodyPr>
            <a:normAutofit fontScale="92500" lnSpcReduction="10000"/>
          </a:bodyPr>
          <a:lstStyle/>
          <a:p>
            <a:r>
              <a:rPr lang="en-US" dirty="0"/>
              <a:t>In his </a:t>
            </a:r>
            <a:r>
              <a:rPr lang="en-US" i="1" dirty="0"/>
              <a:t>Discourse on Method</a:t>
            </a:r>
            <a:r>
              <a:rPr lang="en-US" dirty="0"/>
              <a:t>, Descartes gives an outline of the procedure he follows in philosophical enquiry: </a:t>
            </a:r>
            <a:endParaRPr lang="en-GB" dirty="0"/>
          </a:p>
          <a:p>
            <a:r>
              <a:rPr lang="en-US" dirty="0"/>
              <a:t>The first of this is to accept nothing as true which I did not clearly recognize to be so; that is to say, carefully to avoid precipitation and prejudice in judgments, and to accept in them nothing more than was presented to my mind so clearly and distinctly that I could have no occasion to doubt it. </a:t>
            </a:r>
            <a:endParaRPr lang="en-US" dirty="0" smtClean="0"/>
          </a:p>
          <a:p>
            <a:r>
              <a:rPr lang="en-US" dirty="0" smtClean="0"/>
              <a:t>The </a:t>
            </a:r>
            <a:r>
              <a:rPr lang="en-US" dirty="0"/>
              <a:t>second was to divide up each of the difficulties which I examined into as many parts as possible, and as seemed requisite in order that it might be resolved in the best manner possible. </a:t>
            </a:r>
            <a:endParaRPr lang="en-US" dirty="0" smtClean="0"/>
          </a:p>
        </p:txBody>
      </p:sp>
    </p:spTree>
    <p:extLst>
      <p:ext uri="{BB962C8B-B14F-4D97-AF65-F5344CB8AC3E}">
        <p14:creationId xmlns:p14="http://schemas.microsoft.com/office/powerpoint/2010/main" val="2481112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third was to carry on my reflections in due order, commencing with objects that were the most simple and easy to understand, in order to rise little by little, or by degrees, to knowledge of the more complex, assuming an order, even if a fictitious one, among those which do not follow a natural sequence relatively to one another. </a:t>
            </a:r>
          </a:p>
          <a:p>
            <a:r>
              <a:rPr lang="en-US" dirty="0"/>
              <a:t>The last was in all cases to make enumerations so complete and reviews so general that I should be certain of having omitted nothing.</a:t>
            </a:r>
            <a:endParaRPr lang="en-GB" dirty="0"/>
          </a:p>
          <a:p>
            <a:endParaRPr lang="en-GB" dirty="0"/>
          </a:p>
        </p:txBody>
      </p:sp>
    </p:spTree>
    <p:extLst>
      <p:ext uri="{BB962C8B-B14F-4D97-AF65-F5344CB8AC3E}">
        <p14:creationId xmlns:p14="http://schemas.microsoft.com/office/powerpoint/2010/main" val="379659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Descartes through this method ended up with a the certainty of his existence.</a:t>
            </a:r>
          </a:p>
          <a:p>
            <a:pPr algn="ctr"/>
            <a:r>
              <a:rPr lang="en-GB" sz="4400" b="1" dirty="0" smtClean="0"/>
              <a:t>I think therefore I am!</a:t>
            </a:r>
          </a:p>
          <a:p>
            <a:endParaRPr lang="en-GB" dirty="0"/>
          </a:p>
          <a:p>
            <a:endParaRPr lang="en-GB" dirty="0"/>
          </a:p>
        </p:txBody>
      </p:sp>
    </p:spTree>
    <p:extLst>
      <p:ext uri="{BB962C8B-B14F-4D97-AF65-F5344CB8AC3E}">
        <p14:creationId xmlns:p14="http://schemas.microsoft.com/office/powerpoint/2010/main" val="450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methods</a:t>
            </a:r>
            <a:endParaRPr lang="en-GB" dirty="0"/>
          </a:p>
        </p:txBody>
      </p:sp>
      <p:sp>
        <p:nvSpPr>
          <p:cNvPr id="3" name="Content Placeholder 2"/>
          <p:cNvSpPr>
            <a:spLocks noGrp="1"/>
          </p:cNvSpPr>
          <p:nvPr>
            <p:ph idx="1"/>
          </p:nvPr>
        </p:nvSpPr>
        <p:spPr/>
        <p:txBody>
          <a:bodyPr/>
          <a:lstStyle/>
          <a:p>
            <a:r>
              <a:rPr lang="en-GB" dirty="0" smtClean="0"/>
              <a:t>Kant’s synthetic method</a:t>
            </a:r>
          </a:p>
          <a:p>
            <a:r>
              <a:rPr lang="en-GB" dirty="0" smtClean="0"/>
              <a:t>Hegel’s Dialectics</a:t>
            </a:r>
            <a:endParaRPr lang="en-GB" dirty="0"/>
          </a:p>
        </p:txBody>
      </p:sp>
    </p:spTree>
    <p:extLst>
      <p:ext uri="{BB962C8B-B14F-4D97-AF65-F5344CB8AC3E}">
        <p14:creationId xmlns:p14="http://schemas.microsoft.com/office/powerpoint/2010/main" val="190519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Activity</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17999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value of Philosophy</a:t>
            </a:r>
            <a:endParaRPr lang="en-GB" dirty="0"/>
          </a:p>
        </p:txBody>
      </p:sp>
    </p:spTree>
    <p:extLst>
      <p:ext uri="{BB962C8B-B14F-4D97-AF65-F5344CB8AC3E}">
        <p14:creationId xmlns:p14="http://schemas.microsoft.com/office/powerpoint/2010/main" val="223279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The study of philosophy brings to those who learn its method not just the excitement of genuine discovery but benefits in the development of their minds that are not easily found elsewhere.</a:t>
            </a:r>
          </a:p>
          <a:p>
            <a:r>
              <a:rPr lang="en-GB" dirty="0" smtClean="0"/>
              <a:t>Learning its method alone enlarges your view of the world and of yourself, liberating you from the fragile prejudices that your understanding ay be built upon. </a:t>
            </a:r>
            <a:endParaRPr lang="en-GB" dirty="0"/>
          </a:p>
        </p:txBody>
      </p:sp>
    </p:spTree>
    <p:extLst>
      <p:ext uri="{BB962C8B-B14F-4D97-AF65-F5344CB8AC3E}">
        <p14:creationId xmlns:p14="http://schemas.microsoft.com/office/powerpoint/2010/main" val="1413840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Philosophy </a:t>
            </a:r>
            <a:r>
              <a:rPr lang="en-US" b="1" dirty="0"/>
              <a:t>is liberating</a:t>
            </a:r>
            <a:r>
              <a:rPr lang="en-US" dirty="0"/>
              <a:t> </a:t>
            </a:r>
            <a:br>
              <a:rPr lang="en-US" dirty="0"/>
            </a:br>
            <a:endParaRPr lang="en-GB" dirty="0"/>
          </a:p>
        </p:txBody>
      </p:sp>
      <p:sp>
        <p:nvSpPr>
          <p:cNvPr id="3" name="Content Placeholder 2"/>
          <p:cNvSpPr>
            <a:spLocks noGrp="1"/>
          </p:cNvSpPr>
          <p:nvPr>
            <p:ph idx="1"/>
          </p:nvPr>
        </p:nvSpPr>
        <p:spPr>
          <a:xfrm>
            <a:off x="740229" y="2556932"/>
            <a:ext cx="10156368" cy="3655182"/>
          </a:xfrm>
        </p:spPr>
        <p:txBody>
          <a:bodyPr>
            <a:normAutofit fontScale="92500" lnSpcReduction="20000"/>
          </a:bodyPr>
          <a:lstStyle/>
          <a:p>
            <a:r>
              <a:rPr lang="en-US" dirty="0"/>
              <a:t>Philosophy is valuable for </a:t>
            </a:r>
            <a:r>
              <a:rPr lang="en-US" dirty="0" smtClean="0"/>
              <a:t>its </a:t>
            </a:r>
            <a:r>
              <a:rPr lang="en-US" dirty="0"/>
              <a:t>effects on those who study it. </a:t>
            </a:r>
            <a:r>
              <a:rPr lang="en-US" dirty="0" smtClean="0"/>
              <a:t> It is life changing. </a:t>
            </a:r>
          </a:p>
          <a:p>
            <a:r>
              <a:rPr lang="en-US" dirty="0" smtClean="0"/>
              <a:t>It frees us from dogmatism when </a:t>
            </a:r>
            <a:r>
              <a:rPr lang="en-US" dirty="0"/>
              <a:t>we have the courage to ask deep questions about the simplest, but most important questions in life like: </a:t>
            </a:r>
            <a:endParaRPr lang="en-US" dirty="0" smtClean="0"/>
          </a:p>
          <a:p>
            <a:r>
              <a:rPr lang="en-US" dirty="0" smtClean="0"/>
              <a:t>“</a:t>
            </a:r>
            <a:r>
              <a:rPr lang="en-US" dirty="0"/>
              <a:t>why do we exist?” </a:t>
            </a:r>
            <a:endParaRPr lang="en-US" dirty="0" smtClean="0"/>
          </a:p>
          <a:p>
            <a:r>
              <a:rPr lang="en-US" dirty="0" smtClean="0"/>
              <a:t>“</a:t>
            </a:r>
            <a:r>
              <a:rPr lang="en-US" dirty="0"/>
              <a:t>what happens when we die?” </a:t>
            </a:r>
            <a:endParaRPr lang="en-US" dirty="0" smtClean="0"/>
          </a:p>
          <a:p>
            <a:r>
              <a:rPr lang="en-US" dirty="0" smtClean="0"/>
              <a:t>“</a:t>
            </a:r>
            <a:r>
              <a:rPr lang="en-US" dirty="0"/>
              <a:t>what is a good life</a:t>
            </a:r>
            <a:r>
              <a:rPr lang="en-US" dirty="0" smtClean="0"/>
              <a:t>?”</a:t>
            </a:r>
          </a:p>
          <a:p>
            <a:r>
              <a:rPr lang="en-US" dirty="0" smtClean="0"/>
              <a:t> </a:t>
            </a:r>
            <a:r>
              <a:rPr lang="en-US" dirty="0"/>
              <a:t>“what is happiness</a:t>
            </a:r>
            <a:r>
              <a:rPr lang="en-US" dirty="0" smtClean="0"/>
              <a:t>?”</a:t>
            </a:r>
          </a:p>
          <a:p>
            <a:r>
              <a:rPr lang="en-US" dirty="0" smtClean="0"/>
              <a:t> </a:t>
            </a:r>
            <a:r>
              <a:rPr lang="en-US" dirty="0"/>
              <a:t>“why does the sun rise every morning and set every evening?” </a:t>
            </a:r>
            <a:endParaRPr lang="en-US" dirty="0" smtClean="0"/>
          </a:p>
          <a:p>
            <a:r>
              <a:rPr lang="en-US" dirty="0" smtClean="0"/>
              <a:t>The </a:t>
            </a:r>
            <a:r>
              <a:rPr lang="en-US" dirty="0"/>
              <a:t>effect of asking such questions is that it broadens our </a:t>
            </a:r>
            <a:r>
              <a:rPr lang="en-US" dirty="0" smtClean="0"/>
              <a:t>world. </a:t>
            </a:r>
            <a:endParaRPr lang="en-GB" dirty="0"/>
          </a:p>
        </p:txBody>
      </p:sp>
    </p:spTree>
    <p:extLst>
      <p:ext uri="{BB962C8B-B14F-4D97-AF65-F5344CB8AC3E}">
        <p14:creationId xmlns:p14="http://schemas.microsoft.com/office/powerpoint/2010/main" val="3483865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Philosophy makes us more imaginative</a:t>
            </a:r>
            <a:r>
              <a:rPr lang="en-US" dirty="0"/>
              <a:t> </a:t>
            </a:r>
            <a:endParaRPr lang="en-GB" dirty="0"/>
          </a:p>
        </p:txBody>
      </p:sp>
      <p:sp>
        <p:nvSpPr>
          <p:cNvPr id="3" name="Content Placeholder 2"/>
          <p:cNvSpPr>
            <a:spLocks noGrp="1"/>
          </p:cNvSpPr>
          <p:nvPr>
            <p:ph idx="1"/>
          </p:nvPr>
        </p:nvSpPr>
        <p:spPr/>
        <p:txBody>
          <a:bodyPr/>
          <a:lstStyle/>
          <a:p>
            <a:r>
              <a:rPr lang="en-US" dirty="0"/>
              <a:t/>
            </a:r>
            <a:br>
              <a:rPr lang="en-US" dirty="0"/>
            </a:br>
            <a:r>
              <a:rPr lang="en-US" dirty="0"/>
              <a:t>When Philosophy is asking deep questions, probing through the surface of reality, it requires us to become more imaginative. Philosophy invites us to look beyond the status quo and look for new possibilities.</a:t>
            </a:r>
            <a:endParaRPr lang="en-GB" dirty="0"/>
          </a:p>
        </p:txBody>
      </p:sp>
    </p:spTree>
    <p:extLst>
      <p:ext uri="{BB962C8B-B14F-4D97-AF65-F5344CB8AC3E}">
        <p14:creationId xmlns:p14="http://schemas.microsoft.com/office/powerpoint/2010/main" val="2022404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Philosophy keeps us </a:t>
            </a:r>
            <a:r>
              <a:rPr lang="en-US" b="1" dirty="0" smtClean="0"/>
              <a:t>humble and wise</a:t>
            </a:r>
            <a:endParaRPr lang="en-GB" dirty="0"/>
          </a:p>
        </p:txBody>
      </p:sp>
      <p:sp>
        <p:nvSpPr>
          <p:cNvPr id="3" name="Content Placeholder 2"/>
          <p:cNvSpPr>
            <a:spLocks noGrp="1"/>
          </p:cNvSpPr>
          <p:nvPr>
            <p:ph idx="1"/>
          </p:nvPr>
        </p:nvSpPr>
        <p:spPr/>
        <p:txBody>
          <a:bodyPr/>
          <a:lstStyle/>
          <a:p>
            <a:r>
              <a:rPr lang="en-US" dirty="0"/>
              <a:t/>
            </a:r>
            <a:br>
              <a:rPr lang="en-US" dirty="0"/>
            </a:br>
            <a:r>
              <a:rPr lang="en-US" dirty="0"/>
              <a:t>One of the most important lessons that Socrates taught us was that he was the wisest, because he knew that he knew so little. This philosophical attitude keeps us humble in our knowledge and prevents us from becoming dogmatic. Often, when philosophers study philosophical questions they end up with more philosophical questions. </a:t>
            </a:r>
            <a:endParaRPr lang="en-GB" dirty="0"/>
          </a:p>
        </p:txBody>
      </p:sp>
    </p:spTree>
    <p:extLst>
      <p:ext uri="{BB962C8B-B14F-4D97-AF65-F5344CB8AC3E}">
        <p14:creationId xmlns:p14="http://schemas.microsoft.com/office/powerpoint/2010/main" val="4226817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a:t>
            </a:r>
            <a:endParaRPr lang="en-GB" dirty="0"/>
          </a:p>
        </p:txBody>
      </p:sp>
      <p:sp>
        <p:nvSpPr>
          <p:cNvPr id="3" name="Text Placeholder 2"/>
          <p:cNvSpPr>
            <a:spLocks noGrp="1"/>
          </p:cNvSpPr>
          <p:nvPr>
            <p:ph type="body" idx="1"/>
          </p:nvPr>
        </p:nvSpPr>
        <p:spPr/>
        <p:txBody>
          <a:bodyPr>
            <a:normAutofit lnSpcReduction="10000"/>
          </a:bodyPr>
          <a:lstStyle/>
          <a:p>
            <a:pPr marL="457200" indent="-457200">
              <a:buAutoNum type="arabicPeriod"/>
            </a:pPr>
            <a:r>
              <a:rPr lang="en-GB" dirty="0" smtClean="0"/>
              <a:t>Method of philosophy</a:t>
            </a:r>
          </a:p>
          <a:p>
            <a:pPr marL="457200" indent="-457200">
              <a:buAutoNum type="arabicPeriod"/>
            </a:pPr>
            <a:r>
              <a:rPr lang="en-GB" dirty="0" smtClean="0"/>
              <a:t>Value of philosophy</a:t>
            </a:r>
            <a:endParaRPr lang="en-GB" dirty="0"/>
          </a:p>
        </p:txBody>
      </p:sp>
    </p:spTree>
    <p:extLst>
      <p:ext uri="{BB962C8B-B14F-4D97-AF65-F5344CB8AC3E}">
        <p14:creationId xmlns:p14="http://schemas.microsoft.com/office/powerpoint/2010/main" val="1648071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Philosophy</a:t>
            </a:r>
            <a:r>
              <a:rPr lang="en-GB" dirty="0" smtClean="0"/>
              <a:t>: Its value </a:t>
            </a:r>
            <a:r>
              <a:rPr lang="en-GB" dirty="0" smtClean="0"/>
              <a:t>to society</a:t>
            </a:r>
            <a:endParaRPr lang="en-GB" dirty="0"/>
          </a:p>
        </p:txBody>
      </p:sp>
      <p:sp>
        <p:nvSpPr>
          <p:cNvPr id="3" name="Content Placeholder 2"/>
          <p:cNvSpPr>
            <a:spLocks noGrp="1"/>
          </p:cNvSpPr>
          <p:nvPr>
            <p:ph idx="1"/>
          </p:nvPr>
        </p:nvSpPr>
        <p:spPr/>
        <p:txBody>
          <a:bodyPr>
            <a:normAutofit lnSpcReduction="10000"/>
          </a:bodyPr>
          <a:lstStyle/>
          <a:p>
            <a:r>
              <a:rPr lang="en-US" dirty="0"/>
              <a:t>Philosophy provides us with the intellectual disposition and stamina to jettison varied superstitious beliefs in our </a:t>
            </a:r>
            <a:r>
              <a:rPr lang="en-US" dirty="0" smtClean="0"/>
              <a:t>locality.</a:t>
            </a:r>
          </a:p>
          <a:p>
            <a:r>
              <a:rPr lang="en-US" dirty="0" smtClean="0"/>
              <a:t>It is therefore able to promote:</a:t>
            </a:r>
          </a:p>
          <a:p>
            <a:r>
              <a:rPr lang="en-US" dirty="0" smtClean="0"/>
              <a:t>Inter-ethnic relations &amp; religious tolerance</a:t>
            </a:r>
          </a:p>
          <a:p>
            <a:r>
              <a:rPr lang="en-US" dirty="0" smtClean="0"/>
              <a:t>Economic development</a:t>
            </a:r>
          </a:p>
          <a:p>
            <a:r>
              <a:rPr lang="en-US" dirty="0" smtClean="0"/>
              <a:t>Politics and policy making</a:t>
            </a:r>
          </a:p>
          <a:p>
            <a:r>
              <a:rPr lang="en-US" dirty="0" smtClean="0"/>
              <a:t>Social change- Plato’s </a:t>
            </a:r>
            <a:r>
              <a:rPr lang="en-US" dirty="0"/>
              <a:t>w</a:t>
            </a:r>
            <a:r>
              <a:rPr lang="en-US" dirty="0" smtClean="0"/>
              <a:t>orld of forms</a:t>
            </a:r>
            <a:endParaRPr lang="en-GB" dirty="0"/>
          </a:p>
        </p:txBody>
      </p:sp>
    </p:spTree>
    <p:extLst>
      <p:ext uri="{BB962C8B-B14F-4D97-AF65-F5344CB8AC3E}">
        <p14:creationId xmlns:p14="http://schemas.microsoft.com/office/powerpoint/2010/main" val="3207735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Questions?</a:t>
            </a:r>
            <a:endParaRPr lang="en-GB" sz="6000" dirty="0"/>
          </a:p>
        </p:txBody>
      </p:sp>
      <p:sp>
        <p:nvSpPr>
          <p:cNvPr id="3" name="Text Placeholder 2"/>
          <p:cNvSpPr>
            <a:spLocks noGrp="1"/>
          </p:cNvSpPr>
          <p:nvPr>
            <p:ph type="body" idx="1"/>
          </p:nvPr>
        </p:nvSpPr>
        <p:spPr/>
        <p:txBody>
          <a:bodyPr>
            <a:normAutofit/>
          </a:bodyPr>
          <a:lstStyle/>
          <a:p>
            <a:r>
              <a:rPr lang="en-GB" sz="5400" dirty="0" smtClean="0"/>
              <a:t>Thank you!</a:t>
            </a:r>
            <a:endParaRPr lang="en-GB" sz="5400" dirty="0"/>
          </a:p>
        </p:txBody>
      </p:sp>
    </p:spTree>
    <p:extLst>
      <p:ext uri="{BB962C8B-B14F-4D97-AF65-F5344CB8AC3E}">
        <p14:creationId xmlns:p14="http://schemas.microsoft.com/office/powerpoint/2010/main" val="309995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of philosophy</a:t>
            </a:r>
            <a:endParaRPr lang="en-GB" dirty="0"/>
          </a:p>
        </p:txBody>
      </p:sp>
      <p:sp>
        <p:nvSpPr>
          <p:cNvPr id="3" name="Content Placeholder 2"/>
          <p:cNvSpPr>
            <a:spLocks noGrp="1"/>
          </p:cNvSpPr>
          <p:nvPr>
            <p:ph idx="1"/>
          </p:nvPr>
        </p:nvSpPr>
        <p:spPr/>
        <p:txBody>
          <a:bodyPr>
            <a:normAutofit/>
          </a:bodyPr>
          <a:lstStyle/>
          <a:p>
            <a:r>
              <a:rPr lang="en-GB" dirty="0" smtClean="0"/>
              <a:t>Method of philosophy simply put, is the way we study philosophy or philosophize. </a:t>
            </a:r>
            <a:endParaRPr lang="en-GB" dirty="0"/>
          </a:p>
          <a:p>
            <a:r>
              <a:rPr lang="en-GB" dirty="0" smtClean="0"/>
              <a:t>According to Ludwig Wittgenstein an Austrian philosopher, ‘Philosophy is not a theory but an activity.</a:t>
            </a:r>
          </a:p>
          <a:p>
            <a:r>
              <a:rPr lang="en-GB" dirty="0" smtClean="0"/>
              <a:t>It is a method involving thinking skills that lifts us above the simple and   uncreative activity of merely reproducing the ideas of others, so that we are able to search for and discover answers for ourselves. </a:t>
            </a:r>
            <a:endParaRPr lang="en-GB" dirty="0"/>
          </a:p>
        </p:txBody>
      </p:sp>
    </p:spTree>
    <p:extLst>
      <p:ext uri="{BB962C8B-B14F-4D97-AF65-F5344CB8AC3E}">
        <p14:creationId xmlns:p14="http://schemas.microsoft.com/office/powerpoint/2010/main" val="4193443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Traits of the method of Philosophy</a:t>
            </a:r>
            <a:endParaRPr lang="en-GB" dirty="0"/>
          </a:p>
        </p:txBody>
      </p:sp>
      <p:sp>
        <p:nvSpPr>
          <p:cNvPr id="3" name="Content Placeholder 2"/>
          <p:cNvSpPr>
            <a:spLocks noGrp="1"/>
          </p:cNvSpPr>
          <p:nvPr>
            <p:ph idx="1"/>
          </p:nvPr>
        </p:nvSpPr>
        <p:spPr/>
        <p:txBody>
          <a:bodyPr/>
          <a:lstStyle/>
          <a:p>
            <a:r>
              <a:rPr lang="en-GB" dirty="0" smtClean="0"/>
              <a:t>Hypothesizing- </a:t>
            </a:r>
            <a:r>
              <a:rPr lang="en-GB" dirty="0" smtClean="0"/>
              <a:t>Starting with doubts and suspending judgement</a:t>
            </a:r>
          </a:p>
          <a:p>
            <a:r>
              <a:rPr lang="en-GB" dirty="0" smtClean="0"/>
              <a:t>i</a:t>
            </a:r>
            <a:r>
              <a:rPr lang="en-GB" dirty="0" smtClean="0"/>
              <a:t>. Asking the best question</a:t>
            </a:r>
          </a:p>
          <a:p>
            <a:r>
              <a:rPr lang="en-GB" dirty="0"/>
              <a:t>i</a:t>
            </a:r>
            <a:r>
              <a:rPr lang="en-GB" dirty="0" smtClean="0"/>
              <a:t>i. Designing the best solution</a:t>
            </a:r>
          </a:p>
          <a:p>
            <a:r>
              <a:rPr lang="en-GB" dirty="0" smtClean="0"/>
              <a:t>iii. Analysing the key concepts  </a:t>
            </a:r>
            <a:endParaRPr lang="en-GB" dirty="0"/>
          </a:p>
        </p:txBody>
      </p:sp>
    </p:spTree>
    <p:extLst>
      <p:ext uri="{BB962C8B-B14F-4D97-AF65-F5344CB8AC3E}">
        <p14:creationId xmlns:p14="http://schemas.microsoft.com/office/powerpoint/2010/main" val="418651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the validity</a:t>
            </a:r>
            <a:endParaRPr lang="en-GB" dirty="0"/>
          </a:p>
        </p:txBody>
      </p:sp>
      <p:sp>
        <p:nvSpPr>
          <p:cNvPr id="3" name="Content Placeholder 2"/>
          <p:cNvSpPr>
            <a:spLocks noGrp="1"/>
          </p:cNvSpPr>
          <p:nvPr>
            <p:ph idx="1"/>
          </p:nvPr>
        </p:nvSpPr>
        <p:spPr/>
        <p:txBody>
          <a:bodyPr/>
          <a:lstStyle/>
          <a:p>
            <a:r>
              <a:rPr lang="en-GB" dirty="0" smtClean="0"/>
              <a:t>Is our argument consistent? </a:t>
            </a:r>
          </a:p>
          <a:p>
            <a:r>
              <a:rPr lang="en-GB" dirty="0" smtClean="0"/>
              <a:t>Are there any logical errors in our reasoning?</a:t>
            </a:r>
            <a:endParaRPr lang="en-GB" dirty="0"/>
          </a:p>
        </p:txBody>
      </p:sp>
    </p:spTree>
    <p:extLst>
      <p:ext uri="{BB962C8B-B14F-4D97-AF65-F5344CB8AC3E}">
        <p14:creationId xmlns:p14="http://schemas.microsoft.com/office/powerpoint/2010/main" val="935389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the truth</a:t>
            </a:r>
            <a:endParaRPr lang="en-GB" dirty="0"/>
          </a:p>
        </p:txBody>
      </p:sp>
      <p:sp>
        <p:nvSpPr>
          <p:cNvPr id="3" name="Content Placeholder 2"/>
          <p:cNvSpPr>
            <a:spLocks noGrp="1"/>
          </p:cNvSpPr>
          <p:nvPr>
            <p:ph idx="1"/>
          </p:nvPr>
        </p:nvSpPr>
        <p:spPr/>
        <p:txBody>
          <a:bodyPr/>
          <a:lstStyle/>
          <a:p>
            <a:r>
              <a:rPr lang="en-GB" dirty="0" smtClean="0"/>
              <a:t>i. Are the assumptions correct?</a:t>
            </a:r>
          </a:p>
          <a:p>
            <a:r>
              <a:rPr lang="en-GB" dirty="0"/>
              <a:t>i</a:t>
            </a:r>
            <a:r>
              <a:rPr lang="en-GB" dirty="0" smtClean="0"/>
              <a:t>i. Are the arguments true?</a:t>
            </a:r>
          </a:p>
          <a:p>
            <a:r>
              <a:rPr lang="en-GB" dirty="0"/>
              <a:t>i</a:t>
            </a:r>
            <a:r>
              <a:rPr lang="en-GB" dirty="0" smtClean="0"/>
              <a:t>ii.  Is the theory adequate to answer the problem?</a:t>
            </a:r>
          </a:p>
          <a:p>
            <a:r>
              <a:rPr lang="en-GB" dirty="0"/>
              <a:t>i</a:t>
            </a:r>
            <a:r>
              <a:rPr lang="en-GB" dirty="0" smtClean="0"/>
              <a:t>v. The consequences of our theory- does it make a coherent system of ideas? </a:t>
            </a:r>
            <a:endParaRPr lang="en-GB" dirty="0"/>
          </a:p>
        </p:txBody>
      </p:sp>
    </p:spTree>
    <p:extLst>
      <p:ext uri="{BB962C8B-B14F-4D97-AF65-F5344CB8AC3E}">
        <p14:creationId xmlns:p14="http://schemas.microsoft.com/office/powerpoint/2010/main" val="26691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Aspects of </a:t>
            </a:r>
            <a:r>
              <a:rPr lang="en-GB" dirty="0" smtClean="0"/>
              <a:t>the method of philosophy </a:t>
            </a:r>
            <a:endParaRPr lang="en-GB" dirty="0"/>
          </a:p>
        </p:txBody>
      </p:sp>
      <p:sp>
        <p:nvSpPr>
          <p:cNvPr id="3" name="Content Placeholder 2"/>
          <p:cNvSpPr>
            <a:spLocks noGrp="1"/>
          </p:cNvSpPr>
          <p:nvPr>
            <p:ph sz="half" idx="1"/>
          </p:nvPr>
        </p:nvSpPr>
        <p:spPr/>
        <p:txBody>
          <a:bodyPr/>
          <a:lstStyle/>
          <a:p>
            <a:pPr lvl="0" fontAlgn="base"/>
            <a:r>
              <a:rPr lang="en-US" dirty="0"/>
              <a:t>The Socratic Method</a:t>
            </a:r>
            <a:endParaRPr lang="en-GB" dirty="0"/>
          </a:p>
          <a:p>
            <a:pPr lvl="0" fontAlgn="base"/>
            <a:r>
              <a:rPr lang="en-US" dirty="0"/>
              <a:t>The Rational Dialogue</a:t>
            </a:r>
            <a:endParaRPr lang="en-GB" dirty="0"/>
          </a:p>
          <a:p>
            <a:pPr lvl="0" fontAlgn="base"/>
            <a:r>
              <a:rPr lang="en-US" dirty="0"/>
              <a:t>The Method of Criticism</a:t>
            </a:r>
            <a:endParaRPr lang="en-GB" dirty="0"/>
          </a:p>
          <a:p>
            <a:pPr lvl="0" fontAlgn="base"/>
            <a:r>
              <a:rPr lang="en-US" dirty="0"/>
              <a:t>The Speculative Method</a:t>
            </a:r>
            <a:endParaRPr lang="en-GB" dirty="0"/>
          </a:p>
          <a:p>
            <a:pPr lvl="0" fontAlgn="base"/>
            <a:r>
              <a:rPr lang="en-US" dirty="0"/>
              <a:t>The Descriptive Method</a:t>
            </a:r>
            <a:endParaRPr lang="en-GB" dirty="0"/>
          </a:p>
          <a:p>
            <a:pPr lvl="0" fontAlgn="base"/>
            <a:r>
              <a:rPr lang="en-US" dirty="0"/>
              <a:t>Inductive Method</a:t>
            </a:r>
            <a:endParaRPr lang="en-GB" dirty="0"/>
          </a:p>
        </p:txBody>
      </p:sp>
      <p:sp>
        <p:nvSpPr>
          <p:cNvPr id="4" name="Content Placeholder 3"/>
          <p:cNvSpPr>
            <a:spLocks noGrp="1"/>
          </p:cNvSpPr>
          <p:nvPr>
            <p:ph sz="half" idx="2"/>
          </p:nvPr>
        </p:nvSpPr>
        <p:spPr/>
        <p:txBody>
          <a:bodyPr/>
          <a:lstStyle/>
          <a:p>
            <a:pPr lvl="0" fontAlgn="base"/>
            <a:r>
              <a:rPr lang="en-US" dirty="0" smtClean="0"/>
              <a:t>Deductive </a:t>
            </a:r>
            <a:r>
              <a:rPr lang="en-US" dirty="0"/>
              <a:t>Method</a:t>
            </a:r>
            <a:endParaRPr lang="en-GB" dirty="0"/>
          </a:p>
          <a:p>
            <a:pPr lvl="0" fontAlgn="base"/>
            <a:r>
              <a:rPr lang="en-US" dirty="0"/>
              <a:t>Dialectical Method</a:t>
            </a:r>
            <a:endParaRPr lang="en-GB" dirty="0"/>
          </a:p>
          <a:p>
            <a:pPr lvl="0" fontAlgn="base"/>
            <a:r>
              <a:rPr lang="en-US" dirty="0"/>
              <a:t>The. Method of Analysis</a:t>
            </a:r>
            <a:endParaRPr lang="en-GB" dirty="0"/>
          </a:p>
          <a:p>
            <a:pPr lvl="0" fontAlgn="base"/>
            <a:r>
              <a:rPr lang="en-US" dirty="0"/>
              <a:t>The Method of Synthesis</a:t>
            </a:r>
            <a:endParaRPr lang="en-GB" dirty="0"/>
          </a:p>
          <a:p>
            <a:pPr lvl="0" fontAlgn="base"/>
            <a:r>
              <a:rPr lang="en-US" dirty="0"/>
              <a:t>Method of Intuition</a:t>
            </a:r>
            <a:endParaRPr lang="en-GB" dirty="0"/>
          </a:p>
        </p:txBody>
      </p:sp>
    </p:spTree>
    <p:extLst>
      <p:ext uri="{BB962C8B-B14F-4D97-AF65-F5344CB8AC3E}">
        <p14:creationId xmlns:p14="http://schemas.microsoft.com/office/powerpoint/2010/main" val="306139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88611"/>
          </a:xfrm>
        </p:spPr>
        <p:txBody>
          <a:bodyPr/>
          <a:lstStyle/>
          <a:p>
            <a:r>
              <a:rPr lang="en-GB" dirty="0" smtClean="0"/>
              <a:t>Socratic method</a:t>
            </a:r>
            <a:endParaRPr lang="en-GB" dirty="0"/>
          </a:p>
        </p:txBody>
      </p:sp>
      <p:sp>
        <p:nvSpPr>
          <p:cNvPr id="3" name="Content Placeholder 2"/>
          <p:cNvSpPr>
            <a:spLocks noGrp="1"/>
          </p:cNvSpPr>
          <p:nvPr>
            <p:ph idx="1"/>
          </p:nvPr>
        </p:nvSpPr>
        <p:spPr>
          <a:xfrm>
            <a:off x="762000" y="2106988"/>
            <a:ext cx="10668000" cy="4177697"/>
          </a:xfrm>
        </p:spPr>
        <p:txBody>
          <a:bodyPr>
            <a:normAutofit lnSpcReduction="10000"/>
          </a:bodyPr>
          <a:lstStyle/>
          <a:p>
            <a:r>
              <a:rPr lang="en-US" dirty="0" smtClean="0"/>
              <a:t> </a:t>
            </a:r>
            <a:r>
              <a:rPr lang="en-US" dirty="0"/>
              <a:t>(1) The assumption </a:t>
            </a:r>
            <a:r>
              <a:rPr lang="en-US" dirty="0" smtClean="0"/>
              <a:t>of ignorance </a:t>
            </a:r>
            <a:r>
              <a:rPr lang="en-US" dirty="0"/>
              <a:t>of truth by the teacher, which has been called the </a:t>
            </a:r>
            <a:r>
              <a:rPr lang="en-US" b="1" dirty="0"/>
              <a:t>Socratic irony</a:t>
            </a:r>
            <a:r>
              <a:rPr lang="en-US" dirty="0"/>
              <a:t>: This attitude of intellectual humility and basing oneself on the most fundamental of propositions in an argument is, as with Descartes, essential to unravel the depths of truth</a:t>
            </a:r>
            <a:r>
              <a:rPr lang="en-US" dirty="0" smtClean="0"/>
              <a:t>.</a:t>
            </a:r>
          </a:p>
          <a:p>
            <a:r>
              <a:rPr lang="en-US" dirty="0" smtClean="0"/>
              <a:t> </a:t>
            </a:r>
            <a:r>
              <a:rPr lang="en-US" dirty="0"/>
              <a:t>(2) The method of dialogue or conversation as an effective technique in the discovery of truth: This is based on a grasp of the presence of the knowledge of the true and the good in every person at the bottom of his being, in spite of hasty conclusions that one may make regarding things due to immature observations and pet prejudices. This common ground of truth among men can be brought out to the surface by careful analysis, argument and investigation, by question and answer. This is often called the art of philosophic midwifery</a:t>
            </a:r>
            <a:r>
              <a:rPr lang="en-US" dirty="0" smtClean="0"/>
              <a:t>.</a:t>
            </a:r>
          </a:p>
          <a:p>
            <a:endParaRPr lang="en-GB" dirty="0"/>
          </a:p>
        </p:txBody>
      </p:sp>
    </p:spTree>
    <p:extLst>
      <p:ext uri="{BB962C8B-B14F-4D97-AF65-F5344CB8AC3E}">
        <p14:creationId xmlns:p14="http://schemas.microsoft.com/office/powerpoint/2010/main" val="2448608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 (3) The establishment of correct concepts or definitions before trying to know their application in life’s particular instances</a:t>
            </a:r>
            <a:r>
              <a:rPr lang="en-US" dirty="0" smtClean="0"/>
              <a:t>.</a:t>
            </a:r>
          </a:p>
          <a:p>
            <a:r>
              <a:rPr lang="en-US" dirty="0" smtClean="0"/>
              <a:t> </a:t>
            </a:r>
            <a:r>
              <a:rPr lang="en-US" dirty="0"/>
              <a:t>(4) The art of proceeding from the observed particular facts to more general truths, i.e., adopting the inductive method of reasoning. </a:t>
            </a:r>
            <a:endParaRPr lang="en-US" dirty="0" smtClean="0"/>
          </a:p>
          <a:p>
            <a:r>
              <a:rPr lang="en-US" dirty="0" smtClean="0"/>
              <a:t>The </a:t>
            </a:r>
            <a:r>
              <a:rPr lang="en-US" dirty="0"/>
              <a:t>method of Socrates is also deductive in the sense that it draws out the consequences and implications of certain concepts and judges their validity.</a:t>
            </a:r>
            <a:endParaRPr lang="en-GB" dirty="0"/>
          </a:p>
        </p:txBody>
      </p:sp>
    </p:spTree>
    <p:extLst>
      <p:ext uri="{BB962C8B-B14F-4D97-AF65-F5344CB8AC3E}">
        <p14:creationId xmlns:p14="http://schemas.microsoft.com/office/powerpoint/2010/main" val="907879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1361</TotalTime>
  <Words>809</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GNS 204</vt:lpstr>
      <vt:lpstr>Learning objective</vt:lpstr>
      <vt:lpstr>Methods of philosophy</vt:lpstr>
      <vt:lpstr>Traits of the method of Philosophy</vt:lpstr>
      <vt:lpstr>Testing the validity</vt:lpstr>
      <vt:lpstr>Testing the truth</vt:lpstr>
      <vt:lpstr>Aspects of the method of philosophy </vt:lpstr>
      <vt:lpstr>Socratic method</vt:lpstr>
      <vt:lpstr>PowerPoint Presentation</vt:lpstr>
      <vt:lpstr>Scepticism –Descartes ‘methodic’ doubt</vt:lpstr>
      <vt:lpstr>PowerPoint Presentation</vt:lpstr>
      <vt:lpstr>PowerPoint Presentation</vt:lpstr>
      <vt:lpstr>Other methods</vt:lpstr>
      <vt:lpstr>Class Activity</vt:lpstr>
      <vt:lpstr>The value of Philosophy</vt:lpstr>
      <vt:lpstr>PowerPoint Presentation</vt:lpstr>
      <vt:lpstr> Philosophy is liberating  </vt:lpstr>
      <vt:lpstr>Philosophy makes us more imaginative </vt:lpstr>
      <vt:lpstr>Philosophy keeps us humble and wise</vt:lpstr>
      <vt:lpstr>Philosophy: Its value to society</vt:lpstr>
      <vt:lpstr>Questions?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GNS 204</dc:title>
  <dc:creator>Dr Jumoke Akiode</dc:creator>
  <cp:lastModifiedBy>Dr Jumoke Akiode</cp:lastModifiedBy>
  <cp:revision>18</cp:revision>
  <dcterms:created xsi:type="dcterms:W3CDTF">2024-05-09T14:15:23Z</dcterms:created>
  <dcterms:modified xsi:type="dcterms:W3CDTF">2024-05-10T13:10:10Z</dcterms:modified>
</cp:coreProperties>
</file>