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71731" autoAdjust="0"/>
  </p:normalViewPr>
  <p:slideViewPr>
    <p:cSldViewPr snapToGrid="0">
      <p:cViewPr varScale="1">
        <p:scale>
          <a:sx n="48" d="100"/>
          <a:sy n="48" d="100"/>
        </p:scale>
        <p:origin x="1284"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CE1B4-1E76-4F4D-8412-FF095122509C}" type="datetimeFigureOut">
              <a:rPr lang="en-CA" smtClean="0"/>
              <a:t>2025-07-22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0146D-3705-4D02-B547-8C24CC3ECEB8}" type="slidenum">
              <a:rPr lang="en-CA" smtClean="0"/>
              <a:t>‹#›</a:t>
            </a:fld>
            <a:endParaRPr lang="en-CA"/>
          </a:p>
        </p:txBody>
      </p:sp>
    </p:spTree>
    <p:extLst>
      <p:ext uri="{BB962C8B-B14F-4D97-AF65-F5344CB8AC3E}">
        <p14:creationId xmlns:p14="http://schemas.microsoft.com/office/powerpoint/2010/main" val="1443380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Alright so good morning everyone. </a:t>
            </a:r>
            <a:br>
              <a:rPr lang="en-CA" dirty="0"/>
            </a:br>
            <a:r>
              <a:rPr lang="en-CA" dirty="0"/>
              <a:t>I’ll be going through the evolution and the work that I have done so far during my work term on the machine learning </a:t>
            </a:r>
            <a:r>
              <a:rPr lang="en-CA" dirty="0" err="1"/>
              <a:t>raman</a:t>
            </a:r>
            <a:r>
              <a:rPr lang="en-CA" dirty="0"/>
              <a:t> spectral classification project.</a:t>
            </a:r>
          </a:p>
          <a:p>
            <a:r>
              <a:rPr lang="en-CA" dirty="0"/>
              <a:t>I’ll discuss the foundational work of identifying pure chemicals, discuss the iterative improvements I made, and then transition to the more complex challenge of analyzing chemical mixtures, as well as touch on SERS classification although, as we’ll see I have so far mainly focused on standard </a:t>
            </a:r>
            <a:r>
              <a:rPr lang="en-CA" dirty="0" err="1"/>
              <a:t>raman</a:t>
            </a:r>
            <a:r>
              <a:rPr lang="en-CA"/>
              <a:t> classification.</a:t>
            </a:r>
            <a:endParaRPr lang="en-CA" dirty="0"/>
          </a:p>
        </p:txBody>
      </p:sp>
      <p:sp>
        <p:nvSpPr>
          <p:cNvPr id="4" name="Slide Number Placeholder 3"/>
          <p:cNvSpPr>
            <a:spLocks noGrp="1"/>
          </p:cNvSpPr>
          <p:nvPr>
            <p:ph type="sldNum" sz="quarter" idx="5"/>
          </p:nvPr>
        </p:nvSpPr>
        <p:spPr/>
        <p:txBody>
          <a:bodyPr/>
          <a:lstStyle/>
          <a:p>
            <a:fld id="{4420146D-3705-4D02-B547-8C24CC3ECEB8}" type="slidenum">
              <a:rPr lang="en-CA" smtClean="0"/>
              <a:t>1</a:t>
            </a:fld>
            <a:endParaRPr lang="en-CA"/>
          </a:p>
        </p:txBody>
      </p:sp>
    </p:spTree>
    <p:extLst>
      <p:ext uri="{BB962C8B-B14F-4D97-AF65-F5344CB8AC3E}">
        <p14:creationId xmlns:p14="http://schemas.microsoft.com/office/powerpoint/2010/main" val="2514346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effectLst/>
              </a:rPr>
              <a:t>The fundamental goal of this project is to create a system that can reliably and automatically identify an unknown chemical from its Raman spectrum by matching it against a reference library of known chemicals.</a:t>
            </a:r>
            <a:endParaRPr lang="en-CA" dirty="0"/>
          </a:p>
          <a:p>
            <a:r>
              <a:rPr lang="en-CA" dirty="0"/>
              <a:t> </a:t>
            </a:r>
          </a:p>
          <a:p>
            <a:r>
              <a:rPr lang="en-CA" dirty="0">
                <a:effectLst/>
              </a:rPr>
              <a:t>The primary inspiration for tackling this began with a 2023 paper from the Halas Group at Rice University, published in</a:t>
            </a:r>
            <a:endParaRPr lang="en-CA" dirty="0"/>
          </a:p>
          <a:p>
            <a:r>
              <a:rPr lang="en-CA" i="1" dirty="0">
                <a:effectLst/>
              </a:rPr>
              <a:t>ACS Nano</a:t>
            </a:r>
            <a:r>
              <a:rPr lang="en-CA" dirty="0">
                <a:effectLst/>
              </a:rPr>
              <a:t>. They developed a machine learning algorithm to classify Surface-Enhanced Raman, or SERS, spectra by matching them against a library of standard Raman spectra. To frame the problem, they introduced the concept of ‘spectral recognition,’ which is analogous to facial recognition.</a:t>
            </a:r>
            <a:endParaRPr lang="en-CA" dirty="0"/>
          </a:p>
          <a:p>
            <a:r>
              <a:rPr lang="en-CA" dirty="0">
                <a:effectLst/>
              </a:rPr>
              <a:t>Just as facial recognition algorithms can identify a person from a new photo—even if it's grainy, at a different angle, or has poor lighting—by comparing it to a database of clear portraits, the Halas paper aimed to do the same for spectra. They wanted to identify a noisy and variable SERS spectrum by matching it to a clean, standard Raman spectrum in a library. This powerful analogy of creating a robust matching system that can handle real-world variations guided our entire approach to this project, from our initial feature extraction methods to our final model selection.</a:t>
            </a:r>
            <a:endParaRPr lang="en-CA" dirty="0"/>
          </a:p>
        </p:txBody>
      </p:sp>
      <p:sp>
        <p:nvSpPr>
          <p:cNvPr id="4" name="Slide Number Placeholder 3"/>
          <p:cNvSpPr>
            <a:spLocks noGrp="1"/>
          </p:cNvSpPr>
          <p:nvPr>
            <p:ph type="sldNum" sz="quarter" idx="5"/>
          </p:nvPr>
        </p:nvSpPr>
        <p:spPr/>
        <p:txBody>
          <a:bodyPr/>
          <a:lstStyle/>
          <a:p>
            <a:fld id="{4420146D-3705-4D02-B547-8C24CC3ECEB8}" type="slidenum">
              <a:rPr lang="en-CA" smtClean="0"/>
              <a:t>2</a:t>
            </a:fld>
            <a:endParaRPr lang="en-CA"/>
          </a:p>
        </p:txBody>
      </p:sp>
    </p:spTree>
    <p:extLst>
      <p:ext uri="{BB962C8B-B14F-4D97-AF65-F5344CB8AC3E}">
        <p14:creationId xmlns:p14="http://schemas.microsoft.com/office/powerpoint/2010/main" val="41566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Before delving into any model building I wanted to see just how different or separable the Raman data is.</a:t>
            </a:r>
            <a:br>
              <a:rPr lang="en-CA" dirty="0"/>
            </a:br>
            <a:r>
              <a:rPr lang="en-CA" dirty="0"/>
              <a:t>To do so I used Principal Component Analysis, which is a dimensionality reduction technique. It takes high dimensional data and projects into a 2-D space which captures the maximum possible variance.</a:t>
            </a:r>
          </a:p>
          <a:p>
            <a:endParaRPr lang="en-CA" dirty="0"/>
          </a:p>
          <a:p>
            <a:r>
              <a:rPr lang="en-US" dirty="0"/>
              <a:t>These results were pretty interesting, because, aside from the Thiol groups and </a:t>
            </a:r>
            <a:r>
              <a:rPr lang="en-US" dirty="0" err="1"/>
              <a:t>mercapto</a:t>
            </a:r>
            <a:r>
              <a:rPr lang="en-US" dirty="0"/>
              <a:t> being extremely similar, all the chemicals are quite differentiable in terms of their Raman spectra, however something that was of note is that you’ll notice most of the data within each class forms a dot, as if each example within each class is nearly identical, as if there’s nearly zero variance between each example within each class, something that might have repercussions later for mixture classification and for SERS to </a:t>
            </a:r>
            <a:r>
              <a:rPr lang="en-US" dirty="0" err="1"/>
              <a:t>raman</a:t>
            </a:r>
            <a:r>
              <a:rPr lang="en-US" dirty="0"/>
              <a:t> classification. </a:t>
            </a:r>
            <a:br>
              <a:rPr lang="en-US" dirty="0"/>
            </a:br>
            <a:r>
              <a:rPr lang="en-US" dirty="0"/>
              <a:t>Because remember the way that the problem is framed is: given an unknown query chemical can we identify it from a reference dataset of known standard </a:t>
            </a:r>
            <a:r>
              <a:rPr lang="en-US" dirty="0" err="1"/>
              <a:t>raman</a:t>
            </a:r>
            <a:r>
              <a:rPr lang="en-US" dirty="0"/>
              <a:t> spectra. And if the standard </a:t>
            </a:r>
            <a:r>
              <a:rPr lang="en-US" dirty="0" err="1"/>
              <a:t>raman</a:t>
            </a:r>
            <a:r>
              <a:rPr lang="en-US" dirty="0"/>
              <a:t> data are nearly identical to each other within each class for every example it could be that downstream the models and algorithms are overfit on the data and cant generalize to mixtures or SERS.</a:t>
            </a:r>
          </a:p>
        </p:txBody>
      </p:sp>
      <p:sp>
        <p:nvSpPr>
          <p:cNvPr id="4" name="Slide Number Placeholder 3"/>
          <p:cNvSpPr>
            <a:spLocks noGrp="1"/>
          </p:cNvSpPr>
          <p:nvPr>
            <p:ph type="sldNum" sz="quarter" idx="5"/>
          </p:nvPr>
        </p:nvSpPr>
        <p:spPr/>
        <p:txBody>
          <a:bodyPr/>
          <a:lstStyle/>
          <a:p>
            <a:fld id="{4420146D-3705-4D02-B547-8C24CC3ECEB8}" type="slidenum">
              <a:rPr lang="en-CA" smtClean="0"/>
              <a:t>3</a:t>
            </a:fld>
            <a:endParaRPr lang="en-CA"/>
          </a:p>
        </p:txBody>
      </p:sp>
    </p:spTree>
    <p:extLst>
      <p:ext uri="{BB962C8B-B14F-4D97-AF65-F5344CB8AC3E}">
        <p14:creationId xmlns:p14="http://schemas.microsoft.com/office/powerpoint/2010/main" val="469439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So then I worked on implementing the exact algorithm from the Halas paper, called </a:t>
            </a:r>
            <a:r>
              <a:rPr lang="en-CA" dirty="0" err="1"/>
              <a:t>CaPSim</a:t>
            </a:r>
            <a:r>
              <a:rPr lang="en-CA" dirty="0"/>
              <a:t>. </a:t>
            </a:r>
            <a:br>
              <a:rPr lang="en-CA" dirty="0"/>
            </a:br>
            <a:r>
              <a:rPr lang="en-CA" dirty="0"/>
              <a:t>First is Characteristic peak extraction or </a:t>
            </a:r>
            <a:r>
              <a:rPr lang="en-CA" dirty="0" err="1"/>
              <a:t>CaPE</a:t>
            </a:r>
            <a:r>
              <a:rPr lang="en-CA" dirty="0"/>
              <a:t>. Using </a:t>
            </a:r>
            <a:r>
              <a:rPr lang="en-CA" dirty="0" err="1"/>
              <a:t>CaPE</a:t>
            </a:r>
            <a:r>
              <a:rPr lang="en-CA" dirty="0"/>
              <a:t> to identify the most consistent and intense ‘characteristic peaks’ for each chemical/class. Acting as the spectral ‘fingerprint’.</a:t>
            </a:r>
          </a:p>
          <a:p>
            <a:r>
              <a:rPr lang="en-CA" dirty="0"/>
              <a:t>Then secondly calculate the dot-product between the fingerprint vector of the query spectrum and each reference spectrum. The highest score is the predicted match.</a:t>
            </a:r>
          </a:p>
          <a:p>
            <a:endParaRPr lang="en-CA" dirty="0"/>
          </a:p>
          <a:p>
            <a:r>
              <a:rPr lang="en-CA" dirty="0"/>
              <a:t>I could not replicate the results from the paper however clearly there was some promise to the method as when returning the top 3 most similar chemicals as calculated using </a:t>
            </a:r>
            <a:r>
              <a:rPr lang="en-CA" dirty="0" err="1"/>
              <a:t>CaPSim</a:t>
            </a:r>
            <a:r>
              <a:rPr lang="en-CA" dirty="0"/>
              <a:t> , the actual chemical was present 83.3% of the time but the most similar was predicted less than half, which is not great.</a:t>
            </a:r>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4</a:t>
            </a:fld>
            <a:endParaRPr lang="en-CA"/>
          </a:p>
        </p:txBody>
      </p:sp>
    </p:spTree>
    <p:extLst>
      <p:ext uri="{BB962C8B-B14F-4D97-AF65-F5344CB8AC3E}">
        <p14:creationId xmlns:p14="http://schemas.microsoft.com/office/powerpoint/2010/main" val="3603447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first improvement I did was then replace the dot-product with a more robust classifier.</a:t>
            </a:r>
          </a:p>
          <a:p>
            <a:r>
              <a:rPr lang="en-CA" dirty="0"/>
              <a:t>Instead of a dot-product I extract all the characteristic peak vectors and create a unified feature vector and train a k-nearest-neighbours classifier.</a:t>
            </a:r>
          </a:p>
          <a:p>
            <a:r>
              <a:rPr lang="en-CA" dirty="0" err="1"/>
              <a:t>kNN</a:t>
            </a:r>
            <a:r>
              <a:rPr lang="en-CA" dirty="0"/>
              <a:t> models classify a new data point based on the majority class of its ‘k’ </a:t>
            </a:r>
            <a:r>
              <a:rPr lang="en-CA" dirty="0" err="1"/>
              <a:t>nearesdt</a:t>
            </a:r>
            <a:r>
              <a:rPr lang="en-CA" dirty="0"/>
              <a:t> neighbors in the feature space.</a:t>
            </a:r>
          </a:p>
          <a:p>
            <a:endParaRPr lang="en-CA" dirty="0"/>
          </a:p>
          <a:p>
            <a:r>
              <a:rPr lang="en-CA" dirty="0"/>
              <a:t>This resulted in a top-1 accuracy of 100%, meaning the predicted most similar chemical was always correct. </a:t>
            </a:r>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5</a:t>
            </a:fld>
            <a:endParaRPr lang="en-CA"/>
          </a:p>
        </p:txBody>
      </p:sp>
    </p:spTree>
    <p:extLst>
      <p:ext uri="{BB962C8B-B14F-4D97-AF65-F5344CB8AC3E}">
        <p14:creationId xmlns:p14="http://schemas.microsoft.com/office/powerpoint/2010/main" val="813472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read the Halas paper, the way that they frame the problem of ‘nuisance’ variations from SERS substrates and identifying SERS spectra from a dataset of reference standard </a:t>
            </a:r>
            <a:r>
              <a:rPr lang="en-CA" dirty="0" err="1"/>
              <a:t>raman</a:t>
            </a:r>
            <a:r>
              <a:rPr lang="en-CA" dirty="0"/>
              <a:t> and being inspired by facial recognition models its as if they were describing </a:t>
            </a:r>
            <a:r>
              <a:rPr lang="en-CA" dirty="0" err="1"/>
              <a:t>whats</a:t>
            </a:r>
            <a:r>
              <a:rPr lang="en-CA" dirty="0"/>
              <a:t> known as a Siamese Network.</a:t>
            </a:r>
          </a:p>
          <a:p>
            <a:r>
              <a:rPr lang="en-CA" dirty="0"/>
              <a:t>Siamese Networks are a deep learning architecture principally utilized for facial recognition, but have been used for Raman as you can see in these two papers, and specifically in what is called ‘One-Shot’ learning: where the model is trained on very few examples or even makes use of a reference dataset of one example per class. </a:t>
            </a:r>
            <a:endParaRPr lang="en-US" dirty="0"/>
          </a:p>
          <a:p>
            <a:r>
              <a:rPr lang="en-US" dirty="0"/>
              <a:t>A Siamese Network consists of two identical neural nets, trained on pairs of spectra and during training it learns to generate a low-dimensional embedding for each spectrum such that embeddings of the same class are very close in vector space and embeddings from different classes are far apart.</a:t>
            </a:r>
          </a:p>
          <a:p>
            <a:r>
              <a:rPr lang="en-US" dirty="0"/>
              <a:t>Instead of learning to directly classify each chemical’s spectrum, it learns the most optimal similarity metric.</a:t>
            </a:r>
          </a:p>
          <a:p>
            <a:r>
              <a:rPr lang="en-US" dirty="0"/>
              <a:t>This approach achieved 100% accuracy as well.</a:t>
            </a:r>
            <a:endParaRPr lang="en-CA" dirty="0"/>
          </a:p>
        </p:txBody>
      </p:sp>
      <p:sp>
        <p:nvSpPr>
          <p:cNvPr id="4" name="Slide Number Placeholder 3"/>
          <p:cNvSpPr>
            <a:spLocks noGrp="1"/>
          </p:cNvSpPr>
          <p:nvPr>
            <p:ph type="sldNum" sz="quarter" idx="5"/>
          </p:nvPr>
        </p:nvSpPr>
        <p:spPr/>
        <p:txBody>
          <a:bodyPr/>
          <a:lstStyle/>
          <a:p>
            <a:fld id="{4420146D-3705-4D02-B547-8C24CC3ECEB8}" type="slidenum">
              <a:rPr lang="en-CA" smtClean="0"/>
              <a:t>6</a:t>
            </a:fld>
            <a:endParaRPr lang="en-CA"/>
          </a:p>
        </p:txBody>
      </p:sp>
    </p:spTree>
    <p:extLst>
      <p:ext uri="{BB962C8B-B14F-4D97-AF65-F5344CB8AC3E}">
        <p14:creationId xmlns:p14="http://schemas.microsoft.com/office/powerpoint/2010/main" val="403132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 then moved onto chemical mixtures where the goal is to identify individual components within a single, mixed signal.</a:t>
            </a:r>
          </a:p>
          <a:p>
            <a:endParaRPr lang="en-CA" dirty="0"/>
          </a:p>
          <a:p>
            <a:r>
              <a:rPr lang="en-CA" dirty="0"/>
              <a:t>I began by framing the problem as a classic multilabel classification problem: teach the model to output ‘present’ labels for a single spectrum. </a:t>
            </a:r>
          </a:p>
          <a:p>
            <a:r>
              <a:rPr lang="en-CA" dirty="0"/>
              <a:t>I retrained the </a:t>
            </a:r>
            <a:r>
              <a:rPr lang="en-CA" dirty="0" err="1"/>
              <a:t>CaPSim-kNN</a:t>
            </a:r>
            <a:r>
              <a:rPr lang="en-CA" dirty="0"/>
              <a:t> model as a </a:t>
            </a:r>
            <a:r>
              <a:rPr lang="en-CA" dirty="0" err="1"/>
              <a:t>mulilabel</a:t>
            </a:r>
            <a:r>
              <a:rPr lang="en-CA" dirty="0"/>
              <a:t> classifier and this worked as well, the only problem is that this method isn’t generalizable to unseen mixtures of the same chemicals in the reference dataset.</a:t>
            </a:r>
          </a:p>
          <a:p>
            <a:r>
              <a:rPr lang="en-CA" dirty="0"/>
              <a:t>And at this point my eyebrow started raising at the perfect performance. </a:t>
            </a:r>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7</a:t>
            </a:fld>
            <a:endParaRPr lang="en-CA"/>
          </a:p>
        </p:txBody>
      </p:sp>
    </p:spTree>
    <p:extLst>
      <p:ext uri="{BB962C8B-B14F-4D97-AF65-F5344CB8AC3E}">
        <p14:creationId xmlns:p14="http://schemas.microsoft.com/office/powerpoint/2010/main" val="894640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However I attempted to build a generalizable solution. Inspired by this 2020 paper on mixture analysis using non-negative elastic net. They looked at using </a:t>
            </a:r>
            <a:r>
              <a:rPr lang="en-CA" dirty="0" err="1"/>
              <a:t>ElasticNet</a:t>
            </a:r>
            <a:r>
              <a:rPr lang="en-CA" dirty="0"/>
              <a:t> to quantify mixtures.</a:t>
            </a:r>
          </a:p>
          <a:p>
            <a:endParaRPr lang="en-US" dirty="0"/>
          </a:p>
          <a:p>
            <a:r>
              <a:rPr lang="en-US" dirty="0"/>
              <a:t>The first step is deconvolution. From this paper, I used Non-negative </a:t>
            </a:r>
            <a:r>
              <a:rPr lang="en-US" dirty="0" err="1"/>
              <a:t>ElasticNet</a:t>
            </a:r>
            <a:r>
              <a:rPr lang="en-US" dirty="0"/>
              <a:t>, which is a form of regularized non-negative least squares, to ‘unmix’ the query spectrum.</a:t>
            </a:r>
          </a:p>
          <a:p>
            <a:r>
              <a:rPr lang="en-US" dirty="0"/>
              <a:t>For those that don’t know regularization is a technique that adds penalty to the model during training to discourage overly complex models and help prevent overfitting by constraining the values of the parameters. </a:t>
            </a:r>
            <a:r>
              <a:rPr lang="en-US" dirty="0" err="1"/>
              <a:t>ElasticNet</a:t>
            </a:r>
            <a:r>
              <a:rPr lang="en-US" dirty="0"/>
              <a:t> is one regularization technique, it combines both </a:t>
            </a:r>
            <a:r>
              <a:rPr lang="en-US" dirty="0" err="1"/>
              <a:t>whats</a:t>
            </a:r>
            <a:r>
              <a:rPr lang="en-US" dirty="0"/>
              <a:t> called L1 and L2 regularization. </a:t>
            </a:r>
          </a:p>
          <a:p>
            <a:endParaRPr lang="en-US" dirty="0"/>
          </a:p>
          <a:p>
            <a:r>
              <a:rPr lang="en-US" dirty="0"/>
              <a:t>Anyhow, the output of this unmixing step is a ‘weights’ vector where each weight estimates the contribution of a pure chemical to the mix.</a:t>
            </a:r>
          </a:p>
          <a:p>
            <a:endParaRPr lang="en-US" dirty="0"/>
          </a:p>
          <a:p>
            <a:r>
              <a:rPr lang="en-US" dirty="0"/>
              <a:t>Step two is Meta-classification. I train a bank of binary Random Forest Models, one per class, on the weights vector to ultimately predict whether a pure chemical is present given a new unseen weights vector.</a:t>
            </a:r>
          </a:p>
          <a:p>
            <a:endParaRPr lang="en-US" dirty="0"/>
          </a:p>
          <a:p>
            <a:r>
              <a:rPr lang="en-US" dirty="0"/>
              <a:t>This seemingly worked well with an F1 score, on the test set, of 94%, however, looking under the hood I noticed that at the unmixing step, this method wasn’t good at estimating the contribution of both chemicals in the spectrum and often only </a:t>
            </a:r>
            <a:r>
              <a:rPr lang="en-US" dirty="0" err="1"/>
              <a:t>ogt</a:t>
            </a:r>
            <a:r>
              <a:rPr lang="en-US" dirty="0"/>
              <a:t> one of them correct.</a:t>
            </a:r>
          </a:p>
          <a:p>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8</a:t>
            </a:fld>
            <a:endParaRPr lang="en-CA"/>
          </a:p>
        </p:txBody>
      </p:sp>
    </p:spTree>
    <p:extLst>
      <p:ext uri="{BB962C8B-B14F-4D97-AF65-F5344CB8AC3E}">
        <p14:creationId xmlns:p14="http://schemas.microsoft.com/office/powerpoint/2010/main" val="698257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Finally this leads me to the current rabbit holes I am down. </a:t>
            </a:r>
          </a:p>
          <a:p>
            <a:r>
              <a:rPr lang="en-CA" dirty="0"/>
              <a:t>So far I have focused on standard Raman classification but the original goal as explained in that original Halas paper was SERS classification from standard </a:t>
            </a:r>
            <a:r>
              <a:rPr lang="en-CA" dirty="0" err="1"/>
              <a:t>raman</a:t>
            </a:r>
            <a:r>
              <a:rPr lang="en-CA" dirty="0"/>
              <a:t>. </a:t>
            </a:r>
          </a:p>
          <a:p>
            <a:r>
              <a:rPr lang="en-CA" dirty="0"/>
              <a:t>However a </a:t>
            </a:r>
            <a:r>
              <a:rPr lang="en-CA" dirty="0" err="1"/>
              <a:t>prelimimary</a:t>
            </a:r>
            <a:r>
              <a:rPr lang="en-CA" dirty="0"/>
              <a:t> look at the SERS data is that it tends to be extremely noisy and my hypothesis is that my models that performed perfectly are essentially overfit to clean standard </a:t>
            </a:r>
            <a:r>
              <a:rPr lang="en-CA" dirty="0" err="1"/>
              <a:t>raman</a:t>
            </a:r>
            <a:r>
              <a:rPr lang="en-CA" dirty="0"/>
              <a:t> and wont generalize to the SERS data.</a:t>
            </a:r>
          </a:p>
          <a:p>
            <a:endParaRPr lang="en-CA" dirty="0"/>
          </a:p>
          <a:p>
            <a:r>
              <a:rPr lang="en-CA" dirty="0"/>
              <a:t>I am also looking into whether the Siamese Network approach can be used for mixtures and the </a:t>
            </a:r>
            <a:r>
              <a:rPr lang="en-CA" dirty="0" err="1"/>
              <a:t>ElasticNet</a:t>
            </a:r>
            <a:r>
              <a:rPr lang="en-CA" dirty="0"/>
              <a:t> solution has me interesting in seeing if I can also reliably predict concentrations and quantifying chemical mixtures and not just simply identifying </a:t>
            </a:r>
            <a:r>
              <a:rPr lang="en-CA" dirty="0" err="1"/>
              <a:t>wich</a:t>
            </a:r>
            <a:r>
              <a:rPr lang="en-CA" dirty="0"/>
              <a:t> chemicals are present. </a:t>
            </a:r>
          </a:p>
          <a:p>
            <a:endParaRPr lang="en-CA" dirty="0"/>
          </a:p>
          <a:p>
            <a:endParaRPr lang="en-US" dirty="0"/>
          </a:p>
        </p:txBody>
      </p:sp>
      <p:sp>
        <p:nvSpPr>
          <p:cNvPr id="4" name="Slide Number Placeholder 3"/>
          <p:cNvSpPr>
            <a:spLocks noGrp="1"/>
          </p:cNvSpPr>
          <p:nvPr>
            <p:ph type="sldNum" sz="quarter" idx="5"/>
          </p:nvPr>
        </p:nvSpPr>
        <p:spPr/>
        <p:txBody>
          <a:bodyPr/>
          <a:lstStyle/>
          <a:p>
            <a:fld id="{4420146D-3705-4D02-B547-8C24CC3ECEB8}" type="slidenum">
              <a:rPr lang="en-CA" smtClean="0"/>
              <a:t>9</a:t>
            </a:fld>
            <a:endParaRPr lang="en-CA"/>
          </a:p>
        </p:txBody>
      </p:sp>
    </p:spTree>
    <p:extLst>
      <p:ext uri="{BB962C8B-B14F-4D97-AF65-F5344CB8AC3E}">
        <p14:creationId xmlns:p14="http://schemas.microsoft.com/office/powerpoint/2010/main" val="3569403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041AC-BBBF-DA88-0C47-9D71C0700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BD7FA92-1CA7-68A8-66A6-839613CC88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617ED53-CDCC-7365-FDC2-10936DF4FBAF}"/>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B77165A8-D806-FA91-F997-8CE1E4C6E4F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C92C16-79A1-E6CD-D4BA-A0ED2C426B45}"/>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30795195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4DAAF-62FA-3505-B34F-0E325FCB8D0A}"/>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E9E5012-FC84-D135-8C51-4F232E1A5D8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E146D73-613C-7B01-0B67-232D764D4487}"/>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F4A34131-E89F-9F97-9F37-AEC3E2D9358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79238E4-0A13-8755-7F87-C40CC11E6F5D}"/>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1365980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CCC357-34E8-0560-D353-D2317F047A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031B493-80DD-DF68-BF1A-C694151A11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2E55B1-6141-E175-77D2-D9733ED06826}"/>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98A8D535-D1CE-7F1A-7A6E-74A11AC067B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0AD80F-798B-59EC-0FCD-791A0750DBCF}"/>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2050603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1C5B-68A6-D1B1-BDF8-07ED1454BF9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232585B9-F6FC-17B8-B72D-539C95FA5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AA3167F-6339-A48B-6B8D-CD0D47732E23}"/>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188E6562-6388-E41E-AFC9-25F6BCD02F4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7F50587-0C21-E973-0995-3B0E4083D969}"/>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2627742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D065F-B2CB-F95A-4C62-B7A47C6139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B0501DA-92C8-BC7F-577F-9D78EA5BD9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8C453-1112-D2F2-B177-E18E55BA45CE}"/>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29906DB4-168C-240E-1BC8-C5C42FD71C6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C2FC90C-63AF-7494-BEFC-D3FBBD7B3B19}"/>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1793125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2F088-F80A-D4A7-74F1-44349345D53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9D6595D-7C3D-7E31-DE9B-3F52FD37A3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280370F-67BB-9917-100D-E369A851AAE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72087911-C716-BE39-8630-5660106B999E}"/>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6" name="Footer Placeholder 5">
            <a:extLst>
              <a:ext uri="{FF2B5EF4-FFF2-40B4-BE49-F238E27FC236}">
                <a16:creationId xmlns:a16="http://schemas.microsoft.com/office/drawing/2014/main" id="{FC271193-1863-B894-7DEB-9293EA8AC39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B1E07D9-1461-6188-EA60-60D29D9A5971}"/>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3487106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B8996-92CF-89FA-A49D-7B95E811265B}"/>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C7392849-EEAE-0E43-7AD3-2FACA86CB3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EBC2EE-C464-7237-2A54-7D200D35FD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83C17AA1-EE50-52F1-3A57-C51FFFBC65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4AC215-D77C-B9D3-A5C4-7BDEFDDE74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2D19A7B2-FE04-38B0-88A0-7CC0E314B268}"/>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8" name="Footer Placeholder 7">
            <a:extLst>
              <a:ext uri="{FF2B5EF4-FFF2-40B4-BE49-F238E27FC236}">
                <a16:creationId xmlns:a16="http://schemas.microsoft.com/office/drawing/2014/main" id="{BC0BFDF7-2EF0-F644-310C-1DC70B738605}"/>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754E219-3DD3-AB60-2F68-062DF7D519F5}"/>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2444176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7FF43-DB6D-86E2-7E6F-9F53F5DBF860}"/>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36BF139B-3CC0-6AC1-13ED-2220822889E1}"/>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4" name="Footer Placeholder 3">
            <a:extLst>
              <a:ext uri="{FF2B5EF4-FFF2-40B4-BE49-F238E27FC236}">
                <a16:creationId xmlns:a16="http://schemas.microsoft.com/office/drawing/2014/main" id="{9889B8C7-E263-7C9D-EECC-D03ECABD238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B7F5CA5-08BF-289A-B142-C20364B3D8D4}"/>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412979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CB6C31-BDBB-7FB7-337A-35697D101AEA}"/>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3" name="Footer Placeholder 2">
            <a:extLst>
              <a:ext uri="{FF2B5EF4-FFF2-40B4-BE49-F238E27FC236}">
                <a16:creationId xmlns:a16="http://schemas.microsoft.com/office/drawing/2014/main" id="{5ED2FC99-173A-CEA0-16E0-14B27AD68FF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042EC6AE-592D-9876-04F7-6289F2BD7E2D}"/>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25093828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4C878-1237-5F55-8199-F571C1B3E7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FD628200-3DEC-0EC6-3CC1-4FD1D0702A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99092D2-C25F-46FC-FB8E-74D2489AB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FC064-DF5D-85C9-82AA-64F3CD2D3414}"/>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6" name="Footer Placeholder 5">
            <a:extLst>
              <a:ext uri="{FF2B5EF4-FFF2-40B4-BE49-F238E27FC236}">
                <a16:creationId xmlns:a16="http://schemas.microsoft.com/office/drawing/2014/main" id="{C70E73CF-6023-325F-5E49-07B5BCA2251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FBFA9D9-ED93-174A-D6B9-51F66E7656ED}"/>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89019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54F1-4573-A836-04AF-BE246A1A6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F8C0EF6-7424-5B41-E4BB-E5F1871019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0ED51F0-574D-1264-E5AF-7C95E9F32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E32C1-CE37-E986-1AC2-C02369352216}"/>
              </a:ext>
            </a:extLst>
          </p:cNvPr>
          <p:cNvSpPr>
            <a:spLocks noGrp="1"/>
          </p:cNvSpPr>
          <p:nvPr>
            <p:ph type="dt" sz="half" idx="10"/>
          </p:nvPr>
        </p:nvSpPr>
        <p:spPr/>
        <p:txBody>
          <a:bodyPr/>
          <a:lstStyle/>
          <a:p>
            <a:fld id="{D677CB7A-CB8A-4EFB-8BC5-3041DFA37680}" type="datetimeFigureOut">
              <a:rPr lang="en-CA" smtClean="0"/>
              <a:t>2025-07-22</a:t>
            </a:fld>
            <a:endParaRPr lang="en-CA"/>
          </a:p>
        </p:txBody>
      </p:sp>
      <p:sp>
        <p:nvSpPr>
          <p:cNvPr id="6" name="Footer Placeholder 5">
            <a:extLst>
              <a:ext uri="{FF2B5EF4-FFF2-40B4-BE49-F238E27FC236}">
                <a16:creationId xmlns:a16="http://schemas.microsoft.com/office/drawing/2014/main" id="{DEDF20AD-63A2-F142-B352-13440A1EE3F3}"/>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BDFA0E0-D4F5-7664-4034-B6C0D9DA6358}"/>
              </a:ext>
            </a:extLst>
          </p:cNvPr>
          <p:cNvSpPr>
            <a:spLocks noGrp="1"/>
          </p:cNvSpPr>
          <p:nvPr>
            <p:ph type="sldNum" sz="quarter" idx="12"/>
          </p:nvPr>
        </p:nvSpPr>
        <p:spPr/>
        <p:txBody>
          <a:bodyPr/>
          <a:lstStyle/>
          <a:p>
            <a:fld id="{977EFDA2-1C3B-4F3E-A4CC-3E5522B678B3}" type="slidenum">
              <a:rPr lang="en-CA" smtClean="0"/>
              <a:t>‹#›</a:t>
            </a:fld>
            <a:endParaRPr lang="en-CA"/>
          </a:p>
        </p:txBody>
      </p:sp>
    </p:spTree>
    <p:extLst>
      <p:ext uri="{BB962C8B-B14F-4D97-AF65-F5344CB8AC3E}">
        <p14:creationId xmlns:p14="http://schemas.microsoft.com/office/powerpoint/2010/main" val="3880534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671A2E-07AD-5B0B-2157-A15600F97A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4340A54-F8A6-6FE5-B43B-30B0C07675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1C4D0DD-3545-E7E0-D2F5-C808BCE6AD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77CB7A-CB8A-4EFB-8BC5-3041DFA37680}" type="datetimeFigureOut">
              <a:rPr lang="en-CA" smtClean="0"/>
              <a:t>2025-07-22</a:t>
            </a:fld>
            <a:endParaRPr lang="en-CA"/>
          </a:p>
        </p:txBody>
      </p:sp>
      <p:sp>
        <p:nvSpPr>
          <p:cNvPr id="5" name="Footer Placeholder 4">
            <a:extLst>
              <a:ext uri="{FF2B5EF4-FFF2-40B4-BE49-F238E27FC236}">
                <a16:creationId xmlns:a16="http://schemas.microsoft.com/office/drawing/2014/main" id="{BBA8BCA5-D78C-9599-5144-BC46F06D5F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33366CEC-D4C9-4EEC-2F64-1ADCFB87C1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7EFDA2-1C3B-4F3E-A4CC-3E5522B678B3}" type="slidenum">
              <a:rPr lang="en-CA" smtClean="0"/>
              <a:t>‹#›</a:t>
            </a:fld>
            <a:endParaRPr lang="en-CA"/>
          </a:p>
        </p:txBody>
      </p:sp>
    </p:spTree>
    <p:extLst>
      <p:ext uri="{BB962C8B-B14F-4D97-AF65-F5344CB8AC3E}">
        <p14:creationId xmlns:p14="http://schemas.microsoft.com/office/powerpoint/2010/main" val="2727157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ACF38-F45F-5D0C-7533-F67ED98DFED7}"/>
              </a:ext>
            </a:extLst>
          </p:cNvPr>
          <p:cNvSpPr>
            <a:spLocks noGrp="1"/>
          </p:cNvSpPr>
          <p:nvPr>
            <p:ph type="ctrTitle"/>
          </p:nvPr>
        </p:nvSpPr>
        <p:spPr/>
        <p:txBody>
          <a:bodyPr>
            <a:normAutofit fontScale="90000"/>
          </a:bodyPr>
          <a:lstStyle/>
          <a:p>
            <a:r>
              <a:rPr lang="en-CA" dirty="0"/>
              <a:t>Machine Learning Approach to Raman Spectral Classification</a:t>
            </a:r>
          </a:p>
        </p:txBody>
      </p:sp>
      <p:sp>
        <p:nvSpPr>
          <p:cNvPr id="3" name="Subtitle 2">
            <a:extLst>
              <a:ext uri="{FF2B5EF4-FFF2-40B4-BE49-F238E27FC236}">
                <a16:creationId xmlns:a16="http://schemas.microsoft.com/office/drawing/2014/main" id="{9B42F49E-1636-4462-AE0A-9CC1CB695FE5}"/>
              </a:ext>
            </a:extLst>
          </p:cNvPr>
          <p:cNvSpPr>
            <a:spLocks noGrp="1"/>
          </p:cNvSpPr>
          <p:nvPr>
            <p:ph type="subTitle" idx="1"/>
          </p:nvPr>
        </p:nvSpPr>
        <p:spPr/>
        <p:txBody>
          <a:bodyPr/>
          <a:lstStyle/>
          <a:p>
            <a:r>
              <a:rPr lang="en-CA" dirty="0"/>
              <a:t>Jesse Levine</a:t>
            </a:r>
          </a:p>
          <a:p>
            <a:r>
              <a:rPr lang="en-CA" dirty="0"/>
              <a:t>Supervisor: Li-Lin Tay</a:t>
            </a:r>
          </a:p>
        </p:txBody>
      </p:sp>
    </p:spTree>
    <p:extLst>
      <p:ext uri="{BB962C8B-B14F-4D97-AF65-F5344CB8AC3E}">
        <p14:creationId xmlns:p14="http://schemas.microsoft.com/office/powerpoint/2010/main" val="30559152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4697-89B9-CE03-2558-37AD3EA9ADD5}"/>
              </a:ext>
            </a:extLst>
          </p:cNvPr>
          <p:cNvSpPr>
            <a:spLocks noGrp="1"/>
          </p:cNvSpPr>
          <p:nvPr>
            <p:ph type="title"/>
          </p:nvPr>
        </p:nvSpPr>
        <p:spPr/>
        <p:txBody>
          <a:bodyPr/>
          <a:lstStyle/>
          <a:p>
            <a:r>
              <a:rPr lang="en-CA" dirty="0"/>
              <a:t>Goal</a:t>
            </a:r>
          </a:p>
        </p:txBody>
      </p:sp>
      <p:sp>
        <p:nvSpPr>
          <p:cNvPr id="3" name="Content Placeholder 2">
            <a:extLst>
              <a:ext uri="{FF2B5EF4-FFF2-40B4-BE49-F238E27FC236}">
                <a16:creationId xmlns:a16="http://schemas.microsoft.com/office/drawing/2014/main" id="{CF03941C-BD27-4719-048F-1122A17FF69B}"/>
              </a:ext>
            </a:extLst>
          </p:cNvPr>
          <p:cNvSpPr>
            <a:spLocks noGrp="1"/>
          </p:cNvSpPr>
          <p:nvPr>
            <p:ph idx="1"/>
          </p:nvPr>
        </p:nvSpPr>
        <p:spPr/>
        <p:txBody>
          <a:bodyPr/>
          <a:lstStyle/>
          <a:p>
            <a:r>
              <a:rPr lang="en-CA" b="1" dirty="0"/>
              <a:t>Core Problem: </a:t>
            </a:r>
            <a:r>
              <a:rPr lang="en-US" dirty="0"/>
              <a:t>Can we reliably identify an unknown chemical from its Raman spectrum by matching it against a reference library?</a:t>
            </a:r>
          </a:p>
          <a:p>
            <a:r>
              <a:rPr lang="en-US" b="1" dirty="0"/>
              <a:t>Inspiration</a:t>
            </a:r>
            <a:r>
              <a:rPr lang="en-US" dirty="0"/>
              <a:t>: Facial Recognition</a:t>
            </a:r>
            <a:endParaRPr lang="en-CA" b="1" dirty="0"/>
          </a:p>
        </p:txBody>
      </p:sp>
      <p:pic>
        <p:nvPicPr>
          <p:cNvPr id="5" name="Picture 4">
            <a:extLst>
              <a:ext uri="{FF2B5EF4-FFF2-40B4-BE49-F238E27FC236}">
                <a16:creationId xmlns:a16="http://schemas.microsoft.com/office/drawing/2014/main" id="{3F5E7689-9A06-1A08-E9A7-77D8574C8DA0}"/>
              </a:ext>
            </a:extLst>
          </p:cNvPr>
          <p:cNvPicPr>
            <a:picLocks noChangeAspect="1"/>
          </p:cNvPicPr>
          <p:nvPr/>
        </p:nvPicPr>
        <p:blipFill>
          <a:blip r:embed="rId3"/>
          <a:stretch>
            <a:fillRect/>
          </a:stretch>
        </p:blipFill>
        <p:spPr>
          <a:xfrm>
            <a:off x="7354337" y="2880975"/>
            <a:ext cx="4334279" cy="3611900"/>
          </a:xfrm>
          <a:prstGeom prst="rect">
            <a:avLst/>
          </a:prstGeom>
        </p:spPr>
      </p:pic>
    </p:spTree>
    <p:extLst>
      <p:ext uri="{BB962C8B-B14F-4D97-AF65-F5344CB8AC3E}">
        <p14:creationId xmlns:p14="http://schemas.microsoft.com/office/powerpoint/2010/main" val="3916690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4F00A-1CF2-0A41-4F74-73E4738BBCF3}"/>
              </a:ext>
            </a:extLst>
          </p:cNvPr>
          <p:cNvSpPr>
            <a:spLocks noGrp="1"/>
          </p:cNvSpPr>
          <p:nvPr>
            <p:ph type="title"/>
          </p:nvPr>
        </p:nvSpPr>
        <p:spPr/>
        <p:txBody>
          <a:bodyPr/>
          <a:lstStyle/>
          <a:p>
            <a:r>
              <a:rPr lang="en-CA" dirty="0"/>
              <a:t>Initial Exploration: PCA</a:t>
            </a:r>
          </a:p>
        </p:txBody>
      </p:sp>
      <p:pic>
        <p:nvPicPr>
          <p:cNvPr id="5" name="Content Placeholder 4">
            <a:extLst>
              <a:ext uri="{FF2B5EF4-FFF2-40B4-BE49-F238E27FC236}">
                <a16:creationId xmlns:a16="http://schemas.microsoft.com/office/drawing/2014/main" id="{1152EBF0-9A24-7540-2EEA-CB0D6DB36D98}"/>
              </a:ext>
            </a:extLst>
          </p:cNvPr>
          <p:cNvPicPr>
            <a:picLocks noGrp="1" noChangeAspect="1"/>
          </p:cNvPicPr>
          <p:nvPr>
            <p:ph idx="1"/>
          </p:nvPr>
        </p:nvPicPr>
        <p:blipFill>
          <a:blip r:embed="rId3"/>
          <a:stretch>
            <a:fillRect/>
          </a:stretch>
        </p:blipFill>
        <p:spPr>
          <a:xfrm>
            <a:off x="389592" y="2178000"/>
            <a:ext cx="4680000" cy="4680000"/>
          </a:xfrm>
        </p:spPr>
      </p:pic>
      <p:pic>
        <p:nvPicPr>
          <p:cNvPr id="7" name="Picture 6">
            <a:extLst>
              <a:ext uri="{FF2B5EF4-FFF2-40B4-BE49-F238E27FC236}">
                <a16:creationId xmlns:a16="http://schemas.microsoft.com/office/drawing/2014/main" id="{CC4997BD-F79D-E6FA-F4AE-82FD44B38884}"/>
              </a:ext>
            </a:extLst>
          </p:cNvPr>
          <p:cNvPicPr>
            <a:picLocks noChangeAspect="1"/>
          </p:cNvPicPr>
          <p:nvPr/>
        </p:nvPicPr>
        <p:blipFill>
          <a:blip r:embed="rId4"/>
          <a:stretch>
            <a:fillRect/>
          </a:stretch>
        </p:blipFill>
        <p:spPr>
          <a:xfrm>
            <a:off x="7122408" y="2018733"/>
            <a:ext cx="4680000" cy="4839267"/>
          </a:xfrm>
          <a:prstGeom prst="rect">
            <a:avLst/>
          </a:prstGeom>
        </p:spPr>
      </p:pic>
      <p:sp>
        <p:nvSpPr>
          <p:cNvPr id="8" name="TextBox 7">
            <a:extLst>
              <a:ext uri="{FF2B5EF4-FFF2-40B4-BE49-F238E27FC236}">
                <a16:creationId xmlns:a16="http://schemas.microsoft.com/office/drawing/2014/main" id="{EA6DD245-6116-4D3D-BB74-07BF8C218137}"/>
              </a:ext>
            </a:extLst>
          </p:cNvPr>
          <p:cNvSpPr txBox="1"/>
          <p:nvPr/>
        </p:nvSpPr>
        <p:spPr>
          <a:xfrm>
            <a:off x="3935897" y="2413337"/>
            <a:ext cx="959660" cy="1015663"/>
          </a:xfrm>
          <a:prstGeom prst="rect">
            <a:avLst/>
          </a:prstGeom>
          <a:noFill/>
        </p:spPr>
        <p:txBody>
          <a:bodyPr wrap="square">
            <a:spAutoFit/>
          </a:bodyPr>
          <a:lstStyle/>
          <a:p>
            <a:r>
              <a:rPr lang="en-US" sz="1200" dirty="0"/>
              <a:t>Explained variance by component:  PC1: 33.42%  PC2: 21.35%</a:t>
            </a:r>
          </a:p>
        </p:txBody>
      </p:sp>
      <p:sp>
        <p:nvSpPr>
          <p:cNvPr id="10" name="TextBox 9">
            <a:extLst>
              <a:ext uri="{FF2B5EF4-FFF2-40B4-BE49-F238E27FC236}">
                <a16:creationId xmlns:a16="http://schemas.microsoft.com/office/drawing/2014/main" id="{7C7E4E2B-DD37-4F07-9FCF-F748DA30DBE7}"/>
              </a:ext>
            </a:extLst>
          </p:cNvPr>
          <p:cNvSpPr txBox="1"/>
          <p:nvPr/>
        </p:nvSpPr>
        <p:spPr>
          <a:xfrm>
            <a:off x="5069592" y="2274838"/>
            <a:ext cx="2409092" cy="2308324"/>
          </a:xfrm>
          <a:prstGeom prst="rect">
            <a:avLst/>
          </a:prstGeom>
          <a:noFill/>
        </p:spPr>
        <p:txBody>
          <a:bodyPr wrap="square">
            <a:spAutoFit/>
          </a:bodyPr>
          <a:lstStyle/>
          <a:p>
            <a:r>
              <a:rPr lang="en-US" sz="1200" dirty="0"/>
              <a:t>Top 5 contributing features for PC1:  1033.9 cm⁻¹    loading = 0.294  1031.6 cm⁻¹    loading = 0.281  1036.2 cm⁻¹    loading = 0.279  1038.5 cm⁻¹    loading = 0.253  1029.2 cm⁻¹    loading = 0.241</a:t>
            </a:r>
          </a:p>
          <a:p>
            <a:r>
              <a:rPr lang="en-US" sz="1200" dirty="0"/>
              <a:t>Top 5 contributing features for PC2:  883.8 cm⁻¹    loading = 0.337  </a:t>
            </a:r>
          </a:p>
          <a:p>
            <a:r>
              <a:rPr lang="en-US" sz="1200" dirty="0"/>
              <a:t>886.2 cm⁻¹    loading = 0.316  </a:t>
            </a:r>
          </a:p>
          <a:p>
            <a:r>
              <a:rPr lang="en-US" sz="1200" dirty="0"/>
              <a:t>881.5 cm⁻¹    loading = 0.288  </a:t>
            </a:r>
          </a:p>
          <a:p>
            <a:r>
              <a:rPr lang="en-US" sz="1200" dirty="0"/>
              <a:t>888.6 cm⁻¹    loading = 0.247  </a:t>
            </a:r>
          </a:p>
          <a:p>
            <a:r>
              <a:rPr lang="en-US" sz="1200" dirty="0"/>
              <a:t>879.1 cm⁻¹    loading = 0.205</a:t>
            </a:r>
          </a:p>
        </p:txBody>
      </p:sp>
    </p:spTree>
    <p:extLst>
      <p:ext uri="{BB962C8B-B14F-4D97-AF65-F5344CB8AC3E}">
        <p14:creationId xmlns:p14="http://schemas.microsoft.com/office/powerpoint/2010/main" val="2453177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02613-6B5A-4D35-C127-CDC80926DD5C}"/>
              </a:ext>
            </a:extLst>
          </p:cNvPr>
          <p:cNvSpPr>
            <a:spLocks noGrp="1"/>
          </p:cNvSpPr>
          <p:nvPr>
            <p:ph type="title"/>
          </p:nvPr>
        </p:nvSpPr>
        <p:spPr/>
        <p:txBody>
          <a:bodyPr/>
          <a:lstStyle/>
          <a:p>
            <a:r>
              <a:rPr lang="en-CA" dirty="0"/>
              <a:t>Characteristic Peak Similarity (</a:t>
            </a:r>
            <a:r>
              <a:rPr lang="en-CA" dirty="0" err="1"/>
              <a:t>CaPSim</a:t>
            </a:r>
            <a:r>
              <a:rPr lang="en-CA" dirty="0"/>
              <a:t>)</a:t>
            </a:r>
          </a:p>
        </p:txBody>
      </p:sp>
      <p:sp>
        <p:nvSpPr>
          <p:cNvPr id="3" name="Content Placeholder 2">
            <a:extLst>
              <a:ext uri="{FF2B5EF4-FFF2-40B4-BE49-F238E27FC236}">
                <a16:creationId xmlns:a16="http://schemas.microsoft.com/office/drawing/2014/main" id="{150F73B6-F989-926F-ACAD-C68B2EAA3652}"/>
              </a:ext>
            </a:extLst>
          </p:cNvPr>
          <p:cNvSpPr>
            <a:spLocks noGrp="1"/>
          </p:cNvSpPr>
          <p:nvPr>
            <p:ph idx="1"/>
          </p:nvPr>
        </p:nvSpPr>
        <p:spPr/>
        <p:txBody>
          <a:bodyPr/>
          <a:lstStyle/>
          <a:p>
            <a:r>
              <a:rPr lang="en-CA" b="1" dirty="0" err="1"/>
              <a:t>CaPE</a:t>
            </a:r>
            <a:r>
              <a:rPr lang="en-CA" b="1" dirty="0"/>
              <a:t> </a:t>
            </a:r>
            <a:r>
              <a:rPr lang="en-CA" b="1" dirty="0">
                <a:sym typeface="Wingdings" panose="05000000000000000000" pitchFamily="2" charset="2"/>
              </a:rPr>
              <a:t> Dot Product </a:t>
            </a:r>
          </a:p>
          <a:p>
            <a:r>
              <a:rPr lang="en-CA" b="1" dirty="0">
                <a:sym typeface="Wingdings" panose="05000000000000000000" pitchFamily="2" charset="2"/>
              </a:rPr>
              <a:t>Top 1: 41.67%</a:t>
            </a:r>
          </a:p>
          <a:p>
            <a:r>
              <a:rPr lang="en-CA" b="1" dirty="0">
                <a:sym typeface="Wingdings" panose="05000000000000000000" pitchFamily="2" charset="2"/>
              </a:rPr>
              <a:t>Top 2: 75%</a:t>
            </a:r>
          </a:p>
          <a:p>
            <a:r>
              <a:rPr lang="en-CA" b="1" dirty="0">
                <a:sym typeface="Wingdings" panose="05000000000000000000" pitchFamily="2" charset="2"/>
              </a:rPr>
              <a:t>Top 3: 83.33%</a:t>
            </a:r>
          </a:p>
        </p:txBody>
      </p:sp>
      <p:pic>
        <p:nvPicPr>
          <p:cNvPr id="5" name="Picture 4">
            <a:extLst>
              <a:ext uri="{FF2B5EF4-FFF2-40B4-BE49-F238E27FC236}">
                <a16:creationId xmlns:a16="http://schemas.microsoft.com/office/drawing/2014/main" id="{A42479EA-E89D-F93C-E3C2-241E06FC870B}"/>
              </a:ext>
            </a:extLst>
          </p:cNvPr>
          <p:cNvPicPr>
            <a:picLocks noChangeAspect="1"/>
          </p:cNvPicPr>
          <p:nvPr/>
        </p:nvPicPr>
        <p:blipFill>
          <a:blip r:embed="rId3"/>
          <a:stretch>
            <a:fillRect/>
          </a:stretch>
        </p:blipFill>
        <p:spPr>
          <a:xfrm>
            <a:off x="5544559" y="1523928"/>
            <a:ext cx="4680000" cy="4228484"/>
          </a:xfrm>
          <a:prstGeom prst="rect">
            <a:avLst/>
          </a:prstGeom>
        </p:spPr>
      </p:pic>
    </p:spTree>
    <p:extLst>
      <p:ext uri="{BB962C8B-B14F-4D97-AF65-F5344CB8AC3E}">
        <p14:creationId xmlns:p14="http://schemas.microsoft.com/office/powerpoint/2010/main" val="240509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02BF-BC50-54C9-4BD1-C5368438693C}"/>
              </a:ext>
            </a:extLst>
          </p:cNvPr>
          <p:cNvSpPr>
            <a:spLocks noGrp="1"/>
          </p:cNvSpPr>
          <p:nvPr>
            <p:ph type="title"/>
          </p:nvPr>
        </p:nvSpPr>
        <p:spPr/>
        <p:txBody>
          <a:bodyPr/>
          <a:lstStyle/>
          <a:p>
            <a:r>
              <a:rPr lang="en-CA" dirty="0"/>
              <a:t>Improvement #1: </a:t>
            </a:r>
            <a:r>
              <a:rPr lang="en-CA" dirty="0" err="1"/>
              <a:t>CaPSim-kNN</a:t>
            </a:r>
            <a:endParaRPr lang="en-CA" dirty="0"/>
          </a:p>
        </p:txBody>
      </p:sp>
      <p:sp>
        <p:nvSpPr>
          <p:cNvPr id="3" name="Content Placeholder 2">
            <a:extLst>
              <a:ext uri="{FF2B5EF4-FFF2-40B4-BE49-F238E27FC236}">
                <a16:creationId xmlns:a16="http://schemas.microsoft.com/office/drawing/2014/main" id="{9605AAFD-F395-7E3D-6BA3-7353C2339927}"/>
              </a:ext>
            </a:extLst>
          </p:cNvPr>
          <p:cNvSpPr>
            <a:spLocks noGrp="1"/>
          </p:cNvSpPr>
          <p:nvPr>
            <p:ph idx="1"/>
          </p:nvPr>
        </p:nvSpPr>
        <p:spPr/>
        <p:txBody>
          <a:bodyPr/>
          <a:lstStyle/>
          <a:p>
            <a:r>
              <a:rPr lang="en-CA" b="1" dirty="0"/>
              <a:t>Improvement: </a:t>
            </a:r>
            <a:r>
              <a:rPr lang="en-CA" dirty="0"/>
              <a:t>Replace dot-product with </a:t>
            </a:r>
            <a:r>
              <a:rPr lang="en-CA" dirty="0" err="1"/>
              <a:t>kNN</a:t>
            </a:r>
            <a:r>
              <a:rPr lang="en-CA" dirty="0"/>
              <a:t> classifier</a:t>
            </a:r>
          </a:p>
          <a:p>
            <a:r>
              <a:rPr lang="en-CA" b="1" dirty="0"/>
              <a:t>Top 1</a:t>
            </a:r>
            <a:r>
              <a:rPr lang="en-CA" dirty="0"/>
              <a:t>: 100%</a:t>
            </a:r>
          </a:p>
          <a:p>
            <a:pPr marL="0" indent="0">
              <a:buNone/>
            </a:pPr>
            <a:endParaRPr lang="en-CA" dirty="0"/>
          </a:p>
          <a:p>
            <a:pPr marL="457200" lvl="1" indent="0">
              <a:buNone/>
            </a:pPr>
            <a:endParaRPr lang="en-CA" dirty="0"/>
          </a:p>
        </p:txBody>
      </p:sp>
      <p:pic>
        <p:nvPicPr>
          <p:cNvPr id="5" name="Picture 4">
            <a:extLst>
              <a:ext uri="{FF2B5EF4-FFF2-40B4-BE49-F238E27FC236}">
                <a16:creationId xmlns:a16="http://schemas.microsoft.com/office/drawing/2014/main" id="{A1D65800-E12B-6737-983F-836202195F46}"/>
              </a:ext>
            </a:extLst>
          </p:cNvPr>
          <p:cNvPicPr>
            <a:picLocks noChangeAspect="1"/>
          </p:cNvPicPr>
          <p:nvPr/>
        </p:nvPicPr>
        <p:blipFill>
          <a:blip r:embed="rId3"/>
          <a:stretch>
            <a:fillRect/>
          </a:stretch>
        </p:blipFill>
        <p:spPr>
          <a:xfrm>
            <a:off x="4096471" y="2281671"/>
            <a:ext cx="4680000" cy="4321127"/>
          </a:xfrm>
          <a:prstGeom prst="rect">
            <a:avLst/>
          </a:prstGeom>
        </p:spPr>
      </p:pic>
    </p:spTree>
    <p:extLst>
      <p:ext uri="{BB962C8B-B14F-4D97-AF65-F5344CB8AC3E}">
        <p14:creationId xmlns:p14="http://schemas.microsoft.com/office/powerpoint/2010/main" val="3486963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EFCCD-C4C9-787B-BE8C-E21D8B3406A3}"/>
              </a:ext>
            </a:extLst>
          </p:cNvPr>
          <p:cNvSpPr>
            <a:spLocks noGrp="1"/>
          </p:cNvSpPr>
          <p:nvPr>
            <p:ph type="title"/>
          </p:nvPr>
        </p:nvSpPr>
        <p:spPr/>
        <p:txBody>
          <a:bodyPr/>
          <a:lstStyle/>
          <a:p>
            <a:r>
              <a:rPr lang="en-CA" dirty="0"/>
              <a:t>Improvement #2: Siamese Network</a:t>
            </a:r>
          </a:p>
        </p:txBody>
      </p:sp>
      <p:sp>
        <p:nvSpPr>
          <p:cNvPr id="3" name="Content Placeholder 2">
            <a:extLst>
              <a:ext uri="{FF2B5EF4-FFF2-40B4-BE49-F238E27FC236}">
                <a16:creationId xmlns:a16="http://schemas.microsoft.com/office/drawing/2014/main" id="{10BF8277-C07C-292D-FAE3-ED3A47865CA3}"/>
              </a:ext>
            </a:extLst>
          </p:cNvPr>
          <p:cNvSpPr>
            <a:spLocks noGrp="1"/>
          </p:cNvSpPr>
          <p:nvPr>
            <p:ph idx="1"/>
          </p:nvPr>
        </p:nvSpPr>
        <p:spPr/>
        <p:txBody>
          <a:bodyPr/>
          <a:lstStyle/>
          <a:p>
            <a:endParaRPr lang="en-CA" dirty="0"/>
          </a:p>
        </p:txBody>
      </p:sp>
      <p:pic>
        <p:nvPicPr>
          <p:cNvPr id="5" name="Picture 4">
            <a:extLst>
              <a:ext uri="{FF2B5EF4-FFF2-40B4-BE49-F238E27FC236}">
                <a16:creationId xmlns:a16="http://schemas.microsoft.com/office/drawing/2014/main" id="{04BC244B-F03F-7D51-FFC2-057C03AB9CCF}"/>
              </a:ext>
            </a:extLst>
          </p:cNvPr>
          <p:cNvPicPr>
            <a:picLocks noChangeAspect="1"/>
          </p:cNvPicPr>
          <p:nvPr/>
        </p:nvPicPr>
        <p:blipFill>
          <a:blip r:embed="rId3"/>
          <a:stretch>
            <a:fillRect/>
          </a:stretch>
        </p:blipFill>
        <p:spPr>
          <a:xfrm>
            <a:off x="840828" y="4151969"/>
            <a:ext cx="5292000" cy="2039184"/>
          </a:xfrm>
          <a:prstGeom prst="rect">
            <a:avLst/>
          </a:prstGeom>
        </p:spPr>
      </p:pic>
      <p:pic>
        <p:nvPicPr>
          <p:cNvPr id="7" name="Picture 6">
            <a:extLst>
              <a:ext uri="{FF2B5EF4-FFF2-40B4-BE49-F238E27FC236}">
                <a16:creationId xmlns:a16="http://schemas.microsoft.com/office/drawing/2014/main" id="{BB157B50-D154-3F9F-49DA-B2F70458C38C}"/>
              </a:ext>
            </a:extLst>
          </p:cNvPr>
          <p:cNvPicPr>
            <a:picLocks noChangeAspect="1"/>
          </p:cNvPicPr>
          <p:nvPr/>
        </p:nvPicPr>
        <p:blipFill>
          <a:blip r:embed="rId4"/>
          <a:stretch>
            <a:fillRect/>
          </a:stretch>
        </p:blipFill>
        <p:spPr>
          <a:xfrm>
            <a:off x="771486" y="2914500"/>
            <a:ext cx="5292000" cy="1334834"/>
          </a:xfrm>
          <a:prstGeom prst="rect">
            <a:avLst/>
          </a:prstGeom>
        </p:spPr>
      </p:pic>
      <p:pic>
        <p:nvPicPr>
          <p:cNvPr id="9" name="Picture 8">
            <a:extLst>
              <a:ext uri="{FF2B5EF4-FFF2-40B4-BE49-F238E27FC236}">
                <a16:creationId xmlns:a16="http://schemas.microsoft.com/office/drawing/2014/main" id="{2D4414BD-784D-CDC5-110D-8AC4A4B12816}"/>
              </a:ext>
            </a:extLst>
          </p:cNvPr>
          <p:cNvPicPr>
            <a:picLocks noChangeAspect="1"/>
          </p:cNvPicPr>
          <p:nvPr/>
        </p:nvPicPr>
        <p:blipFill>
          <a:blip r:embed="rId5"/>
          <a:stretch>
            <a:fillRect/>
          </a:stretch>
        </p:blipFill>
        <p:spPr>
          <a:xfrm>
            <a:off x="6420556" y="4825783"/>
            <a:ext cx="5391037" cy="1842582"/>
          </a:xfrm>
          <a:prstGeom prst="rect">
            <a:avLst/>
          </a:prstGeom>
        </p:spPr>
      </p:pic>
      <p:pic>
        <p:nvPicPr>
          <p:cNvPr id="11" name="Picture 10">
            <a:extLst>
              <a:ext uri="{FF2B5EF4-FFF2-40B4-BE49-F238E27FC236}">
                <a16:creationId xmlns:a16="http://schemas.microsoft.com/office/drawing/2014/main" id="{FAAF7FF7-E588-A959-A6A1-E9246D7EB0E5}"/>
              </a:ext>
            </a:extLst>
          </p:cNvPr>
          <p:cNvPicPr>
            <a:picLocks noChangeAspect="1"/>
          </p:cNvPicPr>
          <p:nvPr/>
        </p:nvPicPr>
        <p:blipFill>
          <a:blip r:embed="rId6"/>
          <a:stretch>
            <a:fillRect/>
          </a:stretch>
        </p:blipFill>
        <p:spPr>
          <a:xfrm>
            <a:off x="7732600" y="1334223"/>
            <a:ext cx="3908928" cy="3531803"/>
          </a:xfrm>
          <a:prstGeom prst="rect">
            <a:avLst/>
          </a:prstGeom>
        </p:spPr>
      </p:pic>
    </p:spTree>
    <p:extLst>
      <p:ext uri="{BB962C8B-B14F-4D97-AF65-F5344CB8AC3E}">
        <p14:creationId xmlns:p14="http://schemas.microsoft.com/office/powerpoint/2010/main" val="14481558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B6D12-F2D3-BE31-B39E-20697A34CA74}"/>
              </a:ext>
            </a:extLst>
          </p:cNvPr>
          <p:cNvSpPr>
            <a:spLocks noGrp="1"/>
          </p:cNvSpPr>
          <p:nvPr>
            <p:ph type="title"/>
          </p:nvPr>
        </p:nvSpPr>
        <p:spPr/>
        <p:txBody>
          <a:bodyPr/>
          <a:lstStyle/>
          <a:p>
            <a:r>
              <a:rPr lang="en-CA" dirty="0"/>
              <a:t>New Challenge: Mixtures</a:t>
            </a:r>
          </a:p>
        </p:txBody>
      </p:sp>
      <p:sp>
        <p:nvSpPr>
          <p:cNvPr id="3" name="Content Placeholder 2">
            <a:extLst>
              <a:ext uri="{FF2B5EF4-FFF2-40B4-BE49-F238E27FC236}">
                <a16:creationId xmlns:a16="http://schemas.microsoft.com/office/drawing/2014/main" id="{890EFD35-E210-A934-EC15-41BC3DB4ABCC}"/>
              </a:ext>
            </a:extLst>
          </p:cNvPr>
          <p:cNvSpPr>
            <a:spLocks noGrp="1"/>
          </p:cNvSpPr>
          <p:nvPr>
            <p:ph idx="1"/>
          </p:nvPr>
        </p:nvSpPr>
        <p:spPr/>
        <p:txBody>
          <a:bodyPr/>
          <a:lstStyle/>
          <a:p>
            <a:r>
              <a:rPr lang="en-CA" b="1" dirty="0"/>
              <a:t>First Approach: </a:t>
            </a:r>
            <a:r>
              <a:rPr lang="en-CA" dirty="0"/>
              <a:t>Multilabel Classification</a:t>
            </a:r>
          </a:p>
          <a:p>
            <a:pPr lvl="1"/>
            <a:r>
              <a:rPr lang="en-CA" dirty="0" err="1"/>
              <a:t>CaPSim-kNN</a:t>
            </a:r>
            <a:endParaRPr lang="en-CA" dirty="0"/>
          </a:p>
          <a:p>
            <a:pPr lvl="1"/>
            <a:r>
              <a:rPr lang="en-CA" b="1" dirty="0"/>
              <a:t>Limitation: </a:t>
            </a:r>
            <a:r>
              <a:rPr lang="en-CA" dirty="0"/>
              <a:t>Not generalizable to unseen mixtures</a:t>
            </a:r>
          </a:p>
          <a:p>
            <a:r>
              <a:rPr lang="en-CA" dirty="0"/>
              <a:t>100% Accuracy </a:t>
            </a:r>
            <a:endParaRPr lang="en-CA" b="1" dirty="0"/>
          </a:p>
        </p:txBody>
      </p:sp>
      <p:pic>
        <p:nvPicPr>
          <p:cNvPr id="5" name="Picture 4">
            <a:extLst>
              <a:ext uri="{FF2B5EF4-FFF2-40B4-BE49-F238E27FC236}">
                <a16:creationId xmlns:a16="http://schemas.microsoft.com/office/drawing/2014/main" id="{8F987F15-D960-0C8D-C68B-60136A7EEC78}"/>
              </a:ext>
            </a:extLst>
          </p:cNvPr>
          <p:cNvPicPr>
            <a:picLocks noChangeAspect="1"/>
          </p:cNvPicPr>
          <p:nvPr/>
        </p:nvPicPr>
        <p:blipFill>
          <a:blip r:embed="rId3"/>
          <a:stretch>
            <a:fillRect/>
          </a:stretch>
        </p:blipFill>
        <p:spPr>
          <a:xfrm>
            <a:off x="3294769" y="3805527"/>
            <a:ext cx="4742872" cy="2371436"/>
          </a:xfrm>
          <a:prstGeom prst="rect">
            <a:avLst/>
          </a:prstGeom>
          <a:ln>
            <a:solidFill>
              <a:schemeClr val="accent1"/>
            </a:solidFill>
          </a:ln>
        </p:spPr>
      </p:pic>
    </p:spTree>
    <p:extLst>
      <p:ext uri="{BB962C8B-B14F-4D97-AF65-F5344CB8AC3E}">
        <p14:creationId xmlns:p14="http://schemas.microsoft.com/office/powerpoint/2010/main" val="584028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D921-DA80-A82A-5025-94DE99667127}"/>
              </a:ext>
            </a:extLst>
          </p:cNvPr>
          <p:cNvSpPr>
            <a:spLocks noGrp="1"/>
          </p:cNvSpPr>
          <p:nvPr>
            <p:ph type="title"/>
          </p:nvPr>
        </p:nvSpPr>
        <p:spPr>
          <a:xfrm>
            <a:off x="588819" y="175490"/>
            <a:ext cx="10515600" cy="1011093"/>
          </a:xfrm>
        </p:spPr>
        <p:txBody>
          <a:bodyPr>
            <a:normAutofit fontScale="90000"/>
          </a:bodyPr>
          <a:lstStyle/>
          <a:p>
            <a:r>
              <a:rPr lang="en-CA" dirty="0"/>
              <a:t>Mixtures 2.0 - </a:t>
            </a:r>
            <a:r>
              <a:rPr lang="en-CA" dirty="0" err="1"/>
              <a:t>Deconvolution+Meta-Classification</a:t>
            </a:r>
            <a:br>
              <a:rPr lang="en-CA" b="1" dirty="0"/>
            </a:br>
            <a:endParaRPr lang="en-CA" dirty="0"/>
          </a:p>
        </p:txBody>
      </p:sp>
      <p:sp>
        <p:nvSpPr>
          <p:cNvPr id="3" name="Content Placeholder 2">
            <a:extLst>
              <a:ext uri="{FF2B5EF4-FFF2-40B4-BE49-F238E27FC236}">
                <a16:creationId xmlns:a16="http://schemas.microsoft.com/office/drawing/2014/main" id="{F952116C-A069-5501-DFFD-3F2F556025A8}"/>
              </a:ext>
            </a:extLst>
          </p:cNvPr>
          <p:cNvSpPr>
            <a:spLocks noGrp="1"/>
          </p:cNvSpPr>
          <p:nvPr>
            <p:ph idx="1"/>
          </p:nvPr>
        </p:nvSpPr>
        <p:spPr>
          <a:xfrm>
            <a:off x="588819" y="1054626"/>
            <a:ext cx="10515600" cy="4351338"/>
          </a:xfrm>
        </p:spPr>
        <p:txBody>
          <a:bodyPr/>
          <a:lstStyle/>
          <a:p>
            <a:r>
              <a:rPr lang="en-CA" dirty="0"/>
              <a:t>Non-Negative </a:t>
            </a:r>
            <a:r>
              <a:rPr lang="en-CA" dirty="0" err="1"/>
              <a:t>ElasticNet</a:t>
            </a:r>
            <a:r>
              <a:rPr lang="en-CA" dirty="0"/>
              <a:t> (Regularized NNLS) to “unmix” </a:t>
            </a:r>
          </a:p>
          <a:p>
            <a:pPr lvl="1"/>
            <a:r>
              <a:rPr lang="en-CA" b="1" dirty="0"/>
              <a:t>Output: </a:t>
            </a:r>
            <a:r>
              <a:rPr lang="en-CA" dirty="0"/>
              <a:t>“Weights” vector estimating contribution of each pure chemical to mixture</a:t>
            </a:r>
          </a:p>
          <a:p>
            <a:r>
              <a:rPr lang="en-CA" dirty="0"/>
              <a:t>Meta-Classification</a:t>
            </a:r>
          </a:p>
          <a:p>
            <a:pPr lvl="1"/>
            <a:r>
              <a:rPr lang="en-CA" dirty="0"/>
              <a:t>Train meta-classifier </a:t>
            </a:r>
            <a:r>
              <a:rPr lang="en-CA" dirty="0">
                <a:sym typeface="Wingdings" panose="05000000000000000000" pitchFamily="2" charset="2"/>
              </a:rPr>
              <a:t> “Present” Or “Absent”</a:t>
            </a:r>
          </a:p>
          <a:p>
            <a:r>
              <a:rPr lang="en-CA" dirty="0">
                <a:sym typeface="Wingdings" panose="05000000000000000000" pitchFamily="2" charset="2"/>
              </a:rPr>
              <a:t>Test Set F1 Score: ~94%</a:t>
            </a:r>
          </a:p>
          <a:p>
            <a:endParaRPr lang="en-CA" dirty="0"/>
          </a:p>
          <a:p>
            <a:endParaRPr lang="en-CA" b="1" dirty="0"/>
          </a:p>
        </p:txBody>
      </p:sp>
      <p:pic>
        <p:nvPicPr>
          <p:cNvPr id="5" name="Picture 4">
            <a:extLst>
              <a:ext uri="{FF2B5EF4-FFF2-40B4-BE49-F238E27FC236}">
                <a16:creationId xmlns:a16="http://schemas.microsoft.com/office/drawing/2014/main" id="{9F64D713-CB69-6383-A1E7-41EAFC679929}"/>
              </a:ext>
            </a:extLst>
          </p:cNvPr>
          <p:cNvPicPr>
            <a:picLocks noChangeAspect="1"/>
          </p:cNvPicPr>
          <p:nvPr/>
        </p:nvPicPr>
        <p:blipFill>
          <a:blip r:embed="rId3"/>
          <a:stretch>
            <a:fillRect/>
          </a:stretch>
        </p:blipFill>
        <p:spPr>
          <a:xfrm>
            <a:off x="766621" y="4215388"/>
            <a:ext cx="5902036" cy="1811871"/>
          </a:xfrm>
          <a:prstGeom prst="rect">
            <a:avLst/>
          </a:prstGeom>
          <a:ln>
            <a:solidFill>
              <a:schemeClr val="accent1"/>
            </a:solidFill>
          </a:ln>
        </p:spPr>
      </p:pic>
      <p:pic>
        <p:nvPicPr>
          <p:cNvPr id="1028" name="Picture 4" descr="Warning Vector Art, Icons, and Graphics for Free Download">
            <a:extLst>
              <a:ext uri="{FF2B5EF4-FFF2-40B4-BE49-F238E27FC236}">
                <a16:creationId xmlns:a16="http://schemas.microsoft.com/office/drawing/2014/main" id="{3F28E51B-123A-0BF8-4AD6-5C3FB984DA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74362" y="3317875"/>
            <a:ext cx="2703946" cy="27039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42,200+ Light Bulb Cartoon Stock Photos, Pictures &amp; Royalty-Free Images -  iStock | Light bulb icon">
            <a:extLst>
              <a:ext uri="{FF2B5EF4-FFF2-40B4-BE49-F238E27FC236}">
                <a16:creationId xmlns:a16="http://schemas.microsoft.com/office/drawing/2014/main" id="{3B02AC45-2BA3-2CC6-D6EE-9F5F364E82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217" y="3653992"/>
            <a:ext cx="1122795" cy="112279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42,200+ Light Bulb Cartoon Stock Photos, Pictures &amp; Royalty-Free Images -  iStock | Light bulb icon">
            <a:extLst>
              <a:ext uri="{FF2B5EF4-FFF2-40B4-BE49-F238E27FC236}">
                <a16:creationId xmlns:a16="http://schemas.microsoft.com/office/drawing/2014/main" id="{A9BD041A-C014-159A-9CCA-B011D7BCC70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16911" y="3653991"/>
            <a:ext cx="1122795" cy="112279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42,200+ Light Bulb Cartoon Stock Photos, Pictures &amp; Royalty-Free Images -  iStock | Light bulb icon">
            <a:extLst>
              <a:ext uri="{FF2B5EF4-FFF2-40B4-BE49-F238E27FC236}">
                <a16:creationId xmlns:a16="http://schemas.microsoft.com/office/drawing/2014/main" id="{9183C4B3-98B0-7772-638F-989521390E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64073" y="5759885"/>
            <a:ext cx="1059005" cy="1059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76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BD810-A94F-F2CF-F58B-635064F3864C}"/>
              </a:ext>
            </a:extLst>
          </p:cNvPr>
          <p:cNvSpPr>
            <a:spLocks noGrp="1"/>
          </p:cNvSpPr>
          <p:nvPr>
            <p:ph type="title"/>
          </p:nvPr>
        </p:nvSpPr>
        <p:spPr/>
        <p:txBody>
          <a:bodyPr/>
          <a:lstStyle/>
          <a:p>
            <a:r>
              <a:rPr lang="en-CA" dirty="0"/>
              <a:t>Current rabbit hole </a:t>
            </a:r>
          </a:p>
        </p:txBody>
      </p:sp>
      <p:sp>
        <p:nvSpPr>
          <p:cNvPr id="3" name="Content Placeholder 2">
            <a:extLst>
              <a:ext uri="{FF2B5EF4-FFF2-40B4-BE49-F238E27FC236}">
                <a16:creationId xmlns:a16="http://schemas.microsoft.com/office/drawing/2014/main" id="{F6FB503E-66C0-DF23-C167-7B00AB132C1B}"/>
              </a:ext>
            </a:extLst>
          </p:cNvPr>
          <p:cNvSpPr>
            <a:spLocks noGrp="1"/>
          </p:cNvSpPr>
          <p:nvPr>
            <p:ph idx="1"/>
          </p:nvPr>
        </p:nvSpPr>
        <p:spPr/>
        <p:txBody>
          <a:bodyPr/>
          <a:lstStyle/>
          <a:p>
            <a:r>
              <a:rPr lang="en-CA" dirty="0"/>
              <a:t>OVERFITTING? WHY? WHERE?</a:t>
            </a:r>
          </a:p>
          <a:p>
            <a:r>
              <a:rPr lang="en-CA" dirty="0"/>
              <a:t>Quantification + Classification</a:t>
            </a:r>
          </a:p>
          <a:p>
            <a:r>
              <a:rPr lang="en-CA" dirty="0"/>
              <a:t>Siamese Net for Mixtures?</a:t>
            </a:r>
          </a:p>
          <a:p>
            <a:r>
              <a:rPr lang="en-CA" dirty="0"/>
              <a:t>SERS classification from pure Raman </a:t>
            </a:r>
          </a:p>
        </p:txBody>
      </p:sp>
    </p:spTree>
    <p:extLst>
      <p:ext uri="{BB962C8B-B14F-4D97-AF65-F5344CB8AC3E}">
        <p14:creationId xmlns:p14="http://schemas.microsoft.com/office/powerpoint/2010/main" val="389583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439</TotalTime>
  <Words>1679</Words>
  <Application>Microsoft Office PowerPoint</Application>
  <PresentationFormat>Widescreen</PresentationFormat>
  <Paragraphs>92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Machine Learning Approach to Raman Spectral Classification</vt:lpstr>
      <vt:lpstr>Goal</vt:lpstr>
      <vt:lpstr>Initial Exploration: PCA</vt:lpstr>
      <vt:lpstr>Characteristic Peak Similarity (CaPSim)</vt:lpstr>
      <vt:lpstr>Improvement #1: CaPSim-kNN</vt:lpstr>
      <vt:lpstr>Improvement #2: Siamese Network</vt:lpstr>
      <vt:lpstr>New Challenge: Mixtures</vt:lpstr>
      <vt:lpstr>Mixtures 2.0 - Deconvolution+Meta-Classification </vt:lpstr>
      <vt:lpstr>Current rabbit hole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Approach to Raman Spectral Classification</dc:title>
  <dc:creator>Jesse Levine</dc:creator>
  <cp:lastModifiedBy>Levine, Jesse</cp:lastModifiedBy>
  <cp:revision>18</cp:revision>
  <dcterms:created xsi:type="dcterms:W3CDTF">2025-07-21T16:14:35Z</dcterms:created>
  <dcterms:modified xsi:type="dcterms:W3CDTF">2025-07-22T18:34:59Z</dcterms:modified>
</cp:coreProperties>
</file>