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4" autoAdjust="0"/>
    <p:restoredTop sz="94660"/>
  </p:normalViewPr>
  <p:slideViewPr>
    <p:cSldViewPr snapToGrid="0">
      <p:cViewPr>
        <p:scale>
          <a:sx n="52" d="100"/>
          <a:sy n="52" d="100"/>
        </p:scale>
        <p:origin x="210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CE1B4-1E76-4F4D-8412-FF095122509C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0146D-3705-4D02-B547-8C24CC3ECEB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338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0146D-3705-4D02-B547-8C24CC3ECEB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6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41AC-BBBF-DA88-0C47-9D71C0700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7FA92-1CA7-68A8-66A6-839613CC8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7ED53-CDCC-7365-FDC2-10936DF4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CB7A-CB8A-4EFB-8BC5-3041DFA37680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165A8-D806-FA91-F997-8CE1E4C6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2C16-79A1-E6CD-D4BA-A0ED2C42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FDA2-1C3B-4F3E-A4CC-3E5522B678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51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DAAF-62FA-3505-B34F-0E325FCB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E5012-FC84-D135-8C51-4F232E1A5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46D73-613C-7B01-0B67-232D764D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CB7A-CB8A-4EFB-8BC5-3041DFA37680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4131-E89F-9F97-9F37-AEC3E2D9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238E4-0A13-8755-7F87-C40CC11E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FDA2-1C3B-4F3E-A4CC-3E5522B678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598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CC357-34E8-0560-D353-D2317F047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1B493-80DD-DF68-BF1A-C694151A1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E55B1-6141-E175-77D2-D9733ED0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CB7A-CB8A-4EFB-8BC5-3041DFA37680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8D535-D1CE-7F1A-7A6E-74A11AC0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AD80F-798B-59EC-0FCD-791A0750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FDA2-1C3B-4F3E-A4CC-3E5522B678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60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1C5B-68A6-D1B1-BDF8-07ED1454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585B9-F6FC-17B8-B72D-539C95FA5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3167F-6339-A48B-6B8D-CD0D4773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CB7A-CB8A-4EFB-8BC5-3041DFA37680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E6562-6388-E41E-AFC9-25F6BCD0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50587-0C21-E973-0995-3B0E4083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FDA2-1C3B-4F3E-A4CC-3E5522B678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74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065F-B2CB-F95A-4C62-B7A47C613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501DA-92C8-BC7F-577F-9D78EA5B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8C453-1112-D2F2-B177-E18E55BA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CB7A-CB8A-4EFB-8BC5-3041DFA37680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06DB4-168C-240E-1BC8-C5C42FD7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FC90C-63AF-7494-BEFC-D3FBBD7B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FDA2-1C3B-4F3E-A4CC-3E5522B678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312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F088-F80A-D4A7-74F1-44349345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6595D-7C3D-7E31-DE9B-3F52FD37A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0370F-67BB-9917-100D-E369A851A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87911-C716-BE39-8630-5660106B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CB7A-CB8A-4EFB-8BC5-3041DFA37680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71193-1863-B894-7DEB-9293EA8A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E07D9-1461-6188-EA60-60D29D9A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FDA2-1C3B-4F3E-A4CC-3E5522B678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710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8996-92CF-89FA-A49D-7B95E811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92849-EEAE-0E43-7AD3-2FACA86CB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BC2EE-C464-7237-2A54-7D200D35F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17AA1-EE50-52F1-3A57-C51FFFBC6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AC215-D77C-B9D3-A5C4-7BDEFDDE7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9A7B2-FE04-38B0-88A0-7CC0E314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CB7A-CB8A-4EFB-8BC5-3041DFA37680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BFDF7-2EF0-F644-310C-1DC70B73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4E219-3DD3-AB60-2F68-062DF7D5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FDA2-1C3B-4F3E-A4CC-3E5522B678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417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FF43-DB6D-86E2-7E6F-9F53F5DB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BF139B-3CC0-6AC1-13ED-22208228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CB7A-CB8A-4EFB-8BC5-3041DFA37680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9B8C7-E263-7C9D-EECC-D03ECABD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F5CA5-08BF-289A-B142-C20364B3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FDA2-1C3B-4F3E-A4CC-3E5522B678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7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B6C31-BDBB-7FB7-337A-35697D10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CB7A-CB8A-4EFB-8BC5-3041DFA37680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2FC99-173A-CEA0-16E0-14B27AD6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EC6AE-592D-9876-04F7-6289F2BD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FDA2-1C3B-4F3E-A4CC-3E5522B678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38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C878-1237-5F55-8199-F571C1B3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8200-3DEC-0EC6-3CC1-4FD1D0702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092D2-C25F-46FC-FB8E-74D2489AB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FC064-DF5D-85C9-82AA-64F3CD2D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CB7A-CB8A-4EFB-8BC5-3041DFA37680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E73CF-6023-325F-5E49-07B5BCA2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FA9D9-ED93-174A-D6B9-51F66E76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FDA2-1C3B-4F3E-A4CC-3E5522B678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19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54F1-4573-A836-04AF-BE246A1A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C0EF6-7424-5B41-E4BB-E5F187101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D51F0-574D-1264-E5AF-7C95E9F32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E32C1-CE37-E986-1AC2-C0236935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CB7A-CB8A-4EFB-8BC5-3041DFA37680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F20AD-63A2-F142-B352-13440A1EE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FA0E0-D4F5-7664-4034-B6C0D9DA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EFDA2-1C3B-4F3E-A4CC-3E5522B678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53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71A2E-07AD-5B0B-2157-A15600F9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40A54-F8A6-6FE5-B43B-30B0C0767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4D0DD-3545-E7E0-D2F5-C808BCE6A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7CB7A-CB8A-4EFB-8BC5-3041DFA37680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8BCA5-D78C-9599-5144-BC46F06D5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66CEC-D4C9-4EEC-2F64-1ADCFB87C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EFDA2-1C3B-4F3E-A4CC-3E5522B678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1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CF38-F45F-5D0C-7533-F67ED98DF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Machine Learning Approach to Raman Spectral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2F49E-1636-4462-AE0A-9CC1CB695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Jesse Levine</a:t>
            </a:r>
          </a:p>
          <a:p>
            <a:r>
              <a:rPr lang="en-CA" dirty="0"/>
              <a:t>Supervisor: Li-Lin Tay</a:t>
            </a:r>
          </a:p>
        </p:txBody>
      </p:sp>
    </p:spTree>
    <p:extLst>
      <p:ext uri="{BB962C8B-B14F-4D97-AF65-F5344CB8AC3E}">
        <p14:creationId xmlns:p14="http://schemas.microsoft.com/office/powerpoint/2010/main" val="305591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4697-89B9-CE03-2558-37AD3EA9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3941C-BD27-4719-048F-1122A17F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Core Problem: </a:t>
            </a:r>
            <a:r>
              <a:rPr lang="en-US" dirty="0"/>
              <a:t>Can we reliably identify an unknown chemical from its Raman spectrum by matching it against a reference library?</a:t>
            </a:r>
          </a:p>
          <a:p>
            <a:r>
              <a:rPr lang="en-US" b="1" dirty="0"/>
              <a:t>Inspiration</a:t>
            </a:r>
            <a:r>
              <a:rPr lang="en-US" dirty="0"/>
              <a:t>: Facial Recognition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E7689-9A06-1A08-E9A7-77D8574C8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37" y="2880975"/>
            <a:ext cx="4334279" cy="36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9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F00A-1CF2-0A41-4F74-73E4738B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 Exploration: PCA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52EBF0-9A24-7540-2EEA-CB0D6DB36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27" y="1401113"/>
            <a:ext cx="4680000" cy="468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4997BD-F79D-E6FA-F4AE-82FD44B3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122" y="1243915"/>
            <a:ext cx="4680000" cy="483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7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2613-6B5A-4D35-C127-CDC80926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Characteristic Peak Similarity (</a:t>
            </a:r>
            <a:r>
              <a:rPr lang="en-CA" dirty="0" err="1"/>
              <a:t>CaPSim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73B6-F989-926F-ACAD-C68B2EAA3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err="1"/>
              <a:t>CaPE</a:t>
            </a:r>
            <a:r>
              <a:rPr lang="en-CA" b="1" dirty="0"/>
              <a:t> </a:t>
            </a:r>
            <a:r>
              <a:rPr lang="en-CA" b="1" dirty="0">
                <a:sym typeface="Wingdings" panose="05000000000000000000" pitchFamily="2" charset="2"/>
              </a:rPr>
              <a:t> Dot Product </a:t>
            </a:r>
          </a:p>
          <a:p>
            <a:r>
              <a:rPr lang="en-CA" b="1" dirty="0">
                <a:sym typeface="Wingdings" panose="05000000000000000000" pitchFamily="2" charset="2"/>
              </a:rPr>
              <a:t>Top 1: 41.67%</a:t>
            </a:r>
          </a:p>
          <a:p>
            <a:r>
              <a:rPr lang="en-CA" b="1" dirty="0">
                <a:sym typeface="Wingdings" panose="05000000000000000000" pitchFamily="2" charset="2"/>
              </a:rPr>
              <a:t>Top 2: 75%</a:t>
            </a:r>
          </a:p>
          <a:p>
            <a:r>
              <a:rPr lang="en-CA" b="1" dirty="0">
                <a:sym typeface="Wingdings" panose="05000000000000000000" pitchFamily="2" charset="2"/>
              </a:rPr>
              <a:t>Top 3: 83.33%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479EA-E89D-F93C-E3C2-241E06FC8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559" y="1523928"/>
            <a:ext cx="4680000" cy="422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9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02BF-BC50-54C9-4BD1-C5368438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Improvement #1: </a:t>
            </a:r>
            <a:r>
              <a:rPr lang="en-CA" dirty="0" err="1"/>
              <a:t>CaPSim-kNN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AAFD-F395-7E3D-6BA3-7353C233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Improvement: </a:t>
            </a:r>
            <a:r>
              <a:rPr lang="en-CA" dirty="0"/>
              <a:t>Replace dot-product with </a:t>
            </a:r>
            <a:r>
              <a:rPr lang="en-CA" dirty="0" err="1"/>
              <a:t>kNN</a:t>
            </a:r>
            <a:r>
              <a:rPr lang="en-CA" dirty="0"/>
              <a:t> classifier</a:t>
            </a:r>
          </a:p>
          <a:p>
            <a:r>
              <a:rPr lang="en-CA" b="1" dirty="0"/>
              <a:t>Top 1</a:t>
            </a:r>
            <a:r>
              <a:rPr lang="en-CA" dirty="0"/>
              <a:t>: 100%</a:t>
            </a:r>
          </a:p>
          <a:p>
            <a:pPr marL="0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65800-E12B-6737-983F-836202195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71" y="2281671"/>
            <a:ext cx="4680000" cy="43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6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FCCD-C4C9-787B-BE8C-E21D8B34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Improvement #2: Siamese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8277-C07C-292D-FAE3-ED3A4786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C244B-F03F-7D51-FFC2-057C03AB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28" y="4151969"/>
            <a:ext cx="5292000" cy="2039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157B50-D154-3F9F-49DA-B2F70458C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86" y="2914500"/>
            <a:ext cx="5292000" cy="1334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4414BD-784D-CDC5-110D-8AC4A4B12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556" y="4825783"/>
            <a:ext cx="5391037" cy="1842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AF7FF7-E588-A959-A6A1-E9246D7EB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2600" y="1334223"/>
            <a:ext cx="3908928" cy="353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55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6D12-F2D3-BE31-B39E-20697A34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Challenge: Mixtures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FD35-E210-A934-EC15-41BC3DB4A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First Approach: </a:t>
            </a:r>
            <a:r>
              <a:rPr lang="en-CA" dirty="0"/>
              <a:t>Multilabel Classification</a:t>
            </a:r>
          </a:p>
          <a:p>
            <a:pPr lvl="1"/>
            <a:r>
              <a:rPr lang="en-CA" dirty="0" err="1"/>
              <a:t>CaPSim-kNN</a:t>
            </a:r>
            <a:endParaRPr lang="en-CA" dirty="0"/>
          </a:p>
          <a:p>
            <a:pPr lvl="1"/>
            <a:r>
              <a:rPr lang="en-CA" b="1" dirty="0"/>
              <a:t>Limitation: </a:t>
            </a:r>
            <a:r>
              <a:rPr lang="en-CA" dirty="0"/>
              <a:t>Not generalizable to unseen mixtures</a:t>
            </a:r>
          </a:p>
          <a:p>
            <a:r>
              <a:rPr lang="en-CA" dirty="0"/>
              <a:t>100% Accuracy </a:t>
            </a:r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87F15-D960-0C8D-C68B-60136A7E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769" y="3805527"/>
            <a:ext cx="4742872" cy="23714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402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D921-DA80-A82A-5025-94DE9966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9" y="175490"/>
            <a:ext cx="10515600" cy="1011093"/>
          </a:xfrm>
        </p:spPr>
        <p:txBody>
          <a:bodyPr>
            <a:normAutofit fontScale="90000"/>
          </a:bodyPr>
          <a:lstStyle/>
          <a:p>
            <a:r>
              <a:rPr lang="en-CA" dirty="0"/>
              <a:t>Mixtures 2.0 - </a:t>
            </a:r>
            <a:r>
              <a:rPr lang="en-CA" dirty="0" err="1"/>
              <a:t>Deconvolution+Meta-Classification</a:t>
            </a:r>
            <a:br>
              <a:rPr lang="en-CA" b="1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116C-A069-5501-DFFD-3F2F55602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9" y="1054626"/>
            <a:ext cx="10515600" cy="4351338"/>
          </a:xfrm>
        </p:spPr>
        <p:txBody>
          <a:bodyPr/>
          <a:lstStyle/>
          <a:p>
            <a:r>
              <a:rPr lang="en-CA" dirty="0"/>
              <a:t>Non-Negative </a:t>
            </a:r>
            <a:r>
              <a:rPr lang="en-CA" dirty="0" err="1"/>
              <a:t>ElasticNet</a:t>
            </a:r>
            <a:r>
              <a:rPr lang="en-CA" dirty="0"/>
              <a:t> (Regularized NNLS) to “unmix” </a:t>
            </a:r>
          </a:p>
          <a:p>
            <a:pPr lvl="1"/>
            <a:r>
              <a:rPr lang="en-CA" b="1" dirty="0"/>
              <a:t>Output: </a:t>
            </a:r>
            <a:r>
              <a:rPr lang="en-CA" dirty="0"/>
              <a:t>“Weights” vector estimating contribution of each pure chemical to mixture</a:t>
            </a:r>
          </a:p>
          <a:p>
            <a:r>
              <a:rPr lang="en-CA" dirty="0"/>
              <a:t>Meta-Classification</a:t>
            </a:r>
          </a:p>
          <a:p>
            <a:pPr lvl="1"/>
            <a:r>
              <a:rPr lang="en-CA" dirty="0"/>
              <a:t>Train meta-classifier </a:t>
            </a:r>
            <a:r>
              <a:rPr lang="en-CA" dirty="0">
                <a:sym typeface="Wingdings" panose="05000000000000000000" pitchFamily="2" charset="2"/>
              </a:rPr>
              <a:t> “Present” Or “Absent”</a:t>
            </a:r>
          </a:p>
          <a:p>
            <a:r>
              <a:rPr lang="en-CA" dirty="0">
                <a:sym typeface="Wingdings" panose="05000000000000000000" pitchFamily="2" charset="2"/>
              </a:rPr>
              <a:t>Test Set F1 Score: ~94%</a:t>
            </a:r>
          </a:p>
          <a:p>
            <a:endParaRPr lang="en-CA" dirty="0"/>
          </a:p>
          <a:p>
            <a:endParaRPr lang="en-CA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4D713-CB69-6383-A1E7-41EAFC679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21" y="4215388"/>
            <a:ext cx="5902036" cy="18118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28" name="Picture 4" descr="Warning Vector Art, Icons, and Graphics for Free Download">
            <a:extLst>
              <a:ext uri="{FF2B5EF4-FFF2-40B4-BE49-F238E27FC236}">
                <a16:creationId xmlns:a16="http://schemas.microsoft.com/office/drawing/2014/main" id="{3F28E51B-123A-0BF8-4AD6-5C3FB984D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362" y="3317875"/>
            <a:ext cx="2703946" cy="270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42,200+ Light Bulb Cartoon Stock Photos, Pictures &amp; Royalty-Free Images -  iStock | Light bulb icon">
            <a:extLst>
              <a:ext uri="{FF2B5EF4-FFF2-40B4-BE49-F238E27FC236}">
                <a16:creationId xmlns:a16="http://schemas.microsoft.com/office/drawing/2014/main" id="{3B02AC45-2BA3-2CC6-D6EE-9F5F364E8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17" y="3653992"/>
            <a:ext cx="1122795" cy="112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42,200+ Light Bulb Cartoon Stock Photos, Pictures &amp; Royalty-Free Images -  iStock | Light bulb icon">
            <a:extLst>
              <a:ext uri="{FF2B5EF4-FFF2-40B4-BE49-F238E27FC236}">
                <a16:creationId xmlns:a16="http://schemas.microsoft.com/office/drawing/2014/main" id="{A9BD041A-C014-159A-9CCA-B011D7BCC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911" y="3653991"/>
            <a:ext cx="1122795" cy="112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42,200+ Light Bulb Cartoon Stock Photos, Pictures &amp; Royalty-Free Images -  iStock | Light bulb icon">
            <a:extLst>
              <a:ext uri="{FF2B5EF4-FFF2-40B4-BE49-F238E27FC236}">
                <a16:creationId xmlns:a16="http://schemas.microsoft.com/office/drawing/2014/main" id="{9183C4B3-98B0-7772-638F-989521390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073" y="5759885"/>
            <a:ext cx="1059005" cy="105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6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D810-A94F-F2CF-F58B-635064F3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rabbit hole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503E-66C0-DF23-C167-7B00AB132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SERS classification from pure Raman </a:t>
            </a:r>
          </a:p>
          <a:p>
            <a:r>
              <a:rPr lang="en-CA" dirty="0"/>
              <a:t>Quantification +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958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174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Machine Learning Approach to Raman Spectral Classification</vt:lpstr>
      <vt:lpstr>Goal</vt:lpstr>
      <vt:lpstr>Initial Exploration: PCA</vt:lpstr>
      <vt:lpstr>Characteristic Peak Similarity (CaPSim)</vt:lpstr>
      <vt:lpstr>Improvement #1: CaPSim-kNN</vt:lpstr>
      <vt:lpstr>Improvement #2: Siamese Network</vt:lpstr>
      <vt:lpstr>New Challenge: Mixtures</vt:lpstr>
      <vt:lpstr>Mixtures 2.0 - Deconvolution+Meta-Classification </vt:lpstr>
      <vt:lpstr>Current rabbit hole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Jesse Levine</dc:creator>
  <cp:lastModifiedBy>Jesse Levine</cp:lastModifiedBy>
  <cp:revision>2</cp:revision>
  <dcterms:created xsi:type="dcterms:W3CDTF">2025-07-21T16:14:35Z</dcterms:created>
  <dcterms:modified xsi:type="dcterms:W3CDTF">2025-07-21T18:06:30Z</dcterms:modified>
</cp:coreProperties>
</file>