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64" r:id="rId8"/>
    <p:sldId id="266" r:id="rId9"/>
    <p:sldId id="267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1C9D-3C6E-6C76-BC11-AAC143FAA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53A9F-AB5B-9014-0F67-FCEE9CF47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AC99-D643-BDFA-701B-FC238632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9EE2-3710-4904-8112-1ADD490A8FC5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21FC2-5C14-2136-A94D-87320F89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C14E-957B-A672-3D40-E0BBC7EC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E536-F998-409C-A19D-5DFCE55AF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17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AF0E-A013-771D-0851-6089DFBD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0E864-7CF4-CE79-589F-9D07E430F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4F2A-2F44-D9C6-B295-AF0F99D0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9EE2-3710-4904-8112-1ADD490A8FC5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0306C-1C00-8CB0-0422-189094D5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B2428-1097-7436-EEAD-272AB7D2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E536-F998-409C-A19D-5DFCE55AF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18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3D3E6-585B-DCC0-76B7-916C98328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DC6FF-23B4-9710-C2C7-C7B8633BA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BAC88-27E6-EF63-63A0-46F60538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9EE2-3710-4904-8112-1ADD490A8FC5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B2448-BD4F-2C61-5E4D-81795CE1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56E47-A18C-AB43-A0B2-1E39A591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E536-F998-409C-A19D-5DFCE55AF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34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27CE-BDF7-58C4-E071-249CAB52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A7496-1F1B-A544-135E-553E61C4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2ABF9-B6EE-EE97-4274-97822945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9EE2-3710-4904-8112-1ADD490A8FC5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1E30-382A-04F9-38FA-F3FBA26E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BBB6-D5E1-4363-FE42-BEAA91D8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E536-F998-409C-A19D-5DFCE55AF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15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CEB8-7857-681E-9F1C-4D43EF27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1A0FF-995B-3D73-5D30-E469A9ADB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177E5-68A2-C5E1-9FDA-95B8478A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9EE2-3710-4904-8112-1ADD490A8FC5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FE680-8508-C64F-0698-0C83FCD5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B5A36-9035-A5CF-7DDF-78C9A763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E536-F998-409C-A19D-5DFCE55AF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58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7C7D-D721-96D4-A0A7-935D409D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1F72E-07AE-F725-1187-F3D950BF5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12F81-8C11-F261-DE26-1882D348C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C042B-398E-73E5-6E3D-895C4F66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9EE2-3710-4904-8112-1ADD490A8FC5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DFC07-1C52-FA7A-2F11-B278965A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3C7E2-D3AC-496D-0C5F-A1B345A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E536-F998-409C-A19D-5DFCE55AF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0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B587-3B18-A8D8-70F6-E106569D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E876A-2BFA-B4D1-DB53-8CBDE76CF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CF2F0-A603-C507-D065-4645FE8F4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55C2C-3E6B-76CA-D182-DFF6427EA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E1078-FD5B-EF68-19F0-C49BD9B5F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76508-4406-A8B7-9B11-FD6F0B04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9EE2-3710-4904-8112-1ADD490A8FC5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7F2F7-73B5-66E2-3EE0-46A18AA1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A4324-AEA5-85EB-1586-283F45E6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E536-F998-409C-A19D-5DFCE55AF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69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F2DF-54F0-D2E7-2A78-AEA8C10D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0E647-DE1B-0011-B11D-7395EE72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9EE2-3710-4904-8112-1ADD490A8FC5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0476F-50DF-AF87-C746-C0D545AC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A926B-859C-C3ED-F46F-0C786E1F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E536-F998-409C-A19D-5DFCE55AF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80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3E479-1681-1971-B06B-0470E6D4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9EE2-3710-4904-8112-1ADD490A8FC5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4470C-87B5-58A4-0B2F-80E791F0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9FC71-7E6E-C925-EB91-EE0BAEA4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E536-F998-409C-A19D-5DFCE55AF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36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905E-13BC-7903-5ACB-CC1D4B86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17E2-85E5-4C6A-8114-EAD1A81A0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1156A-C81D-2FEC-17C0-C02AEACFF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1CA65-E872-1DD7-29CF-E2676974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9EE2-3710-4904-8112-1ADD490A8FC5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7B7A9-B7BA-E461-7C76-402225BF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ED6D9-B9FD-DB40-B421-D405890A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E536-F998-409C-A19D-5DFCE55AF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78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3DB3-C4F0-C05E-5C6F-E8F7E72D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8CDF1-0981-BF06-B723-F6B6FFED9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C6098-43E2-30CB-04EC-370EB8A9E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AFBF9-169F-2E57-E18D-6FE07E57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9EE2-3710-4904-8112-1ADD490A8FC5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A0A09-B996-9C27-4993-6D1E0EF1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BEEC8-C60F-CC1D-B058-276FD383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E536-F998-409C-A19D-5DFCE55AF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61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5165D-6AB3-7276-6ECC-8F71BBFB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6A995-7782-DA69-B2B2-8AF4F7D6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5D17C-741A-3622-14FA-0EC367F8A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739EE2-3710-4904-8112-1ADD490A8FC5}" type="datetimeFigureOut">
              <a:rPr lang="en-CA" smtClean="0"/>
              <a:t>2024-03-05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FDF31-1515-7C78-0C71-142A87985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53B8A-3EA7-0CC1-4B56-25BB03ECD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8E536-F998-409C-A19D-5DFCE55AF3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965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AB76-3A71-1264-D772-44751D2CC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Fest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449B8-AA8F-A088-4AF1-8A553B7ED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51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4725-02C4-5888-ABA8-649BABF9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48" y="260623"/>
            <a:ext cx="6355080" cy="436064"/>
          </a:xfrm>
        </p:spPr>
        <p:txBody>
          <a:bodyPr>
            <a:normAutofit/>
          </a:bodyPr>
          <a:lstStyle/>
          <a:p>
            <a:r>
              <a:rPr lang="en-CA" sz="2000" dirty="0"/>
              <a:t>Fingerprint region Peak Points (median)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53DBAD-4506-2E58-FB9F-5A0D11D32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48" y="1357834"/>
            <a:ext cx="433779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62D525-9D4A-D140-B824-97848239A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496" y="68900"/>
            <a:ext cx="3109887" cy="1664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07B31D-44F4-317B-475E-96078A2D7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323" y="1657333"/>
            <a:ext cx="3200060" cy="1353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431C24-F72B-7FCF-68FF-CF9DFD95A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323" y="3010691"/>
            <a:ext cx="3200060" cy="15585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550B5A-7056-F2AD-11AD-67B3B0D6B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7324" y="4469566"/>
            <a:ext cx="3200060" cy="14837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C6FE57-FA29-D895-AEF4-7E1FF8D93A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0299" y="72446"/>
            <a:ext cx="3930932" cy="16644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CE3B82-687A-B1E3-B450-DDCF2D60AE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4583" y="1834309"/>
            <a:ext cx="3566647" cy="14918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53CA50-5E0E-72D2-C2AA-B18990463328}"/>
              </a:ext>
            </a:extLst>
          </p:cNvPr>
          <p:cNvSpPr txBox="1"/>
          <p:nvPr/>
        </p:nvSpPr>
        <p:spPr>
          <a:xfrm>
            <a:off x="7772059" y="3585700"/>
            <a:ext cx="43717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Common Peaks: 1003 (Phenyl </a:t>
            </a:r>
            <a:r>
              <a:rPr lang="en-CA" sz="1400" dirty="0" err="1"/>
              <a:t>Protein..I</a:t>
            </a:r>
            <a:r>
              <a:rPr lang="en-CA" sz="1400" dirty="0"/>
              <a:t> think),  1335 (Nucleic Acid/DNA, CH2 wagging,  1600 – 1800 amide 1, 1470 – 1570 amide 2, 1250 – 1350 amide 3</a:t>
            </a:r>
          </a:p>
        </p:txBody>
      </p:sp>
    </p:spTree>
    <p:extLst>
      <p:ext uri="{BB962C8B-B14F-4D97-AF65-F5344CB8AC3E}">
        <p14:creationId xmlns:p14="http://schemas.microsoft.com/office/powerpoint/2010/main" val="406839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1AB1-0C08-F885-20B0-5817C6C9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02" y="365124"/>
            <a:ext cx="10515600" cy="1325563"/>
          </a:xfrm>
        </p:spPr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B3CC3-A9D1-B953-37A1-A4C770A05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529" y="835882"/>
            <a:ext cx="478647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BD2FB5-0772-804F-D489-F397BE552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697" y="557783"/>
            <a:ext cx="2709480" cy="474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9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E1C9-FCF9-E7F1-CCB4-AF4A525F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Classifying Co-Cultured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58A4-58B4-8616-34FB-0A20A9DA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762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CC84-D6D5-0B75-6EC6-D43968AF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Bacterial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E767-029E-762A-DE7A-AB979BDB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sz="2100" dirty="0"/>
              <a:t>6 Species</a:t>
            </a:r>
          </a:p>
          <a:p>
            <a:pPr lvl="1"/>
            <a:r>
              <a:rPr lang="en-CA" sz="1900" dirty="0"/>
              <a:t>Staphylococcus aureus (MSSA), Corynebacterium striatum (Corn), Pseudomonas aeruginosa (PAO), Escherichia coli (E. coli), Enterococcus faecalis (FAE), Stenotrophomonas maltophilia (Malt)</a:t>
            </a:r>
          </a:p>
          <a:p>
            <a:r>
              <a:rPr lang="en-CA" sz="2100" dirty="0"/>
              <a:t>100 Spectra per species per sample</a:t>
            </a:r>
          </a:p>
          <a:p>
            <a:pPr lvl="1"/>
            <a:r>
              <a:rPr lang="en-CA" sz="1900" dirty="0"/>
              <a:t>4 total samples done per species </a:t>
            </a:r>
          </a:p>
          <a:p>
            <a:pPr lvl="2"/>
            <a:r>
              <a:rPr lang="en-CA" sz="1300" dirty="0"/>
              <a:t>400 spectra per species </a:t>
            </a:r>
            <a:r>
              <a:rPr lang="en-CA" sz="1300" dirty="0">
                <a:sym typeface="Wingdings" panose="05000000000000000000" pitchFamily="2" charset="2"/>
              </a:rPr>
              <a:t> 2400 total</a:t>
            </a:r>
          </a:p>
          <a:p>
            <a:r>
              <a:rPr lang="en-CA" sz="2100" dirty="0"/>
              <a:t>Data Cleaning/Preprocess </a:t>
            </a:r>
          </a:p>
          <a:p>
            <a:pPr lvl="1"/>
            <a:r>
              <a:rPr lang="en-CA" sz="1900" dirty="0"/>
              <a:t>Outlier Removal </a:t>
            </a:r>
            <a:r>
              <a:rPr lang="en-CA" sz="1900" dirty="0">
                <a:sym typeface="Wingdings" panose="05000000000000000000" pitchFamily="2" charset="2"/>
              </a:rPr>
              <a:t> &lt;Q1 = median, &gt;Q3 = median</a:t>
            </a:r>
            <a:endParaRPr lang="en-CA" sz="1300" dirty="0">
              <a:sym typeface="Wingdings" panose="05000000000000000000" pitchFamily="2" charset="2"/>
            </a:endParaRPr>
          </a:p>
          <a:p>
            <a:pPr lvl="1"/>
            <a:r>
              <a:rPr lang="en-CA" sz="1900" dirty="0">
                <a:sym typeface="Wingdings" panose="05000000000000000000" pitchFamily="2" charset="2"/>
              </a:rPr>
              <a:t>Min-Max Normalize</a:t>
            </a:r>
          </a:p>
          <a:p>
            <a:pPr lvl="1"/>
            <a:endParaRPr lang="en-CA" sz="12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CA" sz="1600" dirty="0"/>
              <a:t> </a:t>
            </a:r>
          </a:p>
          <a:p>
            <a:pPr marL="914400" lvl="2" indent="0">
              <a:buNone/>
            </a:pPr>
            <a:endParaRPr lang="en-CA" sz="1000" dirty="0"/>
          </a:p>
          <a:p>
            <a:endParaRPr lang="en-CA" sz="2000" dirty="0"/>
          </a:p>
          <a:p>
            <a:endParaRPr lang="en-CA" sz="2000" dirty="0"/>
          </a:p>
          <a:p>
            <a:pPr lvl="1"/>
            <a:endParaRPr lang="en-CA" sz="1800" dirty="0"/>
          </a:p>
          <a:p>
            <a:endParaRPr lang="en-CA" sz="2200" dirty="0"/>
          </a:p>
          <a:p>
            <a:pPr marL="457200" lvl="1" indent="0">
              <a:buNone/>
            </a:pPr>
            <a:r>
              <a:rPr lang="en-CA" sz="1800" dirty="0"/>
              <a:t>	</a:t>
            </a:r>
          </a:p>
          <a:p>
            <a:pPr lvl="3"/>
            <a:endParaRPr lang="en-CA" sz="1200" dirty="0"/>
          </a:p>
          <a:p>
            <a:pPr marL="457200" lvl="1" indent="0">
              <a:buNone/>
            </a:pPr>
            <a:endParaRPr lang="en-CA" sz="1800" dirty="0"/>
          </a:p>
          <a:p>
            <a:pPr lvl="1"/>
            <a:endParaRPr lang="en-CA" sz="1800" dirty="0"/>
          </a:p>
          <a:p>
            <a:pPr lvl="1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9889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E660-D40B-A1F3-9B0C-DE240793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9F622-F87F-38BE-BD05-9ED418EA4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" y="0"/>
            <a:ext cx="4076701" cy="30575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91404-8E12-2300-8196-847344DA1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615" y="0"/>
            <a:ext cx="4076701" cy="30575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721C8D-F455-6F24-6B5F-0C3024EB6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299" y="0"/>
            <a:ext cx="4076701" cy="30575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57695A-16A3-ADE9-58E8-066FBF339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57526"/>
            <a:ext cx="4076701" cy="28025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37C119-CC90-C88F-C7D0-386A69F5E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7614" y="3057526"/>
            <a:ext cx="3987799" cy="29908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277010-79C8-BE0C-11CC-5855AB913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4316" y="3162301"/>
            <a:ext cx="3597070" cy="26978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622973-77F6-72CB-0427-3F8168783127}"/>
              </a:ext>
            </a:extLst>
          </p:cNvPr>
          <p:cNvSpPr txBox="1"/>
          <p:nvPr/>
        </p:nvSpPr>
        <p:spPr>
          <a:xfrm>
            <a:off x="193678" y="6152118"/>
            <a:ext cx="403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Raw Raman Plots</a:t>
            </a:r>
          </a:p>
        </p:txBody>
      </p:sp>
    </p:spTree>
    <p:extLst>
      <p:ext uri="{BB962C8B-B14F-4D97-AF65-F5344CB8AC3E}">
        <p14:creationId xmlns:p14="http://schemas.microsoft.com/office/powerpoint/2010/main" val="408663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CC75-E781-12EE-9ECC-B3DB1BA8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7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A54E782-B1A9-35DE-1B14-E2F6CDED8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6508" y="2943223"/>
            <a:ext cx="3924300" cy="29432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7D0EE9-2DCD-67BD-41D5-2605D97B4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90" y="0"/>
            <a:ext cx="3924300" cy="2943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58B520-2528-8F3A-E5FF-5A300F0AD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012" y="-1"/>
            <a:ext cx="3924299" cy="2943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7C5C3D-B0D9-0230-0F74-CFA2A5F88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459" y="-9526"/>
            <a:ext cx="4038599" cy="3028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99BE6A-C4F9-B8E3-865B-D3E7D1899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2" y="2943223"/>
            <a:ext cx="3924300" cy="2943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A4548D-4805-E73D-4CB1-E457508295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7326" y="2876548"/>
            <a:ext cx="4127504" cy="30956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7C88AE-2414-A4C4-4547-CB4FB63B2BD5}"/>
              </a:ext>
            </a:extLst>
          </p:cNvPr>
          <p:cNvSpPr txBox="1"/>
          <p:nvPr/>
        </p:nvSpPr>
        <p:spPr>
          <a:xfrm>
            <a:off x="220664" y="6123543"/>
            <a:ext cx="512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Normalized, cleaned Spectra, &lt;Q1, &gt;Q3 = median</a:t>
            </a:r>
          </a:p>
        </p:txBody>
      </p:sp>
    </p:spTree>
    <p:extLst>
      <p:ext uri="{BB962C8B-B14F-4D97-AF65-F5344CB8AC3E}">
        <p14:creationId xmlns:p14="http://schemas.microsoft.com/office/powerpoint/2010/main" val="53126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DCA6-AE08-738B-678F-DE81224C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2"/>
            <a:ext cx="8029572" cy="106116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of corn&#10;&#10;Description automatically generated">
            <a:extLst>
              <a:ext uri="{FF2B5EF4-FFF2-40B4-BE49-F238E27FC236}">
                <a16:creationId xmlns:a16="http://schemas.microsoft.com/office/drawing/2014/main" id="{97D7CCA4-A11A-B346-78A7-F3D7CF560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052" y="0"/>
            <a:ext cx="3788840" cy="2841630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D1CAD26E-D58C-F37C-D138-265005B12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892" y="0"/>
            <a:ext cx="3788840" cy="2841630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F85FA774-C1FD-EC2B-A8B1-E91A7C240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365" y="74725"/>
            <a:ext cx="3689207" cy="276690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6D722EB-4F50-6C6F-63C1-54EAD7576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52" y="3044526"/>
            <a:ext cx="3562350" cy="2671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915EAE-D860-0B09-ECE0-7626D64BE8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1" y="3112195"/>
            <a:ext cx="3809998" cy="28574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BD01F7-83B4-4915-B8E3-D6C84DD55B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2544" y="2964558"/>
            <a:ext cx="4006848" cy="30051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ADE4C5-C675-4558-CCC0-61B094C70B4E}"/>
              </a:ext>
            </a:extLst>
          </p:cNvPr>
          <p:cNvSpPr txBox="1"/>
          <p:nvPr/>
        </p:nvSpPr>
        <p:spPr>
          <a:xfrm>
            <a:off x="762000" y="6088559"/>
            <a:ext cx="3057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Median Spectra Plots</a:t>
            </a:r>
          </a:p>
          <a:p>
            <a:endParaRPr lang="en-CA" sz="1200" dirty="0"/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0677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88DCA8-B615-FE4C-2607-70F71BFC6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62" y="0"/>
            <a:ext cx="2926265" cy="3003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DCC7E3-A8FC-7F04-4600-F403C45DA47E}"/>
              </a:ext>
            </a:extLst>
          </p:cNvPr>
          <p:cNvSpPr txBox="1"/>
          <p:nvPr/>
        </p:nvSpPr>
        <p:spPr>
          <a:xfrm>
            <a:off x="213834" y="3198165"/>
            <a:ext cx="314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</a:t>
            </a:r>
            <a:r>
              <a:rPr lang="en-CA" sz="1200" baseline="30000" dirty="0"/>
              <a:t>nd</a:t>
            </a:r>
            <a:r>
              <a:rPr lang="en-CA" sz="1200" dirty="0"/>
              <a:t> PCA done: 100-200 Spectra per species</a:t>
            </a:r>
          </a:p>
          <a:p>
            <a:pPr algn="ctr"/>
            <a:r>
              <a:rPr lang="en-CA" sz="1200" dirty="0"/>
              <a:t>&lt;Q1, &gt;Q3 = median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77E7EF-FA90-0FC0-9A7F-B9B007E47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218" y="0"/>
            <a:ext cx="2964908" cy="3003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D79A00-39A5-032E-FA9B-A7543611F89E}"/>
              </a:ext>
            </a:extLst>
          </p:cNvPr>
          <p:cNvSpPr txBox="1"/>
          <p:nvPr/>
        </p:nvSpPr>
        <p:spPr>
          <a:xfrm>
            <a:off x="4377033" y="3198166"/>
            <a:ext cx="314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PCA: 400 Spectra per species</a:t>
            </a:r>
          </a:p>
          <a:p>
            <a:pPr algn="ctr"/>
            <a:r>
              <a:rPr lang="en-CA" sz="1200" dirty="0"/>
              <a:t>&lt;Q1, &gt;Q3 = median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4E3591-383C-A421-76C0-66652B645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675" y="0"/>
            <a:ext cx="3010576" cy="3003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73841D-F9A2-4D70-F39D-B46D56FAC365}"/>
              </a:ext>
            </a:extLst>
          </p:cNvPr>
          <p:cNvSpPr txBox="1"/>
          <p:nvPr/>
        </p:nvSpPr>
        <p:spPr>
          <a:xfrm>
            <a:off x="7918812" y="3010752"/>
            <a:ext cx="3759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PCA: 400 spectra per species &lt;40%, &gt;50% = median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8AB9EE2-5018-B931-4742-3F7ED745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77F64-7612-3BE0-1CA7-17BC5E829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782" y="3428997"/>
            <a:ext cx="2814553" cy="28512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73C39B-BDD4-0A83-8168-42C5B0BC2E53}"/>
              </a:ext>
            </a:extLst>
          </p:cNvPr>
          <p:cNvSpPr txBox="1"/>
          <p:nvPr/>
        </p:nvSpPr>
        <p:spPr>
          <a:xfrm flipH="1">
            <a:off x="2338784" y="6244014"/>
            <a:ext cx="3452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PCA Fingerprint region: 400 Spectra per species, &lt;Q1, &gt;Q3 = median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B32570-D342-F0B1-C131-67F4DE90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51" y="3428997"/>
            <a:ext cx="2862465" cy="29380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D0C952-6D2B-71E3-2E16-32DE7A85889E}"/>
              </a:ext>
            </a:extLst>
          </p:cNvPr>
          <p:cNvSpPr txBox="1"/>
          <p:nvPr/>
        </p:nvSpPr>
        <p:spPr>
          <a:xfrm>
            <a:off x="6888479" y="6284901"/>
            <a:ext cx="3587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PCA Fingerprint: 400 Spectra per species, &lt;40%, &gt;50% = median</a:t>
            </a:r>
          </a:p>
        </p:txBody>
      </p:sp>
    </p:spTree>
    <p:extLst>
      <p:ext uri="{BB962C8B-B14F-4D97-AF65-F5344CB8AC3E}">
        <p14:creationId xmlns:p14="http://schemas.microsoft.com/office/powerpoint/2010/main" val="400133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E046-30F3-FF7C-551A-0CC641BA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Classification</a:t>
            </a:r>
            <a:br>
              <a:rPr lang="en-CA" dirty="0"/>
            </a:br>
            <a:r>
              <a:rPr lang="en-CA" sz="2000" dirty="0"/>
              <a:t>Entire Spectra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287B30-D53E-804D-8193-E58603898F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539695"/>
              </p:ext>
            </p:extLst>
          </p:nvPr>
        </p:nvGraphicFramePr>
        <p:xfrm>
          <a:off x="838200" y="2086882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3156487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00747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2485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035BCB-1F4C-813A-D2F2-589FDBEAC8BD}"/>
              </a:ext>
            </a:extLst>
          </p:cNvPr>
          <p:cNvSpPr txBox="1"/>
          <p:nvPr/>
        </p:nvSpPr>
        <p:spPr>
          <a:xfrm>
            <a:off x="838200" y="1691913"/>
            <a:ext cx="42476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&lt;Q1, &gt;Q3 = median dataset, training = 70%, test = val. = 15%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7AC6DC-CC41-67F8-78A1-D6BD9C5D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354" y="2485982"/>
            <a:ext cx="2178268" cy="11637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4B303A-7A9C-7DD0-0E18-717D4D143956}"/>
              </a:ext>
            </a:extLst>
          </p:cNvPr>
          <p:cNvSpPr txBox="1"/>
          <p:nvPr/>
        </p:nvSpPr>
        <p:spPr>
          <a:xfrm>
            <a:off x="1556225" y="2480572"/>
            <a:ext cx="93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Validation: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EDF2FB7-6231-119F-0FC9-1F4BAC163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354" y="3758041"/>
            <a:ext cx="2178268" cy="11946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A8FB187-9167-60CE-2308-6C01796D39DA}"/>
              </a:ext>
            </a:extLst>
          </p:cNvPr>
          <p:cNvSpPr txBox="1"/>
          <p:nvPr/>
        </p:nvSpPr>
        <p:spPr>
          <a:xfrm>
            <a:off x="1729177" y="3758041"/>
            <a:ext cx="58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Test</a:t>
            </a:r>
            <a:r>
              <a:rPr lang="en-CA" dirty="0"/>
              <a:t>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B16A51F-77F7-FED5-BBB7-32EC2B254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37" y="2488300"/>
            <a:ext cx="2204707" cy="11637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DF6F33B-A166-6F6E-E783-85BBDD196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337" y="3788999"/>
            <a:ext cx="2302056" cy="116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6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2FE59-E13B-958C-2208-1293704EA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EAF3-909F-A6E2-8D07-1433EAD9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Classification Again</a:t>
            </a:r>
            <a:br>
              <a:rPr lang="en-CA" dirty="0"/>
            </a:br>
            <a:r>
              <a:rPr lang="en-CA" sz="2400" dirty="0"/>
              <a:t>Entire Spectra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D4F5AC-5210-F6FC-5BAD-C48EE6B517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86882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3156487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00747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2485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4848B5-3FC8-9C90-D5A8-0FD8C244759C}"/>
              </a:ext>
            </a:extLst>
          </p:cNvPr>
          <p:cNvSpPr txBox="1"/>
          <p:nvPr/>
        </p:nvSpPr>
        <p:spPr>
          <a:xfrm>
            <a:off x="838200" y="1691913"/>
            <a:ext cx="42476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&gt;90% = median dataset, training = 50%, test = val. = 25%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A603C2-3D14-8A6B-5646-FD32F5558BC7}"/>
              </a:ext>
            </a:extLst>
          </p:cNvPr>
          <p:cNvSpPr txBox="1"/>
          <p:nvPr/>
        </p:nvSpPr>
        <p:spPr>
          <a:xfrm>
            <a:off x="1556225" y="2480572"/>
            <a:ext cx="93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Validation: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C3260D-0993-56D9-A163-0811D2D75251}"/>
              </a:ext>
            </a:extLst>
          </p:cNvPr>
          <p:cNvSpPr txBox="1"/>
          <p:nvPr/>
        </p:nvSpPr>
        <p:spPr>
          <a:xfrm>
            <a:off x="1729177" y="3758041"/>
            <a:ext cx="58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Test</a:t>
            </a:r>
            <a:r>
              <a:rPr lang="en-CA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F2EBB-084A-D440-A0EF-32D47352C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359" y="2545265"/>
            <a:ext cx="2170081" cy="1231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0E3F0-110E-16B5-435B-D3DD127E9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359" y="3863087"/>
            <a:ext cx="2170081" cy="1231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609935-B75B-319C-672F-29593808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003" y="2545264"/>
            <a:ext cx="2172751" cy="12313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A8FDC7-54B7-3186-0D23-A2F6E3CD4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458" y="3864201"/>
            <a:ext cx="2188296" cy="125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7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5F842-AA76-4A58-7EB6-56145BC76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FCA7-C0BA-F305-E8C3-F4B86299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Classification Again</a:t>
            </a:r>
            <a:br>
              <a:rPr lang="en-CA" dirty="0"/>
            </a:br>
            <a:r>
              <a:rPr lang="en-CA" sz="2400" dirty="0"/>
              <a:t>Fingerprint region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C3326-B312-8C25-1535-30D6BD4913C5}"/>
              </a:ext>
            </a:extLst>
          </p:cNvPr>
          <p:cNvSpPr txBox="1"/>
          <p:nvPr/>
        </p:nvSpPr>
        <p:spPr>
          <a:xfrm>
            <a:off x="899160" y="1569951"/>
            <a:ext cx="42476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&lt;Q1, &gt;Q3 = median dataset, training = 50%, test = val. = 25%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2BCC2D-9CE3-381F-78BD-1D5E55EDC01C}"/>
              </a:ext>
            </a:extLst>
          </p:cNvPr>
          <p:cNvSpPr txBox="1"/>
          <p:nvPr/>
        </p:nvSpPr>
        <p:spPr>
          <a:xfrm>
            <a:off x="1556225" y="2480572"/>
            <a:ext cx="93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Validation: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B5EFD9-F453-F86F-3702-328D2F89A2C1}"/>
              </a:ext>
            </a:extLst>
          </p:cNvPr>
          <p:cNvSpPr txBox="1"/>
          <p:nvPr/>
        </p:nvSpPr>
        <p:spPr>
          <a:xfrm>
            <a:off x="1729177" y="3758041"/>
            <a:ext cx="58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Test</a:t>
            </a:r>
            <a:r>
              <a:rPr lang="en-CA" dirty="0"/>
              <a:t>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2CAE1D-1482-1FA2-2DCF-C04C2ACB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Random Forest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24F20A-792B-6E85-67D7-EDC63053B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963" y="2212629"/>
            <a:ext cx="2511628" cy="13657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1E11AF-B4B4-60F4-E57B-56C1F6197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963" y="3758041"/>
            <a:ext cx="2583212" cy="14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0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311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 Theme</vt:lpstr>
      <vt:lpstr>Data Fest</vt:lpstr>
      <vt:lpstr>Bacterial Data</vt:lpstr>
      <vt:lpstr>PowerPoint Presentation</vt:lpstr>
      <vt:lpstr>7</vt:lpstr>
      <vt:lpstr>PowerPoint Presentation</vt:lpstr>
      <vt:lpstr>PowerPoint Presentation</vt:lpstr>
      <vt:lpstr>Classification Entire Spectra</vt:lpstr>
      <vt:lpstr>Classification Again Entire Spectra</vt:lpstr>
      <vt:lpstr>Classification Again Fingerprint region</vt:lpstr>
      <vt:lpstr>Fingerprint region Peak Points (median)</vt:lpstr>
      <vt:lpstr>PowerPoint Presentation</vt:lpstr>
      <vt:lpstr>Classifying Co-Cultured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Fest</dc:title>
  <dc:creator>Jesse Levine</dc:creator>
  <cp:lastModifiedBy>Jesse Levine</cp:lastModifiedBy>
  <cp:revision>2</cp:revision>
  <dcterms:created xsi:type="dcterms:W3CDTF">2024-02-27T21:49:42Z</dcterms:created>
  <dcterms:modified xsi:type="dcterms:W3CDTF">2024-03-06T20:22:41Z</dcterms:modified>
</cp:coreProperties>
</file>