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73" r:id="rId2"/>
    <p:sldId id="274" r:id="rId3"/>
    <p:sldId id="282" r:id="rId4"/>
    <p:sldId id="281" r:id="rId5"/>
    <p:sldId id="276" r:id="rId6"/>
    <p:sldId id="280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96" r:id="rId15"/>
    <p:sldId id="287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4985-1436-48CC-AB2A-4461433CB80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4C9B-32B0-4B1C-8807-E4A695C4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24D2-9837-F34D-A2E1-7E734D9C4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9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3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8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25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83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76612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2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/>
          </p:cNvSpPr>
          <p:nvPr/>
        </p:nvSpPr>
        <p:spPr bwMode="auto">
          <a:xfrm>
            <a:off x="2667000" y="589359"/>
            <a:ext cx="10412016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en-US" sz="5344" dirty="0">
                <a:solidFill>
                  <a:srgbClr val="FFFF00"/>
                </a:solidFill>
                <a:latin typeface="Bl Avenir Black" charset="0"/>
                <a:ea typeface="ＭＳ Ｐゴシック" charset="-128"/>
                <a:sym typeface="Bl Avenir Black" charset="0"/>
              </a:rPr>
              <a:t>What’s New in C# 8?</a:t>
            </a:r>
          </a:p>
        </p:txBody>
      </p:sp>
      <p:pic>
        <p:nvPicPr>
          <p:cNvPr id="1229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4" y="589359"/>
            <a:ext cx="1285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27" y="4557508"/>
            <a:ext cx="1198150" cy="18371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32707" y="2474404"/>
            <a:ext cx="4393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Jesse Liberty</a:t>
            </a:r>
          </a:p>
          <a:p>
            <a:pPr algn="l"/>
            <a:r>
              <a:rPr lang="en-US" sz="2000" dirty="0"/>
              <a:t>@</a:t>
            </a:r>
            <a:r>
              <a:rPr lang="en-US" sz="2000" dirty="0" err="1"/>
              <a:t>Jesseliberty</a:t>
            </a:r>
            <a:endParaRPr lang="en-US" sz="2000" dirty="0"/>
          </a:p>
          <a:p>
            <a:pPr algn="l"/>
            <a:r>
              <a:rPr lang="en-US" sz="2000" dirty="0"/>
              <a:t>http://jesseliberty.me</a:t>
            </a:r>
          </a:p>
          <a:p>
            <a:pPr algn="l"/>
            <a:r>
              <a:rPr lang="en-US" sz="2000" dirty="0"/>
              <a:t>http://jesseliberty.com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69" y="2276285"/>
            <a:ext cx="3536156" cy="412334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E36E42-2643-4A6A-90DC-2A1D7F421F25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vehicle switch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Car { Passengers: 0}        =&gt; 2.00m + 0.50m,</a:t>
            </a:r>
          </a:p>
          <a:p>
            <a:r>
              <a:rPr lang="en-US" dirty="0"/>
              <a:t>    Car { Passengers: 1 }       =&gt; 2.0m,</a:t>
            </a:r>
          </a:p>
          <a:p>
            <a:r>
              <a:rPr lang="en-US" dirty="0"/>
              <a:t>    Car { Passengers: 2}        =&gt; 2.0m - 0.50m,</a:t>
            </a:r>
          </a:p>
          <a:p>
            <a:r>
              <a:rPr lang="en-US" dirty="0"/>
              <a:t>    Car c                       =&gt; 2.00m - 1.0m,</a:t>
            </a:r>
          </a:p>
          <a:p>
            <a:endParaRPr lang="en-US" dirty="0"/>
          </a:p>
          <a:p>
            <a:r>
              <a:rPr lang="en-US" dirty="0"/>
              <a:t>    // ...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2B531-AEE8-4285-B83C-40CC9B59A677}"/>
              </a:ext>
            </a:extLst>
          </p:cNvPr>
          <p:cNvSpPr txBox="1"/>
          <p:nvPr/>
        </p:nvSpPr>
        <p:spPr>
          <a:xfrm>
            <a:off x="2253343" y="1155246"/>
            <a:ext cx="539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Pattern…</a:t>
            </a:r>
          </a:p>
        </p:txBody>
      </p:sp>
    </p:spTree>
    <p:extLst>
      <p:ext uri="{BB962C8B-B14F-4D97-AF65-F5344CB8AC3E}">
        <p14:creationId xmlns:p14="http://schemas.microsoft.com/office/powerpoint/2010/main" val="344370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0FB943-70CE-4B23-87FE-7B72D9F44BF8}"/>
              </a:ext>
            </a:extLst>
          </p:cNvPr>
          <p:cNvSpPr/>
          <p:nvPr/>
        </p:nvSpPr>
        <p:spPr>
          <a:xfrm>
            <a:off x="1592036" y="1790237"/>
            <a:ext cx="7911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vehicle switch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...</a:t>
            </a:r>
          </a:p>
          <a:p>
            <a:endParaRPr lang="en-US" dirty="0"/>
          </a:p>
          <a:p>
            <a:r>
              <a:rPr lang="en-US" dirty="0"/>
              <a:t>    Bus b when ((double)</a:t>
            </a:r>
            <a:r>
              <a:rPr lang="en-US" dirty="0" err="1"/>
              <a:t>b.Riders</a:t>
            </a:r>
            <a:r>
              <a:rPr lang="en-US" dirty="0"/>
              <a:t> / (double)</a:t>
            </a:r>
            <a:r>
              <a:rPr lang="en-US" dirty="0" err="1"/>
              <a:t>b.Capacity</a:t>
            </a:r>
            <a:r>
              <a:rPr lang="en-US" dirty="0"/>
              <a:t>) &lt; 0.50 =&gt; 5.00m + 2.00m,</a:t>
            </a:r>
          </a:p>
          <a:p>
            <a:r>
              <a:rPr lang="en-US" dirty="0"/>
              <a:t>    Bus b when ((double)</a:t>
            </a:r>
            <a:r>
              <a:rPr lang="en-US" dirty="0" err="1"/>
              <a:t>b.Riders</a:t>
            </a:r>
            <a:r>
              <a:rPr lang="en-US" dirty="0"/>
              <a:t> / (double)</a:t>
            </a:r>
            <a:r>
              <a:rPr lang="en-US" dirty="0" err="1"/>
              <a:t>b.Capacity</a:t>
            </a:r>
            <a:r>
              <a:rPr lang="en-US" dirty="0"/>
              <a:t>) &gt; 0.90 =&gt; 5.00m - 1.00m,</a:t>
            </a:r>
          </a:p>
          <a:p>
            <a:r>
              <a:rPr lang="en-US" dirty="0"/>
              <a:t>    Bus b =&gt; 5.00m,</a:t>
            </a:r>
          </a:p>
          <a:p>
            <a:endParaRPr lang="en-US" dirty="0"/>
          </a:p>
          <a:p>
            <a:r>
              <a:rPr lang="en-US" dirty="0"/>
              <a:t>    // ...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334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09AA2-BEB5-4243-91AE-3ED51E0D4A1B}"/>
              </a:ext>
            </a:extLst>
          </p:cNvPr>
          <p:cNvSpPr/>
          <p:nvPr/>
        </p:nvSpPr>
        <p:spPr>
          <a:xfrm>
            <a:off x="3007178" y="141409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decimal </a:t>
            </a:r>
            <a:r>
              <a:rPr lang="en-US" dirty="0" err="1"/>
              <a:t>CalculateToll</a:t>
            </a:r>
            <a:r>
              <a:rPr lang="en-US" dirty="0"/>
              <a:t>(object vehicle) =&gt;</a:t>
            </a:r>
          </a:p>
          <a:p>
            <a:r>
              <a:rPr lang="en-US" dirty="0"/>
              <a:t>    vehicle switch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Car c =&gt; </a:t>
            </a:r>
            <a:r>
              <a:rPr lang="en-US" dirty="0" err="1"/>
              <a:t>c.Passengers</a:t>
            </a:r>
            <a:r>
              <a:rPr lang="en-US" dirty="0"/>
              <a:t> switch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0 =&gt; 2.00m + 0.5m,</a:t>
            </a:r>
          </a:p>
          <a:p>
            <a:r>
              <a:rPr lang="en-US" dirty="0"/>
              <a:t>            1 =&gt; 2.0m,</a:t>
            </a:r>
          </a:p>
          <a:p>
            <a:r>
              <a:rPr lang="en-US" dirty="0"/>
              <a:t>            2 =&gt; 2.0m - 0.5m,</a:t>
            </a:r>
          </a:p>
          <a:p>
            <a:r>
              <a:rPr lang="en-US" dirty="0"/>
              <a:t>            _ =&gt; 2.00m - 1.0m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       Taxi t =&gt; </a:t>
            </a:r>
            <a:r>
              <a:rPr lang="en-US" dirty="0" err="1"/>
              <a:t>t.Fares</a:t>
            </a:r>
            <a:r>
              <a:rPr lang="en-US" dirty="0"/>
              <a:t> switch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0 =&gt; 3.50m + 1.00m,</a:t>
            </a:r>
          </a:p>
          <a:p>
            <a:r>
              <a:rPr lang="en-US" dirty="0"/>
              <a:t>            1 =&gt; 3.50m,</a:t>
            </a:r>
          </a:p>
          <a:p>
            <a:r>
              <a:rPr lang="en-US" dirty="0"/>
              <a:t>            2 =&gt; 3.50m - 0.50m,</a:t>
            </a:r>
          </a:p>
          <a:p>
            <a:r>
              <a:rPr lang="en-US" dirty="0"/>
              <a:t>            _ =&gt; 3.50m - 1.00m</a:t>
            </a:r>
          </a:p>
          <a:p>
            <a:r>
              <a:rPr lang="en-US" dirty="0"/>
              <a:t>        },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D271F-6C7A-487C-9888-C7F97F311775}"/>
              </a:ext>
            </a:extLst>
          </p:cNvPr>
          <p:cNvSpPr txBox="1"/>
          <p:nvPr/>
        </p:nvSpPr>
        <p:spPr>
          <a:xfrm>
            <a:off x="2669721" y="759279"/>
            <a:ext cx="49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Pattern…</a:t>
            </a:r>
          </a:p>
        </p:txBody>
      </p:sp>
    </p:spTree>
    <p:extLst>
      <p:ext uri="{BB962C8B-B14F-4D97-AF65-F5344CB8AC3E}">
        <p14:creationId xmlns:p14="http://schemas.microsoft.com/office/powerpoint/2010/main" val="383147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518D4-74E3-4664-A4D1-AD38B7E029FE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private static bool </a:t>
            </a:r>
            <a:r>
              <a:rPr lang="en-US" dirty="0" err="1"/>
              <a:t>IsWeekDay</a:t>
            </a:r>
            <a:r>
              <a:rPr lang="en-US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timeOfToll</a:t>
            </a:r>
            <a:r>
              <a:rPr lang="en-US" dirty="0"/>
              <a:t>) =&gt;</a:t>
            </a:r>
          </a:p>
          <a:p>
            <a:r>
              <a:rPr lang="en-US" dirty="0"/>
              <a:t>    </a:t>
            </a:r>
            <a:r>
              <a:rPr lang="en-US" dirty="0" err="1"/>
              <a:t>timeOfToll.DayOfWeek</a:t>
            </a:r>
            <a:r>
              <a:rPr lang="en-US" dirty="0"/>
              <a:t> switch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DayOfWeek.Monday</a:t>
            </a:r>
            <a:r>
              <a:rPr lang="en-US" dirty="0"/>
              <a:t>    =&gt; true,</a:t>
            </a:r>
          </a:p>
          <a:p>
            <a:r>
              <a:rPr lang="en-US" dirty="0"/>
              <a:t>        </a:t>
            </a:r>
            <a:r>
              <a:rPr lang="en-US" dirty="0" err="1"/>
              <a:t>DayOfWeek.Tuesday</a:t>
            </a:r>
            <a:r>
              <a:rPr lang="en-US" dirty="0"/>
              <a:t>   =&gt; true,</a:t>
            </a:r>
          </a:p>
          <a:p>
            <a:r>
              <a:rPr lang="en-US" dirty="0"/>
              <a:t>        </a:t>
            </a:r>
            <a:r>
              <a:rPr lang="en-US" dirty="0" err="1"/>
              <a:t>DayOfWeek.Wednesday</a:t>
            </a:r>
            <a:r>
              <a:rPr lang="en-US" dirty="0"/>
              <a:t> =&gt; true,</a:t>
            </a:r>
          </a:p>
          <a:p>
            <a:r>
              <a:rPr lang="en-US" dirty="0"/>
              <a:t>        </a:t>
            </a:r>
            <a:r>
              <a:rPr lang="en-US" dirty="0" err="1"/>
              <a:t>DayOfWeek.Thursday</a:t>
            </a:r>
            <a:r>
              <a:rPr lang="en-US" dirty="0"/>
              <a:t>  =&gt; true,</a:t>
            </a:r>
          </a:p>
          <a:p>
            <a:r>
              <a:rPr lang="en-US" dirty="0"/>
              <a:t>        </a:t>
            </a:r>
            <a:r>
              <a:rPr lang="en-US" dirty="0" err="1"/>
              <a:t>DayOfWeek.Friday</a:t>
            </a:r>
            <a:r>
              <a:rPr lang="en-US" dirty="0"/>
              <a:t>    =&gt; true,</a:t>
            </a:r>
          </a:p>
          <a:p>
            <a:r>
              <a:rPr lang="en-US" dirty="0"/>
              <a:t>        </a:t>
            </a:r>
            <a:r>
              <a:rPr lang="en-US" dirty="0" err="1"/>
              <a:t>DayOfWeek.Saturday</a:t>
            </a:r>
            <a:r>
              <a:rPr lang="en-US" dirty="0"/>
              <a:t>  =&gt; false,</a:t>
            </a:r>
          </a:p>
          <a:p>
            <a:r>
              <a:rPr lang="en-US" dirty="0"/>
              <a:t>        </a:t>
            </a:r>
            <a:r>
              <a:rPr lang="en-US" dirty="0" err="1"/>
              <a:t>DayOfWeek.Sunday</a:t>
            </a:r>
            <a:r>
              <a:rPr lang="en-US" dirty="0"/>
              <a:t>    =&gt; false</a:t>
            </a:r>
          </a:p>
          <a:p>
            <a:r>
              <a:rPr lang="en-US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25972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43D1-E4A3-4D21-8D62-8BFD88F221B9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private static bool </a:t>
            </a:r>
            <a:r>
              <a:rPr lang="en-US" dirty="0" err="1"/>
              <a:t>IsWeekDay</a:t>
            </a:r>
            <a:r>
              <a:rPr lang="en-US" dirty="0"/>
              <a:t>(</a:t>
            </a:r>
            <a:r>
              <a:rPr lang="en-US" dirty="0" err="1"/>
              <a:t>DateTime</a:t>
            </a:r>
            <a:r>
              <a:rPr lang="en-US" dirty="0"/>
              <a:t> </a:t>
            </a:r>
            <a:r>
              <a:rPr lang="en-US" dirty="0" err="1"/>
              <a:t>timeOfToll</a:t>
            </a:r>
            <a:r>
              <a:rPr lang="en-US" dirty="0"/>
              <a:t>) =&gt;</a:t>
            </a:r>
          </a:p>
          <a:p>
            <a:r>
              <a:rPr lang="en-US" dirty="0"/>
              <a:t>    </a:t>
            </a:r>
            <a:r>
              <a:rPr lang="en-US" dirty="0" err="1"/>
              <a:t>timeOfToll.DayOfWeek</a:t>
            </a:r>
            <a:r>
              <a:rPr lang="en-US" dirty="0"/>
              <a:t> switch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DayOfWeek.Saturday</a:t>
            </a:r>
            <a:r>
              <a:rPr lang="en-US" dirty="0"/>
              <a:t> =&gt; false,</a:t>
            </a:r>
          </a:p>
          <a:p>
            <a:r>
              <a:rPr lang="en-US" dirty="0"/>
              <a:t>        </a:t>
            </a:r>
            <a:r>
              <a:rPr lang="en-US" dirty="0" err="1"/>
              <a:t>DayOfWeek.Sunday</a:t>
            </a:r>
            <a:r>
              <a:rPr lang="en-US" dirty="0"/>
              <a:t>   =&gt; false,</a:t>
            </a:r>
          </a:p>
          <a:p>
            <a:r>
              <a:rPr lang="en-US" dirty="0"/>
              <a:t>        _                  =&gt; true</a:t>
            </a:r>
          </a:p>
          <a:p>
            <a:r>
              <a:rPr lang="en-US" dirty="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426056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C8ACB0-3379-4856-B5F9-01DC18F6649B}"/>
              </a:ext>
            </a:extLst>
          </p:cNvPr>
          <p:cNvSpPr/>
          <p:nvPr/>
        </p:nvSpPr>
        <p:spPr>
          <a:xfrm>
            <a:off x="2569778" y="2901434"/>
            <a:ext cx="705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https://jliberty.me/CSharpSwitch</a:t>
            </a:r>
          </a:p>
        </p:txBody>
      </p:sp>
    </p:spTree>
    <p:extLst>
      <p:ext uri="{BB962C8B-B14F-4D97-AF65-F5344CB8AC3E}">
        <p14:creationId xmlns:p14="http://schemas.microsoft.com/office/powerpoint/2010/main" val="325915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33866-3305-4B18-98ED-CB48F6DBEDAF}"/>
              </a:ext>
            </a:extLst>
          </p:cNvPr>
          <p:cNvSpPr txBox="1"/>
          <p:nvPr/>
        </p:nvSpPr>
        <p:spPr>
          <a:xfrm>
            <a:off x="3873953" y="2347232"/>
            <a:ext cx="338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You.</a:t>
            </a:r>
          </a:p>
          <a:p>
            <a:endParaRPr lang="en-US" dirty="0"/>
          </a:p>
          <a:p>
            <a:r>
              <a:rPr lang="en-US" dirty="0"/>
              <a:t>http://jesseliberty.com</a:t>
            </a:r>
          </a:p>
        </p:txBody>
      </p:sp>
    </p:spTree>
    <p:extLst>
      <p:ext uri="{BB962C8B-B14F-4D97-AF65-F5344CB8AC3E}">
        <p14:creationId xmlns:p14="http://schemas.microsoft.com/office/powerpoint/2010/main" val="331008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AEB-1CD0-432F-9D90-6EC49916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3B49-BB6D-461D-90A4-06AFCEA2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Null Reference Exceptions are extremely frequent – a bug that is hard to find</a:t>
            </a:r>
          </a:p>
          <a:p>
            <a:r>
              <a:rPr lang="en-US" sz="2400" dirty="0"/>
              <a:t>Express intent for nulls – warns when you don’t act accordingly</a:t>
            </a:r>
          </a:p>
          <a:p>
            <a:r>
              <a:rPr lang="en-US" sz="2400" dirty="0"/>
              <a:t>You must “turn it on” explicitly (to avoid breaking existing code) ?</a:t>
            </a:r>
          </a:p>
        </p:txBody>
      </p:sp>
    </p:spTree>
    <p:extLst>
      <p:ext uri="{BB962C8B-B14F-4D97-AF65-F5344CB8AC3E}">
        <p14:creationId xmlns:p14="http://schemas.microsoft.com/office/powerpoint/2010/main" val="39528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CAEB-1CD0-432F-9D90-6EC49916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3B49-BB6D-461D-90A4-06AFCEA2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Allows update of public interface without breaking implementations</a:t>
            </a:r>
          </a:p>
          <a:p>
            <a:r>
              <a:rPr lang="en-US" sz="2400" dirty="0"/>
              <a:t>If the implementing class does not provide an implementation of the new interface, the default is used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309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7DD3-B004-487D-8C4E-BA4B843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indexes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6BEF-DBD0-4FCA-AB81-FB11E282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Range in index</a:t>
            </a:r>
          </a:p>
          <a:p>
            <a:r>
              <a:rPr lang="en-US" sz="2400" dirty="0"/>
              <a:t>From first value (inclusive) to last value (</a:t>
            </a:r>
            <a:r>
              <a:rPr lang="en-US" sz="2400" b="1" dirty="0"/>
              <a:t>exclusive</a:t>
            </a:r>
            <a:r>
              <a:rPr lang="en-US" sz="2400" dirty="0"/>
              <a:t>)</a:t>
            </a:r>
          </a:p>
          <a:p>
            <a:r>
              <a:rPr lang="en-US" sz="2400" dirty="0"/>
              <a:t>Use ^ to indicate “from end”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2531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A053-3A83-4524-8C74-E2BF2E03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7130-2238-4490-903F-CBC64330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Consume asynchronous results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66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66A8-0D24-4803-AE7A-485DDD2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8D5-5C76-4462-979A-7306BC6E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Greatly enhanced since C# 7</a:t>
            </a:r>
          </a:p>
          <a:p>
            <a:r>
              <a:rPr lang="en-US" sz="2400" dirty="0"/>
              <a:t>Switch Expressions</a:t>
            </a:r>
          </a:p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565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0345A-BA6D-4BD3-878C-4C3354F72347}"/>
              </a:ext>
            </a:extLst>
          </p:cNvPr>
          <p:cNvSpPr/>
          <p:nvPr/>
        </p:nvSpPr>
        <p:spPr>
          <a:xfrm>
            <a:off x="3048000" y="-633650"/>
            <a:ext cx="6096000" cy="81253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ConsumerVehicleRegistration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Car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int Passengers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CommercialRegistration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</a:t>
            </a:r>
            <a:r>
              <a:rPr lang="en-US" dirty="0" err="1"/>
              <a:t>DeliveryTruck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int </a:t>
            </a:r>
            <a:r>
              <a:rPr lang="en-US" dirty="0" err="1"/>
              <a:t>GrossWeightClass</a:t>
            </a:r>
            <a:r>
              <a:rPr lang="en-US" dirty="0"/>
              <a:t>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LiveryRegistration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Taxi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int Fares { get; set;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class Bus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int Capacity { get; set; }</a:t>
            </a:r>
          </a:p>
          <a:p>
            <a:r>
              <a:rPr lang="en-US" dirty="0"/>
              <a:t>        public int Riders { get; set;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04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25C101-F6A8-4F68-B36E-75B7CB3DFB9E}"/>
              </a:ext>
            </a:extLst>
          </p:cNvPr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toll_calculator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class </a:t>
            </a:r>
            <a:r>
              <a:rPr lang="en-US" dirty="0" err="1"/>
              <a:t>TollCalculator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public decimal </a:t>
            </a:r>
            <a:r>
              <a:rPr lang="en-US" dirty="0" err="1"/>
              <a:t>CalculateToll</a:t>
            </a:r>
            <a:r>
              <a:rPr lang="en-US" dirty="0"/>
              <a:t>(object vehicle) =&gt;</a:t>
            </a:r>
          </a:p>
          <a:p>
            <a:r>
              <a:rPr lang="en-US" dirty="0"/>
              <a:t>            vehicle switch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Car c           =&gt; 2.00m,</a:t>
            </a:r>
          </a:p>
          <a:p>
            <a:r>
              <a:rPr lang="en-US" dirty="0"/>
              <a:t>            Taxi t          =&gt; 3.50m,</a:t>
            </a:r>
          </a:p>
          <a:p>
            <a:r>
              <a:rPr lang="en-US" dirty="0"/>
              <a:t>            Bus b           =&gt; 5.00m,</a:t>
            </a:r>
          </a:p>
          <a:p>
            <a:r>
              <a:rPr lang="en-US" dirty="0"/>
              <a:t>            </a:t>
            </a:r>
            <a:r>
              <a:rPr lang="en-US" dirty="0" err="1"/>
              <a:t>DeliveryTruck</a:t>
            </a:r>
            <a:r>
              <a:rPr lang="en-US" dirty="0"/>
              <a:t> t =&gt; 10.00m,</a:t>
            </a:r>
          </a:p>
          <a:p>
            <a:r>
              <a:rPr lang="en-US" dirty="0"/>
              <a:t>            { }             =&gt; throw new </a:t>
            </a:r>
            <a:r>
              <a:rPr lang="en-US" dirty="0" err="1"/>
              <a:t>ArgumentException</a:t>
            </a:r>
            <a:r>
              <a:rPr lang="en-US" dirty="0"/>
              <a:t>(message: "Not a known vehicle type", </a:t>
            </a:r>
            <a:r>
              <a:rPr lang="en-US" dirty="0" err="1"/>
              <a:t>paramName</a:t>
            </a:r>
            <a:r>
              <a:rPr lang="en-US" dirty="0"/>
              <a:t>: </a:t>
            </a:r>
            <a:r>
              <a:rPr lang="en-US" dirty="0" err="1"/>
              <a:t>nameof</a:t>
            </a:r>
            <a:r>
              <a:rPr lang="en-US" dirty="0"/>
              <a:t>(vehicle)),</a:t>
            </a:r>
          </a:p>
          <a:p>
            <a:r>
              <a:rPr lang="en-US" dirty="0"/>
              <a:t>            null            =&gt; throw new </a:t>
            </a:r>
            <a:r>
              <a:rPr lang="en-US" dirty="0" err="1"/>
              <a:t>ArgumentNullException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(vehicle))</a:t>
            </a:r>
          </a:p>
          <a:p>
            <a:r>
              <a:rPr lang="en-US" dirty="0"/>
              <a:t>        };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7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CB75C8-9459-4AB5-98E7-430622A1CECF}"/>
              </a:ext>
            </a:extLst>
          </p:cNvPr>
          <p:cNvSpPr/>
          <p:nvPr/>
        </p:nvSpPr>
        <p:spPr>
          <a:xfrm>
            <a:off x="2676524" y="2547755"/>
            <a:ext cx="7369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Cars and taxis with no passengers pay an extra $0.50.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Cars and taxis with two passengers get a $0.50 discount.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Cars and taxis with three or more passengers get a $1.00 discount.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Buses that are less than 50% full pay an extra $2.00.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Buses that are more than 90% full get a $1.00 discount.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5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952</TotalTime>
  <Words>714</Words>
  <Application>Microsoft Office PowerPoint</Application>
  <PresentationFormat>Widescreen</PresentationFormat>
  <Paragraphs>137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Bl Avenir Black</vt:lpstr>
      <vt:lpstr>Calibri</vt:lpstr>
      <vt:lpstr>Calibri Light</vt:lpstr>
      <vt:lpstr>Segoe UI</vt:lpstr>
      <vt:lpstr>Celestial</vt:lpstr>
      <vt:lpstr>PowerPoint Presentation</vt:lpstr>
      <vt:lpstr>Nullable reference types</vt:lpstr>
      <vt:lpstr>Default interface body</vt:lpstr>
      <vt:lpstr>Ranges and indexes </vt:lpstr>
      <vt:lpstr>Async streams</vt:lpstr>
      <vt:lpstr>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Liberty</dc:creator>
  <cp:lastModifiedBy>Jesse Liberty</cp:lastModifiedBy>
  <cp:revision>27</cp:revision>
  <dcterms:created xsi:type="dcterms:W3CDTF">2019-11-16T14:50:03Z</dcterms:created>
  <dcterms:modified xsi:type="dcterms:W3CDTF">2020-04-21T17:33:14Z</dcterms:modified>
</cp:coreProperties>
</file>