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4"/>
  </p:notesMasterIdLst>
  <p:sldIdLst>
    <p:sldId id="273" r:id="rId2"/>
    <p:sldId id="274" r:id="rId3"/>
    <p:sldId id="282" r:id="rId4"/>
    <p:sldId id="281" r:id="rId5"/>
    <p:sldId id="276" r:id="rId6"/>
    <p:sldId id="280" r:id="rId7"/>
    <p:sldId id="283" r:id="rId8"/>
    <p:sldId id="284" r:id="rId9"/>
    <p:sldId id="288" r:id="rId10"/>
    <p:sldId id="286" r:id="rId11"/>
    <p:sldId id="285" r:id="rId12"/>
    <p:sldId id="28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04985-1436-48CC-AB2A-4461433CB80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C4C9B-32B0-4B1C-8807-E4A695C4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E24D2-9837-F34D-A2E1-7E734D9C4B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44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12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91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6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331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89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82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25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783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476612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35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2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0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35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5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98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6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20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/>
          </p:cNvSpPr>
          <p:nvPr/>
        </p:nvSpPr>
        <p:spPr bwMode="auto">
          <a:xfrm>
            <a:off x="2667000" y="589359"/>
            <a:ext cx="10412016" cy="89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en-US" sz="5344" dirty="0">
                <a:solidFill>
                  <a:srgbClr val="FFFF00"/>
                </a:solidFill>
                <a:latin typeface="Bl Avenir Black" charset="0"/>
                <a:ea typeface="ＭＳ Ｐゴシック" charset="-128"/>
                <a:sym typeface="Bl Avenir Black" charset="0"/>
              </a:rPr>
              <a:t>What’s New in C# 8?</a:t>
            </a:r>
          </a:p>
        </p:txBody>
      </p:sp>
      <p:pic>
        <p:nvPicPr>
          <p:cNvPr id="1229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4" y="589359"/>
            <a:ext cx="12858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427" y="4557508"/>
            <a:ext cx="1198150" cy="18371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32707" y="2474404"/>
            <a:ext cx="4393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Jesse Liberty</a:t>
            </a:r>
          </a:p>
          <a:p>
            <a:pPr algn="l"/>
            <a:r>
              <a:rPr lang="en-US" sz="2000" dirty="0"/>
              <a:t>@</a:t>
            </a:r>
            <a:r>
              <a:rPr lang="en-US" sz="2000" dirty="0" err="1"/>
              <a:t>Jesseliberty</a:t>
            </a:r>
            <a:endParaRPr lang="en-US" sz="2000" dirty="0"/>
          </a:p>
          <a:p>
            <a:pPr algn="l"/>
            <a:r>
              <a:rPr lang="en-US" sz="2000" dirty="0"/>
              <a:t>http://jesseliberty.me</a:t>
            </a:r>
          </a:p>
          <a:p>
            <a:pPr algn="l"/>
            <a:r>
              <a:rPr lang="en-US" sz="2000" dirty="0"/>
              <a:t>Jesse.liberty@non.se.com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569" y="2276285"/>
            <a:ext cx="3536156" cy="4123341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30B39D-F507-C345-BD6D-35AA405AF5D1}"/>
              </a:ext>
            </a:extLst>
          </p:cNvPr>
          <p:cNvSpPr/>
          <p:nvPr/>
        </p:nvSpPr>
        <p:spPr>
          <a:xfrm>
            <a:off x="3048000" y="1351508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vehicle switch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Car { Passengers: 0}        =&gt; 2.00m + 0.50m,</a:t>
            </a:r>
          </a:p>
          <a:p>
            <a:r>
              <a:rPr lang="en-US" sz="2400" dirty="0"/>
              <a:t>    Car { Passengers: 1}        =&gt; 2.0m,</a:t>
            </a:r>
          </a:p>
          <a:p>
            <a:r>
              <a:rPr lang="en-US" sz="2400" dirty="0"/>
              <a:t>    Car { Passengers: 2}        =&gt; 2.0m - 0.50m,</a:t>
            </a:r>
          </a:p>
          <a:p>
            <a:r>
              <a:rPr lang="en-US" sz="2400" dirty="0"/>
              <a:t>    Car c                       =&gt; 2.00m - 1.0m,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3819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EC5337-6B3F-47CF-9D80-F2BC5DC56FCE}"/>
              </a:ext>
            </a:extLst>
          </p:cNvPr>
          <p:cNvSpPr/>
          <p:nvPr/>
        </p:nvSpPr>
        <p:spPr>
          <a:xfrm>
            <a:off x="3048000" y="691166"/>
            <a:ext cx="6096000" cy="560153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public decimal </a:t>
            </a:r>
            <a:r>
              <a:rPr lang="en-US" sz="2400" dirty="0" err="1"/>
              <a:t>CalculateToll</a:t>
            </a:r>
            <a:r>
              <a:rPr lang="en-US" sz="2400" dirty="0"/>
              <a:t>(object vehicle) =&gt;</a:t>
            </a:r>
          </a:p>
          <a:p>
            <a:r>
              <a:rPr lang="en-US" sz="2400" dirty="0"/>
              <a:t>    vehicle </a:t>
            </a:r>
            <a:r>
              <a:rPr lang="en-US" sz="2400" b="1" dirty="0"/>
              <a:t>switch</a:t>
            </a:r>
          </a:p>
          <a:p>
            <a:r>
              <a:rPr lang="en-US" sz="2400" dirty="0"/>
              <a:t>    {</a:t>
            </a:r>
          </a:p>
          <a:p>
            <a:r>
              <a:rPr lang="en-US" sz="2400" dirty="0"/>
              <a:t>        Car c =&gt; </a:t>
            </a:r>
            <a:r>
              <a:rPr lang="en-US" sz="2400" dirty="0" err="1"/>
              <a:t>c.Passengers</a:t>
            </a:r>
            <a:r>
              <a:rPr lang="en-US" sz="2400" dirty="0"/>
              <a:t> </a:t>
            </a:r>
            <a:r>
              <a:rPr lang="en-US" sz="2400" b="1" dirty="0"/>
              <a:t>switch</a:t>
            </a:r>
          </a:p>
          <a:p>
            <a:r>
              <a:rPr lang="en-US" sz="2400" dirty="0"/>
              <a:t>        {</a:t>
            </a:r>
          </a:p>
          <a:p>
            <a:r>
              <a:rPr lang="en-US" sz="2400" dirty="0"/>
              <a:t>            0 =&gt; 2.00m + 0.5m,</a:t>
            </a:r>
          </a:p>
          <a:p>
            <a:r>
              <a:rPr lang="en-US" sz="2400" dirty="0"/>
              <a:t>            1 =&gt; 2.0m,</a:t>
            </a:r>
          </a:p>
          <a:p>
            <a:r>
              <a:rPr lang="en-US" sz="2400" dirty="0"/>
              <a:t>            2 =&gt; 2.0m - 0.5m,</a:t>
            </a:r>
          </a:p>
          <a:p>
            <a:r>
              <a:rPr lang="en-US" sz="2400" dirty="0"/>
              <a:t>            </a:t>
            </a:r>
            <a:r>
              <a:rPr lang="en-US" sz="2400" b="1" dirty="0"/>
              <a:t>_</a:t>
            </a:r>
            <a:r>
              <a:rPr lang="en-US" sz="2400" dirty="0"/>
              <a:t> =&gt; 2.00m - 1.0m</a:t>
            </a:r>
          </a:p>
          <a:p>
            <a:r>
              <a:rPr lang="en-US" sz="2400" dirty="0"/>
              <a:t>        },</a:t>
            </a:r>
          </a:p>
          <a:p>
            <a:r>
              <a:rPr lang="en-US" sz="2000" dirty="0"/>
              <a:t>          Taxi t =&gt; </a:t>
            </a:r>
            <a:r>
              <a:rPr lang="en-US" sz="2000" dirty="0" err="1"/>
              <a:t>t.Passengers</a:t>
            </a:r>
            <a:r>
              <a:rPr lang="en-US" sz="2000" dirty="0"/>
              <a:t> switch</a:t>
            </a:r>
          </a:p>
          <a:p>
            <a:r>
              <a:rPr lang="en-US" sz="2000" dirty="0"/>
              <a:t>         {</a:t>
            </a:r>
          </a:p>
          <a:p>
            <a:r>
              <a:rPr lang="en-US" sz="2000" dirty="0"/>
              <a:t>             …</a:t>
            </a:r>
          </a:p>
          <a:p>
            <a:r>
              <a:rPr lang="en-US" sz="2000" dirty="0"/>
              <a:t>         }</a:t>
            </a:r>
          </a:p>
          <a:p>
            <a:r>
              <a:rPr lang="en-US" sz="2000" dirty="0"/>
              <a:t>      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76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5C8ACB0-3379-4856-B5F9-01DC18F6649B}"/>
              </a:ext>
            </a:extLst>
          </p:cNvPr>
          <p:cNvSpPr/>
          <p:nvPr/>
        </p:nvSpPr>
        <p:spPr>
          <a:xfrm>
            <a:off x="2569778" y="2901434"/>
            <a:ext cx="70524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https://jliberty.me/CSharpSwitch</a:t>
            </a:r>
          </a:p>
        </p:txBody>
      </p:sp>
    </p:spTree>
    <p:extLst>
      <p:ext uri="{BB962C8B-B14F-4D97-AF65-F5344CB8AC3E}">
        <p14:creationId xmlns:p14="http://schemas.microsoft.com/office/powerpoint/2010/main" val="325915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CAEB-1CD0-432F-9D90-6EC49916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73B49-BB6D-461D-90A4-06AFCEA26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Null Reference Exceptions are extremely frequent – a bug that is hard to find</a:t>
            </a:r>
          </a:p>
          <a:p>
            <a:r>
              <a:rPr lang="en-US" sz="2400" dirty="0"/>
              <a:t>Express intent for nulls – warns when you don’t act accordingly</a:t>
            </a:r>
          </a:p>
          <a:p>
            <a:r>
              <a:rPr lang="en-US" sz="2400" dirty="0"/>
              <a:t>You must “turn it on” explicitly (to avoid breaking existing code) ?</a:t>
            </a:r>
          </a:p>
        </p:txBody>
      </p:sp>
    </p:spTree>
    <p:extLst>
      <p:ext uri="{BB962C8B-B14F-4D97-AF65-F5344CB8AC3E}">
        <p14:creationId xmlns:p14="http://schemas.microsoft.com/office/powerpoint/2010/main" val="395282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CAEB-1CD0-432F-9D90-6EC49916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interface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73B49-BB6D-461D-90A4-06AFCEA26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Allows update of public interface without breaking implementations</a:t>
            </a:r>
          </a:p>
          <a:p>
            <a:r>
              <a:rPr lang="en-US" sz="2400" dirty="0"/>
              <a:t>If the implementing class does not provide an implementation of the new interface, the default is used</a:t>
            </a:r>
          </a:p>
          <a:p>
            <a:r>
              <a:rPr lang="en-US" sz="2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3096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7DD3-B004-487D-8C4E-BA4B843B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 and indexes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26BEF-DBD0-4FCA-AB81-FB11E2823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Range in index</a:t>
            </a:r>
          </a:p>
          <a:p>
            <a:r>
              <a:rPr lang="en-US" sz="2400" dirty="0"/>
              <a:t>From first value (inclusive) to last value (</a:t>
            </a:r>
            <a:r>
              <a:rPr lang="en-US" sz="2400" b="1" dirty="0"/>
              <a:t>exclusive</a:t>
            </a:r>
            <a:r>
              <a:rPr lang="en-US" sz="2400" dirty="0"/>
              <a:t>)</a:t>
            </a:r>
          </a:p>
          <a:p>
            <a:r>
              <a:rPr lang="en-US" sz="2400" dirty="0"/>
              <a:t>Use ^ to indicate “from end”</a:t>
            </a:r>
          </a:p>
          <a:p>
            <a:r>
              <a:rPr lang="en-US" sz="2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2531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A053-3A83-4524-8C74-E2BF2E039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67130-2238-4490-903F-CBC643303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Consume asynchronous results</a:t>
            </a:r>
          </a:p>
          <a:p>
            <a:r>
              <a:rPr lang="en-US" sz="2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9663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E66A8-0D24-4803-AE7A-485DDD2C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198D5-5C76-4462-979A-7306BC6E0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Greatly enhanced since C# 7</a:t>
            </a:r>
          </a:p>
          <a:p>
            <a:r>
              <a:rPr lang="en-US" sz="2400" dirty="0"/>
              <a:t>Switch Expressions</a:t>
            </a:r>
          </a:p>
          <a:p>
            <a:r>
              <a:rPr lang="en-US" sz="2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3565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613EFF-91A2-4B0D-99A3-7CB287130C24}"/>
              </a:ext>
            </a:extLst>
          </p:cNvPr>
          <p:cNvSpPr/>
          <p:nvPr/>
        </p:nvSpPr>
        <p:spPr>
          <a:xfrm>
            <a:off x="3048000" y="197346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using System;</a:t>
            </a:r>
          </a:p>
          <a:p>
            <a:r>
              <a:rPr lang="en-US" dirty="0"/>
              <a:t>using </a:t>
            </a:r>
            <a:r>
              <a:rPr lang="en-US" dirty="0" err="1"/>
              <a:t>CommercialRegistration</a:t>
            </a:r>
            <a:r>
              <a:rPr lang="en-US" dirty="0"/>
              <a:t>;</a:t>
            </a:r>
          </a:p>
          <a:p>
            <a:r>
              <a:rPr lang="en-US" dirty="0"/>
              <a:t>using </a:t>
            </a:r>
            <a:r>
              <a:rPr lang="en-US" dirty="0" err="1"/>
              <a:t>ConsumerVehicleRegistration</a:t>
            </a:r>
            <a:r>
              <a:rPr lang="en-US" dirty="0"/>
              <a:t>;</a:t>
            </a:r>
          </a:p>
          <a:p>
            <a:r>
              <a:rPr lang="en-US" dirty="0"/>
              <a:t>using </a:t>
            </a:r>
            <a:r>
              <a:rPr lang="en-US" dirty="0" err="1"/>
              <a:t>LiveryRegistration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namespace </a:t>
            </a:r>
            <a:r>
              <a:rPr lang="en-US" dirty="0" err="1"/>
              <a:t>toll_calculator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public class </a:t>
            </a:r>
            <a:r>
              <a:rPr lang="en-US" dirty="0" err="1"/>
              <a:t>TollCalculator</a:t>
            </a:r>
            <a:endParaRPr lang="en-US" dirty="0"/>
          </a:p>
          <a:p>
            <a:r>
              <a:rPr lang="en-US" dirty="0"/>
              <a:t>    {</a:t>
            </a:r>
          </a:p>
          <a:p>
            <a:r>
              <a:rPr lang="en-US" dirty="0"/>
              <a:t>        public decimal </a:t>
            </a:r>
            <a:r>
              <a:rPr lang="en-US" dirty="0" err="1"/>
              <a:t>CalculateToll</a:t>
            </a:r>
            <a:r>
              <a:rPr lang="en-US" dirty="0"/>
              <a:t>(object vehicle) =&gt;</a:t>
            </a:r>
          </a:p>
          <a:p>
            <a:r>
              <a:rPr lang="en-US" dirty="0"/>
              <a:t>            vehicle switch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Car c           =&gt; 2.00m,</a:t>
            </a:r>
          </a:p>
          <a:p>
            <a:r>
              <a:rPr lang="en-US" dirty="0"/>
              <a:t>            Taxi t          =&gt; 3.50m,</a:t>
            </a:r>
          </a:p>
          <a:p>
            <a:r>
              <a:rPr lang="en-US" dirty="0"/>
              <a:t>            Bus b           =&gt; 5.00m,</a:t>
            </a:r>
          </a:p>
          <a:p>
            <a:r>
              <a:rPr lang="en-US" dirty="0"/>
              <a:t>            </a:t>
            </a:r>
            <a:r>
              <a:rPr lang="en-US" dirty="0" err="1"/>
              <a:t>DeliveryTruck</a:t>
            </a:r>
            <a:r>
              <a:rPr lang="en-US" dirty="0"/>
              <a:t> t =&gt; 10.00m,</a:t>
            </a:r>
          </a:p>
          <a:p>
            <a:r>
              <a:rPr lang="en-US" dirty="0"/>
              <a:t>            { }             =&gt; throw new </a:t>
            </a:r>
            <a:r>
              <a:rPr lang="en-US" dirty="0" err="1"/>
              <a:t>ArgumentException</a:t>
            </a:r>
            <a:r>
              <a:rPr lang="en-US" dirty="0"/>
              <a:t>(message: "Not a known vehicle type", </a:t>
            </a:r>
            <a:r>
              <a:rPr lang="en-US" dirty="0" err="1"/>
              <a:t>paramName</a:t>
            </a:r>
            <a:r>
              <a:rPr lang="en-US" dirty="0"/>
              <a:t>: </a:t>
            </a:r>
            <a:r>
              <a:rPr lang="en-US" dirty="0" err="1"/>
              <a:t>nameof</a:t>
            </a:r>
            <a:r>
              <a:rPr lang="en-US" dirty="0"/>
              <a:t>(vehicle)),</a:t>
            </a:r>
          </a:p>
          <a:p>
            <a:r>
              <a:rPr lang="en-US" dirty="0"/>
              <a:t>            null            =&gt; throw new </a:t>
            </a:r>
            <a:r>
              <a:rPr lang="en-US" dirty="0" err="1"/>
              <a:t>ArgumentNullException</a:t>
            </a:r>
            <a:r>
              <a:rPr lang="en-US" dirty="0"/>
              <a:t>(</a:t>
            </a:r>
            <a:r>
              <a:rPr lang="en-US" dirty="0" err="1"/>
              <a:t>nameof</a:t>
            </a:r>
            <a:r>
              <a:rPr lang="en-US" dirty="0"/>
              <a:t>(vehicle))</a:t>
            </a:r>
          </a:p>
          <a:p>
            <a:r>
              <a:rPr lang="en-US" dirty="0"/>
              <a:t>        };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4974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1BCA6A-E8FF-4211-B3D2-09502D7DA477}"/>
              </a:ext>
            </a:extLst>
          </p:cNvPr>
          <p:cNvSpPr/>
          <p:nvPr/>
        </p:nvSpPr>
        <p:spPr>
          <a:xfrm>
            <a:off x="2989810" y="0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vehicle switch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Car { Passengers: 0}        =&gt; 2.00m + 0.50m,</a:t>
            </a:r>
          </a:p>
          <a:p>
            <a:r>
              <a:rPr lang="en-US" dirty="0"/>
              <a:t>    Car { Passengers: 1}        =&gt; 2.0m,</a:t>
            </a:r>
          </a:p>
          <a:p>
            <a:r>
              <a:rPr lang="en-US" dirty="0"/>
              <a:t>    Car { Passengers: 2}        =&gt; 2.0m - 0.50m,</a:t>
            </a:r>
          </a:p>
          <a:p>
            <a:r>
              <a:rPr lang="en-US" dirty="0"/>
              <a:t>    Car c                       =&gt; 2.00m - 1.0m,</a:t>
            </a:r>
          </a:p>
          <a:p>
            <a:endParaRPr lang="en-US" dirty="0"/>
          </a:p>
          <a:p>
            <a:r>
              <a:rPr lang="en-US" dirty="0"/>
              <a:t>    Taxi { Fares: 0}  =&gt; 3.50m + 1.00m,</a:t>
            </a:r>
          </a:p>
          <a:p>
            <a:r>
              <a:rPr lang="en-US" dirty="0"/>
              <a:t>    Taxi { Fares: 1 } =&gt; 3.50m,</a:t>
            </a:r>
          </a:p>
          <a:p>
            <a:r>
              <a:rPr lang="en-US" dirty="0"/>
              <a:t>    Taxi { Fares: 2}  =&gt; 3.50m - 0.50m,</a:t>
            </a:r>
          </a:p>
          <a:p>
            <a:r>
              <a:rPr lang="en-US" dirty="0"/>
              <a:t>    Taxi t            =&gt; 3.50m - 1.00m,</a:t>
            </a:r>
          </a:p>
          <a:p>
            <a:endParaRPr lang="en-US" dirty="0"/>
          </a:p>
          <a:p>
            <a:r>
              <a:rPr lang="en-US" dirty="0"/>
              <a:t>    Bus b </a:t>
            </a:r>
            <a:r>
              <a:rPr lang="en-US" b="1" dirty="0"/>
              <a:t>when</a:t>
            </a:r>
            <a:r>
              <a:rPr lang="en-US" dirty="0"/>
              <a:t> ((double)</a:t>
            </a:r>
            <a:r>
              <a:rPr lang="en-US" dirty="0" err="1"/>
              <a:t>b.Riders</a:t>
            </a:r>
            <a:r>
              <a:rPr lang="en-US" dirty="0"/>
              <a:t> / (double)</a:t>
            </a:r>
            <a:r>
              <a:rPr lang="en-US" dirty="0" err="1"/>
              <a:t>b.Capacity</a:t>
            </a:r>
            <a:r>
              <a:rPr lang="en-US" dirty="0"/>
              <a:t>) &lt; 0.50 =&gt; 5.00m + 2.00m,</a:t>
            </a:r>
          </a:p>
          <a:p>
            <a:r>
              <a:rPr lang="en-US" dirty="0"/>
              <a:t>    Bus b </a:t>
            </a:r>
            <a:r>
              <a:rPr lang="en-US" b="1" dirty="0"/>
              <a:t>when</a:t>
            </a:r>
            <a:r>
              <a:rPr lang="en-US" dirty="0"/>
              <a:t> ((double)</a:t>
            </a:r>
            <a:r>
              <a:rPr lang="en-US" dirty="0" err="1"/>
              <a:t>b.Riders</a:t>
            </a:r>
            <a:r>
              <a:rPr lang="en-US" dirty="0"/>
              <a:t> / (double)</a:t>
            </a:r>
            <a:r>
              <a:rPr lang="en-US" dirty="0" err="1"/>
              <a:t>b.Capacity</a:t>
            </a:r>
            <a:r>
              <a:rPr lang="en-US" dirty="0"/>
              <a:t>) &gt; 0.90 =&gt; 5.00m - 1.00m,</a:t>
            </a:r>
          </a:p>
          <a:p>
            <a:r>
              <a:rPr lang="en-US" dirty="0"/>
              <a:t>    Bus b =&gt; 5.00m,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{ }     =&gt; throw new </a:t>
            </a:r>
            <a:r>
              <a:rPr lang="en-US" dirty="0" err="1"/>
              <a:t>ArgumentException</a:t>
            </a:r>
            <a:r>
              <a:rPr lang="en-US" dirty="0"/>
              <a:t>(message: "Not a known vehicle type", </a:t>
            </a:r>
            <a:r>
              <a:rPr lang="en-US" dirty="0" err="1"/>
              <a:t>paramName</a:t>
            </a:r>
            <a:r>
              <a:rPr lang="en-US" dirty="0"/>
              <a:t>: </a:t>
            </a:r>
            <a:r>
              <a:rPr lang="en-US" dirty="0" err="1"/>
              <a:t>nameof</a:t>
            </a:r>
            <a:r>
              <a:rPr lang="en-US" dirty="0"/>
              <a:t>(vehicle)),</a:t>
            </a:r>
          </a:p>
          <a:p>
            <a:r>
              <a:rPr lang="en-US" dirty="0"/>
              <a:t>    null    =&gt; throw new </a:t>
            </a:r>
            <a:r>
              <a:rPr lang="en-US" dirty="0" err="1"/>
              <a:t>ArgumentNullException</a:t>
            </a:r>
            <a:r>
              <a:rPr lang="en-US" dirty="0"/>
              <a:t>(</a:t>
            </a:r>
            <a:r>
              <a:rPr lang="en-US" dirty="0" err="1"/>
              <a:t>nameof</a:t>
            </a:r>
            <a:r>
              <a:rPr lang="en-US" dirty="0"/>
              <a:t>(vehicle))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4198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AC6845-ECC7-432F-92BC-1D38AF826FCB}"/>
              </a:ext>
            </a:extLst>
          </p:cNvPr>
          <p:cNvSpPr/>
          <p:nvPr/>
        </p:nvSpPr>
        <p:spPr>
          <a:xfrm>
            <a:off x="914400" y="1028343"/>
            <a:ext cx="10096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vehicle switch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Bus b </a:t>
            </a:r>
            <a:r>
              <a:rPr lang="en-US" sz="2400" b="1" dirty="0"/>
              <a:t>when</a:t>
            </a:r>
            <a:r>
              <a:rPr lang="en-US" sz="2400" dirty="0"/>
              <a:t> ((double)</a:t>
            </a:r>
            <a:r>
              <a:rPr lang="en-US" sz="2400" dirty="0" err="1"/>
              <a:t>b.Riders</a:t>
            </a:r>
            <a:r>
              <a:rPr lang="en-US" sz="2400" dirty="0"/>
              <a:t> / (double)</a:t>
            </a:r>
            <a:r>
              <a:rPr lang="en-US" sz="2400" dirty="0" err="1"/>
              <a:t>b.Capacity</a:t>
            </a:r>
            <a:r>
              <a:rPr lang="en-US" sz="2400" dirty="0"/>
              <a:t>) &lt; 0.50 =&gt; 5.00m + 2.00m,</a:t>
            </a:r>
          </a:p>
          <a:p>
            <a:r>
              <a:rPr lang="en-US" sz="2400" dirty="0"/>
              <a:t>    Bus b </a:t>
            </a:r>
            <a:r>
              <a:rPr lang="en-US" sz="2400" b="1" dirty="0"/>
              <a:t>when</a:t>
            </a:r>
            <a:r>
              <a:rPr lang="en-US" sz="2400" dirty="0"/>
              <a:t> ((double)</a:t>
            </a:r>
            <a:r>
              <a:rPr lang="en-US" sz="2400" dirty="0" err="1"/>
              <a:t>b.Riders</a:t>
            </a:r>
            <a:r>
              <a:rPr lang="en-US" sz="2400" dirty="0"/>
              <a:t> / (double)</a:t>
            </a:r>
            <a:r>
              <a:rPr lang="en-US" sz="2400" dirty="0" err="1"/>
              <a:t>b.Capacity</a:t>
            </a:r>
            <a:r>
              <a:rPr lang="en-US" sz="2400" dirty="0"/>
              <a:t>) &gt; 0.90 =&gt; 5.00m - 1.00m,</a:t>
            </a:r>
          </a:p>
          <a:p>
            <a:r>
              <a:rPr lang="en-US" sz="2400" dirty="0"/>
              <a:t>    Bus b =&gt; 5.00m,</a:t>
            </a:r>
          </a:p>
        </p:txBody>
      </p:sp>
    </p:spTree>
    <p:extLst>
      <p:ext uri="{BB962C8B-B14F-4D97-AF65-F5344CB8AC3E}">
        <p14:creationId xmlns:p14="http://schemas.microsoft.com/office/powerpoint/2010/main" val="3876531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910</TotalTime>
  <Words>599</Words>
  <Application>Microsoft Office PowerPoint</Application>
  <PresentationFormat>Widescreen</PresentationFormat>
  <Paragraphs>93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Bl Avenir Black</vt:lpstr>
      <vt:lpstr>Calibri</vt:lpstr>
      <vt:lpstr>Calibri Light</vt:lpstr>
      <vt:lpstr>Celestial</vt:lpstr>
      <vt:lpstr>PowerPoint Presentation</vt:lpstr>
      <vt:lpstr>Nullable reference types</vt:lpstr>
      <vt:lpstr>Default interface body</vt:lpstr>
      <vt:lpstr>Ranges and indexes </vt:lpstr>
      <vt:lpstr>Async streams</vt:lpstr>
      <vt:lpstr>Pattern matching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Liberty</dc:creator>
  <cp:lastModifiedBy>Jesse Liberty</cp:lastModifiedBy>
  <cp:revision>22</cp:revision>
  <dcterms:created xsi:type="dcterms:W3CDTF">2019-11-16T14:50:03Z</dcterms:created>
  <dcterms:modified xsi:type="dcterms:W3CDTF">2020-01-15T13:29:56Z</dcterms:modified>
</cp:coreProperties>
</file>