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260" r:id="rId3"/>
    <p:sldId id="279" r:id="rId4"/>
    <p:sldId id="281" r:id="rId5"/>
    <p:sldId id="257" r:id="rId6"/>
    <p:sldId id="258" r:id="rId7"/>
    <p:sldId id="262" r:id="rId8"/>
    <p:sldId id="270" r:id="rId9"/>
    <p:sldId id="263" r:id="rId10"/>
    <p:sldId id="271" r:id="rId11"/>
    <p:sldId id="324" r:id="rId12"/>
    <p:sldId id="325" r:id="rId13"/>
    <p:sldId id="269" r:id="rId14"/>
    <p:sldId id="266" r:id="rId15"/>
    <p:sldId id="322" r:id="rId16"/>
    <p:sldId id="264" r:id="rId17"/>
    <p:sldId id="323" r:id="rId18"/>
    <p:sldId id="294" r:id="rId19"/>
    <p:sldId id="283" r:id="rId20"/>
    <p:sldId id="284" r:id="rId21"/>
    <p:sldId id="285" r:id="rId22"/>
    <p:sldId id="290" r:id="rId23"/>
    <p:sldId id="313" r:id="rId24"/>
    <p:sldId id="296" r:id="rId25"/>
    <p:sldId id="291" r:id="rId26"/>
    <p:sldId id="293" r:id="rId27"/>
    <p:sldId id="297" r:id="rId28"/>
    <p:sldId id="304" r:id="rId29"/>
    <p:sldId id="306" r:id="rId30"/>
    <p:sldId id="307" r:id="rId31"/>
    <p:sldId id="308" r:id="rId32"/>
    <p:sldId id="309" r:id="rId33"/>
    <p:sldId id="310" r:id="rId34"/>
    <p:sldId id="288" r:id="rId35"/>
    <p:sldId id="317" r:id="rId36"/>
    <p:sldId id="326" r:id="rId37"/>
    <p:sldId id="314" r:id="rId38"/>
    <p:sldId id="312" r:id="rId39"/>
    <p:sldId id="315" r:id="rId40"/>
    <p:sldId id="299" r:id="rId41"/>
    <p:sldId id="298" r:id="rId42"/>
    <p:sldId id="328" r:id="rId43"/>
    <p:sldId id="300" r:id="rId44"/>
    <p:sldId id="301" r:id="rId45"/>
    <p:sldId id="327" r:id="rId46"/>
    <p:sldId id="318" r:id="rId47"/>
    <p:sldId id="319" r:id="rId48"/>
    <p:sldId id="303" r:id="rId49"/>
    <p:sldId id="30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271" autoAdjust="0"/>
  </p:normalViewPr>
  <p:slideViewPr>
    <p:cSldViewPr snapToGrid="0">
      <p:cViewPr varScale="1">
        <p:scale>
          <a:sx n="85" d="100"/>
          <a:sy n="85" d="100"/>
        </p:scale>
        <p:origin x="40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A923-F41A-4220-A583-464066D63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89B0E-4CF0-4F0D-ABE8-13B17F30C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791B-22AD-4607-B7DE-5D51AAE2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ECE6-6083-40F0-8122-E61DFB0A414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F38A3-129E-4F1E-B2D9-556639FE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09CE8-A99D-4CED-8D60-5D6C3EBD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8AC-2519-4676-B8B1-91E9DCB1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2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DB21-4DCF-4AC6-98A2-643A4BE3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15027-2854-4FB4-B78D-741FCDBA6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DD53C-97BD-48DF-8A17-0E566D02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ECE6-6083-40F0-8122-E61DFB0A414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42B20-E7DB-485F-BA22-EBF48F2B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0D60A-FBCF-49C6-A663-22126583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8AC-2519-4676-B8B1-91E9DCB1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9E545-1697-4FF0-B35C-D8311E3DF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6EF13-CED2-4DBB-A7ED-80C78694F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E63A6-88CE-4CF4-823F-E5EF2515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ECE6-6083-40F0-8122-E61DFB0A414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2543-1A87-4362-8006-F64BF975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68D5F-09B1-4C68-A3C4-8BC62188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8AC-2519-4676-B8B1-91E9DCB1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1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5E81-F9F6-4B38-8A01-01592F04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009A-DB4C-4C43-8A95-7FA3D464C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4982E-2849-4B62-BA61-4FBAB18F6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ECE6-6083-40F0-8122-E61DFB0A414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2E56-3A54-4513-8789-1042082D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85B3F-A139-4E2B-BA51-53DB1272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8AC-2519-4676-B8B1-91E9DCB1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A354-FC42-4FC7-B0CF-4BB436A2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3BDAE-BC98-42BF-AD66-2E6277052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FBA8D-274C-4B90-A7C2-D495114D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ECE6-6083-40F0-8122-E61DFB0A414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E8AD1-6965-4869-899A-E042F38E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8B305-AE91-44CB-B830-46E4E1F2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8AC-2519-4676-B8B1-91E9DCB1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7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78D3-15D3-40FF-8420-B663175F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B0D2-4D88-4DBF-8332-A01A29ED3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669FB-9CF9-446D-86D7-75495DD30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50CCE-06A0-48C8-8C43-ADCEA8DC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ECE6-6083-40F0-8122-E61DFB0A414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0A15D-4669-4F68-9791-89F570AD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CFE65-8377-4EFB-A58A-FAA99E68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8AC-2519-4676-B8B1-91E9DCB1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9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A06A9-3408-4009-A070-DC363491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47864-30B8-46BD-8689-CF1AD891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587DD-AD0F-4915-A98D-8EC6DCE66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690B7-6DD5-48CB-90B6-967D913F7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B2FCA-1C64-4D8B-BD12-DE39F2A75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835085-0264-4991-854A-8478EBEF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ECE6-6083-40F0-8122-E61DFB0A414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BB195-0047-4DCE-88EA-C60EFF39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E670E0-FA49-433B-960F-356B9C62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8AC-2519-4676-B8B1-91E9DCB1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3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86B6-AFAA-4092-A236-5877B132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0BCE67-3D43-4750-8EFA-69F64459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ECE6-6083-40F0-8122-E61DFB0A414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26C0F-C78C-4E07-B63D-42376385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6FED5-69A6-4F3A-8EAC-73007AFF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8AC-2519-4676-B8B1-91E9DCB1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7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7553F-15E8-426A-906E-1894574E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ECE6-6083-40F0-8122-E61DFB0A414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D087F-E6FD-44C9-9A0A-66C1BF17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B87A1-519D-43C2-A8BD-32E01091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8AC-2519-4676-B8B1-91E9DCB1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9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E747-3CD6-4C5F-BA13-063C53CB4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B515-E218-4EB7-B557-0A1033608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834B4-E4EC-453E-9D8D-A69795027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7FCAF-5F12-49B8-BE75-9EAE6C9D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ECE6-6083-40F0-8122-E61DFB0A414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99C5E-2C8A-43B7-897A-3B812C1B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B5ABC-F04F-40CB-96AA-7F43DD6B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8AC-2519-4676-B8B1-91E9DCB1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3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AAF3-9F88-42C5-9E5E-960F34A1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2583E-9A9F-47AC-9953-30EB020F8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C534B-353E-4B14-AEC9-DE1C95CBD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15ACB-C46E-4651-AB41-B0A7CB65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ECE6-6083-40F0-8122-E61DFB0A414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7874B-4732-46F2-A646-AB5956FA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B3AAD-ED90-4BA8-AB54-315F4314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2A8AC-2519-4676-B8B1-91E9DCB1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7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B3752-D91F-4A49-90AF-C72C732AF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104FC-E739-4E17-8BA1-50C97F778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9D856-651A-449A-BFFA-E44D438C8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FECE6-6083-40F0-8122-E61DFB0A414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C6528-4219-4E9E-99F4-368B7C4FD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F1295-9C31-46D9-8B72-3B470A608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2A8AC-2519-4676-B8B1-91E9DCB15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7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jliberty.me/Pretty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6C34-1DB8-400C-8270-EF579CF5E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>
                <a:solidFill>
                  <a:srgbClr val="FF0000"/>
                </a:solidFill>
              </a:rPr>
              <a:t>Git</a:t>
            </a:r>
            <a:r>
              <a:rPr lang="en-US" dirty="0"/>
              <a:t> In 60-90 Minutes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79367-C90A-42A0-A01D-83A26F377BEA}"/>
              </a:ext>
            </a:extLst>
          </p:cNvPr>
          <p:cNvSpPr txBox="1"/>
          <p:nvPr/>
        </p:nvSpPr>
        <p:spPr>
          <a:xfrm>
            <a:off x="9938971" y="5531175"/>
            <a:ext cx="2362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Jesse Liberty</a:t>
            </a:r>
          </a:p>
          <a:p>
            <a:r>
              <a:rPr lang="en-US" sz="2400" dirty="0"/>
              <a:t>@</a:t>
            </a:r>
            <a:r>
              <a:rPr lang="en-US" sz="2400" dirty="0" err="1"/>
              <a:t>jesseliberty</a:t>
            </a:r>
            <a:endParaRPr lang="en-US" sz="2400" dirty="0"/>
          </a:p>
          <a:p>
            <a:r>
              <a:rPr lang="en-US" sz="2400" dirty="0"/>
              <a:t>Microsoft MVP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1D6AC8-40E1-4D06-865E-68A2F91CD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584" y="3509963"/>
            <a:ext cx="4038600" cy="2695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C10EB6-45A2-493D-BBCF-623507265D63}"/>
              </a:ext>
            </a:extLst>
          </p:cNvPr>
          <p:cNvSpPr txBox="1"/>
          <p:nvPr/>
        </p:nvSpPr>
        <p:spPr>
          <a:xfrm>
            <a:off x="2555823" y="824459"/>
            <a:ext cx="5343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Please do not share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5152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88207B-40AE-4FB6-8CC9-840BCFA7D875}"/>
              </a:ext>
            </a:extLst>
          </p:cNvPr>
          <p:cNvSpPr/>
          <p:nvPr/>
        </p:nvSpPr>
        <p:spPr>
          <a:xfrm>
            <a:off x="3991154" y="585644"/>
            <a:ext cx="3206839" cy="30909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0CCB88-7A47-4BD8-909B-D17F495C535C}"/>
              </a:ext>
            </a:extLst>
          </p:cNvPr>
          <p:cNvSpPr txBox="1"/>
          <p:nvPr/>
        </p:nvSpPr>
        <p:spPr>
          <a:xfrm>
            <a:off x="2683876" y="4148698"/>
            <a:ext cx="68242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Holds modifications you don’t want to use now, but don’t want to lose.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82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F01C6C-718C-42CE-BC90-E1129ADC3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627" y="1374400"/>
            <a:ext cx="6496744" cy="51189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A323FD-B83A-43BE-B0AE-166AA4B0B2C9}"/>
              </a:ext>
            </a:extLst>
          </p:cNvPr>
          <p:cNvSpPr txBox="1"/>
          <p:nvPr/>
        </p:nvSpPr>
        <p:spPr>
          <a:xfrm>
            <a:off x="4999281" y="493664"/>
            <a:ext cx="2193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GUI – e.g., Fork</a:t>
            </a:r>
          </a:p>
        </p:txBody>
      </p:sp>
    </p:spTree>
    <p:extLst>
      <p:ext uri="{BB962C8B-B14F-4D97-AF65-F5344CB8AC3E}">
        <p14:creationId xmlns:p14="http://schemas.microsoft.com/office/powerpoint/2010/main" val="94637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A323FD-B83A-43BE-B0AE-166AA4B0B2C9}"/>
              </a:ext>
            </a:extLst>
          </p:cNvPr>
          <p:cNvSpPr txBox="1"/>
          <p:nvPr/>
        </p:nvSpPr>
        <p:spPr>
          <a:xfrm>
            <a:off x="4564183" y="474614"/>
            <a:ext cx="3063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git in Visual Studio 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62CA9-6583-47C4-9B97-13A161C53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48" y="2238366"/>
            <a:ext cx="7181903" cy="23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98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6184-6842-4E52-B059-1E8899BB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Pretty Git – git command 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7E1F4-E446-4B41-856E-1D5E3A57A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Powershell</a:t>
            </a:r>
            <a:endParaRPr lang="en-US" dirty="0"/>
          </a:p>
          <a:p>
            <a:r>
              <a:rPr lang="en-US" dirty="0"/>
              <a:t>Go to Scott </a:t>
            </a:r>
            <a:r>
              <a:rPr lang="en-US" dirty="0" err="1"/>
              <a:t>Hanselman’s</a:t>
            </a:r>
            <a:r>
              <a:rPr lang="en-US" dirty="0"/>
              <a:t> article: </a:t>
            </a:r>
            <a:r>
              <a:rPr lang="en-US" dirty="0">
                <a:hlinkClick r:id="rId2"/>
              </a:rPr>
              <a:t>http://jliberty.me/PrettyGit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69D39-B440-4BCF-BDB5-384E40FBB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70" y="3150439"/>
            <a:ext cx="8851083" cy="35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01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FBC4-2EF6-4F24-A4E1-E74E49AF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Your Repository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89A2-586C-40FF-90FA-4F20A0656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68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97A851-3436-412F-B479-1049361FF0C4}"/>
              </a:ext>
            </a:extLst>
          </p:cNvPr>
          <p:cNvSpPr/>
          <p:nvPr/>
        </p:nvSpPr>
        <p:spPr>
          <a:xfrm>
            <a:off x="793822" y="1101144"/>
            <a:ext cx="3206839" cy="309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Work Area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117E3D-D3CB-4A5E-ABD9-6AD3F2FAB04E}"/>
              </a:ext>
            </a:extLst>
          </p:cNvPr>
          <p:cNvSpPr/>
          <p:nvPr/>
        </p:nvSpPr>
        <p:spPr>
          <a:xfrm>
            <a:off x="7628297" y="1101143"/>
            <a:ext cx="3206839" cy="309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Staging Area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3C9D0C3-6C7D-44BD-A755-3816F15FA18B}"/>
              </a:ext>
            </a:extLst>
          </p:cNvPr>
          <p:cNvSpPr/>
          <p:nvPr/>
        </p:nvSpPr>
        <p:spPr>
          <a:xfrm>
            <a:off x="4136279" y="2043592"/>
            <a:ext cx="3123689" cy="52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948B4-3749-46B6-943D-A8D0EAE1EAE8}"/>
              </a:ext>
            </a:extLst>
          </p:cNvPr>
          <p:cNvSpPr txBox="1"/>
          <p:nvPr/>
        </p:nvSpPr>
        <p:spPr>
          <a:xfrm>
            <a:off x="4615564" y="1596525"/>
            <a:ext cx="2780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65375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97A851-3436-412F-B479-1049361FF0C4}"/>
              </a:ext>
            </a:extLst>
          </p:cNvPr>
          <p:cNvSpPr/>
          <p:nvPr/>
        </p:nvSpPr>
        <p:spPr>
          <a:xfrm>
            <a:off x="793822" y="1101144"/>
            <a:ext cx="3206839" cy="309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Staging Area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117E3D-D3CB-4A5E-ABD9-6AD3F2FAB04E}"/>
              </a:ext>
            </a:extLst>
          </p:cNvPr>
          <p:cNvSpPr/>
          <p:nvPr/>
        </p:nvSpPr>
        <p:spPr>
          <a:xfrm>
            <a:off x="7628297" y="1101143"/>
            <a:ext cx="3206839" cy="309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Repo on your machine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3C9D0C3-6C7D-44BD-A755-3816F15FA18B}"/>
              </a:ext>
            </a:extLst>
          </p:cNvPr>
          <p:cNvSpPr/>
          <p:nvPr/>
        </p:nvSpPr>
        <p:spPr>
          <a:xfrm>
            <a:off x="4136279" y="2043592"/>
            <a:ext cx="3123689" cy="52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948B4-3749-46B6-943D-A8D0EAE1EAE8}"/>
              </a:ext>
            </a:extLst>
          </p:cNvPr>
          <p:cNvSpPr txBox="1"/>
          <p:nvPr/>
        </p:nvSpPr>
        <p:spPr>
          <a:xfrm>
            <a:off x="4615564" y="1596525"/>
            <a:ext cx="2780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76791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97A851-3436-412F-B479-1049361FF0C4}"/>
              </a:ext>
            </a:extLst>
          </p:cNvPr>
          <p:cNvSpPr/>
          <p:nvPr/>
        </p:nvSpPr>
        <p:spPr>
          <a:xfrm>
            <a:off x="793822" y="1101144"/>
            <a:ext cx="3206839" cy="309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Local Repo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117E3D-D3CB-4A5E-ABD9-6AD3F2FAB04E}"/>
              </a:ext>
            </a:extLst>
          </p:cNvPr>
          <p:cNvSpPr/>
          <p:nvPr/>
        </p:nvSpPr>
        <p:spPr>
          <a:xfrm>
            <a:off x="7628297" y="1101143"/>
            <a:ext cx="3206839" cy="30909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Remote Repo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3C9D0C3-6C7D-44BD-A755-3816F15FA18B}"/>
              </a:ext>
            </a:extLst>
          </p:cNvPr>
          <p:cNvSpPr/>
          <p:nvPr/>
        </p:nvSpPr>
        <p:spPr>
          <a:xfrm>
            <a:off x="4136279" y="2043592"/>
            <a:ext cx="3123689" cy="52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948B4-3749-46B6-943D-A8D0EAE1EAE8}"/>
              </a:ext>
            </a:extLst>
          </p:cNvPr>
          <p:cNvSpPr txBox="1"/>
          <p:nvPr/>
        </p:nvSpPr>
        <p:spPr>
          <a:xfrm>
            <a:off x="4615564" y="1596525"/>
            <a:ext cx="2780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56640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1A6C8D-CD44-4073-BFB8-139608B0E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Good Commit Messages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2EA14-9A7C-481B-B006-195DB97CB0EA}"/>
              </a:ext>
            </a:extLst>
          </p:cNvPr>
          <p:cNvSpPr txBox="1"/>
          <p:nvPr/>
        </p:nvSpPr>
        <p:spPr>
          <a:xfrm>
            <a:off x="6090574" y="801866"/>
            <a:ext cx="5306084" cy="523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 meaningful message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Put the message in the imperative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Added some files       // bad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Add calculator class  // good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You can clean these up with interactive rebase, covered later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378382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5B39B65-8FC1-44FA-9C09-68DE9B31A024}"/>
              </a:ext>
            </a:extLst>
          </p:cNvPr>
          <p:cNvSpPr/>
          <p:nvPr/>
        </p:nvSpPr>
        <p:spPr>
          <a:xfrm>
            <a:off x="4525819" y="4326550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723204-9AE1-4194-871A-9803C1A9E626}"/>
              </a:ext>
            </a:extLst>
          </p:cNvPr>
          <p:cNvGrpSpPr/>
          <p:nvPr/>
        </p:nvGrpSpPr>
        <p:grpSpPr>
          <a:xfrm>
            <a:off x="5646165" y="4461100"/>
            <a:ext cx="1673070" cy="369332"/>
            <a:chOff x="5539946" y="6102864"/>
            <a:chExt cx="1673070" cy="369332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627F5CF-A36A-44FA-A4B7-01220EA393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9946" y="6287530"/>
              <a:ext cx="812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9B6264A-23FB-4D87-8544-9D29A44F6432}"/>
                </a:ext>
              </a:extLst>
            </p:cNvPr>
            <p:cNvSpPr txBox="1"/>
            <p:nvPr/>
          </p:nvSpPr>
          <p:spPr>
            <a:xfrm>
              <a:off x="6293752" y="6102864"/>
              <a:ext cx="91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44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05F367-4CC5-4513-8144-65C6842AB236}"/>
              </a:ext>
            </a:extLst>
          </p:cNvPr>
          <p:cNvSpPr txBox="1"/>
          <p:nvPr/>
        </p:nvSpPr>
        <p:spPr>
          <a:xfrm>
            <a:off x="1467579" y="1184673"/>
            <a:ext cx="8873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Git Is Really Much Easier Than They Say*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828DD-A89A-4518-8C4E-68BB384C0845}"/>
              </a:ext>
            </a:extLst>
          </p:cNvPr>
          <p:cNvSpPr txBox="1"/>
          <p:nvPr/>
        </p:nvSpPr>
        <p:spPr>
          <a:xfrm>
            <a:off x="1709351" y="5000368"/>
            <a:ext cx="6516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* 99% of the time</a:t>
            </a:r>
          </a:p>
        </p:txBody>
      </p:sp>
    </p:spTree>
    <p:extLst>
      <p:ext uri="{BB962C8B-B14F-4D97-AF65-F5344CB8AC3E}">
        <p14:creationId xmlns:p14="http://schemas.microsoft.com/office/powerpoint/2010/main" val="389458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5B39B65-8FC1-44FA-9C09-68DE9B31A024}"/>
              </a:ext>
            </a:extLst>
          </p:cNvPr>
          <p:cNvSpPr/>
          <p:nvPr/>
        </p:nvSpPr>
        <p:spPr>
          <a:xfrm>
            <a:off x="4472132" y="4675223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6D72E7-0858-44D6-950A-4D9AC88C1B6E}"/>
              </a:ext>
            </a:extLst>
          </p:cNvPr>
          <p:cNvSpPr/>
          <p:nvPr/>
        </p:nvSpPr>
        <p:spPr>
          <a:xfrm>
            <a:off x="6214435" y="3880271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27F5CF-A36A-44FA-A4B7-01220EA393E3}"/>
              </a:ext>
            </a:extLst>
          </p:cNvPr>
          <p:cNvCxnSpPr>
            <a:stCxn id="10" idx="2"/>
            <a:endCxn id="2" idx="7"/>
          </p:cNvCxnSpPr>
          <p:nvPr/>
        </p:nvCxnSpPr>
        <p:spPr>
          <a:xfrm flipH="1">
            <a:off x="5428407" y="4164477"/>
            <a:ext cx="786028" cy="60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9DC0BF-840C-4ADA-8346-B6F2318146EB}"/>
              </a:ext>
            </a:extLst>
          </p:cNvPr>
          <p:cNvGrpSpPr/>
          <p:nvPr/>
        </p:nvGrpSpPr>
        <p:grpSpPr>
          <a:xfrm>
            <a:off x="7610748" y="3960591"/>
            <a:ext cx="1673070" cy="369332"/>
            <a:chOff x="5539946" y="6102864"/>
            <a:chExt cx="1673070" cy="36933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3F9C854-906D-4C51-A63A-DD0D55B0F1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9946" y="6287530"/>
              <a:ext cx="812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20AC8A-BC2B-4D93-9674-1571ED0AD832}"/>
                </a:ext>
              </a:extLst>
            </p:cNvPr>
            <p:cNvSpPr txBox="1"/>
            <p:nvPr/>
          </p:nvSpPr>
          <p:spPr>
            <a:xfrm>
              <a:off x="6293752" y="6102864"/>
              <a:ext cx="91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FEB355-9C29-4C92-87DC-DEC96085B404}"/>
              </a:ext>
            </a:extLst>
          </p:cNvPr>
          <p:cNvSpPr txBox="1"/>
          <p:nvPr/>
        </p:nvSpPr>
        <p:spPr>
          <a:xfrm>
            <a:off x="3936206" y="1135856"/>
            <a:ext cx="3957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Best Practice: All development is done on branches – never on Main.</a:t>
            </a:r>
          </a:p>
        </p:txBody>
      </p:sp>
    </p:spTree>
    <p:extLst>
      <p:ext uri="{BB962C8B-B14F-4D97-AF65-F5344CB8AC3E}">
        <p14:creationId xmlns:p14="http://schemas.microsoft.com/office/powerpoint/2010/main" val="11188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5B39B65-8FC1-44FA-9C09-68DE9B31A024}"/>
              </a:ext>
            </a:extLst>
          </p:cNvPr>
          <p:cNvSpPr/>
          <p:nvPr/>
        </p:nvSpPr>
        <p:spPr>
          <a:xfrm>
            <a:off x="4271819" y="5155514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7222FE-DFAA-44BB-AF27-EE4FF7923737}"/>
              </a:ext>
            </a:extLst>
          </p:cNvPr>
          <p:cNvSpPr/>
          <p:nvPr/>
        </p:nvSpPr>
        <p:spPr>
          <a:xfrm>
            <a:off x="4271819" y="4121666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754196-E87F-4F08-A141-E6B8EE1002F0}"/>
              </a:ext>
            </a:extLst>
          </p:cNvPr>
          <p:cNvSpPr/>
          <p:nvPr/>
        </p:nvSpPr>
        <p:spPr>
          <a:xfrm>
            <a:off x="4257403" y="3164018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A33A45-7D2F-42A6-8D0E-4357A740A3EA}"/>
              </a:ext>
            </a:extLst>
          </p:cNvPr>
          <p:cNvSpPr/>
          <p:nvPr/>
        </p:nvSpPr>
        <p:spPr>
          <a:xfrm>
            <a:off x="4257403" y="2061177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6D72E7-0858-44D6-950A-4D9AC88C1B6E}"/>
              </a:ext>
            </a:extLst>
          </p:cNvPr>
          <p:cNvSpPr/>
          <p:nvPr/>
        </p:nvSpPr>
        <p:spPr>
          <a:xfrm>
            <a:off x="6014122" y="4360562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7F55D8-20D7-44A8-9AAF-B7E7A741022B}"/>
              </a:ext>
            </a:extLst>
          </p:cNvPr>
          <p:cNvSpPr/>
          <p:nvPr/>
        </p:nvSpPr>
        <p:spPr>
          <a:xfrm>
            <a:off x="6014121" y="2594786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EF11E6-C574-4791-A536-3C3C68EF6361}"/>
              </a:ext>
            </a:extLst>
          </p:cNvPr>
          <p:cNvSpPr/>
          <p:nvPr/>
        </p:nvSpPr>
        <p:spPr>
          <a:xfrm>
            <a:off x="5983230" y="3483234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27F5CF-A36A-44FA-A4B7-01220EA393E3}"/>
              </a:ext>
            </a:extLst>
          </p:cNvPr>
          <p:cNvCxnSpPr>
            <a:stCxn id="10" idx="2"/>
            <a:endCxn id="2" idx="7"/>
          </p:cNvCxnSpPr>
          <p:nvPr/>
        </p:nvCxnSpPr>
        <p:spPr>
          <a:xfrm flipH="1">
            <a:off x="5228094" y="4644768"/>
            <a:ext cx="786028" cy="60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3B5ED3-8BD1-4469-A0B2-6ACE98C83AD2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4817576" y="2699609"/>
            <a:ext cx="0" cy="46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84E031-3CA2-4947-BBA2-DEC0B9900CFB}"/>
              </a:ext>
            </a:extLst>
          </p:cNvPr>
          <p:cNvCxnSpPr>
            <a:stCxn id="6" idx="4"/>
            <a:endCxn id="5" idx="0"/>
          </p:cNvCxnSpPr>
          <p:nvPr/>
        </p:nvCxnSpPr>
        <p:spPr>
          <a:xfrm>
            <a:off x="4817576" y="3802450"/>
            <a:ext cx="14416" cy="31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DF4F9E-60E4-44CB-830D-3C8FBB5989AF}"/>
              </a:ext>
            </a:extLst>
          </p:cNvPr>
          <p:cNvCxnSpPr>
            <a:stCxn id="5" idx="4"/>
            <a:endCxn id="2" idx="0"/>
          </p:cNvCxnSpPr>
          <p:nvPr/>
        </p:nvCxnSpPr>
        <p:spPr>
          <a:xfrm>
            <a:off x="4831992" y="4760098"/>
            <a:ext cx="0" cy="39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AAD78E-4EC1-49CF-A59B-E29AD0FAF0A3}"/>
              </a:ext>
            </a:extLst>
          </p:cNvPr>
          <p:cNvCxnSpPr>
            <a:stCxn id="14" idx="4"/>
            <a:endCxn id="10" idx="0"/>
          </p:cNvCxnSpPr>
          <p:nvPr/>
        </p:nvCxnSpPr>
        <p:spPr>
          <a:xfrm>
            <a:off x="6681387" y="4051645"/>
            <a:ext cx="30892" cy="30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4DEB88-2E45-4B60-93D5-286003EE2DFC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6681387" y="3163197"/>
            <a:ext cx="30891" cy="32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F4347E-6436-4F46-9D89-2B5E798D5EC5}"/>
              </a:ext>
            </a:extLst>
          </p:cNvPr>
          <p:cNvGrpSpPr/>
          <p:nvPr/>
        </p:nvGrpSpPr>
        <p:grpSpPr>
          <a:xfrm>
            <a:off x="7410434" y="2694325"/>
            <a:ext cx="1673070" cy="369332"/>
            <a:chOff x="5539946" y="6102864"/>
            <a:chExt cx="1673070" cy="36933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8D67D38-AA9A-4DBC-802E-89D7D664DA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9946" y="6287530"/>
              <a:ext cx="812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F8177B-CD17-4764-91AC-05F9C516095E}"/>
                </a:ext>
              </a:extLst>
            </p:cNvPr>
            <p:cNvSpPr txBox="1"/>
            <p:nvPr/>
          </p:nvSpPr>
          <p:spPr>
            <a:xfrm>
              <a:off x="6293752" y="6102864"/>
              <a:ext cx="91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537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5B39B65-8FC1-44FA-9C09-68DE9B31A024}"/>
              </a:ext>
            </a:extLst>
          </p:cNvPr>
          <p:cNvSpPr/>
          <p:nvPr/>
        </p:nvSpPr>
        <p:spPr>
          <a:xfrm>
            <a:off x="4484255" y="5420496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7222FE-DFAA-44BB-AF27-EE4FF7923737}"/>
              </a:ext>
            </a:extLst>
          </p:cNvPr>
          <p:cNvSpPr/>
          <p:nvPr/>
        </p:nvSpPr>
        <p:spPr>
          <a:xfrm>
            <a:off x="4484255" y="4386648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754196-E87F-4F08-A141-E6B8EE1002F0}"/>
              </a:ext>
            </a:extLst>
          </p:cNvPr>
          <p:cNvSpPr/>
          <p:nvPr/>
        </p:nvSpPr>
        <p:spPr>
          <a:xfrm>
            <a:off x="4469839" y="3429000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6D72E7-0858-44D6-950A-4D9AC88C1B6E}"/>
              </a:ext>
            </a:extLst>
          </p:cNvPr>
          <p:cNvSpPr/>
          <p:nvPr/>
        </p:nvSpPr>
        <p:spPr>
          <a:xfrm>
            <a:off x="6226558" y="4625544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7F55D8-20D7-44A8-9AAF-B7E7A741022B}"/>
              </a:ext>
            </a:extLst>
          </p:cNvPr>
          <p:cNvSpPr/>
          <p:nvPr/>
        </p:nvSpPr>
        <p:spPr>
          <a:xfrm>
            <a:off x="6226557" y="2859768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EF11E6-C574-4791-A536-3C3C68EF6361}"/>
              </a:ext>
            </a:extLst>
          </p:cNvPr>
          <p:cNvSpPr/>
          <p:nvPr/>
        </p:nvSpPr>
        <p:spPr>
          <a:xfrm>
            <a:off x="6195666" y="3748216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67E978-ED00-45AD-94A1-E44A93A92D98}"/>
              </a:ext>
            </a:extLst>
          </p:cNvPr>
          <p:cNvSpPr/>
          <p:nvPr/>
        </p:nvSpPr>
        <p:spPr>
          <a:xfrm>
            <a:off x="2819182" y="3272479"/>
            <a:ext cx="1396313" cy="5684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24295D-A951-4A03-BAFB-1227A40A21E0}"/>
              </a:ext>
            </a:extLst>
          </p:cNvPr>
          <p:cNvCxnSpPr>
            <a:stCxn id="18" idx="6"/>
            <a:endCxn id="6" idx="2"/>
          </p:cNvCxnSpPr>
          <p:nvPr/>
        </p:nvCxnSpPr>
        <p:spPr>
          <a:xfrm>
            <a:off x="4215495" y="3556685"/>
            <a:ext cx="254344" cy="19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27F5CF-A36A-44FA-A4B7-01220EA393E3}"/>
              </a:ext>
            </a:extLst>
          </p:cNvPr>
          <p:cNvCxnSpPr>
            <a:stCxn id="10" idx="2"/>
            <a:endCxn id="2" idx="7"/>
          </p:cNvCxnSpPr>
          <p:nvPr/>
        </p:nvCxnSpPr>
        <p:spPr>
          <a:xfrm flipH="1">
            <a:off x="5440530" y="4909750"/>
            <a:ext cx="786028" cy="60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84E031-3CA2-4947-BBA2-DEC0B9900CFB}"/>
              </a:ext>
            </a:extLst>
          </p:cNvPr>
          <p:cNvCxnSpPr>
            <a:stCxn id="6" idx="4"/>
            <a:endCxn id="5" idx="0"/>
          </p:cNvCxnSpPr>
          <p:nvPr/>
        </p:nvCxnSpPr>
        <p:spPr>
          <a:xfrm>
            <a:off x="5030012" y="4067432"/>
            <a:ext cx="14416" cy="31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DF4F9E-60E4-44CB-830D-3C8FBB5989AF}"/>
              </a:ext>
            </a:extLst>
          </p:cNvPr>
          <p:cNvCxnSpPr>
            <a:stCxn id="5" idx="4"/>
            <a:endCxn id="2" idx="0"/>
          </p:cNvCxnSpPr>
          <p:nvPr/>
        </p:nvCxnSpPr>
        <p:spPr>
          <a:xfrm>
            <a:off x="5044428" y="5025080"/>
            <a:ext cx="0" cy="39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AAD78E-4EC1-49CF-A59B-E29AD0FAF0A3}"/>
              </a:ext>
            </a:extLst>
          </p:cNvPr>
          <p:cNvCxnSpPr>
            <a:stCxn id="14" idx="4"/>
            <a:endCxn id="10" idx="0"/>
          </p:cNvCxnSpPr>
          <p:nvPr/>
        </p:nvCxnSpPr>
        <p:spPr>
          <a:xfrm>
            <a:off x="6893823" y="4316627"/>
            <a:ext cx="30892" cy="30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4DEB88-2E45-4B60-93D5-286003EE2DFC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6893823" y="3428179"/>
            <a:ext cx="30891" cy="32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19FF08-109D-45B2-9471-584D9A9ED7BB}"/>
              </a:ext>
            </a:extLst>
          </p:cNvPr>
          <p:cNvGrpSpPr/>
          <p:nvPr/>
        </p:nvGrpSpPr>
        <p:grpSpPr>
          <a:xfrm rot="10800000">
            <a:off x="1160757" y="3372018"/>
            <a:ext cx="1553206" cy="369332"/>
            <a:chOff x="5539946" y="6102864"/>
            <a:chExt cx="1553206" cy="36933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B15FDF7-D311-43D9-80E3-333542CF79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9946" y="6287530"/>
              <a:ext cx="8122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F8C17F-880C-4966-8706-0B987F0615A1}"/>
                </a:ext>
              </a:extLst>
            </p:cNvPr>
            <p:cNvSpPr txBox="1"/>
            <p:nvPr/>
          </p:nvSpPr>
          <p:spPr>
            <a:xfrm rot="10800000">
              <a:off x="6173888" y="6102864"/>
              <a:ext cx="91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2C3909B-4924-4C07-8147-AFB1DFD9A33F}"/>
              </a:ext>
            </a:extLst>
          </p:cNvPr>
          <p:cNvSpPr txBox="1"/>
          <p:nvPr/>
        </p:nvSpPr>
        <p:spPr>
          <a:xfrm>
            <a:off x="673913" y="371197"/>
            <a:ext cx="32678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git checkout Main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git branch Feature2</a:t>
            </a:r>
          </a:p>
          <a:p>
            <a:r>
              <a:rPr lang="en-US" sz="2400" dirty="0">
                <a:solidFill>
                  <a:srgbClr val="0070C0"/>
                </a:solidFill>
              </a:rPr>
              <a:t>git checkout Feature2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OR</a:t>
            </a:r>
          </a:p>
          <a:p>
            <a:r>
              <a:rPr lang="en-US" sz="2400" dirty="0">
                <a:solidFill>
                  <a:srgbClr val="0070C0"/>
                </a:solidFill>
              </a:rPr>
              <a:t>git checkout –b Feature2</a:t>
            </a:r>
          </a:p>
        </p:txBody>
      </p:sp>
    </p:spTree>
    <p:extLst>
      <p:ext uri="{BB962C8B-B14F-4D97-AF65-F5344CB8AC3E}">
        <p14:creationId xmlns:p14="http://schemas.microsoft.com/office/powerpoint/2010/main" val="292382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5B39B65-8FC1-44FA-9C09-68DE9B31A024}"/>
              </a:ext>
            </a:extLst>
          </p:cNvPr>
          <p:cNvSpPr/>
          <p:nvPr/>
        </p:nvSpPr>
        <p:spPr>
          <a:xfrm>
            <a:off x="4484255" y="5420496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7222FE-DFAA-44BB-AF27-EE4FF7923737}"/>
              </a:ext>
            </a:extLst>
          </p:cNvPr>
          <p:cNvSpPr/>
          <p:nvPr/>
        </p:nvSpPr>
        <p:spPr>
          <a:xfrm>
            <a:off x="4484255" y="4386648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754196-E87F-4F08-A141-E6B8EE1002F0}"/>
              </a:ext>
            </a:extLst>
          </p:cNvPr>
          <p:cNvSpPr/>
          <p:nvPr/>
        </p:nvSpPr>
        <p:spPr>
          <a:xfrm>
            <a:off x="4469839" y="3429000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6D72E7-0858-44D6-950A-4D9AC88C1B6E}"/>
              </a:ext>
            </a:extLst>
          </p:cNvPr>
          <p:cNvSpPr/>
          <p:nvPr/>
        </p:nvSpPr>
        <p:spPr>
          <a:xfrm>
            <a:off x="6226558" y="4625544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7F55D8-20D7-44A8-9AAF-B7E7A741022B}"/>
              </a:ext>
            </a:extLst>
          </p:cNvPr>
          <p:cNvSpPr/>
          <p:nvPr/>
        </p:nvSpPr>
        <p:spPr>
          <a:xfrm>
            <a:off x="6226557" y="2859768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EF11E6-C574-4791-A536-3C3C68EF6361}"/>
              </a:ext>
            </a:extLst>
          </p:cNvPr>
          <p:cNvSpPr/>
          <p:nvPr/>
        </p:nvSpPr>
        <p:spPr>
          <a:xfrm>
            <a:off x="6195666" y="3748216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67E978-ED00-45AD-94A1-E44A93A92D98}"/>
              </a:ext>
            </a:extLst>
          </p:cNvPr>
          <p:cNvSpPr/>
          <p:nvPr/>
        </p:nvSpPr>
        <p:spPr>
          <a:xfrm>
            <a:off x="2819182" y="3272479"/>
            <a:ext cx="1396313" cy="5684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2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24295D-A951-4A03-BAFB-1227A40A21E0}"/>
              </a:ext>
            </a:extLst>
          </p:cNvPr>
          <p:cNvCxnSpPr>
            <a:stCxn id="18" idx="6"/>
            <a:endCxn id="6" idx="2"/>
          </p:cNvCxnSpPr>
          <p:nvPr/>
        </p:nvCxnSpPr>
        <p:spPr>
          <a:xfrm>
            <a:off x="4215495" y="3556685"/>
            <a:ext cx="254344" cy="19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27F5CF-A36A-44FA-A4B7-01220EA393E3}"/>
              </a:ext>
            </a:extLst>
          </p:cNvPr>
          <p:cNvCxnSpPr>
            <a:stCxn id="10" idx="2"/>
            <a:endCxn id="2" idx="7"/>
          </p:cNvCxnSpPr>
          <p:nvPr/>
        </p:nvCxnSpPr>
        <p:spPr>
          <a:xfrm flipH="1">
            <a:off x="5440530" y="4909750"/>
            <a:ext cx="786028" cy="60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84E031-3CA2-4947-BBA2-DEC0B9900CFB}"/>
              </a:ext>
            </a:extLst>
          </p:cNvPr>
          <p:cNvCxnSpPr>
            <a:stCxn id="6" idx="4"/>
            <a:endCxn id="5" idx="0"/>
          </p:cNvCxnSpPr>
          <p:nvPr/>
        </p:nvCxnSpPr>
        <p:spPr>
          <a:xfrm>
            <a:off x="5030012" y="4067432"/>
            <a:ext cx="14416" cy="31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DF4F9E-60E4-44CB-830D-3C8FBB5989AF}"/>
              </a:ext>
            </a:extLst>
          </p:cNvPr>
          <p:cNvCxnSpPr>
            <a:stCxn id="5" idx="4"/>
            <a:endCxn id="2" idx="0"/>
          </p:cNvCxnSpPr>
          <p:nvPr/>
        </p:nvCxnSpPr>
        <p:spPr>
          <a:xfrm>
            <a:off x="5044428" y="5025080"/>
            <a:ext cx="0" cy="39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AAD78E-4EC1-49CF-A59B-E29AD0FAF0A3}"/>
              </a:ext>
            </a:extLst>
          </p:cNvPr>
          <p:cNvCxnSpPr>
            <a:stCxn id="14" idx="4"/>
            <a:endCxn id="10" idx="0"/>
          </p:cNvCxnSpPr>
          <p:nvPr/>
        </p:nvCxnSpPr>
        <p:spPr>
          <a:xfrm>
            <a:off x="6893823" y="4316627"/>
            <a:ext cx="30892" cy="30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4DEB88-2E45-4B60-93D5-286003EE2DFC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6893823" y="3428179"/>
            <a:ext cx="30891" cy="32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4FC19F6-6ECC-4A9D-A137-EE20E9476E96}"/>
              </a:ext>
            </a:extLst>
          </p:cNvPr>
          <p:cNvGrpSpPr/>
          <p:nvPr/>
        </p:nvGrpSpPr>
        <p:grpSpPr>
          <a:xfrm>
            <a:off x="7767084" y="2927520"/>
            <a:ext cx="1180389" cy="369332"/>
            <a:chOff x="7767084" y="2927520"/>
            <a:chExt cx="1180389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F8C17F-880C-4966-8706-0B987F0615A1}"/>
                </a:ext>
              </a:extLst>
            </p:cNvPr>
            <p:cNvSpPr txBox="1"/>
            <p:nvPr/>
          </p:nvSpPr>
          <p:spPr>
            <a:xfrm>
              <a:off x="8135256" y="2927520"/>
              <a:ext cx="812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F5EED82-9BA9-433A-8C10-3CB6FE47A56A}"/>
                </a:ext>
              </a:extLst>
            </p:cNvPr>
            <p:cNvCxnSpPr>
              <a:stCxn id="26" idx="1"/>
            </p:cNvCxnSpPr>
            <p:nvPr/>
          </p:nvCxnSpPr>
          <p:spPr>
            <a:xfrm flipH="1" flipV="1">
              <a:off x="7767084" y="3104707"/>
              <a:ext cx="368172" cy="7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0C2330D-5DC2-4AED-82C8-67E77230913B}"/>
              </a:ext>
            </a:extLst>
          </p:cNvPr>
          <p:cNvSpPr txBox="1"/>
          <p:nvPr/>
        </p:nvSpPr>
        <p:spPr>
          <a:xfrm>
            <a:off x="5914768" y="1248032"/>
            <a:ext cx="4335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git checkout Feature 1</a:t>
            </a:r>
          </a:p>
        </p:txBody>
      </p:sp>
    </p:spTree>
    <p:extLst>
      <p:ext uri="{BB962C8B-B14F-4D97-AF65-F5344CB8AC3E}">
        <p14:creationId xmlns:p14="http://schemas.microsoft.com/office/powerpoint/2010/main" val="203283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5B39B65-8FC1-44FA-9C09-68DE9B31A024}"/>
              </a:ext>
            </a:extLst>
          </p:cNvPr>
          <p:cNvSpPr/>
          <p:nvPr/>
        </p:nvSpPr>
        <p:spPr>
          <a:xfrm>
            <a:off x="4419600" y="5968314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7222FE-DFAA-44BB-AF27-EE4FF7923737}"/>
              </a:ext>
            </a:extLst>
          </p:cNvPr>
          <p:cNvSpPr/>
          <p:nvPr/>
        </p:nvSpPr>
        <p:spPr>
          <a:xfrm>
            <a:off x="4419600" y="4934466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754196-E87F-4F08-A141-E6B8EE1002F0}"/>
              </a:ext>
            </a:extLst>
          </p:cNvPr>
          <p:cNvSpPr/>
          <p:nvPr/>
        </p:nvSpPr>
        <p:spPr>
          <a:xfrm>
            <a:off x="4405184" y="3976818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A33A45-7D2F-42A6-8D0E-4357A740A3EA}"/>
              </a:ext>
            </a:extLst>
          </p:cNvPr>
          <p:cNvSpPr/>
          <p:nvPr/>
        </p:nvSpPr>
        <p:spPr>
          <a:xfrm>
            <a:off x="4405184" y="2873977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6D72E7-0858-44D6-950A-4D9AC88C1B6E}"/>
              </a:ext>
            </a:extLst>
          </p:cNvPr>
          <p:cNvSpPr/>
          <p:nvPr/>
        </p:nvSpPr>
        <p:spPr>
          <a:xfrm>
            <a:off x="6161903" y="5173362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7F55D8-20D7-44A8-9AAF-B7E7A741022B}"/>
              </a:ext>
            </a:extLst>
          </p:cNvPr>
          <p:cNvSpPr/>
          <p:nvPr/>
        </p:nvSpPr>
        <p:spPr>
          <a:xfrm>
            <a:off x="6161902" y="3407586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EF11E6-C574-4791-A536-3C3C68EF6361}"/>
              </a:ext>
            </a:extLst>
          </p:cNvPr>
          <p:cNvSpPr/>
          <p:nvPr/>
        </p:nvSpPr>
        <p:spPr>
          <a:xfrm>
            <a:off x="6131011" y="4296034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67E978-ED00-45AD-94A1-E44A93A92D98}"/>
              </a:ext>
            </a:extLst>
          </p:cNvPr>
          <p:cNvSpPr/>
          <p:nvPr/>
        </p:nvSpPr>
        <p:spPr>
          <a:xfrm>
            <a:off x="2754527" y="3820297"/>
            <a:ext cx="1396313" cy="5684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9A91672-A9CA-45C3-B29C-9FFC12A6BA3D}"/>
              </a:ext>
            </a:extLst>
          </p:cNvPr>
          <p:cNvSpPr/>
          <p:nvPr/>
        </p:nvSpPr>
        <p:spPr>
          <a:xfrm>
            <a:off x="2807043" y="1969873"/>
            <a:ext cx="1396313" cy="5684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BB72DB5-0E91-413E-8A3C-E9424CC280CE}"/>
              </a:ext>
            </a:extLst>
          </p:cNvPr>
          <p:cNvSpPr/>
          <p:nvPr/>
        </p:nvSpPr>
        <p:spPr>
          <a:xfrm>
            <a:off x="2807043" y="2906927"/>
            <a:ext cx="1396313" cy="5684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3EAFCE-EF80-4F41-BFC2-85E5AB16C0E8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505200" y="2538284"/>
            <a:ext cx="0" cy="36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10D264-3135-470C-BB35-EEB5625D5366}"/>
              </a:ext>
            </a:extLst>
          </p:cNvPr>
          <p:cNvCxnSpPr>
            <a:stCxn id="21" idx="4"/>
            <a:endCxn id="18" idx="0"/>
          </p:cNvCxnSpPr>
          <p:nvPr/>
        </p:nvCxnSpPr>
        <p:spPr>
          <a:xfrm flipH="1">
            <a:off x="3452684" y="3475338"/>
            <a:ext cx="52516" cy="34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24295D-A951-4A03-BAFB-1227A40A21E0}"/>
              </a:ext>
            </a:extLst>
          </p:cNvPr>
          <p:cNvCxnSpPr>
            <a:stCxn id="18" idx="6"/>
            <a:endCxn id="6" idx="2"/>
          </p:cNvCxnSpPr>
          <p:nvPr/>
        </p:nvCxnSpPr>
        <p:spPr>
          <a:xfrm>
            <a:off x="4150840" y="4104503"/>
            <a:ext cx="254344" cy="19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27F5CF-A36A-44FA-A4B7-01220EA393E3}"/>
              </a:ext>
            </a:extLst>
          </p:cNvPr>
          <p:cNvCxnSpPr>
            <a:stCxn id="10" idx="2"/>
            <a:endCxn id="2" idx="7"/>
          </p:cNvCxnSpPr>
          <p:nvPr/>
        </p:nvCxnSpPr>
        <p:spPr>
          <a:xfrm flipH="1">
            <a:off x="5375875" y="5457568"/>
            <a:ext cx="786028" cy="60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3B5ED3-8BD1-4469-A0B2-6ACE98C83AD2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4965357" y="3512409"/>
            <a:ext cx="0" cy="46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84E031-3CA2-4947-BBA2-DEC0B9900CFB}"/>
              </a:ext>
            </a:extLst>
          </p:cNvPr>
          <p:cNvCxnSpPr>
            <a:stCxn id="6" idx="4"/>
            <a:endCxn id="5" idx="0"/>
          </p:cNvCxnSpPr>
          <p:nvPr/>
        </p:nvCxnSpPr>
        <p:spPr>
          <a:xfrm>
            <a:off x="4965357" y="4615250"/>
            <a:ext cx="14416" cy="31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DF4F9E-60E4-44CB-830D-3C8FBB5989AF}"/>
              </a:ext>
            </a:extLst>
          </p:cNvPr>
          <p:cNvCxnSpPr>
            <a:stCxn id="5" idx="4"/>
            <a:endCxn id="2" idx="0"/>
          </p:cNvCxnSpPr>
          <p:nvPr/>
        </p:nvCxnSpPr>
        <p:spPr>
          <a:xfrm>
            <a:off x="4979773" y="5572898"/>
            <a:ext cx="0" cy="39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AAD78E-4EC1-49CF-A59B-E29AD0FAF0A3}"/>
              </a:ext>
            </a:extLst>
          </p:cNvPr>
          <p:cNvCxnSpPr>
            <a:stCxn id="14" idx="4"/>
            <a:endCxn id="10" idx="0"/>
          </p:cNvCxnSpPr>
          <p:nvPr/>
        </p:nvCxnSpPr>
        <p:spPr>
          <a:xfrm>
            <a:off x="6829168" y="4864445"/>
            <a:ext cx="30892" cy="30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4DEB88-2E45-4B60-93D5-286003EE2DFC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6829168" y="3975997"/>
            <a:ext cx="30891" cy="32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Right 3">
            <a:extLst>
              <a:ext uri="{FF2B5EF4-FFF2-40B4-BE49-F238E27FC236}">
                <a16:creationId xmlns:a16="http://schemas.microsoft.com/office/drawing/2014/main" id="{531FDDE1-1BFE-4DAE-9F1C-DEB1DD12B59F}"/>
              </a:ext>
            </a:extLst>
          </p:cNvPr>
          <p:cNvSpPr/>
          <p:nvPr/>
        </p:nvSpPr>
        <p:spPr>
          <a:xfrm rot="11916774">
            <a:off x="5534183" y="3224995"/>
            <a:ext cx="619066" cy="436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D0AF1-D791-461D-9DA7-AF79FF7FC4F1}"/>
              </a:ext>
            </a:extLst>
          </p:cNvPr>
          <p:cNvSpPr txBox="1"/>
          <p:nvPr/>
        </p:nvSpPr>
        <p:spPr>
          <a:xfrm rot="1202985">
            <a:off x="5697622" y="2902883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46870-C556-47C7-A912-5CFE9F7E6CD6}"/>
              </a:ext>
            </a:extLst>
          </p:cNvPr>
          <p:cNvSpPr txBox="1"/>
          <p:nvPr/>
        </p:nvSpPr>
        <p:spPr>
          <a:xfrm>
            <a:off x="6016435" y="688027"/>
            <a:ext cx="5985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git checkout Feature1</a:t>
            </a:r>
          </a:p>
          <a:p>
            <a:r>
              <a:rPr lang="en-US" sz="2400" dirty="0">
                <a:solidFill>
                  <a:srgbClr val="0070C0"/>
                </a:solidFill>
              </a:rPr>
              <a:t>git merge Main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7AF0B4-8F0D-4DA4-B4EA-2523D1AE63E0}"/>
              </a:ext>
            </a:extLst>
          </p:cNvPr>
          <p:cNvGrpSpPr/>
          <p:nvPr/>
        </p:nvGrpSpPr>
        <p:grpSpPr>
          <a:xfrm>
            <a:off x="7649268" y="3559947"/>
            <a:ext cx="1180389" cy="369332"/>
            <a:chOff x="7767084" y="2927520"/>
            <a:chExt cx="1180389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B12C2A-3B2B-470D-B167-29526FCEDD48}"/>
                </a:ext>
              </a:extLst>
            </p:cNvPr>
            <p:cNvSpPr txBox="1"/>
            <p:nvPr/>
          </p:nvSpPr>
          <p:spPr>
            <a:xfrm>
              <a:off x="8135256" y="2927520"/>
              <a:ext cx="812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CB229CB-1E9D-4849-9A8A-8524E36F5047}"/>
                </a:ext>
              </a:extLst>
            </p:cNvPr>
            <p:cNvCxnSpPr>
              <a:stCxn id="25" idx="1"/>
            </p:cNvCxnSpPr>
            <p:nvPr/>
          </p:nvCxnSpPr>
          <p:spPr>
            <a:xfrm flipH="1" flipV="1">
              <a:off x="7767084" y="3104707"/>
              <a:ext cx="368172" cy="7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375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5B39B65-8FC1-44FA-9C09-68DE9B31A024}"/>
              </a:ext>
            </a:extLst>
          </p:cNvPr>
          <p:cNvSpPr/>
          <p:nvPr/>
        </p:nvSpPr>
        <p:spPr>
          <a:xfrm>
            <a:off x="4419600" y="5968314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7222FE-DFAA-44BB-AF27-EE4FF7923737}"/>
              </a:ext>
            </a:extLst>
          </p:cNvPr>
          <p:cNvSpPr/>
          <p:nvPr/>
        </p:nvSpPr>
        <p:spPr>
          <a:xfrm>
            <a:off x="4419600" y="4934466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754196-E87F-4F08-A141-E6B8EE1002F0}"/>
              </a:ext>
            </a:extLst>
          </p:cNvPr>
          <p:cNvSpPr/>
          <p:nvPr/>
        </p:nvSpPr>
        <p:spPr>
          <a:xfrm>
            <a:off x="4405184" y="3976818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A33A45-7D2F-42A6-8D0E-4357A740A3EA}"/>
              </a:ext>
            </a:extLst>
          </p:cNvPr>
          <p:cNvSpPr/>
          <p:nvPr/>
        </p:nvSpPr>
        <p:spPr>
          <a:xfrm>
            <a:off x="4405184" y="2873977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6D72E7-0858-44D6-950A-4D9AC88C1B6E}"/>
              </a:ext>
            </a:extLst>
          </p:cNvPr>
          <p:cNvSpPr/>
          <p:nvPr/>
        </p:nvSpPr>
        <p:spPr>
          <a:xfrm>
            <a:off x="6161903" y="5173362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7F55D8-20D7-44A8-9AAF-B7E7A741022B}"/>
              </a:ext>
            </a:extLst>
          </p:cNvPr>
          <p:cNvSpPr/>
          <p:nvPr/>
        </p:nvSpPr>
        <p:spPr>
          <a:xfrm>
            <a:off x="6161902" y="3407586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EF11E6-C574-4791-A536-3C3C68EF6361}"/>
              </a:ext>
            </a:extLst>
          </p:cNvPr>
          <p:cNvSpPr/>
          <p:nvPr/>
        </p:nvSpPr>
        <p:spPr>
          <a:xfrm>
            <a:off x="6131011" y="4296034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167E978-ED00-45AD-94A1-E44A93A92D98}"/>
              </a:ext>
            </a:extLst>
          </p:cNvPr>
          <p:cNvSpPr/>
          <p:nvPr/>
        </p:nvSpPr>
        <p:spPr>
          <a:xfrm>
            <a:off x="2754527" y="3820297"/>
            <a:ext cx="1396313" cy="5684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9A91672-A9CA-45C3-B29C-9FFC12A6BA3D}"/>
              </a:ext>
            </a:extLst>
          </p:cNvPr>
          <p:cNvSpPr/>
          <p:nvPr/>
        </p:nvSpPr>
        <p:spPr>
          <a:xfrm>
            <a:off x="2807043" y="1969873"/>
            <a:ext cx="1396313" cy="5684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BB72DB5-0E91-413E-8A3C-E9424CC280CE}"/>
              </a:ext>
            </a:extLst>
          </p:cNvPr>
          <p:cNvSpPr/>
          <p:nvPr/>
        </p:nvSpPr>
        <p:spPr>
          <a:xfrm>
            <a:off x="2807043" y="2906927"/>
            <a:ext cx="1396313" cy="56841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3EAFCE-EF80-4F41-BFC2-85E5AB16C0E8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3505200" y="2538284"/>
            <a:ext cx="0" cy="36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10D264-3135-470C-BB35-EEB5625D5366}"/>
              </a:ext>
            </a:extLst>
          </p:cNvPr>
          <p:cNvCxnSpPr>
            <a:stCxn id="21" idx="4"/>
            <a:endCxn id="18" idx="0"/>
          </p:cNvCxnSpPr>
          <p:nvPr/>
        </p:nvCxnSpPr>
        <p:spPr>
          <a:xfrm flipH="1">
            <a:off x="3452684" y="3475338"/>
            <a:ext cx="52516" cy="34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24295D-A951-4A03-BAFB-1227A40A21E0}"/>
              </a:ext>
            </a:extLst>
          </p:cNvPr>
          <p:cNvCxnSpPr>
            <a:stCxn id="18" idx="6"/>
            <a:endCxn id="6" idx="2"/>
          </p:cNvCxnSpPr>
          <p:nvPr/>
        </p:nvCxnSpPr>
        <p:spPr>
          <a:xfrm>
            <a:off x="4150840" y="4104503"/>
            <a:ext cx="254344" cy="19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27F5CF-A36A-44FA-A4B7-01220EA393E3}"/>
              </a:ext>
            </a:extLst>
          </p:cNvPr>
          <p:cNvCxnSpPr>
            <a:stCxn id="10" idx="2"/>
            <a:endCxn id="2" idx="7"/>
          </p:cNvCxnSpPr>
          <p:nvPr/>
        </p:nvCxnSpPr>
        <p:spPr>
          <a:xfrm flipH="1">
            <a:off x="5375875" y="5457568"/>
            <a:ext cx="786028" cy="60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3B5ED3-8BD1-4469-A0B2-6ACE98C83AD2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4965357" y="3512409"/>
            <a:ext cx="0" cy="46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84E031-3CA2-4947-BBA2-DEC0B9900CFB}"/>
              </a:ext>
            </a:extLst>
          </p:cNvPr>
          <p:cNvCxnSpPr>
            <a:stCxn id="6" idx="4"/>
            <a:endCxn id="5" idx="0"/>
          </p:cNvCxnSpPr>
          <p:nvPr/>
        </p:nvCxnSpPr>
        <p:spPr>
          <a:xfrm>
            <a:off x="4965357" y="4615250"/>
            <a:ext cx="14416" cy="31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DF4F9E-60E4-44CB-830D-3C8FBB5989AF}"/>
              </a:ext>
            </a:extLst>
          </p:cNvPr>
          <p:cNvCxnSpPr>
            <a:stCxn id="5" idx="4"/>
            <a:endCxn id="2" idx="0"/>
          </p:cNvCxnSpPr>
          <p:nvPr/>
        </p:nvCxnSpPr>
        <p:spPr>
          <a:xfrm>
            <a:off x="4979773" y="5572898"/>
            <a:ext cx="0" cy="39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AAD78E-4EC1-49CF-A59B-E29AD0FAF0A3}"/>
              </a:ext>
            </a:extLst>
          </p:cNvPr>
          <p:cNvCxnSpPr>
            <a:stCxn id="14" idx="4"/>
            <a:endCxn id="10" idx="0"/>
          </p:cNvCxnSpPr>
          <p:nvPr/>
        </p:nvCxnSpPr>
        <p:spPr>
          <a:xfrm>
            <a:off x="6829168" y="4864445"/>
            <a:ext cx="30892" cy="30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4DEB88-2E45-4B60-93D5-286003EE2DFC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6829168" y="3975997"/>
            <a:ext cx="30891" cy="32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row: Right 3">
            <a:extLst>
              <a:ext uri="{FF2B5EF4-FFF2-40B4-BE49-F238E27FC236}">
                <a16:creationId xmlns:a16="http://schemas.microsoft.com/office/drawing/2014/main" id="{531FDDE1-1BFE-4DAE-9F1C-DEB1DD12B59F}"/>
              </a:ext>
            </a:extLst>
          </p:cNvPr>
          <p:cNvSpPr/>
          <p:nvPr/>
        </p:nvSpPr>
        <p:spPr>
          <a:xfrm rot="11916774">
            <a:off x="5733506" y="3257659"/>
            <a:ext cx="414389" cy="4368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628DA3-5353-488C-8B46-DDEF52C2303A}"/>
              </a:ext>
            </a:extLst>
          </p:cNvPr>
          <p:cNvCxnSpPr/>
          <p:nvPr/>
        </p:nvCxnSpPr>
        <p:spPr>
          <a:xfrm flipV="1">
            <a:off x="5321717" y="2552188"/>
            <a:ext cx="638719" cy="12778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F8B774-2A3B-4415-8838-B6AEA18713A8}"/>
              </a:ext>
            </a:extLst>
          </p:cNvPr>
          <p:cNvSpPr txBox="1"/>
          <p:nvPr/>
        </p:nvSpPr>
        <p:spPr>
          <a:xfrm>
            <a:off x="5525530" y="2156772"/>
            <a:ext cx="152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 Request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7A1F52-86FE-4E0A-8B45-06A6D1998F72}"/>
              </a:ext>
            </a:extLst>
          </p:cNvPr>
          <p:cNvGrpSpPr/>
          <p:nvPr/>
        </p:nvGrpSpPr>
        <p:grpSpPr>
          <a:xfrm>
            <a:off x="7759681" y="3559947"/>
            <a:ext cx="1180389" cy="369332"/>
            <a:chOff x="7767084" y="2927520"/>
            <a:chExt cx="1180389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EF0276-AF57-4175-AE98-E0DC41BCBF11}"/>
                </a:ext>
              </a:extLst>
            </p:cNvPr>
            <p:cNvSpPr txBox="1"/>
            <p:nvPr/>
          </p:nvSpPr>
          <p:spPr>
            <a:xfrm>
              <a:off x="8135256" y="2927520"/>
              <a:ext cx="812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67A007F-877B-4AEE-A783-A388B74C6B49}"/>
                </a:ext>
              </a:extLst>
            </p:cNvPr>
            <p:cNvCxnSpPr>
              <a:stCxn id="25" idx="1"/>
            </p:cNvCxnSpPr>
            <p:nvPr/>
          </p:nvCxnSpPr>
          <p:spPr>
            <a:xfrm flipH="1" flipV="1">
              <a:off x="7767084" y="3104707"/>
              <a:ext cx="368172" cy="7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17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117E3D-D3CB-4A5E-ABD9-6AD3F2FAB04E}"/>
              </a:ext>
            </a:extLst>
          </p:cNvPr>
          <p:cNvSpPr/>
          <p:nvPr/>
        </p:nvSpPr>
        <p:spPr>
          <a:xfrm>
            <a:off x="1227707" y="1052047"/>
            <a:ext cx="3206839" cy="309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Repo on your 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2754E-1005-4AFB-960F-A94BBA96D357}"/>
              </a:ext>
            </a:extLst>
          </p:cNvPr>
          <p:cNvSpPr/>
          <p:nvPr/>
        </p:nvSpPr>
        <p:spPr>
          <a:xfrm>
            <a:off x="7286960" y="1052047"/>
            <a:ext cx="3206839" cy="30909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Remote Repository </a:t>
            </a:r>
          </a:p>
          <a:p>
            <a:pPr algn="ctr"/>
            <a:r>
              <a:rPr lang="en-US" sz="2800" dirty="0"/>
              <a:t>(origin)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38D0B62-26B8-4F66-8BB7-DF0A144DB688}"/>
              </a:ext>
            </a:extLst>
          </p:cNvPr>
          <p:cNvSpPr/>
          <p:nvPr/>
        </p:nvSpPr>
        <p:spPr>
          <a:xfrm>
            <a:off x="4590412" y="2043592"/>
            <a:ext cx="2540682" cy="52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212FF6E-0403-4572-8BB4-95D238CAF681}"/>
              </a:ext>
            </a:extLst>
          </p:cNvPr>
          <p:cNvSpPr/>
          <p:nvPr/>
        </p:nvSpPr>
        <p:spPr>
          <a:xfrm rot="10800000">
            <a:off x="4527262" y="3035136"/>
            <a:ext cx="2540682" cy="52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F404E2-7BFD-4EBB-8F5B-D85383FF9DCD}"/>
              </a:ext>
            </a:extLst>
          </p:cNvPr>
          <p:cNvSpPr txBox="1"/>
          <p:nvPr/>
        </p:nvSpPr>
        <p:spPr>
          <a:xfrm>
            <a:off x="5340554" y="2605647"/>
            <a:ext cx="1896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61E776-392D-4AE4-94E9-ECFEF0A16FA6}"/>
              </a:ext>
            </a:extLst>
          </p:cNvPr>
          <p:cNvSpPr txBox="1"/>
          <p:nvPr/>
        </p:nvSpPr>
        <p:spPr>
          <a:xfrm>
            <a:off x="5306499" y="1596525"/>
            <a:ext cx="1896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9883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97A851-3436-412F-B479-1049361FF0C4}"/>
              </a:ext>
            </a:extLst>
          </p:cNvPr>
          <p:cNvSpPr/>
          <p:nvPr/>
        </p:nvSpPr>
        <p:spPr>
          <a:xfrm>
            <a:off x="793822" y="1101144"/>
            <a:ext cx="3206839" cy="309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Work Area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117E3D-D3CB-4A5E-ABD9-6AD3F2FAB04E}"/>
              </a:ext>
            </a:extLst>
          </p:cNvPr>
          <p:cNvSpPr/>
          <p:nvPr/>
        </p:nvSpPr>
        <p:spPr>
          <a:xfrm>
            <a:off x="7628297" y="1101143"/>
            <a:ext cx="3206839" cy="309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Repo on your machine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90730CD-0254-4A6D-874E-1366B8077702}"/>
              </a:ext>
            </a:extLst>
          </p:cNvPr>
          <p:cNvSpPr/>
          <p:nvPr/>
        </p:nvSpPr>
        <p:spPr>
          <a:xfrm rot="10800000">
            <a:off x="4136279" y="3251541"/>
            <a:ext cx="3123689" cy="52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EB25E7-04EB-4937-A099-DC26A3C5A7C8}"/>
              </a:ext>
            </a:extLst>
          </p:cNvPr>
          <p:cNvSpPr txBox="1"/>
          <p:nvPr/>
        </p:nvSpPr>
        <p:spPr>
          <a:xfrm>
            <a:off x="4664111" y="2751478"/>
            <a:ext cx="2780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Check out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8F1E6F-9CF5-42F7-B443-019E2F2B0416}"/>
              </a:ext>
            </a:extLst>
          </p:cNvPr>
          <p:cNvSpPr/>
          <p:nvPr/>
        </p:nvSpPr>
        <p:spPr>
          <a:xfrm>
            <a:off x="4136279" y="2043592"/>
            <a:ext cx="3123689" cy="521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A3ADAD-64D8-4DEC-815A-B2DB7D4E5E92}"/>
              </a:ext>
            </a:extLst>
          </p:cNvPr>
          <p:cNvSpPr txBox="1"/>
          <p:nvPr/>
        </p:nvSpPr>
        <p:spPr>
          <a:xfrm>
            <a:off x="4615564" y="1596525"/>
            <a:ext cx="2780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72135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5B39B65-8FC1-44FA-9C09-68DE9B31A024}"/>
              </a:ext>
            </a:extLst>
          </p:cNvPr>
          <p:cNvSpPr/>
          <p:nvPr/>
        </p:nvSpPr>
        <p:spPr>
          <a:xfrm>
            <a:off x="4384589" y="5196789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7222FE-DFAA-44BB-AF27-EE4FF7923737}"/>
              </a:ext>
            </a:extLst>
          </p:cNvPr>
          <p:cNvSpPr/>
          <p:nvPr/>
        </p:nvSpPr>
        <p:spPr>
          <a:xfrm>
            <a:off x="4384589" y="4162941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6D72E7-0858-44D6-950A-4D9AC88C1B6E}"/>
              </a:ext>
            </a:extLst>
          </p:cNvPr>
          <p:cNvSpPr/>
          <p:nvPr/>
        </p:nvSpPr>
        <p:spPr>
          <a:xfrm>
            <a:off x="6126892" y="4401837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7F55D8-20D7-44A8-9AAF-B7E7A741022B}"/>
              </a:ext>
            </a:extLst>
          </p:cNvPr>
          <p:cNvSpPr/>
          <p:nvPr/>
        </p:nvSpPr>
        <p:spPr>
          <a:xfrm>
            <a:off x="6126891" y="2636061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EF11E6-C574-4791-A536-3C3C68EF6361}"/>
              </a:ext>
            </a:extLst>
          </p:cNvPr>
          <p:cNvSpPr/>
          <p:nvPr/>
        </p:nvSpPr>
        <p:spPr>
          <a:xfrm>
            <a:off x="6096000" y="3524509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27F5CF-A36A-44FA-A4B7-01220EA393E3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5504936" y="4438299"/>
            <a:ext cx="621956" cy="24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DF4F9E-60E4-44CB-830D-3C8FBB5989AF}"/>
              </a:ext>
            </a:extLst>
          </p:cNvPr>
          <p:cNvCxnSpPr>
            <a:stCxn id="5" idx="4"/>
            <a:endCxn id="2" idx="0"/>
          </p:cNvCxnSpPr>
          <p:nvPr/>
        </p:nvCxnSpPr>
        <p:spPr>
          <a:xfrm>
            <a:off x="4944762" y="4801373"/>
            <a:ext cx="0" cy="39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AAD78E-4EC1-49CF-A59B-E29AD0FAF0A3}"/>
              </a:ext>
            </a:extLst>
          </p:cNvPr>
          <p:cNvCxnSpPr>
            <a:stCxn id="14" idx="4"/>
            <a:endCxn id="10" idx="0"/>
          </p:cNvCxnSpPr>
          <p:nvPr/>
        </p:nvCxnSpPr>
        <p:spPr>
          <a:xfrm>
            <a:off x="6794157" y="4092920"/>
            <a:ext cx="30892" cy="30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4DEB88-2E45-4B60-93D5-286003EE2DFC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6794157" y="3204472"/>
            <a:ext cx="30891" cy="32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809F3F-2C54-4A53-BA94-82587F136A51}"/>
              </a:ext>
            </a:extLst>
          </p:cNvPr>
          <p:cNvGrpSpPr/>
          <p:nvPr/>
        </p:nvGrpSpPr>
        <p:grpSpPr>
          <a:xfrm>
            <a:off x="8903434" y="2880521"/>
            <a:ext cx="1463885" cy="369332"/>
            <a:chOff x="7767084" y="2927520"/>
            <a:chExt cx="1463885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7B5054-C510-4B8D-80CC-55EDD13F98DF}"/>
                </a:ext>
              </a:extLst>
            </p:cNvPr>
            <p:cNvSpPr txBox="1"/>
            <p:nvPr/>
          </p:nvSpPr>
          <p:spPr>
            <a:xfrm>
              <a:off x="8135256" y="2927520"/>
              <a:ext cx="1095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3453873-527C-4810-85D7-8C5D04291400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7767084" y="3104708"/>
              <a:ext cx="368172" cy="7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D964E9-F3AF-4603-8FAA-22A1523AC383}"/>
              </a:ext>
            </a:extLst>
          </p:cNvPr>
          <p:cNvGrpSpPr/>
          <p:nvPr/>
        </p:nvGrpSpPr>
        <p:grpSpPr>
          <a:xfrm>
            <a:off x="7837106" y="2888000"/>
            <a:ext cx="1180389" cy="369332"/>
            <a:chOff x="7767084" y="2927520"/>
            <a:chExt cx="1180389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536FA1-26FA-4AB6-9E34-95E390BAEEB8}"/>
                </a:ext>
              </a:extLst>
            </p:cNvPr>
            <p:cNvSpPr txBox="1"/>
            <p:nvPr/>
          </p:nvSpPr>
          <p:spPr>
            <a:xfrm>
              <a:off x="8135256" y="2927520"/>
              <a:ext cx="812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FF8E2E1-EA39-453E-893C-F038475548CB}"/>
                </a:ext>
              </a:extLst>
            </p:cNvPr>
            <p:cNvCxnSpPr>
              <a:stCxn id="17" idx="1"/>
            </p:cNvCxnSpPr>
            <p:nvPr/>
          </p:nvCxnSpPr>
          <p:spPr>
            <a:xfrm flipH="1" flipV="1">
              <a:off x="7767084" y="3104707"/>
              <a:ext cx="368172" cy="7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11F90AF-CDA1-48B1-9DC6-7D0E7A93552C}"/>
              </a:ext>
            </a:extLst>
          </p:cNvPr>
          <p:cNvSpPr txBox="1"/>
          <p:nvPr/>
        </p:nvSpPr>
        <p:spPr>
          <a:xfrm>
            <a:off x="2874216" y="4253633"/>
            <a:ext cx="81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043F7E-BD47-4DB8-B313-29D3047780A8}"/>
              </a:ext>
            </a:extLst>
          </p:cNvPr>
          <p:cNvCxnSpPr>
            <a:cxnSpLocks/>
          </p:cNvCxnSpPr>
          <p:nvPr/>
        </p:nvCxnSpPr>
        <p:spPr>
          <a:xfrm>
            <a:off x="3517558" y="4441131"/>
            <a:ext cx="700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79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5B39B65-8FC1-44FA-9C09-68DE9B31A024}"/>
              </a:ext>
            </a:extLst>
          </p:cNvPr>
          <p:cNvSpPr/>
          <p:nvPr/>
        </p:nvSpPr>
        <p:spPr>
          <a:xfrm>
            <a:off x="4384589" y="5196789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7222FE-DFAA-44BB-AF27-EE4FF7923737}"/>
              </a:ext>
            </a:extLst>
          </p:cNvPr>
          <p:cNvSpPr/>
          <p:nvPr/>
        </p:nvSpPr>
        <p:spPr>
          <a:xfrm>
            <a:off x="4384589" y="4162941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6D72E7-0858-44D6-950A-4D9AC88C1B6E}"/>
              </a:ext>
            </a:extLst>
          </p:cNvPr>
          <p:cNvSpPr/>
          <p:nvPr/>
        </p:nvSpPr>
        <p:spPr>
          <a:xfrm>
            <a:off x="6126892" y="4401837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7F55D8-20D7-44A8-9AAF-B7E7A741022B}"/>
              </a:ext>
            </a:extLst>
          </p:cNvPr>
          <p:cNvSpPr/>
          <p:nvPr/>
        </p:nvSpPr>
        <p:spPr>
          <a:xfrm>
            <a:off x="6126891" y="2636061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 / Main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EF11E6-C574-4791-A536-3C3C68EF6361}"/>
              </a:ext>
            </a:extLst>
          </p:cNvPr>
          <p:cNvSpPr/>
          <p:nvPr/>
        </p:nvSpPr>
        <p:spPr>
          <a:xfrm>
            <a:off x="6096000" y="3524509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27F5CF-A36A-44FA-A4B7-01220EA393E3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5504936" y="4438299"/>
            <a:ext cx="621956" cy="24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DF4F9E-60E4-44CB-830D-3C8FBB5989AF}"/>
              </a:ext>
            </a:extLst>
          </p:cNvPr>
          <p:cNvCxnSpPr>
            <a:stCxn id="5" idx="4"/>
            <a:endCxn id="2" idx="0"/>
          </p:cNvCxnSpPr>
          <p:nvPr/>
        </p:nvCxnSpPr>
        <p:spPr>
          <a:xfrm>
            <a:off x="4944762" y="4801373"/>
            <a:ext cx="0" cy="39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AAD78E-4EC1-49CF-A59B-E29AD0FAF0A3}"/>
              </a:ext>
            </a:extLst>
          </p:cNvPr>
          <p:cNvCxnSpPr>
            <a:stCxn id="14" idx="4"/>
            <a:endCxn id="10" idx="0"/>
          </p:cNvCxnSpPr>
          <p:nvPr/>
        </p:nvCxnSpPr>
        <p:spPr>
          <a:xfrm>
            <a:off x="6794157" y="4092920"/>
            <a:ext cx="30892" cy="30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4DEB88-2E45-4B60-93D5-286003EE2DFC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6794157" y="3204472"/>
            <a:ext cx="30891" cy="32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2BE1A04-0374-4741-A1B8-8D6A4EA99918}"/>
              </a:ext>
            </a:extLst>
          </p:cNvPr>
          <p:cNvSpPr txBox="1"/>
          <p:nvPr/>
        </p:nvSpPr>
        <p:spPr>
          <a:xfrm>
            <a:off x="3657600" y="1207294"/>
            <a:ext cx="2593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Fast Forward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64318-21C5-42AD-97FE-1813CA09A1DA}"/>
              </a:ext>
            </a:extLst>
          </p:cNvPr>
          <p:cNvGrpSpPr/>
          <p:nvPr/>
        </p:nvGrpSpPr>
        <p:grpSpPr>
          <a:xfrm>
            <a:off x="8701607" y="2724003"/>
            <a:ext cx="1463885" cy="369332"/>
            <a:chOff x="7767084" y="2927520"/>
            <a:chExt cx="1463885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064BEF-1FD9-492E-A88C-86B85CFD99EB}"/>
                </a:ext>
              </a:extLst>
            </p:cNvPr>
            <p:cNvSpPr txBox="1"/>
            <p:nvPr/>
          </p:nvSpPr>
          <p:spPr>
            <a:xfrm>
              <a:off x="8135256" y="2927520"/>
              <a:ext cx="1095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Feature1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877BF7-43C2-45F2-936E-145187C798D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7767084" y="3104708"/>
              <a:ext cx="368172" cy="7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0A7B590-E1CF-4279-B727-CAE1F1066193}"/>
              </a:ext>
            </a:extLst>
          </p:cNvPr>
          <p:cNvGrpSpPr/>
          <p:nvPr/>
        </p:nvGrpSpPr>
        <p:grpSpPr>
          <a:xfrm>
            <a:off x="7635279" y="2731482"/>
            <a:ext cx="1180389" cy="369332"/>
            <a:chOff x="7767084" y="2927520"/>
            <a:chExt cx="1180389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8B289B-8267-48C8-B90C-8E3BE5540463}"/>
                </a:ext>
              </a:extLst>
            </p:cNvPr>
            <p:cNvSpPr txBox="1"/>
            <p:nvPr/>
          </p:nvSpPr>
          <p:spPr>
            <a:xfrm>
              <a:off x="8135256" y="2927520"/>
              <a:ext cx="812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HEAD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7DE0CE3-22F5-4E95-810E-062C23DEF0EE}"/>
                </a:ext>
              </a:extLst>
            </p:cNvPr>
            <p:cNvCxnSpPr>
              <a:stCxn id="17" idx="1"/>
            </p:cNvCxnSpPr>
            <p:nvPr/>
          </p:nvCxnSpPr>
          <p:spPr>
            <a:xfrm flipH="1" flipV="1">
              <a:off x="7767084" y="3104707"/>
              <a:ext cx="368172" cy="7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9CFE556-CC5A-4124-88ED-6A4C5C52B5B5}"/>
              </a:ext>
            </a:extLst>
          </p:cNvPr>
          <p:cNvSpPr txBox="1"/>
          <p:nvPr/>
        </p:nvSpPr>
        <p:spPr>
          <a:xfrm>
            <a:off x="10523048" y="2729586"/>
            <a:ext cx="81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619FA5-6CD6-4801-B086-0697CD6CC598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10037805" y="2901191"/>
            <a:ext cx="485243" cy="13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45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38FB0F-DAEF-47FC-AD82-10E8B85827DD}"/>
              </a:ext>
            </a:extLst>
          </p:cNvPr>
          <p:cNvSpPr txBox="1"/>
          <p:nvPr/>
        </p:nvSpPr>
        <p:spPr>
          <a:xfrm>
            <a:off x="1522499" y="977462"/>
            <a:ext cx="7558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So, What is Git?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5CED31-27B0-4BDE-845B-71A26B706302}"/>
              </a:ext>
            </a:extLst>
          </p:cNvPr>
          <p:cNvSpPr/>
          <p:nvPr/>
        </p:nvSpPr>
        <p:spPr>
          <a:xfrm>
            <a:off x="1593505" y="2397501"/>
            <a:ext cx="8814336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Version Control – So What Is That?</a:t>
            </a:r>
          </a:p>
          <a:p>
            <a:r>
              <a:rPr lang="en-US" sz="3600" dirty="0"/>
              <a:t>	Ability to go back to a working version</a:t>
            </a:r>
          </a:p>
          <a:p>
            <a:r>
              <a:rPr lang="en-US" sz="3600" dirty="0"/>
              <a:t>	Ability to switch among tasks safely</a:t>
            </a:r>
          </a:p>
          <a:p>
            <a:r>
              <a:rPr lang="en-US" sz="3600" dirty="0"/>
              <a:t>	Ability to share code safely</a:t>
            </a:r>
          </a:p>
        </p:txBody>
      </p:sp>
    </p:spTree>
    <p:extLst>
      <p:ext uri="{BB962C8B-B14F-4D97-AF65-F5344CB8AC3E}">
        <p14:creationId xmlns:p14="http://schemas.microsoft.com/office/powerpoint/2010/main" val="22924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5B39B65-8FC1-44FA-9C09-68DE9B31A024}"/>
              </a:ext>
            </a:extLst>
          </p:cNvPr>
          <p:cNvSpPr/>
          <p:nvPr/>
        </p:nvSpPr>
        <p:spPr>
          <a:xfrm>
            <a:off x="4384589" y="5196789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7222FE-DFAA-44BB-AF27-EE4FF7923737}"/>
              </a:ext>
            </a:extLst>
          </p:cNvPr>
          <p:cNvSpPr/>
          <p:nvPr/>
        </p:nvSpPr>
        <p:spPr>
          <a:xfrm>
            <a:off x="4384589" y="4162941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6D72E7-0858-44D6-950A-4D9AC88C1B6E}"/>
              </a:ext>
            </a:extLst>
          </p:cNvPr>
          <p:cNvSpPr/>
          <p:nvPr/>
        </p:nvSpPr>
        <p:spPr>
          <a:xfrm>
            <a:off x="6126892" y="4401837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7F55D8-20D7-44A8-9AAF-B7E7A741022B}"/>
              </a:ext>
            </a:extLst>
          </p:cNvPr>
          <p:cNvSpPr/>
          <p:nvPr/>
        </p:nvSpPr>
        <p:spPr>
          <a:xfrm>
            <a:off x="6126891" y="2636061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EF11E6-C574-4791-A536-3C3C68EF6361}"/>
              </a:ext>
            </a:extLst>
          </p:cNvPr>
          <p:cNvSpPr/>
          <p:nvPr/>
        </p:nvSpPr>
        <p:spPr>
          <a:xfrm>
            <a:off x="6096000" y="3524509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27F5CF-A36A-44FA-A4B7-01220EA393E3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5504936" y="4438299"/>
            <a:ext cx="621956" cy="247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DF4F9E-60E4-44CB-830D-3C8FBB5989AF}"/>
              </a:ext>
            </a:extLst>
          </p:cNvPr>
          <p:cNvCxnSpPr>
            <a:stCxn id="5" idx="4"/>
            <a:endCxn id="2" idx="0"/>
          </p:cNvCxnSpPr>
          <p:nvPr/>
        </p:nvCxnSpPr>
        <p:spPr>
          <a:xfrm>
            <a:off x="4944762" y="4801373"/>
            <a:ext cx="0" cy="39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AAD78E-4EC1-49CF-A59B-E29AD0FAF0A3}"/>
              </a:ext>
            </a:extLst>
          </p:cNvPr>
          <p:cNvCxnSpPr>
            <a:stCxn id="14" idx="4"/>
            <a:endCxn id="10" idx="0"/>
          </p:cNvCxnSpPr>
          <p:nvPr/>
        </p:nvCxnSpPr>
        <p:spPr>
          <a:xfrm>
            <a:off x="6794157" y="4092920"/>
            <a:ext cx="30892" cy="30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4DEB88-2E45-4B60-93D5-286003EE2DFC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6794157" y="3204472"/>
            <a:ext cx="30891" cy="32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F3B8292-AB43-4A89-8FC7-DC3085209F16}"/>
              </a:ext>
            </a:extLst>
          </p:cNvPr>
          <p:cNvSpPr/>
          <p:nvPr/>
        </p:nvSpPr>
        <p:spPr>
          <a:xfrm>
            <a:off x="4384589" y="3129093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42AE16-4323-4FAF-9357-82EC4437168C}"/>
              </a:ext>
            </a:extLst>
          </p:cNvPr>
          <p:cNvCxnSpPr>
            <a:stCxn id="12" idx="4"/>
          </p:cNvCxnSpPr>
          <p:nvPr/>
        </p:nvCxnSpPr>
        <p:spPr>
          <a:xfrm>
            <a:off x="4944762" y="3767525"/>
            <a:ext cx="0" cy="39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30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5B39B65-8FC1-44FA-9C09-68DE9B31A024}"/>
              </a:ext>
            </a:extLst>
          </p:cNvPr>
          <p:cNvSpPr/>
          <p:nvPr/>
        </p:nvSpPr>
        <p:spPr>
          <a:xfrm>
            <a:off x="4384589" y="5196789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7222FE-DFAA-44BB-AF27-EE4FF7923737}"/>
              </a:ext>
            </a:extLst>
          </p:cNvPr>
          <p:cNvSpPr/>
          <p:nvPr/>
        </p:nvSpPr>
        <p:spPr>
          <a:xfrm>
            <a:off x="4384589" y="4162941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6D72E7-0858-44D6-950A-4D9AC88C1B6E}"/>
              </a:ext>
            </a:extLst>
          </p:cNvPr>
          <p:cNvSpPr/>
          <p:nvPr/>
        </p:nvSpPr>
        <p:spPr>
          <a:xfrm>
            <a:off x="6126892" y="4401837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7F55D8-20D7-44A8-9AAF-B7E7A741022B}"/>
              </a:ext>
            </a:extLst>
          </p:cNvPr>
          <p:cNvSpPr/>
          <p:nvPr/>
        </p:nvSpPr>
        <p:spPr>
          <a:xfrm>
            <a:off x="6126891" y="2636061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EF11E6-C574-4791-A536-3C3C68EF6361}"/>
              </a:ext>
            </a:extLst>
          </p:cNvPr>
          <p:cNvSpPr/>
          <p:nvPr/>
        </p:nvSpPr>
        <p:spPr>
          <a:xfrm>
            <a:off x="6096000" y="3524509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27F5CF-A36A-44FA-A4B7-01220EA393E3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5504936" y="4438299"/>
            <a:ext cx="621956" cy="247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DF4F9E-60E4-44CB-830D-3C8FBB5989AF}"/>
              </a:ext>
            </a:extLst>
          </p:cNvPr>
          <p:cNvCxnSpPr>
            <a:stCxn id="5" idx="4"/>
            <a:endCxn id="2" idx="0"/>
          </p:cNvCxnSpPr>
          <p:nvPr/>
        </p:nvCxnSpPr>
        <p:spPr>
          <a:xfrm>
            <a:off x="4944762" y="4801373"/>
            <a:ext cx="0" cy="39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AAD78E-4EC1-49CF-A59B-E29AD0FAF0A3}"/>
              </a:ext>
            </a:extLst>
          </p:cNvPr>
          <p:cNvCxnSpPr>
            <a:stCxn id="14" idx="4"/>
            <a:endCxn id="10" idx="0"/>
          </p:cNvCxnSpPr>
          <p:nvPr/>
        </p:nvCxnSpPr>
        <p:spPr>
          <a:xfrm>
            <a:off x="6794157" y="4092920"/>
            <a:ext cx="30892" cy="30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4DEB88-2E45-4B60-93D5-286003EE2DFC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6794157" y="3204472"/>
            <a:ext cx="30891" cy="32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F3B8292-AB43-4A89-8FC7-DC3085209F16}"/>
              </a:ext>
            </a:extLst>
          </p:cNvPr>
          <p:cNvSpPr/>
          <p:nvPr/>
        </p:nvSpPr>
        <p:spPr>
          <a:xfrm>
            <a:off x="4384589" y="3129093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42AE16-4323-4FAF-9357-82EC4437168C}"/>
              </a:ext>
            </a:extLst>
          </p:cNvPr>
          <p:cNvCxnSpPr>
            <a:stCxn id="12" idx="4"/>
          </p:cNvCxnSpPr>
          <p:nvPr/>
        </p:nvCxnSpPr>
        <p:spPr>
          <a:xfrm>
            <a:off x="4944762" y="3767525"/>
            <a:ext cx="0" cy="39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71CDA64-1EA2-4A91-82AA-9C99418037FC}"/>
              </a:ext>
            </a:extLst>
          </p:cNvPr>
          <p:cNvSpPr/>
          <p:nvPr/>
        </p:nvSpPr>
        <p:spPr>
          <a:xfrm>
            <a:off x="4944762" y="1783445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240EEB-DF88-45D4-9C74-12F3F4EFDD3B}"/>
              </a:ext>
            </a:extLst>
          </p:cNvPr>
          <p:cNvCxnSpPr>
            <a:cxnSpLocks/>
          </p:cNvCxnSpPr>
          <p:nvPr/>
        </p:nvCxnSpPr>
        <p:spPr>
          <a:xfrm flipH="1">
            <a:off x="5086350" y="2321832"/>
            <a:ext cx="248037" cy="807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6F3BED-3E94-4A62-BC52-2DC101714141}"/>
              </a:ext>
            </a:extLst>
          </p:cNvPr>
          <p:cNvCxnSpPr>
            <a:cxnSpLocks/>
          </p:cNvCxnSpPr>
          <p:nvPr/>
        </p:nvCxnSpPr>
        <p:spPr>
          <a:xfrm>
            <a:off x="5884261" y="2351856"/>
            <a:ext cx="318831" cy="45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6F18AB-DED2-46A1-9E57-54061D271D68}"/>
              </a:ext>
            </a:extLst>
          </p:cNvPr>
          <p:cNvSpPr txBox="1"/>
          <p:nvPr/>
        </p:nvSpPr>
        <p:spPr>
          <a:xfrm>
            <a:off x="4336313" y="632279"/>
            <a:ext cx="2337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True Merge</a:t>
            </a:r>
          </a:p>
        </p:txBody>
      </p:sp>
    </p:spTree>
    <p:extLst>
      <p:ext uri="{BB962C8B-B14F-4D97-AF65-F5344CB8AC3E}">
        <p14:creationId xmlns:p14="http://schemas.microsoft.com/office/powerpoint/2010/main" val="197149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5B39B65-8FC1-44FA-9C09-68DE9B31A024}"/>
              </a:ext>
            </a:extLst>
          </p:cNvPr>
          <p:cNvSpPr/>
          <p:nvPr/>
        </p:nvSpPr>
        <p:spPr>
          <a:xfrm>
            <a:off x="4384589" y="5196789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7222FE-DFAA-44BB-AF27-EE4FF7923737}"/>
              </a:ext>
            </a:extLst>
          </p:cNvPr>
          <p:cNvSpPr/>
          <p:nvPr/>
        </p:nvSpPr>
        <p:spPr>
          <a:xfrm>
            <a:off x="4384589" y="4162941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6D72E7-0858-44D6-950A-4D9AC88C1B6E}"/>
              </a:ext>
            </a:extLst>
          </p:cNvPr>
          <p:cNvSpPr/>
          <p:nvPr/>
        </p:nvSpPr>
        <p:spPr>
          <a:xfrm>
            <a:off x="6126892" y="4401837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7F55D8-20D7-44A8-9AAF-B7E7A741022B}"/>
              </a:ext>
            </a:extLst>
          </p:cNvPr>
          <p:cNvSpPr/>
          <p:nvPr/>
        </p:nvSpPr>
        <p:spPr>
          <a:xfrm>
            <a:off x="6126891" y="2636061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EF11E6-C574-4791-A536-3C3C68EF6361}"/>
              </a:ext>
            </a:extLst>
          </p:cNvPr>
          <p:cNvSpPr/>
          <p:nvPr/>
        </p:nvSpPr>
        <p:spPr>
          <a:xfrm>
            <a:off x="6096000" y="3524509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27F5CF-A36A-44FA-A4B7-01220EA393E3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5504936" y="4438299"/>
            <a:ext cx="621956" cy="247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DF4F9E-60E4-44CB-830D-3C8FBB5989AF}"/>
              </a:ext>
            </a:extLst>
          </p:cNvPr>
          <p:cNvCxnSpPr>
            <a:stCxn id="5" idx="4"/>
            <a:endCxn id="2" idx="0"/>
          </p:cNvCxnSpPr>
          <p:nvPr/>
        </p:nvCxnSpPr>
        <p:spPr>
          <a:xfrm>
            <a:off x="4944762" y="4801373"/>
            <a:ext cx="0" cy="39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AAD78E-4EC1-49CF-A59B-E29AD0FAF0A3}"/>
              </a:ext>
            </a:extLst>
          </p:cNvPr>
          <p:cNvCxnSpPr>
            <a:stCxn id="14" idx="4"/>
            <a:endCxn id="10" idx="0"/>
          </p:cNvCxnSpPr>
          <p:nvPr/>
        </p:nvCxnSpPr>
        <p:spPr>
          <a:xfrm>
            <a:off x="6794157" y="4092920"/>
            <a:ext cx="30892" cy="30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4DEB88-2E45-4B60-93D5-286003EE2DFC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6794157" y="3204472"/>
            <a:ext cx="30891" cy="32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F3B8292-AB43-4A89-8FC7-DC3085209F16}"/>
              </a:ext>
            </a:extLst>
          </p:cNvPr>
          <p:cNvSpPr/>
          <p:nvPr/>
        </p:nvSpPr>
        <p:spPr>
          <a:xfrm>
            <a:off x="4384589" y="3129093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42AE16-4323-4FAF-9357-82EC4437168C}"/>
              </a:ext>
            </a:extLst>
          </p:cNvPr>
          <p:cNvCxnSpPr>
            <a:stCxn id="12" idx="4"/>
          </p:cNvCxnSpPr>
          <p:nvPr/>
        </p:nvCxnSpPr>
        <p:spPr>
          <a:xfrm>
            <a:off x="4944762" y="3767525"/>
            <a:ext cx="0" cy="39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E3670B-A5A4-48BD-BACC-1F447413EA65}"/>
              </a:ext>
            </a:extLst>
          </p:cNvPr>
          <p:cNvSpPr txBox="1"/>
          <p:nvPr/>
        </p:nvSpPr>
        <p:spPr>
          <a:xfrm>
            <a:off x="3588224" y="797300"/>
            <a:ext cx="5077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Rebase solves the same problem as true merge</a:t>
            </a:r>
          </a:p>
        </p:txBody>
      </p:sp>
    </p:spTree>
    <p:extLst>
      <p:ext uri="{BB962C8B-B14F-4D97-AF65-F5344CB8AC3E}">
        <p14:creationId xmlns:p14="http://schemas.microsoft.com/office/powerpoint/2010/main" val="292609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5B39B65-8FC1-44FA-9C09-68DE9B31A024}"/>
              </a:ext>
            </a:extLst>
          </p:cNvPr>
          <p:cNvSpPr/>
          <p:nvPr/>
        </p:nvSpPr>
        <p:spPr>
          <a:xfrm>
            <a:off x="4384589" y="5196789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7222FE-DFAA-44BB-AF27-EE4FF7923737}"/>
              </a:ext>
            </a:extLst>
          </p:cNvPr>
          <p:cNvSpPr/>
          <p:nvPr/>
        </p:nvSpPr>
        <p:spPr>
          <a:xfrm>
            <a:off x="4384589" y="4162941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6D72E7-0858-44D6-950A-4D9AC88C1B6E}"/>
              </a:ext>
            </a:extLst>
          </p:cNvPr>
          <p:cNvSpPr/>
          <p:nvPr/>
        </p:nvSpPr>
        <p:spPr>
          <a:xfrm>
            <a:off x="6193632" y="4232962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7F55D8-20D7-44A8-9AAF-B7E7A741022B}"/>
              </a:ext>
            </a:extLst>
          </p:cNvPr>
          <p:cNvSpPr/>
          <p:nvPr/>
        </p:nvSpPr>
        <p:spPr>
          <a:xfrm>
            <a:off x="6193631" y="2467186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EF11E6-C574-4791-A536-3C3C68EF6361}"/>
              </a:ext>
            </a:extLst>
          </p:cNvPr>
          <p:cNvSpPr/>
          <p:nvPr/>
        </p:nvSpPr>
        <p:spPr>
          <a:xfrm>
            <a:off x="6162740" y="3355634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27F5CF-A36A-44FA-A4B7-01220EA393E3}"/>
              </a:ext>
            </a:extLst>
          </p:cNvPr>
          <p:cNvCxnSpPr>
            <a:cxnSpLocks/>
          </p:cNvCxnSpPr>
          <p:nvPr/>
        </p:nvCxnSpPr>
        <p:spPr>
          <a:xfrm flipH="1" flipV="1">
            <a:off x="5489490" y="3593617"/>
            <a:ext cx="704141" cy="88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DF4F9E-60E4-44CB-830D-3C8FBB5989AF}"/>
              </a:ext>
            </a:extLst>
          </p:cNvPr>
          <p:cNvCxnSpPr>
            <a:stCxn id="5" idx="4"/>
            <a:endCxn id="2" idx="0"/>
          </p:cNvCxnSpPr>
          <p:nvPr/>
        </p:nvCxnSpPr>
        <p:spPr>
          <a:xfrm>
            <a:off x="4944762" y="4801373"/>
            <a:ext cx="0" cy="39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AAD78E-4EC1-49CF-A59B-E29AD0FAF0A3}"/>
              </a:ext>
            </a:extLst>
          </p:cNvPr>
          <p:cNvCxnSpPr>
            <a:stCxn id="14" idx="4"/>
            <a:endCxn id="10" idx="0"/>
          </p:cNvCxnSpPr>
          <p:nvPr/>
        </p:nvCxnSpPr>
        <p:spPr>
          <a:xfrm>
            <a:off x="6860897" y="3924045"/>
            <a:ext cx="30892" cy="30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4DEB88-2E45-4B60-93D5-286003EE2DFC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6860897" y="3035597"/>
            <a:ext cx="30891" cy="32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F3B8292-AB43-4A89-8FC7-DC3085209F16}"/>
              </a:ext>
            </a:extLst>
          </p:cNvPr>
          <p:cNvSpPr/>
          <p:nvPr/>
        </p:nvSpPr>
        <p:spPr>
          <a:xfrm>
            <a:off x="4384589" y="3129093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42AE16-4323-4FAF-9357-82EC4437168C}"/>
              </a:ext>
            </a:extLst>
          </p:cNvPr>
          <p:cNvCxnSpPr>
            <a:stCxn id="12" idx="4"/>
          </p:cNvCxnSpPr>
          <p:nvPr/>
        </p:nvCxnSpPr>
        <p:spPr>
          <a:xfrm>
            <a:off x="4944762" y="3767525"/>
            <a:ext cx="0" cy="39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CDBD27-7D37-4F16-8942-9F68349EA013}"/>
              </a:ext>
            </a:extLst>
          </p:cNvPr>
          <p:cNvSpPr txBox="1"/>
          <p:nvPr/>
        </p:nvSpPr>
        <p:spPr>
          <a:xfrm>
            <a:off x="5331271" y="257587"/>
            <a:ext cx="1529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A83FA-2B65-4193-8A82-E3AB5EC88786}"/>
              </a:ext>
            </a:extLst>
          </p:cNvPr>
          <p:cNvSpPr txBox="1"/>
          <p:nvPr/>
        </p:nvSpPr>
        <p:spPr>
          <a:xfrm>
            <a:off x="4287505" y="900954"/>
            <a:ext cx="5007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git checkout Feature1</a:t>
            </a:r>
          </a:p>
          <a:p>
            <a:r>
              <a:rPr lang="en-US" sz="3600" dirty="0">
                <a:solidFill>
                  <a:srgbClr val="0070C0"/>
                </a:solidFill>
              </a:rPr>
              <a:t>git rebase main</a:t>
            </a:r>
          </a:p>
        </p:txBody>
      </p:sp>
    </p:spTree>
    <p:extLst>
      <p:ext uri="{BB962C8B-B14F-4D97-AF65-F5344CB8AC3E}">
        <p14:creationId xmlns:p14="http://schemas.microsoft.com/office/powerpoint/2010/main" val="68527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77222FE-DFAA-44BB-AF27-EE4FF7923737}"/>
              </a:ext>
            </a:extLst>
          </p:cNvPr>
          <p:cNvSpPr/>
          <p:nvPr/>
        </p:nvSpPr>
        <p:spPr>
          <a:xfrm>
            <a:off x="4505325" y="5463103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754196-E87F-4F08-A141-E6B8EE1002F0}"/>
              </a:ext>
            </a:extLst>
          </p:cNvPr>
          <p:cNvSpPr/>
          <p:nvPr/>
        </p:nvSpPr>
        <p:spPr>
          <a:xfrm>
            <a:off x="4490909" y="4505455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A33A45-7D2F-42A6-8D0E-4357A740A3EA}"/>
              </a:ext>
            </a:extLst>
          </p:cNvPr>
          <p:cNvSpPr/>
          <p:nvPr/>
        </p:nvSpPr>
        <p:spPr>
          <a:xfrm>
            <a:off x="4490909" y="3402614"/>
            <a:ext cx="1120346" cy="638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C6D72E7-0858-44D6-950A-4D9AC88C1B6E}"/>
              </a:ext>
            </a:extLst>
          </p:cNvPr>
          <p:cNvSpPr/>
          <p:nvPr/>
        </p:nvSpPr>
        <p:spPr>
          <a:xfrm>
            <a:off x="4398233" y="2519599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7F55D8-20D7-44A8-9AAF-B7E7A741022B}"/>
              </a:ext>
            </a:extLst>
          </p:cNvPr>
          <p:cNvSpPr/>
          <p:nvPr/>
        </p:nvSpPr>
        <p:spPr>
          <a:xfrm>
            <a:off x="4398232" y="753823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EF11E6-C574-4791-A536-3C3C68EF6361}"/>
              </a:ext>
            </a:extLst>
          </p:cNvPr>
          <p:cNvSpPr/>
          <p:nvPr/>
        </p:nvSpPr>
        <p:spPr>
          <a:xfrm>
            <a:off x="4367341" y="1642271"/>
            <a:ext cx="1396313" cy="56841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3B5ED3-8BD1-4469-A0B2-6ACE98C83AD2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5051082" y="4041046"/>
            <a:ext cx="0" cy="46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84E031-3CA2-4947-BBA2-DEC0B9900CFB}"/>
              </a:ext>
            </a:extLst>
          </p:cNvPr>
          <p:cNvCxnSpPr>
            <a:stCxn id="6" idx="4"/>
            <a:endCxn id="5" idx="0"/>
          </p:cNvCxnSpPr>
          <p:nvPr/>
        </p:nvCxnSpPr>
        <p:spPr>
          <a:xfrm>
            <a:off x="5051082" y="5143887"/>
            <a:ext cx="14416" cy="31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83C921-C6A9-4D9A-858F-81EC14A19873}"/>
              </a:ext>
            </a:extLst>
          </p:cNvPr>
          <p:cNvCxnSpPr>
            <a:cxnSpLocks/>
          </p:cNvCxnSpPr>
          <p:nvPr/>
        </p:nvCxnSpPr>
        <p:spPr>
          <a:xfrm>
            <a:off x="5051082" y="3139071"/>
            <a:ext cx="0" cy="26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D7D45EF-C3A6-4E2B-9006-8CBCB9076927}"/>
              </a:ext>
            </a:extLst>
          </p:cNvPr>
          <p:cNvSpPr txBox="1"/>
          <p:nvPr/>
        </p:nvSpPr>
        <p:spPr>
          <a:xfrm>
            <a:off x="5640087" y="3066921"/>
            <a:ext cx="166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Rebase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C407F4-BF3E-4021-B213-471F29E53860}"/>
              </a:ext>
            </a:extLst>
          </p:cNvPr>
          <p:cNvCxnSpPr>
            <a:cxnSpLocks/>
          </p:cNvCxnSpPr>
          <p:nvPr/>
        </p:nvCxnSpPr>
        <p:spPr>
          <a:xfrm>
            <a:off x="5096389" y="2210682"/>
            <a:ext cx="0" cy="26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F3F891-CE7E-4316-8EC0-7EDF7F7F3983}"/>
              </a:ext>
            </a:extLst>
          </p:cNvPr>
          <p:cNvCxnSpPr>
            <a:cxnSpLocks/>
          </p:cNvCxnSpPr>
          <p:nvPr/>
        </p:nvCxnSpPr>
        <p:spPr>
          <a:xfrm>
            <a:off x="5133231" y="1322234"/>
            <a:ext cx="0" cy="26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22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D6C7-9889-42BC-871E-0E0AF58B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72A1F-9F93-4FC2-BB08-6AB55A232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Advantage: much cleaner history</a:t>
            </a:r>
          </a:p>
          <a:p>
            <a:r>
              <a:rPr lang="en-US" dirty="0"/>
              <a:t>Reduce conflicts: commit and rebase frequently</a:t>
            </a:r>
          </a:p>
          <a:p>
            <a:r>
              <a:rPr lang="en-US" dirty="0">
                <a:solidFill>
                  <a:srgbClr val="FF0000"/>
                </a:solidFill>
              </a:rPr>
              <a:t>Never rebase on the server</a:t>
            </a:r>
            <a:r>
              <a:rPr lang="en-US" dirty="0"/>
              <a:t>.  </a:t>
            </a:r>
          </a:p>
          <a:p>
            <a:r>
              <a:rPr lang="en-US" dirty="0"/>
              <a:t>Remember: you rebase </a:t>
            </a:r>
            <a:r>
              <a:rPr lang="en-US" i="1" dirty="0"/>
              <a:t>onto</a:t>
            </a:r>
            <a:r>
              <a:rPr lang="en-US" dirty="0"/>
              <a:t> another branch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      git checkout Feature1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      git rebase main</a:t>
            </a:r>
          </a:p>
          <a:p>
            <a:pPr marL="0" indent="0">
              <a:buNone/>
            </a:pPr>
            <a:r>
              <a:rPr lang="en-US" dirty="0"/>
              <a:t> You want to do this frequently – avoid conflicts building up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20ABD9-5D41-43F5-9E8A-378F07DEF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552" y="800667"/>
            <a:ext cx="2355167" cy="431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996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D6C7-9889-42BC-871E-0E0AF58B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72A1F-9F93-4FC2-BB08-6AB55A232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After rebasing, </a:t>
            </a:r>
            <a:r>
              <a:rPr lang="en-US" b="1" dirty="0"/>
              <a:t>do </a:t>
            </a:r>
            <a:r>
              <a:rPr lang="en-US" b="1" i="1" dirty="0"/>
              <a:t>not</a:t>
            </a:r>
            <a:r>
              <a:rPr lang="en-US" b="1" dirty="0"/>
              <a:t> pull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push --force-with-lease</a:t>
            </a:r>
            <a:r>
              <a:rPr lang="en-US" altLang="en-US" sz="800" b="1" dirty="0">
                <a:solidFill>
                  <a:srgbClr val="FF0000"/>
                </a:solidFill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800" b="1" dirty="0">
              <a:solidFill>
                <a:srgbClr val="FF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b="1" dirty="0">
                <a:solidFill>
                  <a:srgbClr val="FF0000"/>
                </a:solidFill>
              </a:rPr>
              <a:t>Force</a:t>
            </a:r>
            <a:r>
              <a:rPr lang="en-US" altLang="en-US" sz="3000" dirty="0"/>
              <a:t> means “I know what I’m doing,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/>
              <a:t>Overwrite what is there with my current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/>
              <a:t>Version.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-- with-lease </a:t>
            </a:r>
            <a:r>
              <a:rPr lang="en-US" altLang="en-US" dirty="0">
                <a:latin typeface="Arial" panose="020B0604020202020204" pitchFamily="34" charset="0"/>
              </a:rPr>
              <a:t>means don’t overwrite anyone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else’s commits (fails if the push would do so)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you are ready to do a Pull Request or merge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20ABD9-5D41-43F5-9E8A-378F07DEF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552" y="800667"/>
            <a:ext cx="2355167" cy="431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86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B60357-232D-4489-8786-BF4E4F74B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471569" cy="227492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928A89-D0B3-42AC-80FB-CA7D44569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2706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5F324-6A88-4CFA-BD56-4958D346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95" y="3594418"/>
            <a:ext cx="5294293" cy="3263582"/>
          </a:xfrm>
        </p:spPr>
        <p:txBody>
          <a:bodyPr anchor="t">
            <a:normAutofit/>
          </a:bodyPr>
          <a:lstStyle/>
          <a:p>
            <a:r>
              <a:rPr lang="en-US" sz="4800" b="1" dirty="0"/>
              <a:t>Interactive Rebase</a:t>
            </a:r>
            <a:br>
              <a:rPr lang="en-US" sz="4800" b="1" dirty="0"/>
            </a:br>
            <a:r>
              <a:rPr lang="en-US" sz="4800" b="1" dirty="0"/>
              <a:t>A totally different kettle of fish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3BDEA-9FE9-430F-A020-94097C010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5088" y="3615812"/>
            <a:ext cx="4956417" cy="3168763"/>
          </a:xfrm>
        </p:spPr>
        <p:txBody>
          <a:bodyPr anchor="t">
            <a:normAutofit/>
          </a:bodyPr>
          <a:lstStyle/>
          <a:p>
            <a:r>
              <a:rPr lang="en-US" sz="2400" dirty="0"/>
              <a:t>Allows you to</a:t>
            </a:r>
          </a:p>
          <a:p>
            <a:pPr lvl="1"/>
            <a:r>
              <a:rPr lang="en-US" dirty="0"/>
              <a:t>Squash commits together</a:t>
            </a:r>
          </a:p>
          <a:p>
            <a:pPr lvl="1"/>
            <a:r>
              <a:rPr lang="en-US" dirty="0"/>
              <a:t>Reword messages</a:t>
            </a:r>
          </a:p>
          <a:p>
            <a:pPr lvl="1"/>
            <a:r>
              <a:rPr lang="en-US" dirty="0"/>
              <a:t>Remove commits</a:t>
            </a:r>
          </a:p>
          <a:p>
            <a:pPr lvl="1"/>
            <a:r>
              <a:rPr lang="en-US" dirty="0"/>
              <a:t>Reorder commits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443840-A796-4C43-8DC1-1B738EFE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5193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8F9718-99DB-4FA3-8AAD-1F8B38005F03}"/>
              </a:ext>
            </a:extLst>
          </p:cNvPr>
          <p:cNvSpPr txBox="1"/>
          <p:nvPr/>
        </p:nvSpPr>
        <p:spPr>
          <a:xfrm>
            <a:off x="2336007" y="6141005"/>
            <a:ext cx="5120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 dirty="0"/>
              <a:t>Do this </a:t>
            </a:r>
            <a:r>
              <a:rPr lang="en-US" sz="4000" b="1" dirty="0">
                <a:solidFill>
                  <a:srgbClr val="FF0000"/>
                </a:solidFill>
              </a:rPr>
              <a:t>Before</a:t>
            </a:r>
            <a:r>
              <a:rPr lang="en-US" sz="4000" dirty="0"/>
              <a:t> You Push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241F76-47A1-4684-8107-436A70861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8"/>
            <a:ext cx="12170751" cy="288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8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5C36-12AD-4792-B3D4-8F87E7FA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Changing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48C6F-79C9-4431-8647-68C132F80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AA84C-FB92-4191-9AD7-1BBA4F884F1F}"/>
              </a:ext>
            </a:extLst>
          </p:cNvPr>
          <p:cNvSpPr txBox="1"/>
          <p:nvPr/>
        </p:nvSpPr>
        <p:spPr>
          <a:xfrm>
            <a:off x="957262" y="2836068"/>
            <a:ext cx="74077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Made a mistake on your last commit?  </a:t>
            </a:r>
          </a:p>
          <a:p>
            <a:r>
              <a:rPr lang="en-US" sz="3600" dirty="0"/>
              <a:t>Haven’t pushed it yet.  Use</a:t>
            </a:r>
          </a:p>
          <a:p>
            <a:r>
              <a:rPr lang="en-US" sz="3600" dirty="0"/>
              <a:t>  </a:t>
            </a:r>
            <a:r>
              <a:rPr lang="en-US" sz="3600" dirty="0">
                <a:solidFill>
                  <a:srgbClr val="0070C0"/>
                </a:solidFill>
              </a:rPr>
              <a:t>git commit –amend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38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A7A6-2C53-46CB-A8C7-EF04B273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78BDE-F6A8-4208-B136-CF20EB39F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 Create a branch</a:t>
            </a:r>
          </a:p>
          <a:p>
            <a:r>
              <a:rPr lang="en-US" dirty="0"/>
              <a:t>2 Write code</a:t>
            </a:r>
          </a:p>
          <a:p>
            <a:r>
              <a:rPr lang="en-US" dirty="0"/>
              <a:t>3 Commit (often)</a:t>
            </a:r>
          </a:p>
          <a:p>
            <a:r>
              <a:rPr lang="en-US" dirty="0"/>
              <a:t>Repeat 2 and 3 until ready to push </a:t>
            </a:r>
          </a:p>
          <a:p>
            <a:r>
              <a:rPr lang="en-US" dirty="0"/>
              <a:t>Interactive Rebase to clean up commits</a:t>
            </a:r>
          </a:p>
          <a:p>
            <a:r>
              <a:rPr lang="en-US" dirty="0"/>
              <a:t>Pull main</a:t>
            </a:r>
          </a:p>
          <a:p>
            <a:r>
              <a:rPr lang="en-US" dirty="0"/>
              <a:t>Rebase </a:t>
            </a:r>
            <a:r>
              <a:rPr lang="en-US" i="1" dirty="0"/>
              <a:t>onto main - Locally</a:t>
            </a:r>
          </a:p>
          <a:p>
            <a:r>
              <a:rPr lang="en-US" dirty="0"/>
              <a:t>Repeat above until done</a:t>
            </a:r>
            <a:r>
              <a:rPr lang="en-US" i="1" dirty="0"/>
              <a:t>                              </a:t>
            </a:r>
            <a:r>
              <a:rPr lang="en-US" b="1" dirty="0">
                <a:solidFill>
                  <a:srgbClr val="FF0000"/>
                </a:solidFill>
              </a:rPr>
              <a:t>Never rebase on shared code </a:t>
            </a:r>
          </a:p>
          <a:p>
            <a:r>
              <a:rPr lang="en-US" dirty="0"/>
              <a:t>Push  --force-with-lease</a:t>
            </a:r>
          </a:p>
          <a:p>
            <a:r>
              <a:rPr lang="en-US" dirty="0"/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307735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7B7D68-C97C-48E7-9EA9-1412CF6EB224}"/>
              </a:ext>
            </a:extLst>
          </p:cNvPr>
          <p:cNvSpPr txBox="1"/>
          <p:nvPr/>
        </p:nvSpPr>
        <p:spPr>
          <a:xfrm flipH="1">
            <a:off x="1865508" y="1198179"/>
            <a:ext cx="93235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* Most things happen locally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13DA1-93BC-4086-8233-BD96BC6077F2}"/>
              </a:ext>
            </a:extLst>
          </p:cNvPr>
          <p:cNvSpPr txBox="1"/>
          <p:nvPr/>
        </p:nvSpPr>
        <p:spPr>
          <a:xfrm flipH="1">
            <a:off x="1865507" y="2213842"/>
            <a:ext cx="93235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* You have to work hard to          	lose your work.</a:t>
            </a:r>
          </a:p>
        </p:txBody>
      </p:sp>
    </p:spTree>
    <p:extLst>
      <p:ext uri="{BB962C8B-B14F-4D97-AF65-F5344CB8AC3E}">
        <p14:creationId xmlns:p14="http://schemas.microsoft.com/office/powerpoint/2010/main" val="262393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6121-B920-433E-A48A-EF840EECF3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This ‘n That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A19B5-B613-44B7-90B6-CD244BC0B5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153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18C6-5497-4201-81F3-54C38208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Work So Hard -- 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16AD2-69EB-48E2-B054-3F7AC691B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 config --global </a:t>
            </a:r>
            <a:r>
              <a:rPr lang="en-US" dirty="0">
                <a:solidFill>
                  <a:srgbClr val="FF0000"/>
                </a:solidFill>
              </a:rPr>
              <a:t>alias.co </a:t>
            </a:r>
            <a:r>
              <a:rPr lang="en-US" dirty="0">
                <a:solidFill>
                  <a:srgbClr val="00B0F0"/>
                </a:solidFill>
              </a:rPr>
              <a:t>checkout</a:t>
            </a:r>
          </a:p>
          <a:p>
            <a:r>
              <a:rPr lang="en-US" dirty="0"/>
              <a:t>git config --global </a:t>
            </a:r>
            <a:r>
              <a:rPr lang="en-US" dirty="0" err="1">
                <a:solidFill>
                  <a:srgbClr val="FF0000"/>
                </a:solidFill>
              </a:rPr>
              <a:t>alias.bc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checkout -b</a:t>
            </a:r>
          </a:p>
          <a:p>
            <a:r>
              <a:rPr lang="en-US" dirty="0"/>
              <a:t>git config --global </a:t>
            </a:r>
            <a:r>
              <a:rPr lang="en-US" dirty="0" err="1">
                <a:solidFill>
                  <a:srgbClr val="FF0000"/>
                </a:solidFill>
              </a:rPr>
              <a:t>alias.lg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00B0F0"/>
                </a:solidFill>
              </a:rPr>
              <a:t>log --pretty</a:t>
            </a:r>
            <a:r>
              <a:rPr lang="en-US" dirty="0"/>
              <a:t>=‘ %C(cyan)%</a:t>
            </a:r>
            <a:r>
              <a:rPr lang="en-US" dirty="0" err="1"/>
              <a:t>h%Creset</a:t>
            </a:r>
            <a:r>
              <a:rPr lang="en-US" dirty="0"/>
              <a:t> | %s %C(cyan)[%an]%</a:t>
            </a:r>
            <a:r>
              <a:rPr lang="en-US" dirty="0" err="1"/>
              <a:t>Creset</a:t>
            </a:r>
            <a:r>
              <a:rPr lang="en-US" dirty="0"/>
              <a:t> %C(yellow) (%</a:t>
            </a:r>
            <a:r>
              <a:rPr lang="en-US" dirty="0" err="1"/>
              <a:t>cr</a:t>
            </a:r>
            <a:r>
              <a:rPr lang="en-US" dirty="0"/>
              <a:t>)%</a:t>
            </a:r>
            <a:r>
              <a:rPr lang="en-US" dirty="0" err="1"/>
              <a:t>Creset</a:t>
            </a:r>
            <a:r>
              <a:rPr lang="en-US" dirty="0"/>
              <a:t>` %C(green)%</a:t>
            </a:r>
            <a:r>
              <a:rPr lang="en-US" dirty="0" err="1"/>
              <a:t>d%Creset</a:t>
            </a:r>
            <a:r>
              <a:rPr lang="en-US" dirty="0"/>
              <a:t>'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CF15E-2132-4DFB-872D-7B9B467DBB46}"/>
              </a:ext>
            </a:extLst>
          </p:cNvPr>
          <p:cNvSpPr txBox="1"/>
          <p:nvPr/>
        </p:nvSpPr>
        <p:spPr>
          <a:xfrm>
            <a:off x="92095" y="6106280"/>
            <a:ext cx="5892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git config --edit --global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D68FFE-AD8A-49B9-8708-E0E8AA977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0" y="5268629"/>
            <a:ext cx="11836857" cy="647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B0E417-8EB8-4E90-9734-F3F23B12A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0" y="4023879"/>
            <a:ext cx="5072100" cy="109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4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D9BC-0D3B-4E26-85C4-ADDF8F79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forget --with-lease again!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FBBA5-F6F5-4412-896D-7615BAEC6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config --global </a:t>
            </a:r>
            <a:r>
              <a:rPr lang="en-US" dirty="0" err="1">
                <a:solidFill>
                  <a:srgbClr val="FF0000"/>
                </a:solidFill>
              </a:rPr>
              <a:t>alias.pushf</a:t>
            </a:r>
            <a:r>
              <a:rPr lang="en-US" dirty="0">
                <a:solidFill>
                  <a:srgbClr val="FF0000"/>
                </a:solidFill>
              </a:rPr>
              <a:t>  push --force-with-lease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794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0525-D03A-4FAF-A625-F2B21E04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05E89-5B1D-4731-B80B-349DFFBA3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log </a:t>
            </a:r>
            <a:r>
              <a:rPr lang="en-US" dirty="0">
                <a:solidFill>
                  <a:srgbClr val="0070C0"/>
                </a:solidFill>
              </a:rPr>
              <a:t>--</a:t>
            </a:r>
            <a:r>
              <a:rPr lang="en-US" dirty="0" err="1">
                <a:solidFill>
                  <a:srgbClr val="0070C0"/>
                </a:solidFill>
              </a:rPr>
              <a:t>oneline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git log </a:t>
            </a:r>
            <a:r>
              <a:rPr lang="en-US" dirty="0">
                <a:solidFill>
                  <a:srgbClr val="0070C0"/>
                </a:solidFill>
              </a:rPr>
              <a:t>--name-only          </a:t>
            </a:r>
            <a:r>
              <a:rPr lang="en-US" dirty="0"/>
              <a:t>// names of files changed in each commit</a:t>
            </a:r>
          </a:p>
          <a:p>
            <a:r>
              <a:rPr lang="en-US" dirty="0"/>
              <a:t>git log </a:t>
            </a:r>
            <a:r>
              <a:rPr lang="en-US" dirty="0">
                <a:solidFill>
                  <a:srgbClr val="0070C0"/>
                </a:solidFill>
              </a:rPr>
              <a:t>-1 --pretty=fuller  </a:t>
            </a:r>
            <a:r>
              <a:rPr lang="en-US" dirty="0"/>
              <a:t>// last commit</a:t>
            </a:r>
          </a:p>
          <a:p>
            <a:r>
              <a:rPr lang="en-US" dirty="0"/>
              <a:t>git log </a:t>
            </a:r>
            <a:r>
              <a:rPr lang="en-US" dirty="0">
                <a:solidFill>
                  <a:srgbClr val="0070C0"/>
                </a:solidFill>
              </a:rPr>
              <a:t>-p                           </a:t>
            </a:r>
            <a:r>
              <a:rPr lang="en-US" dirty="0"/>
              <a:t>// what changed</a:t>
            </a:r>
          </a:p>
          <a:p>
            <a:r>
              <a:rPr lang="en-US" dirty="0"/>
              <a:t>git log  </a:t>
            </a:r>
            <a:r>
              <a:rPr lang="en-US" dirty="0">
                <a:solidFill>
                  <a:srgbClr val="0070C0"/>
                </a:solidFill>
              </a:rPr>
              <a:t>&lt;filename&gt;          </a:t>
            </a:r>
            <a:r>
              <a:rPr lang="en-US" dirty="0"/>
              <a:t>// what changed in this file over time</a:t>
            </a:r>
          </a:p>
          <a:p>
            <a:r>
              <a:rPr lang="en-US" dirty="0"/>
              <a:t>git log </a:t>
            </a:r>
            <a:r>
              <a:rPr lang="en-US" dirty="0">
                <a:solidFill>
                  <a:srgbClr val="0070C0"/>
                </a:solidFill>
              </a:rPr>
              <a:t>--</a:t>
            </a:r>
            <a:r>
              <a:rPr lang="en-US" dirty="0" err="1">
                <a:solidFill>
                  <a:srgbClr val="0070C0"/>
                </a:solidFill>
              </a:rPr>
              <a:t>Scalculator</a:t>
            </a:r>
            <a:r>
              <a:rPr lang="en-US" dirty="0">
                <a:solidFill>
                  <a:srgbClr val="0070C0"/>
                </a:solidFill>
              </a:rPr>
              <a:t>          </a:t>
            </a:r>
            <a:r>
              <a:rPr lang="en-US" dirty="0"/>
              <a:t>// find all commits with Calculator</a:t>
            </a:r>
          </a:p>
          <a:p>
            <a:r>
              <a:rPr lang="en-US" dirty="0"/>
              <a:t>git log </a:t>
            </a:r>
            <a:r>
              <a:rPr lang="en-US" dirty="0">
                <a:solidFill>
                  <a:srgbClr val="0070C0"/>
                </a:solidFill>
              </a:rPr>
              <a:t>--committer=“</a:t>
            </a:r>
            <a:r>
              <a:rPr lang="en-US" dirty="0" err="1">
                <a:solidFill>
                  <a:srgbClr val="0070C0"/>
                </a:solidFill>
              </a:rPr>
              <a:t>jesse</a:t>
            </a:r>
            <a:r>
              <a:rPr lang="en-US" dirty="0">
                <a:solidFill>
                  <a:srgbClr val="0070C0"/>
                </a:solidFill>
              </a:rPr>
              <a:t>”</a:t>
            </a:r>
          </a:p>
          <a:p>
            <a:r>
              <a:rPr lang="en-US" dirty="0"/>
              <a:t>git log </a:t>
            </a:r>
            <a:r>
              <a:rPr lang="en-US" dirty="0">
                <a:solidFill>
                  <a:srgbClr val="0070C0"/>
                </a:solidFill>
              </a:rPr>
              <a:t>--author=“</a:t>
            </a:r>
            <a:r>
              <a:rPr lang="en-US" dirty="0" err="1">
                <a:solidFill>
                  <a:srgbClr val="0070C0"/>
                </a:solidFill>
              </a:rPr>
              <a:t>jesse</a:t>
            </a:r>
            <a:r>
              <a:rPr lang="en-US" dirty="0">
                <a:solidFill>
                  <a:srgbClr val="0070C0"/>
                </a:solidFill>
              </a:rPr>
              <a:t>” --since=“1 week”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9AFE-EA52-4A78-8BCE-11C650CB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19A5-B88D-4E34-973B-495D58E6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git </a:t>
            </a:r>
            <a:r>
              <a:rPr lang="en-US" dirty="0">
                <a:solidFill>
                  <a:srgbClr val="FF0000"/>
                </a:solidFill>
              </a:rPr>
              <a:t>restore --staged &lt;filename&gt;</a:t>
            </a:r>
          </a:p>
          <a:p>
            <a:r>
              <a:rPr lang="en-US" dirty="0"/>
              <a:t>git </a:t>
            </a:r>
            <a:r>
              <a:rPr lang="en-US" dirty="0">
                <a:solidFill>
                  <a:srgbClr val="FF0000"/>
                </a:solidFill>
              </a:rPr>
              <a:t>restore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&lt;filename&gt; </a:t>
            </a:r>
          </a:p>
          <a:p>
            <a:pPr lvl="1"/>
            <a:r>
              <a:rPr lang="en-US" dirty="0"/>
              <a:t>With --staged undo an add (to index)</a:t>
            </a:r>
          </a:p>
          <a:p>
            <a:pPr lvl="1"/>
            <a:r>
              <a:rPr lang="en-US" dirty="0"/>
              <a:t>Without the flag </a:t>
            </a:r>
            <a:r>
              <a:rPr lang="en-US" b="1" dirty="0"/>
              <a:t>discard changes to a file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careful!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With –source &lt;short hash&gt; restores to that version</a:t>
            </a:r>
          </a:p>
          <a:p>
            <a:pPr lvl="1"/>
            <a:r>
              <a:rPr lang="en-US" dirty="0"/>
              <a:t>Use wild cards to restore more than one file</a:t>
            </a:r>
          </a:p>
          <a:p>
            <a:pPr lvl="1"/>
            <a:r>
              <a:rPr lang="en-US" dirty="0"/>
              <a:t>Use . To restore all the files in a directory</a:t>
            </a:r>
          </a:p>
          <a:p>
            <a:r>
              <a:rPr lang="en-US" dirty="0"/>
              <a:t>git </a:t>
            </a:r>
            <a:r>
              <a:rPr lang="en-US" dirty="0">
                <a:solidFill>
                  <a:srgbClr val="FF0000"/>
                </a:solidFill>
              </a:rPr>
              <a:t>show</a:t>
            </a:r>
          </a:p>
          <a:p>
            <a:r>
              <a:rPr lang="en-US" dirty="0"/>
              <a:t>git </a:t>
            </a:r>
            <a:r>
              <a:rPr lang="en-US" dirty="0">
                <a:solidFill>
                  <a:srgbClr val="FF0000"/>
                </a:solidFill>
              </a:rPr>
              <a:t>show 12345  </a:t>
            </a:r>
            <a:r>
              <a:rPr lang="en-US" dirty="0"/>
              <a:t>// show what’s in commit 12345</a:t>
            </a:r>
          </a:p>
          <a:p>
            <a:r>
              <a:rPr lang="en-US" dirty="0"/>
              <a:t>git </a:t>
            </a:r>
            <a:r>
              <a:rPr lang="en-US" dirty="0">
                <a:solidFill>
                  <a:srgbClr val="FF0000"/>
                </a:solidFill>
              </a:rPr>
              <a:t>blame</a:t>
            </a:r>
            <a:r>
              <a:rPr lang="en-US" dirty="0"/>
              <a:t>  </a:t>
            </a:r>
          </a:p>
          <a:p>
            <a:r>
              <a:rPr lang="en-US" dirty="0"/>
              <a:t>git </a:t>
            </a:r>
            <a:r>
              <a:rPr lang="en-US" dirty="0">
                <a:solidFill>
                  <a:srgbClr val="FF0000"/>
                </a:solidFill>
              </a:rPr>
              <a:t>diff     </a:t>
            </a:r>
            <a:r>
              <a:rPr lang="en-US" dirty="0"/>
              <a:t>// what has changed in modified files (</a:t>
            </a:r>
            <a:r>
              <a:rPr lang="en-US" b="1" dirty="0"/>
              <a:t>before commit</a:t>
            </a:r>
            <a:r>
              <a:rPr lang="en-US" dirty="0"/>
              <a:t>)</a:t>
            </a:r>
          </a:p>
          <a:p>
            <a:r>
              <a:rPr lang="en-US" dirty="0"/>
              <a:t>git </a:t>
            </a:r>
            <a:r>
              <a:rPr lang="en-US" dirty="0">
                <a:solidFill>
                  <a:srgbClr val="FF0000"/>
                </a:solidFill>
              </a:rPr>
              <a:t>branch --d</a:t>
            </a:r>
            <a:r>
              <a:rPr lang="en-US" dirty="0"/>
              <a:t> &lt;branch name&gt;  // delete branch (</a:t>
            </a:r>
            <a:r>
              <a:rPr lang="en-US" dirty="0">
                <a:solidFill>
                  <a:srgbClr val="FF0000"/>
                </a:solidFill>
              </a:rPr>
              <a:t>careful!</a:t>
            </a:r>
            <a:r>
              <a:rPr lang="en-US" dirty="0"/>
              <a:t>)</a:t>
            </a:r>
          </a:p>
          <a:p>
            <a:r>
              <a:rPr lang="en-US" dirty="0"/>
              <a:t>git </a:t>
            </a:r>
            <a:r>
              <a:rPr lang="en-US" dirty="0">
                <a:solidFill>
                  <a:srgbClr val="FF0000"/>
                </a:solidFill>
              </a:rPr>
              <a:t>add --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/>
              <a:t>// interactive add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4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76A3-8D9B-49E2-A46D-F03F75F9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More cool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F2CFE-DADD-4798-82A1-ABCB7403F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What changed in a file (History)  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git log -p [--follow] [-1] </a:t>
            </a:r>
            <a:r>
              <a:rPr lang="en-US" dirty="0"/>
              <a:t>&lt;full path &amp; filename&gt;</a:t>
            </a:r>
          </a:p>
          <a:p>
            <a:r>
              <a:rPr lang="en-US" dirty="0">
                <a:solidFill>
                  <a:srgbClr val="FF0000"/>
                </a:solidFill>
              </a:rPr>
              <a:t>--follow  </a:t>
            </a:r>
            <a:r>
              <a:rPr lang="en-US" dirty="0"/>
              <a:t>to see changes that occurred prior to name change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Committed to wrong branch?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git reset --soft HEAD~    </a:t>
            </a:r>
            <a:r>
              <a:rPr lang="en-US" dirty="0"/>
              <a:t>// leaves files in working area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Using </a:t>
            </a:r>
            <a:r>
              <a:rPr lang="en-US" b="1" dirty="0" err="1"/>
              <a:t>Powershell</a:t>
            </a:r>
            <a:r>
              <a:rPr lang="en-US" b="1" dirty="0"/>
              <a:t> to delete all dead branches</a:t>
            </a:r>
          </a:p>
          <a:p>
            <a:r>
              <a:rPr lang="en-US" b="1" dirty="0">
                <a:solidFill>
                  <a:srgbClr val="FF0000"/>
                </a:solidFill>
              </a:rPr>
              <a:t>git branch -</a:t>
            </a:r>
            <a:r>
              <a:rPr lang="en-US" b="1" dirty="0" err="1">
                <a:solidFill>
                  <a:srgbClr val="FF0000"/>
                </a:solidFill>
              </a:rPr>
              <a:t>vv</a:t>
            </a:r>
            <a:r>
              <a:rPr lang="en-US" b="1" dirty="0">
                <a:solidFill>
                  <a:srgbClr val="FF0000"/>
                </a:solidFill>
              </a:rPr>
              <a:t> | where {$_ -match '\[origin/.*: gone\]'} | foreach {git branch $</a:t>
            </a:r>
            <a:r>
              <a:rPr lang="en-US" b="1" dirty="0" err="1">
                <a:solidFill>
                  <a:srgbClr val="FF0000"/>
                </a:solidFill>
              </a:rPr>
              <a:t>deleteSwitch</a:t>
            </a:r>
            <a:r>
              <a:rPr lang="en-US" b="1" dirty="0">
                <a:solidFill>
                  <a:srgbClr val="FF0000"/>
                </a:solidFill>
              </a:rPr>
              <a:t> ($_.split(" ", [</a:t>
            </a:r>
            <a:r>
              <a:rPr lang="en-US" b="1" dirty="0" err="1">
                <a:solidFill>
                  <a:srgbClr val="FF0000"/>
                </a:solidFill>
              </a:rPr>
              <a:t>StringSplitOptions</a:t>
            </a:r>
            <a:r>
              <a:rPr lang="en-US" b="1" dirty="0">
                <a:solidFill>
                  <a:srgbClr val="FF0000"/>
                </a:solidFill>
              </a:rPr>
              <a:t>]'</a:t>
            </a:r>
            <a:r>
              <a:rPr lang="en-US" b="1" dirty="0" err="1">
                <a:solidFill>
                  <a:srgbClr val="FF0000"/>
                </a:solidFill>
              </a:rPr>
              <a:t>RemoveEmptyEntries</a:t>
            </a:r>
            <a:r>
              <a:rPr lang="en-US" b="1" dirty="0">
                <a:solidFill>
                  <a:srgbClr val="FF0000"/>
                </a:solidFill>
              </a:rPr>
              <a:t>')[0])}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790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E35B-ED7A-4FD3-BEC0-D9DCD406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broken commit -- </a:t>
            </a:r>
            <a:r>
              <a:rPr lang="en-US" b="1" dirty="0">
                <a:solidFill>
                  <a:srgbClr val="FF0000"/>
                </a:solidFill>
              </a:rPr>
              <a:t>Bisect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0878-CFAD-454B-A4BB-D426DF3EC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Bisect</a:t>
            </a:r>
          </a:p>
          <a:p>
            <a:r>
              <a:rPr lang="en-US" dirty="0"/>
              <a:t>Give Bisect a previously known-to-be-good commit</a:t>
            </a:r>
          </a:p>
          <a:p>
            <a:r>
              <a:rPr lang="en-US" dirty="0"/>
              <a:t>Then give Bisect a known-to-be-bad commit </a:t>
            </a:r>
          </a:p>
          <a:p>
            <a:r>
              <a:rPr lang="en-US" dirty="0"/>
              <a:t>It will divide the remaining commits in half, you then test</a:t>
            </a:r>
          </a:p>
          <a:p>
            <a:r>
              <a:rPr lang="en-US" dirty="0"/>
              <a:t>Essentially it is an assisted binary search </a:t>
            </a:r>
          </a:p>
          <a:p>
            <a:r>
              <a:rPr lang="en-US" dirty="0"/>
              <a:t>It can even work on its own if you have good unit tests</a:t>
            </a:r>
          </a:p>
          <a:p>
            <a:r>
              <a:rPr lang="en-US" dirty="0"/>
              <a:t>Can also be used to find where a property changed</a:t>
            </a:r>
          </a:p>
        </p:txBody>
      </p:sp>
    </p:spTree>
    <p:extLst>
      <p:ext uri="{BB962C8B-B14F-4D97-AF65-F5344CB8AC3E}">
        <p14:creationId xmlns:p14="http://schemas.microsoft.com/office/powerpoint/2010/main" val="19544968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9A5911-4407-4968-9E32-2587188C6028}"/>
              </a:ext>
            </a:extLst>
          </p:cNvPr>
          <p:cNvSpPr txBox="1"/>
          <p:nvPr/>
        </p:nvSpPr>
        <p:spPr>
          <a:xfrm>
            <a:off x="740496" y="617079"/>
            <a:ext cx="108830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git bisect start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git bisect bad                   </a:t>
            </a:r>
            <a:r>
              <a:rPr lang="en-US" sz="2400" dirty="0"/>
              <a:t># current commit is bad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git bisect good 123456  </a:t>
            </a:r>
            <a:r>
              <a:rPr lang="en-US" sz="2400" dirty="0"/>
              <a:t># short sha of a known to be good commit</a:t>
            </a:r>
          </a:p>
          <a:p>
            <a:endParaRPr lang="en-US" sz="2400" dirty="0"/>
          </a:p>
          <a:p>
            <a:r>
              <a:rPr lang="en-US" sz="2400" i="1" dirty="0"/>
              <a:t>Bisecting: 920 revisions left to test after this (roughly 12 steps)</a:t>
            </a:r>
          </a:p>
          <a:p>
            <a:endParaRPr lang="en-US" sz="2400" i="1" dirty="0"/>
          </a:p>
          <a:p>
            <a:r>
              <a:rPr lang="en-US" sz="2400" dirty="0"/>
              <a:t># test the version that bisect checked out for you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git bisect bad   </a:t>
            </a:r>
            <a:r>
              <a:rPr lang="en-US" sz="2400" dirty="0"/>
              <a:t># the commit bisect chose is bad</a:t>
            </a:r>
          </a:p>
          <a:p>
            <a:endParaRPr lang="en-US" sz="2400" dirty="0"/>
          </a:p>
          <a:p>
            <a:r>
              <a:rPr lang="en-US" sz="2400" i="1" dirty="0"/>
              <a:t>Bisecting: 460 revisions left to test after this (roughly 11 steps)</a:t>
            </a:r>
          </a:p>
          <a:p>
            <a:endParaRPr lang="en-US" sz="2400" dirty="0"/>
          </a:p>
          <a:p>
            <a:r>
              <a:rPr lang="en-US" sz="2400" dirty="0"/>
              <a:t>Sooner or later you will run out of commits and </a:t>
            </a:r>
            <a:r>
              <a:rPr lang="en-US" sz="2400" b="1" dirty="0"/>
              <a:t>refs/bisect/bad </a:t>
            </a:r>
            <a:r>
              <a:rPr lang="en-US" sz="2400" dirty="0"/>
              <a:t>will point to the problem. When  you are done, enter: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git bisect reset   </a:t>
            </a:r>
            <a:r>
              <a:rPr lang="en-US" sz="2400" dirty="0"/>
              <a:t>#returns you to the original commit</a:t>
            </a:r>
          </a:p>
        </p:txBody>
      </p:sp>
    </p:spTree>
    <p:extLst>
      <p:ext uri="{BB962C8B-B14F-4D97-AF65-F5344CB8AC3E}">
        <p14:creationId xmlns:p14="http://schemas.microsoft.com/office/powerpoint/2010/main" val="3481135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microphone&#10;&#10;Description automatically generated">
            <a:extLst>
              <a:ext uri="{FF2B5EF4-FFF2-40B4-BE49-F238E27FC236}">
                <a16:creationId xmlns:a16="http://schemas.microsoft.com/office/drawing/2014/main" id="{D8081A99-7754-43D5-8505-2B5BB4772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6" y="2819400"/>
            <a:ext cx="2695575" cy="4038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EA0A6D-E312-4D5B-AE9F-55764092F49D}"/>
              </a:ext>
            </a:extLst>
          </p:cNvPr>
          <p:cNvSpPr txBox="1"/>
          <p:nvPr/>
        </p:nvSpPr>
        <p:spPr>
          <a:xfrm>
            <a:off x="1771057" y="709938"/>
            <a:ext cx="864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Find out more…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83C3C-FFD4-4A7F-9502-CC737B3AEF3A}"/>
              </a:ext>
            </a:extLst>
          </p:cNvPr>
          <p:cNvSpPr txBox="1"/>
          <p:nvPr/>
        </p:nvSpPr>
        <p:spPr>
          <a:xfrm>
            <a:off x="2739081" y="1775254"/>
            <a:ext cx="3880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Documentation</a:t>
            </a:r>
          </a:p>
          <a:p>
            <a:r>
              <a:rPr lang="en-US" dirty="0"/>
              <a:t>Blogs</a:t>
            </a:r>
          </a:p>
          <a:p>
            <a:r>
              <a:rPr lang="en-US" dirty="0"/>
              <a:t>Podcasts</a:t>
            </a:r>
          </a:p>
          <a:p>
            <a:r>
              <a:rPr lang="en-US" dirty="0"/>
              <a:t>http://jesseliberty.com</a:t>
            </a:r>
          </a:p>
        </p:txBody>
      </p:sp>
    </p:spTree>
    <p:extLst>
      <p:ext uri="{BB962C8B-B14F-4D97-AF65-F5344CB8AC3E}">
        <p14:creationId xmlns:p14="http://schemas.microsoft.com/office/powerpoint/2010/main" val="35245294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88EB4-FC3A-4A28-9268-152ED1ECA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353" y="0"/>
            <a:ext cx="7127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97A851-3436-412F-B479-1049361FF0C4}"/>
              </a:ext>
            </a:extLst>
          </p:cNvPr>
          <p:cNvSpPr/>
          <p:nvPr/>
        </p:nvSpPr>
        <p:spPr>
          <a:xfrm>
            <a:off x="1352282" y="1101144"/>
            <a:ext cx="3206839" cy="30909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Work Area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A7F8D5-655C-4790-8FF3-6E03B68583C1}"/>
              </a:ext>
            </a:extLst>
          </p:cNvPr>
          <p:cNvSpPr/>
          <p:nvPr/>
        </p:nvSpPr>
        <p:spPr>
          <a:xfrm>
            <a:off x="4668260" y="1101144"/>
            <a:ext cx="3206839" cy="30909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Staging</a:t>
            </a:r>
          </a:p>
          <a:p>
            <a:pPr algn="ctr"/>
            <a:r>
              <a:rPr lang="en-US" sz="2800" dirty="0"/>
              <a:t>(Index)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117E3D-D3CB-4A5E-ABD9-6AD3F2FAB04E}"/>
              </a:ext>
            </a:extLst>
          </p:cNvPr>
          <p:cNvSpPr/>
          <p:nvPr/>
        </p:nvSpPr>
        <p:spPr>
          <a:xfrm>
            <a:off x="7996513" y="1101144"/>
            <a:ext cx="3206839" cy="30909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Repo on your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974F9-852C-4FC4-9D93-8E72CC5B6CBD}"/>
              </a:ext>
            </a:extLst>
          </p:cNvPr>
          <p:cNvSpPr/>
          <p:nvPr/>
        </p:nvSpPr>
        <p:spPr>
          <a:xfrm>
            <a:off x="8100725" y="4633369"/>
            <a:ext cx="3102627" cy="190244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Remote Repo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805C91-3ADF-455C-BB96-6DD7DF2E8547}"/>
              </a:ext>
            </a:extLst>
          </p:cNvPr>
          <p:cNvSpPr/>
          <p:nvPr/>
        </p:nvSpPr>
        <p:spPr>
          <a:xfrm>
            <a:off x="1352282" y="4633369"/>
            <a:ext cx="3102627" cy="190244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Stash</a:t>
            </a:r>
          </a:p>
        </p:txBody>
      </p:sp>
    </p:spTree>
    <p:extLst>
      <p:ext uri="{BB962C8B-B14F-4D97-AF65-F5344CB8AC3E}">
        <p14:creationId xmlns:p14="http://schemas.microsoft.com/office/powerpoint/2010/main" val="91003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88207B-40AE-4FB6-8CC9-840BCFA7D875}"/>
              </a:ext>
            </a:extLst>
          </p:cNvPr>
          <p:cNvSpPr/>
          <p:nvPr/>
        </p:nvSpPr>
        <p:spPr>
          <a:xfrm>
            <a:off x="3991154" y="585644"/>
            <a:ext cx="3206839" cy="309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Work Area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0CCB88-7A47-4BD8-909B-D17F495C535C}"/>
              </a:ext>
            </a:extLst>
          </p:cNvPr>
          <p:cNvSpPr txBox="1"/>
          <p:nvPr/>
        </p:nvSpPr>
        <p:spPr>
          <a:xfrm>
            <a:off x="2683876" y="4148698"/>
            <a:ext cx="68242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current files in your directory (if you open VS, these are the files you see).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0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88207B-40AE-4FB6-8CC9-840BCFA7D875}"/>
              </a:ext>
            </a:extLst>
          </p:cNvPr>
          <p:cNvSpPr/>
          <p:nvPr/>
        </p:nvSpPr>
        <p:spPr>
          <a:xfrm>
            <a:off x="3991154" y="585644"/>
            <a:ext cx="3206839" cy="30909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Index /Staging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0CCB88-7A47-4BD8-909B-D17F495C535C}"/>
              </a:ext>
            </a:extLst>
          </p:cNvPr>
          <p:cNvSpPr txBox="1"/>
          <p:nvPr/>
        </p:nvSpPr>
        <p:spPr>
          <a:xfrm>
            <a:off x="2683876" y="4148698"/>
            <a:ext cx="68242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Holds files you want to commit.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6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88207B-40AE-4FB6-8CC9-840BCFA7D875}"/>
              </a:ext>
            </a:extLst>
          </p:cNvPr>
          <p:cNvSpPr/>
          <p:nvPr/>
        </p:nvSpPr>
        <p:spPr>
          <a:xfrm>
            <a:off x="3991154" y="585644"/>
            <a:ext cx="3206839" cy="3090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Repository On Your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0CCB88-7A47-4BD8-909B-D17F495C535C}"/>
              </a:ext>
            </a:extLst>
          </p:cNvPr>
          <p:cNvSpPr txBox="1"/>
          <p:nvPr/>
        </p:nvSpPr>
        <p:spPr>
          <a:xfrm>
            <a:off x="2379076" y="4167170"/>
            <a:ext cx="71897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Holds all the versions of your program. The meaning of life, the universe &amp; everything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0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88207B-40AE-4FB6-8CC9-840BCFA7D875}"/>
              </a:ext>
            </a:extLst>
          </p:cNvPr>
          <p:cNvSpPr/>
          <p:nvPr/>
        </p:nvSpPr>
        <p:spPr>
          <a:xfrm>
            <a:off x="3991154" y="585644"/>
            <a:ext cx="3206839" cy="30909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Remote Repository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0CCB88-7A47-4BD8-909B-D17F495C535C}"/>
              </a:ext>
            </a:extLst>
          </p:cNvPr>
          <p:cNvSpPr txBox="1"/>
          <p:nvPr/>
        </p:nvSpPr>
        <p:spPr>
          <a:xfrm>
            <a:off x="2683876" y="3946745"/>
            <a:ext cx="68242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Just like your local repository but in the cloud.  Allows you to share code with others, and provides off-site safety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2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29752</TotalTime>
  <Words>1282</Words>
  <Application>Microsoft Office PowerPoint</Application>
  <PresentationFormat>Widescreen</PresentationFormat>
  <Paragraphs>299</Paragraphs>
  <Slides>49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Helvetica Neue Medium</vt:lpstr>
      <vt:lpstr>Office Theme</vt:lpstr>
      <vt:lpstr>Get Git In 60-90 Minutes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Pretty Git – git command line </vt:lpstr>
      <vt:lpstr>Creating Your Repository</vt:lpstr>
      <vt:lpstr>PowerPoint Presentation</vt:lpstr>
      <vt:lpstr>PowerPoint Presentation</vt:lpstr>
      <vt:lpstr>PowerPoint Presentation</vt:lpstr>
      <vt:lpstr>Good Commit Messages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Rebasing</vt:lpstr>
      <vt:lpstr>Rebasing</vt:lpstr>
      <vt:lpstr>Interactive Rebase A totally different kettle of fish</vt:lpstr>
      <vt:lpstr>Changing History</vt:lpstr>
      <vt:lpstr>Order of operations</vt:lpstr>
      <vt:lpstr>This ‘n That</vt:lpstr>
      <vt:lpstr>Don’t Work So Hard -- Aliasing</vt:lpstr>
      <vt:lpstr>Never forget --with-lease again!</vt:lpstr>
      <vt:lpstr>Log</vt:lpstr>
      <vt:lpstr>Other useful commands</vt:lpstr>
      <vt:lpstr>Even More cool stuff</vt:lpstr>
      <vt:lpstr>Finding the broken commit -- Bisect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Git In 90 Minutes</dc:title>
  <dc:creator>Jesse Liberty</dc:creator>
  <cp:lastModifiedBy>Jesse Liberty</cp:lastModifiedBy>
  <cp:revision>42</cp:revision>
  <dcterms:created xsi:type="dcterms:W3CDTF">2020-12-12T20:18:31Z</dcterms:created>
  <dcterms:modified xsi:type="dcterms:W3CDTF">2021-02-25T19:07:32Z</dcterms:modified>
</cp:coreProperties>
</file>