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4.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5.bin" ContentType="application/vnd.openxmlformats-officedocument.oleObject"/>
  <Override PartName="/ppt/embeddings/oleObject6.bin" ContentType="application/vnd.openxmlformats-officedocument.oleObject"/>
  <Override PartName="/ppt/notesSlides/notesSlide10.xml" ContentType="application/vnd.openxmlformats-officedocument.presentationml.notesSlide+xml"/>
  <Override PartName="/ppt/embeddings/oleObject7.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8.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7"/>
  </p:notesMasterIdLst>
  <p:handoutMasterIdLst>
    <p:handoutMasterId r:id="rId18"/>
  </p:handoutMasterIdLst>
  <p:sldIdLst>
    <p:sldId id="256" r:id="rId2"/>
    <p:sldId id="257" r:id="rId3"/>
    <p:sldId id="258" r:id="rId4"/>
    <p:sldId id="284" r:id="rId5"/>
    <p:sldId id="259" r:id="rId6"/>
    <p:sldId id="288" r:id="rId7"/>
    <p:sldId id="260" r:id="rId8"/>
    <p:sldId id="279" r:id="rId9"/>
    <p:sldId id="283" r:id="rId10"/>
    <p:sldId id="264" r:id="rId11"/>
    <p:sldId id="289" r:id="rId12"/>
    <p:sldId id="268" r:id="rId13"/>
    <p:sldId id="286" r:id="rId14"/>
    <p:sldId id="271" r:id="rId15"/>
    <p:sldId id="272"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82" autoAdjust="0"/>
    <p:restoredTop sz="80995" autoAdjust="0"/>
  </p:normalViewPr>
  <p:slideViewPr>
    <p:cSldViewPr>
      <p:cViewPr>
        <p:scale>
          <a:sx n="70" d="100"/>
          <a:sy n="70" d="100"/>
        </p:scale>
        <p:origin x="-3208" y="-15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 Id="rId2"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942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942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r>
              <a:rPr lang="en-US" dirty="0"/>
              <a:t>a</a:t>
            </a:r>
          </a:p>
        </p:txBody>
      </p:sp>
      <p:sp>
        <p:nvSpPr>
          <p:cNvPr id="942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6C01771-845B-49B0-A27E-D91106FD8E24}" type="slidenum">
              <a:rPr lang="en-US"/>
              <a:pPr>
                <a:defRPr/>
              </a:pPr>
              <a:t>‹#›</a:t>
            </a:fld>
            <a:endParaRPr lang="en-US" dirty="0"/>
          </a:p>
        </p:txBody>
      </p:sp>
    </p:spTree>
    <p:extLst>
      <p:ext uri="{BB962C8B-B14F-4D97-AF65-F5344CB8AC3E}">
        <p14:creationId xmlns:p14="http://schemas.microsoft.com/office/powerpoint/2010/main" val="1239792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87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7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r>
              <a:rPr lang="en-US" dirty="0"/>
              <a:t>a</a:t>
            </a:r>
          </a:p>
        </p:txBody>
      </p:sp>
      <p:sp>
        <p:nvSpPr>
          <p:cNvPr id="87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28E22AF-7E18-4194-847E-E5E211D6663C}" type="slidenum">
              <a:rPr lang="en-US"/>
              <a:pPr>
                <a:defRPr/>
              </a:pPr>
              <a:t>‹#›</a:t>
            </a:fld>
            <a:endParaRPr lang="en-US" dirty="0"/>
          </a:p>
        </p:txBody>
      </p:sp>
    </p:spTree>
    <p:extLst>
      <p:ext uri="{BB962C8B-B14F-4D97-AF65-F5344CB8AC3E}">
        <p14:creationId xmlns:p14="http://schemas.microsoft.com/office/powerpoint/2010/main" val="291809749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dirty="0"/>
              <a:t>a</a:t>
            </a:r>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136402-C806-4023-A01E-BF766F545943}" type="slidenum">
              <a:rPr lang="en-US" smtClean="0"/>
              <a:pPr/>
              <a:t>1</a:t>
            </a:fld>
            <a:endParaRPr lang="en-US" dirty="0" smtClean="0"/>
          </a:p>
        </p:txBody>
      </p:sp>
      <p:sp>
        <p:nvSpPr>
          <p:cNvPr id="39940" name="Rectangle 2"/>
          <p:cNvSpPr>
            <a:spLocks noGrp="1" noRot="1" noChangeAspec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Good morning, every one. I’m very glad</a:t>
            </a:r>
            <a:r>
              <a:rPr lang="en-US" baseline="0" dirty="0" smtClean="0"/>
              <a:t> to be here and have this presentation opportunity. Today I’d like to share with you one of my past design projects in TD-SCDMA system. As well known, TD-SCDMA has been standardized as 3GPP TDD low chip rate option since Release 4, and China mobile has deployed the first commercial network in the past years. This emerging system has several own features, and joint detection receiver is one of them. In this talk, I will discuss the expansion from single-cell joint detection to the multi-cell joint detection. The purpose is to deal with the inter-cell interference problem </a:t>
            </a:r>
            <a:r>
              <a:rPr lang="en-US" altLang="zh-CN" baseline="0" dirty="0" smtClean="0"/>
              <a:t>in TD-SCDMA network</a:t>
            </a:r>
            <a:r>
              <a:rPr lang="en-US" baseline="0" dirty="0" smtClean="0"/>
              <a:t>.</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see the diagram of multi-cell JD receiver. It’s very similar to the single-cell JD. The major difference includes three parts. The first part is the channel estimation. For multi-cell joint detection, the receivers need the channel response estimation of both the operating cell and the interference cells. In the multi-cell channel estimation module, we firstly need to select the neighbor cells with the strongest interference for joint detection, because we cannot and we do not need to deal with all the neighbor cells. Then the CHE module estimates the channel response for the operating cell and the selected interference cells. The second change is in the channel estimation post processing module. Because there is relative time delay between operating cell and neighbor cells, the PP module adjust the channel response window position according to the time delay for each cell. Also we need to extend the length of the CIR window to tolerate this time delay, for example, the window length can be extended from 16 taps to 32 taps. The third extension is the enhanced function for detecting the active channel codes. As we know in the previous slides, the single-cell joint detection for UE also needs to do active codes detection, because UE does not know which codes are used by other users. Similar thing in multi-cell joint detection, the operating cell receivers, either BS or UE, do not know the active channelization codes used by neighbor cell users. So the active codes detection in multi-cell joint detection is more complicated and it’s the key part. The receiver will perform the active codes detection for two times. The first one is in channel estimation post-processing, based on the power of channel response; the second one is after matched filtering, based on the power of </a:t>
            </a:r>
            <a:r>
              <a:rPr lang="en-US" baseline="0" dirty="0" err="1" smtClean="0"/>
              <a:t>despreaded</a:t>
            </a:r>
            <a:r>
              <a:rPr lang="en-US" baseline="0" dirty="0" smtClean="0"/>
              <a:t> data symbols. These two detections will determine which codes are actually used by interference users, and the ZF/MMSE equalization will only be conducted on these active codes. So, in summary, the extensions of multi-cell joint detection are focused on the channel estimation and matched filtering modules. Other modules just need to incorporate more channelization codes in the processing. Next, we’ll focus on these three red modules that are mostly important to multi-cell joint detection.</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10</a:t>
            </a:fld>
            <a:endParaRPr lang="en-US" dirty="0"/>
          </a:p>
        </p:txBody>
      </p:sp>
    </p:spTree>
    <p:extLst>
      <p:ext uri="{BB962C8B-B14F-4D97-AF65-F5344CB8AC3E}">
        <p14:creationId xmlns:p14="http://schemas.microsoft.com/office/powerpoint/2010/main" val="545063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 simulation example for downlink multi-cell JD UE receiver. In this simulation,  we have 2 cells, the</a:t>
            </a:r>
            <a:r>
              <a:rPr lang="en-US" baseline="0" dirty="0" smtClean="0"/>
              <a:t> operating cell with one interference cell. Each cell has 4 users, and each user occupies 2 channelization codes. The spreading factor is 16. We use MMSE for block linear equalization. The channel model is 3GPP case 3 model. The SNR is 10dB. There is no time delay between the two cells.</a:t>
            </a:r>
          </a:p>
          <a:p>
            <a:r>
              <a:rPr lang="en-US" baseline="0" dirty="0" smtClean="0"/>
              <a:t>This figure shows the </a:t>
            </a:r>
            <a:r>
              <a:rPr lang="en-US" baseline="0" dirty="0" err="1" smtClean="0"/>
              <a:t>uncoded</a:t>
            </a:r>
            <a:r>
              <a:rPr lang="en-US" baseline="0" dirty="0" smtClean="0"/>
              <a:t> BER, coded BER, and BLER of both single-cell and multi-cell JD receivers. The error rates are averaged over all the users in the operating cell. The X-axis is the average signal-to-interference ratio. This blue curve with circle markers is the </a:t>
            </a:r>
            <a:r>
              <a:rPr lang="en-US" baseline="0" dirty="0" err="1" smtClean="0"/>
              <a:t>uncoded</a:t>
            </a:r>
            <a:r>
              <a:rPr lang="en-US" baseline="0" dirty="0" smtClean="0"/>
              <a:t> BER performance of single-cell JD, and this yellow curve is the multi-cell JD. At the BER of 10^-2, the multi-cell JD has about 4-5dB gain in terms of </a:t>
            </a:r>
            <a:r>
              <a:rPr lang="en-US" baseline="0" dirty="0" err="1" smtClean="0"/>
              <a:t>uncoded</a:t>
            </a:r>
            <a:r>
              <a:rPr lang="en-US" baseline="0" dirty="0" smtClean="0"/>
              <a:t> BER. The performance improvement is obvious. This is just a very ideal scenario, because we have only one interference cell, and didn’t incorporate the inter-cell time delay. Actually, by the past simulation experience, multi-cell JD can have up to 15dB gain to the single-cell receiver. In those scenarios, the performance improvement is huge.</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11</a:t>
            </a:fld>
            <a:endParaRPr lang="en-US" dirty="0"/>
          </a:p>
        </p:txBody>
      </p:sp>
    </p:spTree>
    <p:extLst>
      <p:ext uri="{BB962C8B-B14F-4D97-AF65-F5344CB8AC3E}">
        <p14:creationId xmlns:p14="http://schemas.microsoft.com/office/powerpoint/2010/main" val="1090495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Besides the performance improvement, the multi-cell JD has some implementation issues. From the receiver’s processing flow, we can see the multi-cell JD has a quite high complexity compared to single-cell receiver. The basic reason is multi-cell JD processes more code channels, and deals with larger scale of matrices. The multi-cell channel estimation and more complicated active code detection also increase the complexity. This high complexity brings cost, power consumption and reliability problems, especially to mobile phones. The second problem is we need to estimate the relative inter-cell time delay. This can be solved by synchronization algorithm based on multi-cell channel estimation. The third issues is about interoperability. The multi-cell JD receiver needs to know neighbor cell parameters, including cell ID, basic </a:t>
            </a:r>
            <a:r>
              <a:rPr lang="en-US" baseline="0" dirty="0" err="1" smtClean="0"/>
              <a:t>midamble</a:t>
            </a:r>
            <a:r>
              <a:rPr lang="en-US" baseline="0" dirty="0" smtClean="0"/>
              <a:t>, scrambling code, configuration type of </a:t>
            </a:r>
            <a:r>
              <a:rPr lang="en-US" baseline="0" dirty="0" err="1" smtClean="0"/>
              <a:t>midamble</a:t>
            </a:r>
            <a:r>
              <a:rPr lang="en-US" baseline="0" dirty="0" smtClean="0"/>
              <a:t>, and spreading factor. This information exchange needs standardization efforts for interoperability. At the prototyping stage, these information can be informed to receivers via receivers’ OMC port. So implementing multi-cell JD is not an easy work.</a:t>
            </a:r>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12</a:t>
            </a:fld>
            <a:endParaRPr lang="en-US" dirty="0"/>
          </a:p>
        </p:txBody>
      </p:sp>
    </p:spTree>
    <p:extLst>
      <p:ext uri="{BB962C8B-B14F-4D97-AF65-F5344CB8AC3E}">
        <p14:creationId xmlns:p14="http://schemas.microsoft.com/office/powerpoint/2010/main" val="1030126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multi-cell JD can be extended to another application. For a TD-SCDMA cell, the uplink and downlink conversion point can be flexibly configured. For example, Cell 1 is configured with symmetric timeslots, and Cell 2 is configured with asymmetric timeslots. At time slot 3, in the red circle, Cell 1 is running in the uplink status, and Cell 2 is in the downlink status. So there will be interference from Cell 1 UE to Cell 2 UE, and from Cell 2 BS to Cell 1 BS. The BS to BS interference is more severe than UE to UE, because BS usually has higher transmitting power and sensitivity. To mitigate this kind of interference, we can combine the multi-cell JD with successive interference cancellation. Because BS to BS interference is usually stronger than uplink UE interference, we can use a two-stage SIC to remove the BS to BS interference, and at each stage, we can use multi-cell JD to remove the uplink UE interference. Of course, this increases the complexity further than the multi-cell JD.</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13</a:t>
            </a:fld>
            <a:endParaRPr lang="en-US" dirty="0"/>
          </a:p>
        </p:txBody>
      </p:sp>
    </p:spTree>
    <p:extLst>
      <p:ext uri="{BB962C8B-B14F-4D97-AF65-F5344CB8AC3E}">
        <p14:creationId xmlns:p14="http://schemas.microsoft.com/office/powerpoint/2010/main" val="68703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Firstly, I will</a:t>
            </a:r>
            <a:r>
              <a:rPr lang="en-US" baseline="0" dirty="0" smtClean="0"/>
              <a:t> give an overview of the TD-SCDMA features, and state why we need to think about the inter-cell interference. Before discussing multi-cell JD, I will review the single-cell JD receiver because the multi-cell JD is developed based on single-cell JD and there are many similarities between them. Next, I will go over several key steps of multi-cell JD, including xxx. After we understand the multi-cell JD procedure, I will discuss some implementation issues of the multi-cell JD. In addition, I’ll briefly introduce an extended application of this technique. And finally I will make the conclusions.</a:t>
            </a:r>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2</a:t>
            </a:fld>
            <a:endParaRPr lang="en-US" dirty="0"/>
          </a:p>
        </p:txBody>
      </p:sp>
    </p:spTree>
    <p:extLst>
      <p:ext uri="{BB962C8B-B14F-4D97-AF65-F5344CB8AC3E}">
        <p14:creationId xmlns:p14="http://schemas.microsoft.com/office/powerpoint/2010/main" val="155955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over the most significant features of TD-SCDMA. As a </a:t>
            </a:r>
            <a:r>
              <a:rPr lang="en-US" baseline="0" dirty="0" smtClean="0"/>
              <a:t>TDD system, it doesn’t require a pair of spectrum like FDD, and 1.6MHz bandwidth can be allocated flexibly. Thanks to the reciprocity of uplink and downlink channels, the system supports beamforming at base stations to increase received SNR. All the uplink user signals are synchronized at the base station to lower the multiple access interference in the operating cell. TD-SCDMA has low chip rate, and low processing gain. The spreading factor is up to 16. The scrambling code is also short, up to 16, and there is only one scrambling code for each cell. This feature is related to the inter-cell interference problem. The last feature is the symbol-level joint detection technique. In each time slot, there are two data fields, and the </a:t>
            </a:r>
            <a:r>
              <a:rPr lang="en-US" baseline="0" dirty="0" err="1" smtClean="0"/>
              <a:t>midamble</a:t>
            </a:r>
            <a:r>
              <a:rPr lang="en-US" baseline="0" dirty="0" smtClean="0"/>
              <a:t> is for channel estimation. By joint detection, the symbols for all the users in a time slot are detected and demodulated at one time. These are the major system features of TD-SCDMA.</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3</a:t>
            </a:fld>
            <a:endParaRPr lang="en-US" dirty="0"/>
          </a:p>
        </p:txBody>
      </p:sp>
    </p:spTree>
    <p:extLst>
      <p:ext uri="{BB962C8B-B14F-4D97-AF65-F5344CB8AC3E}">
        <p14:creationId xmlns:p14="http://schemas.microsoft.com/office/powerpoint/2010/main" val="306427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Then, in TD-SCDMA, Why we have to consider the inter-cell interference? The major reason is from bandwidth sharing strategy. As any CDMA based radio access network, TD-SCDMA is also an interference-limited system. In this system there are several ways to mitigate intra-cell multiple access interference. Firstly, all the users in one cell share one scrambling code and they are synchronized at the base station receiver, and the uplink multi-user signals are almost orthogonal. Also, joint detection receiver and beamforming can mitigate intra-cell MAI. But, when we consider the multiple cells, the user signals from different cells are not orthogonal, and the scrambling code is not long enough as in WCDMA to average the inter-cell MAI. So the inter-cell interference is quite significant. This problem is more severe for UE than BS, because base stations transmit much higher power than UE and the downlink signals from BS can be strong interference to UEs in the neighbor cells. Also, for each operating cell, there could be a number of interference cells. In this graph, the center red-cell is surrounded by several circles of neighbor cells, and the n-</a:t>
            </a:r>
            <a:r>
              <a:rPr lang="en-US" baseline="0" dirty="0" err="1" smtClean="0"/>
              <a:t>th</a:t>
            </a:r>
            <a:r>
              <a:rPr lang="en-US" baseline="0" dirty="0" smtClean="0"/>
              <a:t> circle has 6n interference cells. Of course, in most cases, only the first cell circle is the dominant interference source. That means for each cell there are 6 </a:t>
            </a:r>
            <a:r>
              <a:rPr lang="en-US" baseline="0" dirty="0" err="1" smtClean="0"/>
              <a:t>surrrounding</a:t>
            </a:r>
            <a:r>
              <a:rPr lang="en-US" baseline="0" dirty="0" smtClean="0"/>
              <a:t> interference cells.</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4</a:t>
            </a:fld>
            <a:endParaRPr lang="en-US" dirty="0"/>
          </a:p>
        </p:txBody>
      </p:sp>
    </p:spTree>
    <p:extLst>
      <p:ext uri="{BB962C8B-B14F-4D97-AF65-F5344CB8AC3E}">
        <p14:creationId xmlns:p14="http://schemas.microsoft.com/office/powerpoint/2010/main" val="215981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have</a:t>
            </a:r>
            <a:r>
              <a:rPr lang="en-US" baseline="0" dirty="0" smtClean="0"/>
              <a:t> a rough impression on t</a:t>
            </a:r>
            <a:r>
              <a:rPr lang="en-US" dirty="0" smtClean="0"/>
              <a:t>he inter-cell MAI from</a:t>
            </a:r>
            <a:r>
              <a:rPr lang="en-US" baseline="0" dirty="0" smtClean="0"/>
              <a:t> the code correlations. Here, we consider the composite codes, which is the multiplication of the scrambling code and the channelization code. These two table show the correlations of the composite code pairs. On the left, the composite codes are made by the No.1 and No. 7 scrambling codes multiplied by all the 16 channelization codes, and the right table is by No.1 and No. 64 scrambling codes. We can see the correlation in the left case is as high as 8 for some code pairs, while 0 for most of other pairs. So only a few code pairs can lead to strong interference. But in the right case, all of the code pairs have correlation of 4, so the interference is universal for all possible combinations. These are just two examples with the assumption that two cells are synchronized. In practice, the unsynchronized inter-cell signals lead to more severe interference. So inter-cell interference is a very common problem in TD-SCDMA radio access network.</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5</a:t>
            </a:fld>
            <a:endParaRPr lang="en-US" dirty="0"/>
          </a:p>
        </p:txBody>
      </p:sp>
    </p:spTree>
    <p:extLst>
      <p:ext uri="{BB962C8B-B14F-4D97-AF65-F5344CB8AC3E}">
        <p14:creationId xmlns:p14="http://schemas.microsoft.com/office/powerpoint/2010/main" val="93702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list of possible solutions to the inter-cell interference problem. Since the code correlation is the reason, we can make a careful network planning to avoid the highly correlated code pairs. But the number of scrambling codes is limited, and specifications have constraints on the selection of scrambling codes, for example, there are only 4 possible codes for one cell. Some research have shown this method is not feasible. </a:t>
            </a:r>
          </a:p>
          <a:p>
            <a:r>
              <a:rPr lang="en-US" baseline="0" dirty="0" smtClean="0"/>
              <a:t>The second idea is we can avoid inter-cell interference by radio resource management, including xxx. But the RRM algorithms will be very complicated. Also, we can use beamforming to mitigate the interference, but it is not always reliable. For example, if the desired user and the interference user is in the same direction, the beamforming cannot suppress that interference. The last solution is by joint detection. As well known, its has high complexity. So we need a well-designed joint detection receiver to implement the interference mitigation, and the </a:t>
            </a:r>
            <a:r>
              <a:rPr lang="en-US" baseline="0" dirty="0" err="1" smtClean="0"/>
              <a:t>muti</a:t>
            </a:r>
            <a:r>
              <a:rPr lang="en-US" baseline="0" dirty="0" smtClean="0"/>
              <a:t>-cell JD receiver I am </a:t>
            </a:r>
            <a:r>
              <a:rPr lang="en-US" baseline="0" dirty="0" err="1" smtClean="0"/>
              <a:t>gonna</a:t>
            </a:r>
            <a:r>
              <a:rPr lang="en-US" baseline="0" dirty="0" smtClean="0"/>
              <a:t> talk about is an efficient implementation.</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6</a:t>
            </a:fld>
            <a:endParaRPr lang="en-US" dirty="0"/>
          </a:p>
        </p:txBody>
      </p:sp>
    </p:spTree>
    <p:extLst>
      <p:ext uri="{BB962C8B-B14F-4D97-AF65-F5344CB8AC3E}">
        <p14:creationId xmlns:p14="http://schemas.microsoft.com/office/powerpoint/2010/main" val="278539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a:t>
            </a:r>
            <a:r>
              <a:rPr lang="en-US" baseline="0" dirty="0" smtClean="0"/>
              <a:t> a lot of joint detection techniques. </a:t>
            </a:r>
            <a:r>
              <a:rPr lang="en-US" dirty="0" smtClean="0"/>
              <a:t>Among</a:t>
            </a:r>
            <a:r>
              <a:rPr lang="en-US" baseline="0" dirty="0" smtClean="0"/>
              <a:t> all types of techniques, the linear non-adaptive methods are the most realistic. Other methods, like Maximum Likelihood, or non-linear or adaptive methods, have much higher complexity. In real TD-SCDMA receivers, the three most common joint detection methods are whitening matched filter, zero-forcing equalization, and minimum-mean-square-error equalization. The whitening matched filter is usually used with MMSE equalization together for the best performance. These three BLE can be expressed in a universal equation. Let’s look at them by reviewing the single-cell joint detection receiver.</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7</a:t>
            </a:fld>
            <a:endParaRPr lang="en-US" dirty="0"/>
          </a:p>
        </p:txBody>
      </p:sp>
    </p:spTree>
    <p:extLst>
      <p:ext uri="{BB962C8B-B14F-4D97-AF65-F5344CB8AC3E}">
        <p14:creationId xmlns:p14="http://schemas.microsoft.com/office/powerpoint/2010/main" val="1836418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system diagram. At the transmitter side, the</a:t>
            </a:r>
            <a:r>
              <a:rPr lang="en-US" baseline="0" dirty="0" smtClean="0"/>
              <a:t> data symbols of K users are masked by the composite codes, and then convolved with channel impulse response. Here we denote b as the composite channel impulse response. It’s the convolution of the composite codes c and the channel response h. At receiver, the signals of all K users are added up with white </a:t>
            </a:r>
            <a:r>
              <a:rPr lang="en-US" baseline="0" dirty="0" err="1" smtClean="0"/>
              <a:t>gaussian</a:t>
            </a:r>
            <a:r>
              <a:rPr lang="en-US" baseline="0" dirty="0" smtClean="0"/>
              <a:t> noise. Based on this received signal e, the receiver estimates the data symbols and output the estimations d hat. The receiver can be implemented in many ways. The lower diagram shows the joint detection receiver. At the input it splits the received data of each time slot, into the </a:t>
            </a:r>
            <a:r>
              <a:rPr lang="en-US" baseline="0" dirty="0" err="1" smtClean="0"/>
              <a:t>midamble</a:t>
            </a:r>
            <a:r>
              <a:rPr lang="en-US" baseline="0" dirty="0" smtClean="0"/>
              <a:t> parts </a:t>
            </a:r>
            <a:r>
              <a:rPr lang="en-US" baseline="0" dirty="0" err="1" smtClean="0"/>
              <a:t>em</a:t>
            </a:r>
            <a:r>
              <a:rPr lang="en-US" baseline="0" dirty="0" smtClean="0"/>
              <a:t>, and the two data fields e1 and e2. </a:t>
            </a:r>
            <a:r>
              <a:rPr lang="en-US" baseline="0" dirty="0" err="1" smtClean="0"/>
              <a:t>em</a:t>
            </a:r>
            <a:r>
              <a:rPr lang="en-US" baseline="0" dirty="0" smtClean="0"/>
              <a:t> is used for channel estimation, and the output is the channel impulse response h. With the received data e1,e2 and the estimated channel response h, the joint detection module can estimate the transmitted symbols for all K users. This is the basic procedure for base station receiver. If we want to implement the joint detection at UE receiver, we need to do one more work: detect active users and codes because UE does not know how many users in the cell are transmitting signal at the same time, and which channelization codes they are using. This active codes detection module is also very important for multi-cell joint detection, because the receivers at operating cell don’t know the user and code configurations of neighbor cells. We will expand this module for multi-cell joint detection.</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8</a:t>
            </a:fld>
            <a:endParaRPr lang="en-US" dirty="0"/>
          </a:p>
        </p:txBody>
      </p:sp>
    </p:spTree>
    <p:extLst>
      <p:ext uri="{BB962C8B-B14F-4D97-AF65-F5344CB8AC3E}">
        <p14:creationId xmlns:p14="http://schemas.microsoft.com/office/powerpoint/2010/main" val="25481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the processing flow of a single-cell</a:t>
            </a:r>
            <a:r>
              <a:rPr lang="en-US" baseline="0" dirty="0" smtClean="0"/>
              <a:t> joint detection receiver. After splitting received signal into </a:t>
            </a:r>
            <a:r>
              <a:rPr lang="en-US" baseline="0" dirty="0" err="1" smtClean="0"/>
              <a:t>midamble</a:t>
            </a:r>
            <a:r>
              <a:rPr lang="en-US" baseline="0" dirty="0" smtClean="0"/>
              <a:t> and data, the </a:t>
            </a:r>
            <a:r>
              <a:rPr lang="en-US" baseline="0" dirty="0" err="1" smtClean="0"/>
              <a:t>midamble</a:t>
            </a:r>
            <a:r>
              <a:rPr lang="en-US" baseline="0" dirty="0" smtClean="0"/>
              <a:t> part is fed into channel estimation and post-processing modules. The CHE-PP module outputs the processed channel impulse response. The channel impulse response is convolved with the composite channel codes in the b generator, and generates the composite channel impulse response b. The channel response is also used to cancel the </a:t>
            </a:r>
            <a:r>
              <a:rPr lang="en-US" baseline="0" dirty="0" err="1" smtClean="0"/>
              <a:t>midamble</a:t>
            </a:r>
            <a:r>
              <a:rPr lang="en-US" baseline="0" dirty="0" smtClean="0"/>
              <a:t> interference in the MIC module. With the clean data chips from MIC and channel response from b generator, the matched filter </a:t>
            </a:r>
            <a:r>
              <a:rPr lang="en-US" baseline="0" dirty="0" err="1" smtClean="0"/>
              <a:t>despreads</a:t>
            </a:r>
            <a:r>
              <a:rPr lang="en-US" baseline="0" dirty="0" smtClean="0"/>
              <a:t> the chips and recover the data symbols from chips, but the MAI and ISI are not cancelled. We need to build the correlation matrix R of the composite channel response, and compute its inversion. The inversion of R is fed to the zero-forcing or MMSE equalizer. This joint detector will mitigate the MAI and outputs the estimated data symbols for all users. And finally the demodulation module converts data symbols to bits either by hard-decision or likelihood-ratio by soft-decision. This finishes the whole single-cell joint detection flow. The most important modules are the channel estimation, post-processing, MF, and zero-forcing or MMSE block linear equalizer. Among them, the ZF/MMSE equalizer is the module in which the actual joint detection happens.</a:t>
            </a:r>
            <a:endParaRPr lang="en-US" dirty="0"/>
          </a:p>
        </p:txBody>
      </p:sp>
      <p:sp>
        <p:nvSpPr>
          <p:cNvPr id="4" name="Footer Placeholder 3"/>
          <p:cNvSpPr>
            <a:spLocks noGrp="1"/>
          </p:cNvSpPr>
          <p:nvPr>
            <p:ph type="ftr" sz="quarter" idx="10"/>
          </p:nvPr>
        </p:nvSpPr>
        <p:spPr/>
        <p:txBody>
          <a:bodyPr/>
          <a:lstStyle/>
          <a:p>
            <a:r>
              <a:rPr lang="en-US" smtClean="0"/>
              <a:t>a</a:t>
            </a:r>
            <a:endParaRPr lang="en-US" dirty="0"/>
          </a:p>
        </p:txBody>
      </p:sp>
      <p:sp>
        <p:nvSpPr>
          <p:cNvPr id="5" name="Slide Number Placeholder 4"/>
          <p:cNvSpPr>
            <a:spLocks noGrp="1"/>
          </p:cNvSpPr>
          <p:nvPr>
            <p:ph type="sldNum" sz="quarter" idx="11"/>
          </p:nvPr>
        </p:nvSpPr>
        <p:spPr/>
        <p:txBody>
          <a:bodyPr/>
          <a:lstStyle/>
          <a:p>
            <a:pPr>
              <a:defRPr/>
            </a:pPr>
            <a:fld id="{928E22AF-7E18-4194-847E-E5E211D6663C}" type="slidenum">
              <a:rPr lang="en-US" smtClean="0"/>
              <a:pPr>
                <a:defRPr/>
              </a:pPr>
              <a:t>9</a:t>
            </a:fld>
            <a:endParaRPr lang="en-US" dirty="0"/>
          </a:p>
        </p:txBody>
      </p:sp>
    </p:spTree>
    <p:extLst>
      <p:ext uri="{BB962C8B-B14F-4D97-AF65-F5344CB8AC3E}">
        <p14:creationId xmlns:p14="http://schemas.microsoft.com/office/powerpoint/2010/main" val="160396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dirty="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dirty="0"/>
              <a:t>Click to edit Master title style</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dirty="0"/>
              <a:t>Click to edit Master subtitle style</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r>
              <a:rPr lang="en-US" dirty="0" smtClean="0"/>
              <a:t>July 30, 2010</a:t>
            </a:r>
            <a:endParaRPr lang="en-US" dirty="0"/>
          </a:p>
        </p:txBody>
      </p:sp>
      <p:sp>
        <p:nvSpPr>
          <p:cNvPr id="19" name="Rectangle 4"/>
          <p:cNvSpPr>
            <a:spLocks noGrp="1" noChangeArrowheads="1"/>
          </p:cNvSpPr>
          <p:nvPr>
            <p:ph type="ftr" sz="quarter" idx="11"/>
          </p:nvPr>
        </p:nvSpPr>
        <p:spPr/>
        <p:txBody>
          <a:bodyPr/>
          <a:lstStyle>
            <a:lvl1pPr>
              <a:defRPr/>
            </a:lvl1pPr>
          </a:lstStyle>
          <a:p>
            <a:pPr>
              <a:defRPr/>
            </a:pPr>
            <a:r>
              <a:rPr lang="en-US" dirty="0" smtClean="0"/>
              <a:t>Ning Liu - Multi-Cell Joint Detection for TD-SCDMA</a:t>
            </a:r>
            <a:endParaRPr lang="en-US" dirty="0"/>
          </a:p>
        </p:txBody>
      </p:sp>
      <p:sp>
        <p:nvSpPr>
          <p:cNvPr id="20" name="Rectangle 5"/>
          <p:cNvSpPr>
            <a:spLocks noGrp="1" noChangeArrowheads="1"/>
          </p:cNvSpPr>
          <p:nvPr>
            <p:ph type="sldNum" sz="quarter" idx="12"/>
          </p:nvPr>
        </p:nvSpPr>
        <p:spPr/>
        <p:txBody>
          <a:bodyPr/>
          <a:lstStyle>
            <a:lvl1pPr>
              <a:defRPr/>
            </a:lvl1pPr>
          </a:lstStyle>
          <a:p>
            <a:pPr>
              <a:defRPr/>
            </a:pPr>
            <a:fld id="{F088FA88-BA0C-4FFB-9485-E680916478AE}" type="slidenum">
              <a:rPr lang="en-US"/>
              <a:pPr>
                <a:defRPr/>
              </a:pPr>
              <a:t>‹#›</a:t>
            </a:fld>
            <a:endParaRPr lang="en-US" dirty="0"/>
          </a:p>
        </p:txBody>
      </p:sp>
    </p:spTree>
    <p:extLst>
      <p:ext uri="{BB962C8B-B14F-4D97-AF65-F5344CB8AC3E}">
        <p14:creationId xmlns:p14="http://schemas.microsoft.com/office/powerpoint/2010/main" val="338474310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2220650A-ED67-4369-BD46-5BC38E906531}" type="slidenum">
              <a:rPr lang="en-US"/>
              <a:pPr>
                <a:defRPr/>
              </a:pPr>
              <a:t>‹#›</a:t>
            </a:fld>
            <a:endParaRPr lang="en-US" dirty="0"/>
          </a:p>
        </p:txBody>
      </p:sp>
      <p:sp>
        <p:nvSpPr>
          <p:cNvPr id="6"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78111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893A5A60-DC4A-4186-B388-C5148D20C919}" type="slidenum">
              <a:rPr lang="en-US"/>
              <a:pPr>
                <a:defRPr/>
              </a:pPr>
              <a:t>‹#›</a:t>
            </a:fld>
            <a:endParaRPr lang="en-US" dirty="0"/>
          </a:p>
        </p:txBody>
      </p:sp>
      <p:sp>
        <p:nvSpPr>
          <p:cNvPr id="6"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82992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pPr lvl="0"/>
            <a:endParaRPr lang="en-US" noProof="0" dirty="0" smtClean="0"/>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34728400-6875-4C50-9E4A-01B4F665A24D}" type="slidenum">
              <a:rPr lang="en-US"/>
              <a:pPr>
                <a:defRPr/>
              </a:pPr>
              <a:t>‹#›</a:t>
            </a:fld>
            <a:endParaRPr lang="en-US" dirty="0"/>
          </a:p>
        </p:txBody>
      </p:sp>
      <p:sp>
        <p:nvSpPr>
          <p:cNvPr id="6"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3933685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19200"/>
            <a:ext cx="8229600" cy="5181600"/>
          </a:xfrm>
        </p:spPr>
        <p:txBody>
          <a:bodyPr/>
          <a:lstStyle>
            <a:lvl1pPr>
              <a:defRPr sz="2800"/>
            </a:lvl1pPr>
            <a:lvl2pPr>
              <a:defRPr sz="2400"/>
            </a:lvl2pPr>
            <a:lvl3pPr>
              <a:defRPr sz="2000"/>
            </a:lvl3pPr>
            <a:lvl4pPr>
              <a:defRPr sz="18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a:xfrm>
            <a:off x="457200" y="6400799"/>
            <a:ext cx="1524000" cy="320675"/>
          </a:xfrm>
        </p:spPr>
        <p:txBody>
          <a:bodyPr/>
          <a:lstStyle/>
          <a:p>
            <a:pPr>
              <a:defRPr/>
            </a:pPr>
            <a:r>
              <a:rPr lang="en-US" dirty="0" smtClean="0"/>
              <a:t>July 30, 2010</a:t>
            </a:r>
            <a:endParaRPr lang="en-US" dirty="0"/>
          </a:p>
        </p:txBody>
      </p:sp>
      <p:sp>
        <p:nvSpPr>
          <p:cNvPr id="8" name="Footer Placeholder 7"/>
          <p:cNvSpPr>
            <a:spLocks noGrp="1"/>
          </p:cNvSpPr>
          <p:nvPr>
            <p:ph type="ftr" sz="quarter" idx="11"/>
          </p:nvPr>
        </p:nvSpPr>
        <p:spPr>
          <a:xfrm>
            <a:off x="1752600" y="6400800"/>
            <a:ext cx="5257800" cy="304800"/>
          </a:xfrm>
        </p:spPr>
        <p:txBody>
          <a:bodyPr/>
          <a:lstStyle/>
          <a:p>
            <a:pPr>
              <a:defRPr/>
            </a:pPr>
            <a:r>
              <a:rPr lang="en-US" dirty="0" smtClean="0"/>
              <a:t>Ning Liu              Multi-Cell Joint Detection for TD-SCDMA Receivers</a:t>
            </a:r>
            <a:endParaRPr lang="en-US" dirty="0"/>
          </a:p>
        </p:txBody>
      </p:sp>
      <p:sp>
        <p:nvSpPr>
          <p:cNvPr id="9" name="Slide Number Placeholder 8"/>
          <p:cNvSpPr>
            <a:spLocks noGrp="1"/>
          </p:cNvSpPr>
          <p:nvPr>
            <p:ph type="sldNum" sz="quarter" idx="12"/>
          </p:nvPr>
        </p:nvSpPr>
        <p:spPr>
          <a:xfrm>
            <a:off x="7543800" y="6400800"/>
            <a:ext cx="1143000" cy="304800"/>
          </a:xfrm>
        </p:spPr>
        <p:txBody>
          <a:bodyPr/>
          <a:lstStyle/>
          <a:p>
            <a:pPr>
              <a:defRPr/>
            </a:pPr>
            <a:fld id="{E4011FDD-A64F-4116-88CC-608CF5AAEB4E}" type="slidenum">
              <a:rPr lang="en-US" smtClean="0"/>
              <a:pPr>
                <a:defRPr/>
              </a:pPr>
              <a:t>‹#›</a:t>
            </a:fld>
            <a:endParaRPr lang="en-US" dirty="0"/>
          </a:p>
        </p:txBody>
      </p:sp>
    </p:spTree>
    <p:extLst>
      <p:ext uri="{BB962C8B-B14F-4D97-AF65-F5344CB8AC3E}">
        <p14:creationId xmlns:p14="http://schemas.microsoft.com/office/powerpoint/2010/main" val="95580156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5" name="Rectangle 4"/>
          <p:cNvSpPr>
            <a:spLocks noGrp="1" noChangeArrowheads="1"/>
          </p:cNvSpPr>
          <p:nvPr>
            <p:ph type="sldNum" sz="quarter" idx="11"/>
          </p:nvPr>
        </p:nvSpPr>
        <p:spPr>
          <a:ln/>
        </p:spPr>
        <p:txBody>
          <a:bodyPr/>
          <a:lstStyle>
            <a:lvl1pPr>
              <a:defRPr/>
            </a:lvl1pPr>
          </a:lstStyle>
          <a:p>
            <a:pPr>
              <a:defRPr/>
            </a:pPr>
            <a:fld id="{E0433AF5-816E-4707-8DAE-FDDA5113F326}" type="slidenum">
              <a:rPr lang="en-US"/>
              <a:pPr>
                <a:defRPr/>
              </a:pPr>
              <a:t>‹#›</a:t>
            </a:fld>
            <a:endParaRPr lang="en-US" dirty="0"/>
          </a:p>
        </p:txBody>
      </p:sp>
      <p:sp>
        <p:nvSpPr>
          <p:cNvPr id="6"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326964134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6" name="Rectangle 4"/>
          <p:cNvSpPr>
            <a:spLocks noGrp="1" noChangeArrowheads="1"/>
          </p:cNvSpPr>
          <p:nvPr>
            <p:ph type="sldNum" sz="quarter" idx="11"/>
          </p:nvPr>
        </p:nvSpPr>
        <p:spPr>
          <a:ln/>
        </p:spPr>
        <p:txBody>
          <a:bodyPr/>
          <a:lstStyle>
            <a:lvl1pPr>
              <a:defRPr/>
            </a:lvl1pPr>
          </a:lstStyle>
          <a:p>
            <a:pPr>
              <a:defRPr/>
            </a:pPr>
            <a:fld id="{15126FB4-EC9F-441F-9305-E854658EA0F4}" type="slidenum">
              <a:rPr lang="en-US"/>
              <a:pPr>
                <a:defRPr/>
              </a:pPr>
              <a:t>‹#›</a:t>
            </a:fld>
            <a:endParaRPr lang="en-US" dirty="0"/>
          </a:p>
        </p:txBody>
      </p:sp>
      <p:sp>
        <p:nvSpPr>
          <p:cNvPr id="7"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119285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8" name="Rectangle 4"/>
          <p:cNvSpPr>
            <a:spLocks noGrp="1" noChangeArrowheads="1"/>
          </p:cNvSpPr>
          <p:nvPr>
            <p:ph type="sldNum" sz="quarter" idx="11"/>
          </p:nvPr>
        </p:nvSpPr>
        <p:spPr>
          <a:ln/>
        </p:spPr>
        <p:txBody>
          <a:bodyPr/>
          <a:lstStyle>
            <a:lvl1pPr>
              <a:defRPr/>
            </a:lvl1pPr>
          </a:lstStyle>
          <a:p>
            <a:pPr>
              <a:defRPr/>
            </a:pPr>
            <a:fld id="{BDA8F652-FC6C-4256-A376-A9A6C42F5F2F}" type="slidenum">
              <a:rPr lang="en-US"/>
              <a:pPr>
                <a:defRPr/>
              </a:pPr>
              <a:t>‹#›</a:t>
            </a:fld>
            <a:endParaRPr lang="en-US" dirty="0"/>
          </a:p>
        </p:txBody>
      </p:sp>
      <p:sp>
        <p:nvSpPr>
          <p:cNvPr id="9"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3084847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4" name="Rectangle 4"/>
          <p:cNvSpPr>
            <a:spLocks noGrp="1" noChangeArrowheads="1"/>
          </p:cNvSpPr>
          <p:nvPr>
            <p:ph type="sldNum" sz="quarter" idx="11"/>
          </p:nvPr>
        </p:nvSpPr>
        <p:spPr>
          <a:ln/>
        </p:spPr>
        <p:txBody>
          <a:bodyPr/>
          <a:lstStyle>
            <a:lvl1pPr>
              <a:defRPr/>
            </a:lvl1pPr>
          </a:lstStyle>
          <a:p>
            <a:pPr>
              <a:defRPr/>
            </a:pPr>
            <a:fld id="{FA61C20F-83B8-4742-BCFA-EB6C49FE0362}" type="slidenum">
              <a:rPr lang="en-US"/>
              <a:pPr>
                <a:defRPr/>
              </a:pPr>
              <a:t>‹#›</a:t>
            </a:fld>
            <a:endParaRPr lang="en-US" dirty="0"/>
          </a:p>
        </p:txBody>
      </p:sp>
      <p:sp>
        <p:nvSpPr>
          <p:cNvPr id="5"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158643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3" name="Rectangle 4"/>
          <p:cNvSpPr>
            <a:spLocks noGrp="1" noChangeArrowheads="1"/>
          </p:cNvSpPr>
          <p:nvPr>
            <p:ph type="sldNum" sz="quarter" idx="11"/>
          </p:nvPr>
        </p:nvSpPr>
        <p:spPr>
          <a:ln/>
        </p:spPr>
        <p:txBody>
          <a:bodyPr/>
          <a:lstStyle>
            <a:lvl1pPr>
              <a:defRPr/>
            </a:lvl1pPr>
          </a:lstStyle>
          <a:p>
            <a:pPr>
              <a:defRPr/>
            </a:pPr>
            <a:fld id="{1B7A2531-FB09-4D1F-A647-92DAD7DCD091}" type="slidenum">
              <a:rPr lang="en-US"/>
              <a:pPr>
                <a:defRPr/>
              </a:pPr>
              <a:t>‹#›</a:t>
            </a:fld>
            <a:endParaRPr lang="en-US" dirty="0"/>
          </a:p>
        </p:txBody>
      </p:sp>
      <p:sp>
        <p:nvSpPr>
          <p:cNvPr id="4"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149728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6" name="Rectangle 4"/>
          <p:cNvSpPr>
            <a:spLocks noGrp="1" noChangeArrowheads="1"/>
          </p:cNvSpPr>
          <p:nvPr>
            <p:ph type="sldNum" sz="quarter" idx="11"/>
          </p:nvPr>
        </p:nvSpPr>
        <p:spPr>
          <a:ln/>
        </p:spPr>
        <p:txBody>
          <a:bodyPr/>
          <a:lstStyle>
            <a:lvl1pPr>
              <a:defRPr/>
            </a:lvl1pPr>
          </a:lstStyle>
          <a:p>
            <a:pPr>
              <a:defRPr/>
            </a:pPr>
            <a:fld id="{4EA4AB54-6A9E-4A67-8A34-317BC028C5CD}" type="slidenum">
              <a:rPr lang="en-US"/>
              <a:pPr>
                <a:defRPr/>
              </a:pPr>
              <a:t>‹#›</a:t>
            </a:fld>
            <a:endParaRPr lang="en-US" dirty="0"/>
          </a:p>
        </p:txBody>
      </p:sp>
      <p:sp>
        <p:nvSpPr>
          <p:cNvPr id="7"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190412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pPr>
              <a:defRPr/>
            </a:pPr>
            <a:r>
              <a:rPr lang="en-US" dirty="0" smtClean="0"/>
              <a:t>Ning Liu - Multi-Cell Joint Detection for TD-SCDMA</a:t>
            </a:r>
            <a:endParaRPr lang="en-US" dirty="0"/>
          </a:p>
        </p:txBody>
      </p:sp>
      <p:sp>
        <p:nvSpPr>
          <p:cNvPr id="6" name="Rectangle 4"/>
          <p:cNvSpPr>
            <a:spLocks noGrp="1" noChangeArrowheads="1"/>
          </p:cNvSpPr>
          <p:nvPr>
            <p:ph type="sldNum" sz="quarter" idx="11"/>
          </p:nvPr>
        </p:nvSpPr>
        <p:spPr>
          <a:ln/>
        </p:spPr>
        <p:txBody>
          <a:bodyPr/>
          <a:lstStyle>
            <a:lvl1pPr>
              <a:defRPr/>
            </a:lvl1pPr>
          </a:lstStyle>
          <a:p>
            <a:pPr>
              <a:defRPr/>
            </a:pPr>
            <a:fld id="{EE970DF5-0A8A-4C6C-9B35-4FAE365C495A}" type="slidenum">
              <a:rPr lang="en-US"/>
              <a:pPr>
                <a:defRPr/>
              </a:pPr>
              <a:t>‹#›</a:t>
            </a:fld>
            <a:endParaRPr lang="en-US" dirty="0"/>
          </a:p>
        </p:txBody>
      </p:sp>
      <p:sp>
        <p:nvSpPr>
          <p:cNvPr id="7" name="Rectangle 17"/>
          <p:cNvSpPr>
            <a:spLocks noGrp="1" noChangeArrowheads="1"/>
          </p:cNvSpPr>
          <p:nvPr>
            <p:ph type="dt" sz="half" idx="12"/>
          </p:nvPr>
        </p:nvSpPr>
        <p:spPr>
          <a:ln/>
        </p:spPr>
        <p:txBody>
          <a:bodyPr/>
          <a:lstStyle>
            <a:lvl1pPr>
              <a:defRPr/>
            </a:lvl1pPr>
          </a:lstStyle>
          <a:p>
            <a:pPr>
              <a:defRPr/>
            </a:pPr>
            <a:r>
              <a:rPr lang="en-US" dirty="0" smtClean="0"/>
              <a:t>July 30, 2010</a:t>
            </a:r>
            <a:endParaRPr lang="en-US" dirty="0"/>
          </a:p>
        </p:txBody>
      </p:sp>
    </p:spTree>
    <p:extLst>
      <p:ext uri="{BB962C8B-B14F-4D97-AF65-F5344CB8AC3E}">
        <p14:creationId xmlns:p14="http://schemas.microsoft.com/office/powerpoint/2010/main" val="3840664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1295400" y="6400800"/>
            <a:ext cx="571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r>
              <a:rPr lang="en-US" dirty="0" smtClean="0"/>
              <a:t>Ning Liu                Multi-Cell Joint Detection for TD-SCDMA Receivers</a:t>
            </a:r>
            <a:endParaRPr lang="en-US" dirty="0"/>
          </a:p>
        </p:txBody>
      </p:sp>
      <p:sp>
        <p:nvSpPr>
          <p:cNvPr id="38916" name="Rectangle 4"/>
          <p:cNvSpPr>
            <a:spLocks noGrp="1" noChangeArrowheads="1"/>
          </p:cNvSpPr>
          <p:nvPr>
            <p:ph type="sldNum" sz="quarter" idx="4"/>
          </p:nvPr>
        </p:nvSpPr>
        <p:spPr bwMode="auto">
          <a:xfrm>
            <a:off x="7848600" y="6400800"/>
            <a:ext cx="8382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itchFamily="34" charset="0"/>
              </a:defRPr>
            </a:lvl1pPr>
          </a:lstStyle>
          <a:p>
            <a:pPr>
              <a:defRPr/>
            </a:pPr>
            <a:fld id="{4709ACAE-7B4C-4C00-AC27-7723DA16A293}" type="slidenum">
              <a:rPr lang="en-US"/>
              <a:pPr>
                <a:defRPr/>
              </a:pPr>
              <a:t>‹#›</a:t>
            </a:fld>
            <a:endParaRPr lang="en-US" dirty="0"/>
          </a:p>
        </p:txBody>
      </p:sp>
      <p:grpSp>
        <p:nvGrpSpPr>
          <p:cNvPr id="1028" name="Group 35"/>
          <p:cNvGrpSpPr>
            <a:grpSpLocks/>
          </p:cNvGrpSpPr>
          <p:nvPr/>
        </p:nvGrpSpPr>
        <p:grpSpPr bwMode="auto">
          <a:xfrm>
            <a:off x="0" y="0"/>
            <a:ext cx="9144000" cy="546100"/>
            <a:chOff x="0" y="0"/>
            <a:chExt cx="5760" cy="344"/>
          </a:xfrm>
        </p:grpSpPr>
        <p:sp>
          <p:nvSpPr>
            <p:cNvPr id="3891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dirty="0">
                <a:latin typeface="Times New Roman" pitchFamily="18" charset="0"/>
              </a:endParaRPr>
            </a:p>
          </p:txBody>
        </p:sp>
        <p:sp>
          <p:nvSpPr>
            <p:cNvPr id="3891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dirty="0">
                <a:latin typeface="Times New Roman" pitchFamily="18" charset="0"/>
              </a:endParaRPr>
            </a:p>
          </p:txBody>
        </p:sp>
        <p:sp>
          <p:nvSpPr>
            <p:cNvPr id="3891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dirty="0">
                <a:solidFill>
                  <a:schemeClr val="hlink"/>
                </a:solidFill>
              </a:endParaRPr>
            </a:p>
          </p:txBody>
        </p:sp>
        <p:sp>
          <p:nvSpPr>
            <p:cNvPr id="3892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dirty="0">
                <a:solidFill>
                  <a:schemeClr val="hlink"/>
                </a:solidFill>
              </a:endParaRPr>
            </a:p>
          </p:txBody>
        </p:sp>
        <p:sp>
          <p:nvSpPr>
            <p:cNvPr id="3892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dirty="0">
                <a:solidFill>
                  <a:schemeClr val="accent2"/>
                </a:solidFill>
              </a:endParaRPr>
            </a:p>
          </p:txBody>
        </p:sp>
        <p:sp>
          <p:nvSpPr>
            <p:cNvPr id="3892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dirty="0">
                <a:solidFill>
                  <a:schemeClr val="hlink"/>
                </a:solidFill>
              </a:endParaRPr>
            </a:p>
          </p:txBody>
        </p:sp>
        <p:sp>
          <p:nvSpPr>
            <p:cNvPr id="3892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dirty="0">
                <a:latin typeface="Times New Roman" pitchFamily="18" charset="0"/>
              </a:endParaRPr>
            </a:p>
          </p:txBody>
        </p:sp>
        <p:sp>
          <p:nvSpPr>
            <p:cNvPr id="3892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dirty="0">
                <a:solidFill>
                  <a:schemeClr val="accent2"/>
                </a:solidFill>
              </a:endParaRPr>
            </a:p>
          </p:txBody>
        </p:sp>
        <p:sp>
          <p:nvSpPr>
            <p:cNvPr id="3892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dirty="0">
                <a:solidFill>
                  <a:schemeClr val="accent2"/>
                </a:solidFill>
              </a:endParaRPr>
            </a:p>
          </p:txBody>
        </p:sp>
      </p:grpSp>
      <p:sp>
        <p:nvSpPr>
          <p:cNvPr id="1029" name="Rectangle 14"/>
          <p:cNvSpPr>
            <a:spLocks noGrp="1" noChangeArrowheads="1"/>
          </p:cNvSpPr>
          <p:nvPr>
            <p:ph type="title"/>
          </p:nvPr>
        </p:nvSpPr>
        <p:spPr bwMode="auto">
          <a:xfrm>
            <a:off x="457200" y="4572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15"/>
          <p:cNvSpPr>
            <a:spLocks noGrp="1" noChangeArrowheads="1"/>
          </p:cNvSpPr>
          <p:nvPr>
            <p:ph type="body" idx="1"/>
          </p:nvPr>
        </p:nvSpPr>
        <p:spPr bwMode="auto">
          <a:xfrm>
            <a:off x="457200" y="1219200"/>
            <a:ext cx="8229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8929" name="Rectangle 17"/>
          <p:cNvSpPr>
            <a:spLocks noGrp="1" noChangeArrowheads="1"/>
          </p:cNvSpPr>
          <p:nvPr>
            <p:ph type="dt" sz="half" idx="2"/>
          </p:nvPr>
        </p:nvSpPr>
        <p:spPr bwMode="auto">
          <a:xfrm>
            <a:off x="457200" y="6400799"/>
            <a:ext cx="1371600" cy="32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dirty="0" smtClean="0"/>
              <a:t>July 30, 2010</a:t>
            </a: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iming>
    <p:tnLst>
      <p:par>
        <p:cTn xmlns:p14="http://schemas.microsoft.com/office/powerpoint/2010/main" id="1" dur="indefinite" restart="never" nodeType="tmRoot"/>
      </p:par>
    </p:tnLst>
  </p:timing>
  <p:hf hdr="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8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7.bin"/><Relationship Id="rId5" Type="http://schemas.openxmlformats.org/officeDocument/2006/relationships/image" Target="../media/image9.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2.wmf"/><Relationship Id="rId5" Type="http://schemas.openxmlformats.org/officeDocument/2006/relationships/image" Target="../media/image13.wmf"/><Relationship Id="rId6" Type="http://schemas.openxmlformats.org/officeDocument/2006/relationships/oleObject" Target="../embeddings/oleObject8.bin"/><Relationship Id="rId7"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4.bin"/><Relationship Id="rId5" Type="http://schemas.openxmlformats.org/officeDocument/2006/relationships/image" Target="../media/image4.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5.bin"/><Relationship Id="rId5" Type="http://schemas.openxmlformats.org/officeDocument/2006/relationships/image" Target="../media/image7.emf"/><Relationship Id="rId6" Type="http://schemas.openxmlformats.org/officeDocument/2006/relationships/oleObject" Target="../embeddings/oleObject6.bin"/><Relationship Id="rId7" Type="http://schemas.openxmlformats.org/officeDocument/2006/relationships/image" Target="../media/image8.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ctr" eaLnBrk="1" hangingPunct="1"/>
            <a:r>
              <a:rPr lang="en-US" sz="3200" dirty="0" smtClean="0"/>
              <a:t>Multi-Cell Joint Detection for TD-SCDMA Receivers</a:t>
            </a:r>
            <a:br>
              <a:rPr lang="en-US" sz="3200" dirty="0" smtClean="0"/>
            </a:br>
            <a:endParaRPr lang="en-US" sz="3200" dirty="0" smtClean="0"/>
          </a:p>
        </p:txBody>
      </p:sp>
      <p:sp>
        <p:nvSpPr>
          <p:cNvPr id="2" name="TextBox 1"/>
          <p:cNvSpPr txBox="1"/>
          <p:nvPr/>
        </p:nvSpPr>
        <p:spPr>
          <a:xfrm>
            <a:off x="4495800" y="3576935"/>
            <a:ext cx="2667000" cy="461665"/>
          </a:xfrm>
          <a:prstGeom prst="rect">
            <a:avLst/>
          </a:prstGeom>
          <a:noFill/>
        </p:spPr>
        <p:txBody>
          <a:bodyPr wrap="square" rtlCol="0">
            <a:spAutoFit/>
          </a:bodyPr>
          <a:lstStyle/>
          <a:p>
            <a:pPr algn="ctr"/>
            <a:r>
              <a:rPr lang="en-US" sz="2400" dirty="0" smtClean="0">
                <a:solidFill>
                  <a:schemeClr val="bg1"/>
                </a:solidFill>
              </a:rPr>
              <a:t>Ning Liu</a:t>
            </a:r>
            <a:endParaRPr lang="en-US" sz="24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Autofit/>
          </a:bodyPr>
          <a:lstStyle/>
          <a:p>
            <a:r>
              <a:rPr lang="en-US" dirty="0" smtClean="0"/>
              <a:t>Multi-Cell JD</a:t>
            </a:r>
            <a:r>
              <a:rPr lang="en-US" dirty="0"/>
              <a:t>: Extension </a:t>
            </a:r>
            <a:r>
              <a:rPr lang="en-US" dirty="0" smtClean="0"/>
              <a:t>of Single-Cell JD</a:t>
            </a:r>
            <a:r>
              <a:rPr lang="en-US" sz="2400" dirty="0"/>
              <a:t/>
            </a:r>
            <a:br>
              <a:rPr lang="en-US" sz="2400" dirty="0"/>
            </a:br>
            <a:endParaRPr lang="en-US" sz="2400" dirty="0"/>
          </a:p>
        </p:txBody>
      </p:sp>
      <p:sp>
        <p:nvSpPr>
          <p:cNvPr id="3" name="Content Placeholder 2"/>
          <p:cNvSpPr>
            <a:spLocks noGrp="1"/>
          </p:cNvSpPr>
          <p:nvPr>
            <p:ph idx="1"/>
          </p:nvPr>
        </p:nvSpPr>
        <p:spPr>
          <a:xfrm>
            <a:off x="533400" y="914400"/>
            <a:ext cx="8229600" cy="3276600"/>
          </a:xfrm>
        </p:spPr>
        <p:txBody>
          <a:bodyPr>
            <a:normAutofit fontScale="92500" lnSpcReduction="10000"/>
          </a:bodyPr>
          <a:lstStyle/>
          <a:p>
            <a:r>
              <a:rPr lang="en-US" sz="2400" dirty="0" smtClean="0"/>
              <a:t>Multi-cell channel estimation</a:t>
            </a:r>
            <a:r>
              <a:rPr lang="en-US" sz="2400" dirty="0"/>
              <a:t> </a:t>
            </a:r>
            <a:r>
              <a:rPr lang="en-US" sz="2400" dirty="0" smtClean="0"/>
              <a:t>(CHE)</a:t>
            </a:r>
          </a:p>
          <a:p>
            <a:pPr lvl="1"/>
            <a:r>
              <a:rPr lang="en-US" sz="2000" dirty="0" smtClean="0"/>
              <a:t>Select strongest interference cells</a:t>
            </a:r>
          </a:p>
          <a:p>
            <a:pPr lvl="1"/>
            <a:r>
              <a:rPr lang="en-US" sz="2000" dirty="0" smtClean="0"/>
              <a:t>Multi-cell CIR estimation</a:t>
            </a:r>
          </a:p>
          <a:p>
            <a:r>
              <a:rPr lang="en-US" sz="2400" dirty="0" smtClean="0"/>
              <a:t>CIR adjustment for inter-cell time delay (CHE-PP)</a:t>
            </a:r>
          </a:p>
          <a:p>
            <a:pPr lvl="1"/>
            <a:r>
              <a:rPr lang="en-US" sz="2000" dirty="0" smtClean="0"/>
              <a:t>CIR window position adjustment and length extension</a:t>
            </a:r>
          </a:p>
          <a:p>
            <a:r>
              <a:rPr lang="en-US" sz="2400" dirty="0" smtClean="0"/>
              <a:t>Active </a:t>
            </a:r>
            <a:r>
              <a:rPr lang="en-US" sz="2400" dirty="0"/>
              <a:t>codes </a:t>
            </a:r>
            <a:r>
              <a:rPr lang="en-US" sz="2400" dirty="0" smtClean="0"/>
              <a:t>detection (CHE-PP, MF)</a:t>
            </a:r>
          </a:p>
          <a:p>
            <a:pPr lvl="1"/>
            <a:r>
              <a:rPr lang="en-US" sz="2000" dirty="0" smtClean="0"/>
              <a:t>Receiver knows which codes are used by interference cells</a:t>
            </a:r>
          </a:p>
          <a:p>
            <a:pPr lvl="1"/>
            <a:r>
              <a:rPr lang="en-US" sz="2000" dirty="0" smtClean="0"/>
              <a:t>Reduce the BLE complexity</a:t>
            </a:r>
          </a:p>
          <a:p>
            <a:r>
              <a:rPr lang="en-US" sz="2400" dirty="0" smtClean="0"/>
              <a:t>Other modules just process more codes</a:t>
            </a:r>
          </a:p>
          <a:p>
            <a:pPr marL="0" indent="0">
              <a:buNone/>
            </a:pPr>
            <a:endParaRPr lang="en-US" dirty="0" smtClean="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10</a:t>
            </a:fld>
            <a:endParaRPr lang="en-US" dirty="0"/>
          </a:p>
        </p:txBody>
      </p:sp>
      <p:graphicFrame>
        <p:nvGraphicFramePr>
          <p:cNvPr id="8" name="Object 7"/>
          <p:cNvGraphicFramePr>
            <a:graphicFrameLocks noGrp="1" noChangeAspect="1"/>
          </p:cNvGraphicFramePr>
          <p:nvPr>
            <p:extLst>
              <p:ext uri="{D42A27DB-BD31-4B8C-83A1-F6EECF244321}">
                <p14:modId xmlns:p14="http://schemas.microsoft.com/office/powerpoint/2010/main" val="2288556773"/>
              </p:ext>
            </p:extLst>
          </p:nvPr>
        </p:nvGraphicFramePr>
        <p:xfrm>
          <a:off x="228600" y="4114800"/>
          <a:ext cx="8661401" cy="2362200"/>
        </p:xfrm>
        <a:graphic>
          <a:graphicData uri="http://schemas.openxmlformats.org/presentationml/2006/ole">
            <mc:AlternateContent xmlns:mc="http://schemas.openxmlformats.org/markup-compatibility/2006">
              <mc:Choice xmlns:v="urn:schemas-microsoft-com:vml" Requires="v">
                <p:oleObj spid="_x0000_s15500" name="Visio" r:id="rId4" imgW="7910413" imgH="2157309" progId="">
                  <p:embed/>
                </p:oleObj>
              </mc:Choice>
              <mc:Fallback>
                <p:oleObj name="Visio" r:id="rId4" imgW="7910413" imgH="2157309" progId="">
                  <p:embed/>
                  <p:pic>
                    <p:nvPicPr>
                      <p:cNvPr id="0" name="Picture 7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4800"/>
                        <a:ext cx="8661401" cy="2362200"/>
                      </a:xfrm>
                      <a:prstGeom prst="rect">
                        <a:avLst/>
                      </a:prstGeom>
                      <a:noFill/>
                      <a:extLst/>
                    </p:spPr>
                  </p:pic>
                </p:oleObj>
              </mc:Fallback>
            </mc:AlternateContent>
          </a:graphicData>
        </a:graphic>
      </p:graphicFrame>
      <p:sp>
        <p:nvSpPr>
          <p:cNvPr id="9" name="TextBox 8"/>
          <p:cNvSpPr txBox="1"/>
          <p:nvPr/>
        </p:nvSpPr>
        <p:spPr>
          <a:xfrm>
            <a:off x="5867400" y="6172200"/>
            <a:ext cx="2971800" cy="276999"/>
          </a:xfrm>
          <a:prstGeom prst="rect">
            <a:avLst/>
          </a:prstGeom>
          <a:noFill/>
        </p:spPr>
        <p:txBody>
          <a:bodyPr wrap="square" rtlCol="0">
            <a:spAutoFit/>
          </a:bodyPr>
          <a:lstStyle/>
          <a:p>
            <a:r>
              <a:rPr lang="en-US" sz="1200" dirty="0" smtClean="0"/>
              <a:t>(Y. Wang et al, PCT WO 2006/032211)</a:t>
            </a:r>
            <a:endParaRPr lang="en-US" sz="1200" dirty="0"/>
          </a:p>
        </p:txBody>
      </p:sp>
    </p:spTree>
    <p:extLst>
      <p:ext uri="{BB962C8B-B14F-4D97-AF65-F5344CB8AC3E}">
        <p14:creationId xmlns:p14="http://schemas.microsoft.com/office/powerpoint/2010/main" val="518399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1219200"/>
            <a:ext cx="8229600" cy="5181600"/>
          </a:xfrm>
        </p:spPr>
        <p:txBody>
          <a:bodyPr/>
          <a:lstStyle/>
          <a:p>
            <a:r>
              <a:rPr lang="en-US" sz="2400" dirty="0" smtClean="0"/>
              <a:t>UE Receiver, 2 cells, 4 users, 2 codes/user, SF=16</a:t>
            </a:r>
          </a:p>
        </p:txBody>
      </p:sp>
      <p:sp>
        <p:nvSpPr>
          <p:cNvPr id="2" name="Title 1"/>
          <p:cNvSpPr>
            <a:spLocks noGrp="1"/>
          </p:cNvSpPr>
          <p:nvPr>
            <p:ph type="title"/>
          </p:nvPr>
        </p:nvSpPr>
        <p:spPr/>
        <p:txBody>
          <a:bodyPr/>
          <a:lstStyle/>
          <a:p>
            <a:r>
              <a:rPr lang="en-US" dirty="0"/>
              <a:t>Multi-Cell </a:t>
            </a:r>
            <a:r>
              <a:rPr lang="en-US" dirty="0" smtClean="0"/>
              <a:t>JD – A simulation result</a:t>
            </a:r>
            <a:endParaRPr lang="en-US" dirty="0"/>
          </a:p>
        </p:txBody>
      </p:sp>
      <p:sp>
        <p:nvSpPr>
          <p:cNvPr id="4" name="Date Placeholder 3"/>
          <p:cNvSpPr>
            <a:spLocks noGrp="1"/>
          </p:cNvSpPr>
          <p:nvPr>
            <p:ph type="dt" sz="half" idx="10"/>
          </p:nvPr>
        </p:nvSpPr>
        <p:spPr/>
        <p:txBody>
          <a:bodyPr/>
          <a:lstStyle/>
          <a:p>
            <a:pPr>
              <a:defRPr/>
            </a:pPr>
            <a:r>
              <a:rPr lang="en-US" smtClean="0"/>
              <a:t>July 30, 2010</a:t>
            </a:r>
            <a:endParaRPr lang="en-US" dirty="0"/>
          </a:p>
        </p:txBody>
      </p:sp>
      <p:sp>
        <p:nvSpPr>
          <p:cNvPr id="5" name="Footer Placeholder 4"/>
          <p:cNvSpPr>
            <a:spLocks noGrp="1"/>
          </p:cNvSpPr>
          <p:nvPr>
            <p:ph type="ftr" sz="quarter" idx="11"/>
          </p:nvPr>
        </p:nvSpPr>
        <p:spPr/>
        <p:txBody>
          <a:bodyPr/>
          <a:lstStyle/>
          <a:p>
            <a:pPr>
              <a:defRPr/>
            </a:pPr>
            <a:r>
              <a:rPr lang="en-US"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11</a:t>
            </a:fld>
            <a:endParaRPr lang="en-US" dirty="0"/>
          </a:p>
        </p:txBody>
      </p:sp>
      <p:pic>
        <p:nvPicPr>
          <p:cNvPr id="47106" name="Picture 2" descr="SHTerminal_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981200"/>
            <a:ext cx="5798177"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852862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Complexity: cost, power consumption, reliability</a:t>
            </a:r>
          </a:p>
          <a:p>
            <a:pPr lvl="1"/>
            <a:r>
              <a:rPr lang="en-US" dirty="0" smtClean="0"/>
              <a:t>Critical to UE</a:t>
            </a:r>
          </a:p>
          <a:p>
            <a:pPr lvl="1"/>
            <a:r>
              <a:rPr lang="en-US" dirty="0" smtClean="0"/>
              <a:t>Needs efficient multi-cell channel estimation</a:t>
            </a:r>
          </a:p>
          <a:p>
            <a:r>
              <a:rPr lang="en-US" dirty="0" smtClean="0"/>
              <a:t>Inter-cell time delay estimation</a:t>
            </a:r>
          </a:p>
          <a:p>
            <a:r>
              <a:rPr lang="en-US" dirty="0" smtClean="0"/>
              <a:t>Interoperability</a:t>
            </a:r>
            <a:endParaRPr lang="en-US" dirty="0"/>
          </a:p>
          <a:p>
            <a:pPr marL="457200" lvl="1" indent="0">
              <a:buNone/>
            </a:pPr>
            <a:r>
              <a:rPr lang="en-US" dirty="0"/>
              <a:t>Assumption: </a:t>
            </a:r>
            <a:r>
              <a:rPr lang="en-US" dirty="0" smtClean="0"/>
              <a:t>Multi-cell JD receiver </a:t>
            </a:r>
            <a:r>
              <a:rPr lang="en-US" dirty="0"/>
              <a:t>knows </a:t>
            </a:r>
            <a:r>
              <a:rPr lang="en-US" dirty="0" smtClean="0"/>
              <a:t>neighbor </a:t>
            </a:r>
            <a:r>
              <a:rPr lang="en-US" dirty="0"/>
              <a:t>cell </a:t>
            </a:r>
            <a:r>
              <a:rPr lang="en-US" dirty="0" smtClean="0"/>
              <a:t>parameters</a:t>
            </a:r>
          </a:p>
          <a:p>
            <a:pPr lvl="1"/>
            <a:r>
              <a:rPr lang="en-US" dirty="0" smtClean="0"/>
              <a:t>Cell ID (basic </a:t>
            </a:r>
            <a:r>
              <a:rPr lang="en-US" dirty="0" err="1"/>
              <a:t>midamble</a:t>
            </a:r>
            <a:r>
              <a:rPr lang="en-US" dirty="0"/>
              <a:t>, </a:t>
            </a:r>
            <a:r>
              <a:rPr lang="en-US" dirty="0" smtClean="0"/>
              <a:t>scrambling code)</a:t>
            </a:r>
          </a:p>
          <a:p>
            <a:pPr lvl="1"/>
            <a:r>
              <a:rPr lang="en-US" dirty="0" smtClean="0"/>
              <a:t>Configuration type of </a:t>
            </a:r>
            <a:r>
              <a:rPr lang="en-US" dirty="0" err="1" smtClean="0"/>
              <a:t>midamble</a:t>
            </a:r>
            <a:endParaRPr lang="en-US" dirty="0"/>
          </a:p>
          <a:p>
            <a:pPr lvl="1"/>
            <a:r>
              <a:rPr lang="en-US" dirty="0" smtClean="0"/>
              <a:t>Spreading factor Q</a:t>
            </a:r>
            <a:endParaRPr lang="en-US"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12</a:t>
            </a:fld>
            <a:endParaRPr lang="en-US" dirty="0"/>
          </a:p>
        </p:txBody>
      </p:sp>
    </p:spTree>
    <p:extLst>
      <p:ext uri="{BB962C8B-B14F-4D97-AF65-F5344CB8AC3E}">
        <p14:creationId xmlns:p14="http://schemas.microsoft.com/office/powerpoint/2010/main" val="1360456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p:spPr>
        <p:txBody>
          <a:bodyPr>
            <a:normAutofit/>
          </a:bodyPr>
          <a:lstStyle/>
          <a:p>
            <a:r>
              <a:rPr lang="en-US" dirty="0" smtClean="0"/>
              <a:t>An Application of Multi-Cell JD</a:t>
            </a:r>
            <a:endParaRPr lang="en-US" dirty="0"/>
          </a:p>
        </p:txBody>
      </p:sp>
      <p:sp>
        <p:nvSpPr>
          <p:cNvPr id="3" name="Content Placeholder 2"/>
          <p:cNvSpPr>
            <a:spLocks noGrp="1"/>
          </p:cNvSpPr>
          <p:nvPr>
            <p:ph idx="1"/>
          </p:nvPr>
        </p:nvSpPr>
        <p:spPr/>
        <p:txBody>
          <a:bodyPr/>
          <a:lstStyle/>
          <a:p>
            <a:r>
              <a:rPr lang="en-US" dirty="0" smtClean="0"/>
              <a:t>Opposite Directional Timeslots Interference</a:t>
            </a:r>
          </a:p>
          <a:p>
            <a:endParaRPr lang="en-US" dirty="0"/>
          </a:p>
          <a:p>
            <a:endParaRPr lang="en-US" dirty="0" smtClean="0"/>
          </a:p>
          <a:p>
            <a:pPr marL="0" indent="0">
              <a:buNone/>
            </a:pPr>
            <a:endParaRPr lang="en-US" sz="1800" dirty="0" smtClean="0"/>
          </a:p>
          <a:p>
            <a:pPr lvl="1"/>
            <a:r>
              <a:rPr lang="en-US" sz="2000" dirty="0" smtClean="0"/>
              <a:t>Cell 1 to Cell 2 interference: UE -&gt; UE</a:t>
            </a:r>
          </a:p>
          <a:p>
            <a:pPr lvl="1"/>
            <a:r>
              <a:rPr lang="en-US" sz="2000" dirty="0" smtClean="0"/>
              <a:t>Cell 2 to Cell 1 interference: BS -&gt; BS</a:t>
            </a:r>
          </a:p>
          <a:p>
            <a:pPr lvl="2"/>
            <a:r>
              <a:rPr lang="en-US" dirty="0" smtClean="0"/>
              <a:t>More severe because of high </a:t>
            </a:r>
            <a:r>
              <a:rPr lang="en-US" dirty="0" err="1" smtClean="0"/>
              <a:t>Tx</a:t>
            </a:r>
            <a:r>
              <a:rPr lang="en-US" dirty="0" smtClean="0"/>
              <a:t> power and sensitivity of BS</a:t>
            </a:r>
          </a:p>
          <a:p>
            <a:pPr lvl="1"/>
            <a:r>
              <a:rPr lang="en-US" dirty="0" smtClean="0"/>
              <a:t>Combination of MMSE-BLE with SIC</a:t>
            </a:r>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13</a:t>
            </a:fld>
            <a:endParaRPr lang="en-US" dirty="0"/>
          </a:p>
        </p:txBody>
      </p:sp>
      <p:pic>
        <p:nvPicPr>
          <p:cNvPr id="2150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1" y="1676400"/>
            <a:ext cx="4648199" cy="634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71801" y="2362200"/>
            <a:ext cx="4648199" cy="89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85800" y="1752600"/>
            <a:ext cx="2209801" cy="646331"/>
          </a:xfrm>
          <a:prstGeom prst="rect">
            <a:avLst/>
          </a:prstGeom>
          <a:noFill/>
        </p:spPr>
        <p:txBody>
          <a:bodyPr wrap="square" rtlCol="0">
            <a:spAutoFit/>
          </a:bodyPr>
          <a:lstStyle/>
          <a:p>
            <a:r>
              <a:rPr lang="en-US" dirty="0" smtClean="0"/>
              <a:t>Cell 1</a:t>
            </a:r>
          </a:p>
          <a:p>
            <a:r>
              <a:rPr lang="en-US" dirty="0" smtClean="0"/>
              <a:t>symmetric timeslots</a:t>
            </a:r>
            <a:endParaRPr lang="en-US" dirty="0"/>
          </a:p>
        </p:txBody>
      </p:sp>
      <p:sp>
        <p:nvSpPr>
          <p:cNvPr id="11" name="TextBox 10"/>
          <p:cNvSpPr txBox="1"/>
          <p:nvPr/>
        </p:nvSpPr>
        <p:spPr>
          <a:xfrm>
            <a:off x="685801" y="2423902"/>
            <a:ext cx="2438400" cy="646331"/>
          </a:xfrm>
          <a:prstGeom prst="rect">
            <a:avLst/>
          </a:prstGeom>
          <a:noFill/>
        </p:spPr>
        <p:txBody>
          <a:bodyPr wrap="square" rtlCol="0">
            <a:spAutoFit/>
          </a:bodyPr>
          <a:lstStyle/>
          <a:p>
            <a:r>
              <a:rPr lang="en-US" dirty="0" smtClean="0"/>
              <a:t>Cell 2</a:t>
            </a:r>
          </a:p>
          <a:p>
            <a:r>
              <a:rPr lang="en-US" dirty="0" smtClean="0"/>
              <a:t>asymmetric timeslots</a:t>
            </a:r>
            <a:endParaRPr lang="en-US" dirty="0"/>
          </a:p>
        </p:txBody>
      </p:sp>
      <p:sp>
        <p:nvSpPr>
          <p:cNvPr id="9" name="Rounded Rectangle 8"/>
          <p:cNvSpPr/>
          <p:nvPr/>
        </p:nvSpPr>
        <p:spPr bwMode="auto">
          <a:xfrm>
            <a:off x="4800600" y="1752600"/>
            <a:ext cx="533400" cy="1317633"/>
          </a:xfrm>
          <a:prstGeom prst="roundRect">
            <a:avLst>
              <a:gd name="adj" fmla="val 25758"/>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869170623"/>
              </p:ext>
            </p:extLst>
          </p:nvPr>
        </p:nvGraphicFramePr>
        <p:xfrm>
          <a:off x="1676400" y="4648200"/>
          <a:ext cx="6011333" cy="1524000"/>
        </p:xfrm>
        <a:graphic>
          <a:graphicData uri="http://schemas.openxmlformats.org/presentationml/2006/ole">
            <mc:AlternateContent xmlns:mc="http://schemas.openxmlformats.org/markup-compatibility/2006">
              <mc:Choice xmlns:v="urn:schemas-microsoft-com:vml" Requires="v">
                <p:oleObj spid="_x0000_s21603" name="Visio" r:id="rId6" imgW="4734954" imgH="1195806" progId="Visio.Drawing.11">
                  <p:embed/>
                </p:oleObj>
              </mc:Choice>
              <mc:Fallback>
                <p:oleObj name="Visio" r:id="rId6" imgW="4734954" imgH="1195806" progId="Visio.Drawing.11">
                  <p:embed/>
                  <p:pic>
                    <p:nvPicPr>
                      <p:cNvPr id="0" name="Picture 37"/>
                      <p:cNvPicPr>
                        <a:picLocks noChangeAspect="1" noChangeArrowheads="1"/>
                      </p:cNvPicPr>
                      <p:nvPr/>
                    </p:nvPicPr>
                    <p:blipFill>
                      <a:blip r:embed="rId7"/>
                      <a:srcRect/>
                      <a:stretch>
                        <a:fillRect/>
                      </a:stretch>
                    </p:blipFill>
                    <p:spPr bwMode="auto">
                      <a:xfrm>
                        <a:off x="1676400" y="4648200"/>
                        <a:ext cx="6011333"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23957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Multi-cell joint detection can efficiently mitigate the inter-cell interference in TD-SCDMA, and improve cell capacity.</a:t>
            </a:r>
          </a:p>
          <a:p>
            <a:r>
              <a:rPr lang="en-US" dirty="0" smtClean="0"/>
              <a:t>Multi-cell JD is an extension of single-cell multi-user detection. The major changes are the multi-cell channel estimation and active codes detection.</a:t>
            </a:r>
          </a:p>
          <a:p>
            <a:r>
              <a:rPr lang="en-US" dirty="0" smtClean="0"/>
              <a:t>Some implementation issues exist. The receiver complexity is the most critical to UE. The active codes detection is the key function to reduce the complexity. In addition, </a:t>
            </a:r>
            <a:r>
              <a:rPr lang="en-US" dirty="0"/>
              <a:t>prior information </a:t>
            </a:r>
            <a:r>
              <a:rPr lang="en-US" dirty="0" smtClean="0"/>
              <a:t>about neighbor cell configuration is needed.</a:t>
            </a:r>
          </a:p>
          <a:p>
            <a:r>
              <a:rPr lang="en-US" dirty="0" smtClean="0"/>
              <a:t>As a technique framework, multi-cell JD can be combined with SIC for mitigating BS to BS interference.</a:t>
            </a:r>
            <a:endParaRPr lang="en-US"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14</a:t>
            </a:fld>
            <a:endParaRPr lang="en-US" dirty="0"/>
          </a:p>
        </p:txBody>
      </p:sp>
    </p:spTree>
    <p:extLst>
      <p:ext uri="{BB962C8B-B14F-4D97-AF65-F5344CB8AC3E}">
        <p14:creationId xmlns:p14="http://schemas.microsoft.com/office/powerpoint/2010/main" val="2984092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609600"/>
          </a:xfrm>
        </p:spPr>
        <p:txBody>
          <a:bodyPr/>
          <a:lstStyle/>
          <a:p>
            <a:pPr algn="ctr"/>
            <a:r>
              <a:rPr lang="en-US" sz="4800" dirty="0" smtClean="0"/>
              <a:t>Thank you!</a:t>
            </a:r>
            <a:endParaRPr lang="en-US" sz="4800"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15</a:t>
            </a:fld>
            <a:endParaRPr lang="en-US" dirty="0"/>
          </a:p>
        </p:txBody>
      </p:sp>
    </p:spTree>
    <p:extLst>
      <p:ext uri="{BB962C8B-B14F-4D97-AF65-F5344CB8AC3E}">
        <p14:creationId xmlns:p14="http://schemas.microsoft.com/office/powerpoint/2010/main" val="3410855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Outline</a:t>
            </a:r>
            <a:endParaRPr lang="en-US" sz="3200" b="1" dirty="0"/>
          </a:p>
        </p:txBody>
      </p:sp>
      <p:sp>
        <p:nvSpPr>
          <p:cNvPr id="3" name="Content Placeholder 2"/>
          <p:cNvSpPr>
            <a:spLocks noGrp="1"/>
          </p:cNvSpPr>
          <p:nvPr>
            <p:ph idx="1"/>
          </p:nvPr>
        </p:nvSpPr>
        <p:spPr/>
        <p:txBody>
          <a:bodyPr>
            <a:normAutofit/>
          </a:bodyPr>
          <a:lstStyle/>
          <a:p>
            <a:r>
              <a:rPr lang="en-US" sz="2400" dirty="0" smtClean="0"/>
              <a:t>Problem Statement: System Overview and Motivation</a:t>
            </a:r>
          </a:p>
          <a:p>
            <a:r>
              <a:rPr lang="en-US" sz="2400" dirty="0" smtClean="0"/>
              <a:t>Review of Single-Cell Joint </a:t>
            </a:r>
            <a:r>
              <a:rPr lang="en-US" sz="2400" dirty="0"/>
              <a:t>Detection </a:t>
            </a:r>
            <a:endParaRPr lang="en-US" sz="2400" dirty="0" smtClean="0"/>
          </a:p>
          <a:p>
            <a:r>
              <a:rPr lang="en-US" sz="2400" dirty="0" smtClean="0"/>
              <a:t>Multi-Cell Joint Detection Procedure</a:t>
            </a:r>
          </a:p>
          <a:p>
            <a:pPr lvl="1"/>
            <a:r>
              <a:rPr lang="en-US" sz="2000" dirty="0" smtClean="0"/>
              <a:t>Multi-cell channel estimation</a:t>
            </a:r>
          </a:p>
          <a:p>
            <a:pPr lvl="1"/>
            <a:r>
              <a:rPr lang="en-US" sz="2000" dirty="0" smtClean="0"/>
              <a:t>Channel impulse response adjustment</a:t>
            </a:r>
          </a:p>
          <a:p>
            <a:pPr lvl="1"/>
            <a:r>
              <a:rPr lang="en-US" sz="2000" dirty="0" smtClean="0"/>
              <a:t>Active channel codes </a:t>
            </a:r>
            <a:r>
              <a:rPr lang="en-US" sz="2000" dirty="0"/>
              <a:t>d</a:t>
            </a:r>
            <a:r>
              <a:rPr lang="en-US" sz="2000" dirty="0" smtClean="0"/>
              <a:t>etection</a:t>
            </a:r>
          </a:p>
          <a:p>
            <a:pPr lvl="1"/>
            <a:r>
              <a:rPr lang="en-US" sz="2000" dirty="0" smtClean="0"/>
              <a:t>Block linear equalization</a:t>
            </a:r>
          </a:p>
          <a:p>
            <a:r>
              <a:rPr lang="en-US" sz="2400" dirty="0" smtClean="0"/>
              <a:t>Implementation Issues</a:t>
            </a:r>
          </a:p>
          <a:p>
            <a:r>
              <a:rPr lang="en-US" sz="2400" dirty="0" smtClean="0"/>
              <a:t>An Extended Application</a:t>
            </a:r>
          </a:p>
          <a:p>
            <a:r>
              <a:rPr lang="en-US" sz="2400" dirty="0" smtClean="0"/>
              <a:t>Conclusions</a:t>
            </a:r>
            <a:endParaRPr lang="en-US" sz="2400"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2</a:t>
            </a:fld>
            <a:endParaRPr lang="en-US" dirty="0"/>
          </a:p>
        </p:txBody>
      </p:sp>
    </p:spTree>
    <p:extLst>
      <p:ext uri="{BB962C8B-B14F-4D97-AF65-F5344CB8AC3E}">
        <p14:creationId xmlns:p14="http://schemas.microsoft.com/office/powerpoint/2010/main" val="304743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of TD-SCDMA (3GPP TDD LCR)</a:t>
            </a:r>
            <a:endParaRPr lang="en-US"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3</a:t>
            </a:fld>
            <a:endParaRPr lang="en-US" dirty="0"/>
          </a:p>
        </p:txBody>
      </p:sp>
      <p:sp>
        <p:nvSpPr>
          <p:cNvPr id="8" name="Content Placeholder 7"/>
          <p:cNvSpPr>
            <a:spLocks noGrp="1"/>
          </p:cNvSpPr>
          <p:nvPr>
            <p:ph idx="1"/>
          </p:nvPr>
        </p:nvSpPr>
        <p:spPr>
          <a:xfrm>
            <a:off x="457200" y="1219200"/>
            <a:ext cx="8229600" cy="3124200"/>
          </a:xfrm>
        </p:spPr>
        <p:txBody>
          <a:bodyPr>
            <a:normAutofit/>
          </a:bodyPr>
          <a:lstStyle/>
          <a:p>
            <a:r>
              <a:rPr lang="en-US" dirty="0" smtClean="0"/>
              <a:t>TDD – Time Division Duplex. Flexible spectrum.</a:t>
            </a:r>
          </a:p>
          <a:p>
            <a:r>
              <a:rPr lang="en-US" dirty="0" smtClean="0"/>
              <a:t>Beamforming with smart antenna array</a:t>
            </a:r>
          </a:p>
          <a:p>
            <a:r>
              <a:rPr lang="en-US" dirty="0" smtClean="0"/>
              <a:t>Uplink </a:t>
            </a:r>
            <a:r>
              <a:rPr lang="en-US" dirty="0"/>
              <a:t>synchronization up to 1/8 </a:t>
            </a:r>
            <a:r>
              <a:rPr lang="en-US" dirty="0" smtClean="0"/>
              <a:t>chip</a:t>
            </a:r>
          </a:p>
          <a:p>
            <a:r>
              <a:rPr lang="en-US" dirty="0" smtClean="0"/>
              <a:t>Low </a:t>
            </a:r>
            <a:r>
              <a:rPr lang="en-US" dirty="0"/>
              <a:t>chip </a:t>
            </a:r>
            <a:r>
              <a:rPr lang="en-US" dirty="0" smtClean="0"/>
              <a:t>rate, short channelization code  Q=16</a:t>
            </a:r>
          </a:p>
          <a:p>
            <a:r>
              <a:rPr lang="en-US" dirty="0" smtClean="0"/>
              <a:t>Short scrambling code M=16. One code per cell.</a:t>
            </a:r>
          </a:p>
          <a:p>
            <a:r>
              <a:rPr lang="en-US" dirty="0"/>
              <a:t>Symbol-level joint detection (JD) per time slot</a:t>
            </a:r>
          </a:p>
          <a:p>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561403492"/>
              </p:ext>
            </p:extLst>
          </p:nvPr>
        </p:nvGraphicFramePr>
        <p:xfrm>
          <a:off x="1905000" y="4495800"/>
          <a:ext cx="5688013" cy="1709737"/>
        </p:xfrm>
        <a:graphic>
          <a:graphicData uri="http://schemas.openxmlformats.org/presentationml/2006/ole">
            <mc:AlternateContent xmlns:mc="http://schemas.openxmlformats.org/markup-compatibility/2006">
              <mc:Choice xmlns:v="urn:schemas-microsoft-com:vml" Requires="v">
                <p:oleObj spid="_x0000_s1214" name="Visio" r:id="rId4" imgW="5800825" imgH="1654693" progId="">
                  <p:embed/>
                </p:oleObj>
              </mc:Choice>
              <mc:Fallback>
                <p:oleObj name="Visio" r:id="rId4" imgW="5800825" imgH="1654693" progId="">
                  <p:embed/>
                  <p:pic>
                    <p:nvPicPr>
                      <p:cNvPr id="0" name="Picture 1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495800"/>
                        <a:ext cx="5688013" cy="170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7965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Inter-Cell Interference</a:t>
            </a:r>
            <a:endParaRPr lang="en-US" dirty="0"/>
          </a:p>
        </p:txBody>
      </p:sp>
      <p:sp>
        <p:nvSpPr>
          <p:cNvPr id="4" name="Date Placeholder 3"/>
          <p:cNvSpPr>
            <a:spLocks noGrp="1"/>
          </p:cNvSpPr>
          <p:nvPr>
            <p:ph type="dt" sz="half" idx="10"/>
          </p:nvPr>
        </p:nvSpPr>
        <p:spPr/>
        <p:txBody>
          <a:bodyPr/>
          <a:lstStyle/>
          <a:p>
            <a:pPr>
              <a:defRPr/>
            </a:pPr>
            <a:r>
              <a:rPr lang="en-US" smtClean="0"/>
              <a:t>July 30, 2010</a:t>
            </a:r>
            <a:endParaRPr lang="en-US" dirty="0"/>
          </a:p>
        </p:txBody>
      </p:sp>
      <p:sp>
        <p:nvSpPr>
          <p:cNvPr id="5" name="Footer Placeholder 4"/>
          <p:cNvSpPr>
            <a:spLocks noGrp="1"/>
          </p:cNvSpPr>
          <p:nvPr>
            <p:ph type="ftr" sz="quarter" idx="11"/>
          </p:nvPr>
        </p:nvSpPr>
        <p:spPr/>
        <p:txBody>
          <a:bodyPr/>
          <a:lstStyle/>
          <a:p>
            <a:pPr>
              <a:defRPr/>
            </a:pPr>
            <a:r>
              <a:rPr lang="en-US"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4</a:t>
            </a:fld>
            <a:endParaRPr lang="en-US" dirty="0"/>
          </a:p>
        </p:txBody>
      </p:sp>
      <p:sp>
        <p:nvSpPr>
          <p:cNvPr id="7" name="Content Placeholder 2"/>
          <p:cNvSpPr>
            <a:spLocks noGrp="1"/>
          </p:cNvSpPr>
          <p:nvPr>
            <p:ph idx="1"/>
          </p:nvPr>
        </p:nvSpPr>
        <p:spPr/>
        <p:txBody>
          <a:bodyPr>
            <a:normAutofit/>
          </a:bodyPr>
          <a:lstStyle/>
          <a:p>
            <a:r>
              <a:rPr lang="en-US" dirty="0" smtClean="0"/>
              <a:t>BW sharing in TD-SCDMA</a:t>
            </a:r>
          </a:p>
          <a:p>
            <a:pPr lvl="1"/>
            <a:r>
              <a:rPr lang="en-US" dirty="0" smtClean="0"/>
              <a:t>Intra-cell: orthogonal channelization codes (length 16)</a:t>
            </a:r>
          </a:p>
          <a:p>
            <a:pPr lvl="2"/>
            <a:r>
              <a:rPr lang="en-US" dirty="0" smtClean="0"/>
              <a:t>Downlink MAI: None or little</a:t>
            </a:r>
          </a:p>
          <a:p>
            <a:pPr lvl="2"/>
            <a:r>
              <a:rPr lang="en-US" dirty="0" smtClean="0"/>
              <a:t>Uplink MAI: mitigated by synchronization, JD, beamforming</a:t>
            </a:r>
          </a:p>
          <a:p>
            <a:pPr lvl="1"/>
            <a:r>
              <a:rPr lang="en-US" dirty="0" smtClean="0"/>
              <a:t>Inter-cell: average by scrambling codes (length 16)</a:t>
            </a:r>
          </a:p>
          <a:p>
            <a:pPr lvl="2"/>
            <a:r>
              <a:rPr lang="en-US" dirty="0" smtClean="0"/>
              <a:t>MAI is significant in both UL and DL</a:t>
            </a:r>
          </a:p>
          <a:p>
            <a:pPr lvl="2"/>
            <a:r>
              <a:rPr lang="en-US" dirty="0" smtClean="0"/>
              <a:t>More severe to UE (Stronger </a:t>
            </a:r>
            <a:r>
              <a:rPr lang="en-US" dirty="0" err="1" smtClean="0"/>
              <a:t>Tx</a:t>
            </a:r>
            <a:r>
              <a:rPr lang="en-US" dirty="0" smtClean="0"/>
              <a:t> signal from NodeB)</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475513976"/>
              </p:ext>
            </p:extLst>
          </p:nvPr>
        </p:nvGraphicFramePr>
        <p:xfrm>
          <a:off x="1676400" y="4038600"/>
          <a:ext cx="4419600" cy="2453799"/>
        </p:xfrm>
        <a:graphic>
          <a:graphicData uri="http://schemas.openxmlformats.org/presentationml/2006/ole">
            <mc:AlternateContent xmlns:mc="http://schemas.openxmlformats.org/markup-compatibility/2006">
              <mc:Choice xmlns:v="urn:schemas-microsoft-com:vml" Requires="v">
                <p:oleObj spid="_x0000_s20588" r:id="rId4" imgW="5524500" imgH="3067812" progId="Word.Picture.8">
                  <p:embed/>
                </p:oleObj>
              </mc:Choice>
              <mc:Fallback>
                <p:oleObj r:id="rId4" imgW="5524500" imgH="3067812" progId="Word.Picture.8">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038600"/>
                        <a:ext cx="4419600" cy="24537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7272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Correlation of Composite Codes</a:t>
            </a:r>
            <a:endParaRPr lang="en-US" dirty="0"/>
          </a:p>
        </p:txBody>
      </p:sp>
      <p:sp>
        <p:nvSpPr>
          <p:cNvPr id="3" name="Content Placeholder 2"/>
          <p:cNvSpPr>
            <a:spLocks noGrp="1"/>
          </p:cNvSpPr>
          <p:nvPr>
            <p:ph idx="1"/>
          </p:nvPr>
        </p:nvSpPr>
        <p:spPr/>
        <p:txBody>
          <a:bodyPr/>
          <a:lstStyle/>
          <a:p>
            <a:r>
              <a:rPr lang="en-US" dirty="0" smtClean="0"/>
              <a:t>Composite </a:t>
            </a:r>
            <a:r>
              <a:rPr lang="en-US" dirty="0"/>
              <a:t>codes</a:t>
            </a:r>
          </a:p>
          <a:p>
            <a:endParaRPr lang="en-US"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594181943"/>
              </p:ext>
            </p:extLst>
          </p:nvPr>
        </p:nvGraphicFramePr>
        <p:xfrm>
          <a:off x="457200" y="2451735"/>
          <a:ext cx="3886198" cy="3198737"/>
        </p:xfrm>
        <a:graphic>
          <a:graphicData uri="http://schemas.openxmlformats.org/drawingml/2006/table">
            <a:tbl>
              <a:tblPr>
                <a:tableStyleId>{5C22544A-7EE6-4342-B048-85BDC9FD1C3A}</a:tableStyleId>
              </a:tblPr>
              <a:tblGrid>
                <a:gridCol w="405430"/>
                <a:gridCol w="217548"/>
                <a:gridCol w="217548"/>
                <a:gridCol w="217548"/>
                <a:gridCol w="217548"/>
                <a:gridCol w="217548"/>
                <a:gridCol w="217548"/>
                <a:gridCol w="217548"/>
                <a:gridCol w="217548"/>
                <a:gridCol w="217548"/>
                <a:gridCol w="217548"/>
                <a:gridCol w="217548"/>
                <a:gridCol w="217548"/>
                <a:gridCol w="217548"/>
                <a:gridCol w="217548"/>
                <a:gridCol w="217548"/>
                <a:gridCol w="217548"/>
              </a:tblGrid>
              <a:tr h="188161">
                <a:tc>
                  <a:txBody>
                    <a:bodyPr/>
                    <a:lstStyle/>
                    <a:p>
                      <a:pPr marL="0" marR="0" algn="ctr">
                        <a:spcBef>
                          <a:spcPts val="0"/>
                        </a:spcBef>
                        <a:spcAft>
                          <a:spcPts val="0"/>
                        </a:spcAft>
                      </a:pPr>
                      <a:r>
                        <a:rPr lang="en-US" sz="800" kern="100" dirty="0" smtClean="0">
                          <a:effectLst/>
                        </a:rPr>
                        <a:t>Walsh#</a:t>
                      </a:r>
                      <a:endParaRPr lang="en-US" sz="1050" kern="100" dirty="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6</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7</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9</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16</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6</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dirty="0">
                          <a:effectLst/>
                        </a:rPr>
                        <a:t>0</a:t>
                      </a:r>
                      <a:endParaRPr lang="en-US" sz="1050" kern="100" dirty="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7</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9</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r>
              <a:tr h="188161">
                <a:tc>
                  <a:txBody>
                    <a:bodyPr/>
                    <a:lstStyle/>
                    <a:p>
                      <a:pPr marL="0" marR="0" algn="ctr">
                        <a:spcBef>
                          <a:spcPts val="0"/>
                        </a:spcBef>
                        <a:spcAft>
                          <a:spcPts val="0"/>
                        </a:spcAft>
                      </a:pPr>
                      <a:r>
                        <a:rPr lang="en-US" sz="1050" kern="100">
                          <a:effectLst/>
                        </a:rPr>
                        <a:t>16</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dirty="0">
                          <a:effectLst/>
                        </a:rPr>
                        <a:t>-8</a:t>
                      </a:r>
                      <a:endParaRPr lang="en-US" sz="1050" kern="100" dirty="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dirty="0">
                          <a:effectLst/>
                        </a:rPr>
                        <a:t>8</a:t>
                      </a:r>
                      <a:endParaRPr lang="en-US" sz="1050" kern="100" dirty="0">
                        <a:effectLst/>
                        <a:latin typeface="Times New Roman"/>
                        <a:ea typeface="宋体"/>
                      </a:endParaRPr>
                    </a:p>
                  </a:txBody>
                  <a:tcPr marL="9525" marR="9525" marT="9525" marB="0" anchor="ctr"/>
                </a:tc>
              </a:tr>
            </a:tbl>
          </a:graphicData>
        </a:graphic>
      </p:graphicFrame>
      <p:sp>
        <p:nvSpPr>
          <p:cNvPr id="8" name="Rectangle 7"/>
          <p:cNvSpPr/>
          <p:nvPr/>
        </p:nvSpPr>
        <p:spPr>
          <a:xfrm>
            <a:off x="914400" y="5802868"/>
            <a:ext cx="3172663" cy="369332"/>
          </a:xfrm>
          <a:prstGeom prst="rect">
            <a:avLst/>
          </a:prstGeom>
        </p:spPr>
        <p:txBody>
          <a:bodyPr wrap="none">
            <a:spAutoFit/>
          </a:bodyPr>
          <a:lstStyle/>
          <a:p>
            <a:r>
              <a:rPr lang="en-US" altLang="zh-CN" dirty="0" smtClean="0"/>
              <a:t>Scrambling codes: #</a:t>
            </a:r>
            <a:r>
              <a:rPr lang="en-US" dirty="0" smtClean="0"/>
              <a:t>1</a:t>
            </a:r>
            <a:r>
              <a:rPr lang="zh-CN" altLang="en-US" dirty="0"/>
              <a:t> </a:t>
            </a:r>
            <a:r>
              <a:rPr lang="en-US" altLang="zh-CN" dirty="0" smtClean="0"/>
              <a:t>and #</a:t>
            </a:r>
            <a:r>
              <a:rPr lang="en-US" dirty="0" smtClean="0"/>
              <a:t>7</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98266755"/>
              </p:ext>
            </p:extLst>
          </p:nvPr>
        </p:nvGraphicFramePr>
        <p:xfrm>
          <a:off x="4572002" y="2393428"/>
          <a:ext cx="3962404" cy="3257046"/>
        </p:xfrm>
        <a:graphic>
          <a:graphicData uri="http://schemas.openxmlformats.org/drawingml/2006/table">
            <a:tbl>
              <a:tblPr>
                <a:tableStyleId>{5C22544A-7EE6-4342-B048-85BDC9FD1C3A}</a:tableStyleId>
              </a:tblPr>
              <a:tblGrid>
                <a:gridCol w="413381"/>
                <a:gridCol w="221814"/>
                <a:gridCol w="221814"/>
                <a:gridCol w="221814"/>
                <a:gridCol w="221814"/>
                <a:gridCol w="221814"/>
                <a:gridCol w="221814"/>
                <a:gridCol w="221814"/>
                <a:gridCol w="221814"/>
                <a:gridCol w="221814"/>
                <a:gridCol w="221814"/>
                <a:gridCol w="221814"/>
                <a:gridCol w="221814"/>
                <a:gridCol w="191566"/>
                <a:gridCol w="252061"/>
                <a:gridCol w="221814"/>
                <a:gridCol w="221814"/>
              </a:tblGrid>
              <a:tr h="252374">
                <a:tc>
                  <a:txBody>
                    <a:bodyPr/>
                    <a:lstStyle/>
                    <a:p>
                      <a:pPr marL="0" marR="0" algn="ctr">
                        <a:spcBef>
                          <a:spcPts val="0"/>
                        </a:spcBef>
                        <a:spcAft>
                          <a:spcPts val="0"/>
                        </a:spcAft>
                      </a:pPr>
                      <a:r>
                        <a:rPr lang="en-US" sz="800" kern="100" dirty="0" smtClean="0">
                          <a:effectLst/>
                        </a:rPr>
                        <a:t>Walsh</a:t>
                      </a:r>
                      <a:r>
                        <a:rPr lang="en-US" altLang="zh-CN" sz="800" kern="100" dirty="0" smtClean="0">
                          <a:effectLst/>
                        </a:rPr>
                        <a:t>#</a:t>
                      </a:r>
                      <a:endParaRPr lang="en-US" sz="1050" kern="100" dirty="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6</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7</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9</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16</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6</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7</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8</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9</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10</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11</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12</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13</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15</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r>
              <a:tr h="187792">
                <a:tc>
                  <a:txBody>
                    <a:bodyPr/>
                    <a:lstStyle/>
                    <a:p>
                      <a:pPr marL="0" marR="0" algn="ctr">
                        <a:spcBef>
                          <a:spcPts val="0"/>
                        </a:spcBef>
                        <a:spcAft>
                          <a:spcPts val="0"/>
                        </a:spcAft>
                      </a:pPr>
                      <a:r>
                        <a:rPr lang="en-US" sz="1050" kern="100">
                          <a:effectLst/>
                        </a:rPr>
                        <a:t>16</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a:effectLst/>
                        </a:rPr>
                        <a:t>-4</a:t>
                      </a:r>
                      <a:endParaRPr lang="en-US" sz="1050" kern="100">
                        <a:effectLst/>
                        <a:latin typeface="Times New Roman"/>
                        <a:ea typeface="宋体"/>
                      </a:endParaRPr>
                    </a:p>
                  </a:txBody>
                  <a:tcPr marL="9525" marR="9525" marT="9525" marB="0" anchor="ctr"/>
                </a:tc>
                <a:tc>
                  <a:txBody>
                    <a:bodyPr/>
                    <a:lstStyle/>
                    <a:p>
                      <a:pPr marL="0" marR="0" algn="ctr">
                        <a:spcBef>
                          <a:spcPts val="0"/>
                        </a:spcBef>
                        <a:spcAft>
                          <a:spcPts val="0"/>
                        </a:spcAft>
                      </a:pPr>
                      <a:r>
                        <a:rPr lang="en-US" sz="1050" kern="100" dirty="0">
                          <a:effectLst/>
                        </a:rPr>
                        <a:t>4</a:t>
                      </a:r>
                      <a:endParaRPr lang="en-US" sz="1050" kern="100" dirty="0">
                        <a:effectLst/>
                        <a:latin typeface="Times New Roman"/>
                        <a:ea typeface="宋体"/>
                      </a:endParaRPr>
                    </a:p>
                  </a:txBody>
                  <a:tcPr marL="9525" marR="9525" marT="9525" marB="0" anchor="ctr"/>
                </a:tc>
              </a:tr>
            </a:tbl>
          </a:graphicData>
        </a:graphic>
      </p:graphicFrame>
      <p:sp>
        <p:nvSpPr>
          <p:cNvPr id="12" name="Rectangle 11"/>
          <p:cNvSpPr/>
          <p:nvPr/>
        </p:nvSpPr>
        <p:spPr>
          <a:xfrm>
            <a:off x="4953000" y="5791200"/>
            <a:ext cx="3300904" cy="369332"/>
          </a:xfrm>
          <a:prstGeom prst="rect">
            <a:avLst/>
          </a:prstGeom>
        </p:spPr>
        <p:txBody>
          <a:bodyPr wrap="none">
            <a:spAutoFit/>
          </a:bodyPr>
          <a:lstStyle/>
          <a:p>
            <a:r>
              <a:rPr lang="en-US" altLang="zh-CN" dirty="0" smtClean="0"/>
              <a:t>Scrambling codes: #</a:t>
            </a:r>
            <a:r>
              <a:rPr lang="en-US" dirty="0" smtClean="0"/>
              <a:t>1</a:t>
            </a:r>
            <a:r>
              <a:rPr lang="zh-CN" altLang="en-US" dirty="0"/>
              <a:t> </a:t>
            </a:r>
            <a:r>
              <a:rPr lang="en-US" altLang="zh-CN" dirty="0" smtClean="0"/>
              <a:t>and #64</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2426285229"/>
              </p:ext>
            </p:extLst>
          </p:nvPr>
        </p:nvGraphicFramePr>
        <p:xfrm>
          <a:off x="2590800" y="1676400"/>
          <a:ext cx="3560762" cy="557213"/>
        </p:xfrm>
        <a:graphic>
          <a:graphicData uri="http://schemas.openxmlformats.org/presentationml/2006/ole">
            <mc:AlternateContent xmlns:mc="http://schemas.openxmlformats.org/markup-compatibility/2006">
              <mc:Choice xmlns:v="urn:schemas-microsoft-com:vml" Requires="v">
                <p:oleObj spid="_x0000_s19562" name="Equation" r:id="rId4" imgW="1549080" imgH="241200" progId="Equation.3">
                  <p:embed/>
                </p:oleObj>
              </mc:Choice>
              <mc:Fallback>
                <p:oleObj name="Equation" r:id="rId4" imgW="1549080" imgH="241200" progId="Equation.3">
                  <p:embed/>
                  <p:pic>
                    <p:nvPicPr>
                      <p:cNvPr id="0" name="Picture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676400"/>
                        <a:ext cx="3560762"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93366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Possible Solutions to Inter-Cell Interference</a:t>
            </a:r>
            <a:endParaRPr lang="en-US" dirty="0"/>
          </a:p>
        </p:txBody>
      </p:sp>
      <p:sp>
        <p:nvSpPr>
          <p:cNvPr id="3" name="Content Placeholder 2"/>
          <p:cNvSpPr>
            <a:spLocks noGrp="1"/>
          </p:cNvSpPr>
          <p:nvPr>
            <p:ph idx="1"/>
          </p:nvPr>
        </p:nvSpPr>
        <p:spPr/>
        <p:txBody>
          <a:bodyPr/>
          <a:lstStyle/>
          <a:p>
            <a:r>
              <a:rPr lang="en-US" dirty="0" smtClean="0"/>
              <a:t>Network (codes) planning</a:t>
            </a:r>
          </a:p>
          <a:p>
            <a:pPr lvl="1"/>
            <a:r>
              <a:rPr lang="en-US" dirty="0" smtClean="0"/>
              <a:t>Difficult due to limited number of scrambling codes</a:t>
            </a:r>
          </a:p>
          <a:p>
            <a:pPr lvl="1"/>
            <a:r>
              <a:rPr lang="en-US" dirty="0" smtClean="0"/>
              <a:t>Constraints by specifications</a:t>
            </a:r>
          </a:p>
          <a:p>
            <a:r>
              <a:rPr lang="en-US" dirty="0" smtClean="0"/>
              <a:t>Radio resource management: Dynamic channel allocation, scheduling, power control</a:t>
            </a:r>
          </a:p>
          <a:p>
            <a:pPr lvl="1"/>
            <a:r>
              <a:rPr lang="en-US" dirty="0" smtClean="0"/>
              <a:t>Too complicated</a:t>
            </a:r>
            <a:endParaRPr lang="en-US" dirty="0"/>
          </a:p>
          <a:p>
            <a:r>
              <a:rPr lang="en-US" dirty="0"/>
              <a:t>Smart antenna / </a:t>
            </a:r>
            <a:r>
              <a:rPr lang="en-US" dirty="0" smtClean="0"/>
              <a:t>beamforming</a:t>
            </a:r>
          </a:p>
          <a:p>
            <a:pPr lvl="1"/>
            <a:r>
              <a:rPr lang="en-US" dirty="0" smtClean="0"/>
              <a:t>Not always working</a:t>
            </a:r>
            <a:endParaRPr lang="en-US" dirty="0"/>
          </a:p>
          <a:p>
            <a:r>
              <a:rPr lang="en-US" dirty="0"/>
              <a:t>Joint </a:t>
            </a:r>
            <a:r>
              <a:rPr lang="en-US" dirty="0" smtClean="0"/>
              <a:t>detection (MUD)</a:t>
            </a:r>
            <a:endParaRPr lang="en-US" dirty="0"/>
          </a:p>
          <a:p>
            <a:pPr lvl="1"/>
            <a:r>
              <a:rPr lang="en-US" dirty="0" smtClean="0"/>
              <a:t>High complexity at receivers</a:t>
            </a:r>
            <a:endParaRPr lang="en-US" dirty="0"/>
          </a:p>
        </p:txBody>
      </p:sp>
      <p:sp>
        <p:nvSpPr>
          <p:cNvPr id="4" name="Date Placeholder 3"/>
          <p:cNvSpPr>
            <a:spLocks noGrp="1"/>
          </p:cNvSpPr>
          <p:nvPr>
            <p:ph type="dt" sz="half" idx="10"/>
          </p:nvPr>
        </p:nvSpPr>
        <p:spPr/>
        <p:txBody>
          <a:bodyPr/>
          <a:lstStyle/>
          <a:p>
            <a:pPr>
              <a:defRPr/>
            </a:pPr>
            <a:r>
              <a:rPr lang="en-US" smtClean="0"/>
              <a:t>July 30, 2010</a:t>
            </a:r>
            <a:endParaRPr lang="en-US" dirty="0"/>
          </a:p>
        </p:txBody>
      </p:sp>
      <p:sp>
        <p:nvSpPr>
          <p:cNvPr id="5" name="Footer Placeholder 4"/>
          <p:cNvSpPr>
            <a:spLocks noGrp="1"/>
          </p:cNvSpPr>
          <p:nvPr>
            <p:ph type="ftr" sz="quarter" idx="11"/>
          </p:nvPr>
        </p:nvSpPr>
        <p:spPr/>
        <p:txBody>
          <a:bodyPr/>
          <a:lstStyle/>
          <a:p>
            <a:pPr>
              <a:defRPr/>
            </a:pPr>
            <a:r>
              <a:rPr lang="en-US"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6</a:t>
            </a:fld>
            <a:endParaRPr lang="en-US" dirty="0"/>
          </a:p>
        </p:txBody>
      </p:sp>
    </p:spTree>
    <p:extLst>
      <p:ext uri="{BB962C8B-B14F-4D97-AF65-F5344CB8AC3E}">
        <p14:creationId xmlns:p14="http://schemas.microsoft.com/office/powerpoint/2010/main" val="2522885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Detection - Classification</a:t>
            </a:r>
            <a:endParaRPr lang="en-US" dirty="0"/>
          </a:p>
        </p:txBody>
      </p:sp>
      <p:sp>
        <p:nvSpPr>
          <p:cNvPr id="4" name="Date Placeholder 3"/>
          <p:cNvSpPr>
            <a:spLocks noGrp="1"/>
          </p:cNvSpPr>
          <p:nvPr>
            <p:ph type="dt" sz="half" idx="10"/>
          </p:nvPr>
        </p:nvSpPr>
        <p:spPr/>
        <p:txBody>
          <a:bodyPr/>
          <a:lstStyle/>
          <a:p>
            <a:pPr>
              <a:defRPr/>
            </a:pPr>
            <a:r>
              <a:rPr lang="en-US" dirty="0" smtClean="0"/>
              <a:t>July 30, 2010</a:t>
            </a:r>
            <a:endParaRPr lang="en-US" dirty="0"/>
          </a:p>
        </p:txBody>
      </p:sp>
      <p:sp>
        <p:nvSpPr>
          <p:cNvPr id="5" name="Footer Placeholder 4"/>
          <p:cNvSpPr>
            <a:spLocks noGrp="1"/>
          </p:cNvSpPr>
          <p:nvPr>
            <p:ph type="ftr" sz="quarter" idx="11"/>
          </p:nvPr>
        </p:nvSpPr>
        <p:spPr/>
        <p:txBody>
          <a:bodyPr/>
          <a:lstStyle/>
          <a:p>
            <a:pPr>
              <a:defRPr/>
            </a:pPr>
            <a:r>
              <a:rPr lang="en-US" dirty="0"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7</a:t>
            </a:fld>
            <a:endParaRPr lang="en-US" dirty="0"/>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3466021216"/>
              </p:ext>
            </p:extLst>
          </p:nvPr>
        </p:nvGraphicFramePr>
        <p:xfrm>
          <a:off x="457200" y="1325562"/>
          <a:ext cx="8228013" cy="4389438"/>
        </p:xfrm>
        <a:graphic>
          <a:graphicData uri="http://schemas.openxmlformats.org/presentationml/2006/ole">
            <mc:AlternateContent xmlns:mc="http://schemas.openxmlformats.org/markup-compatibility/2006">
              <mc:Choice xmlns:v="urn:schemas-microsoft-com:vml" Requires="v">
                <p:oleObj spid="_x0000_s2241" name="Visio" r:id="rId4" imgW="9921654" imgH="5292588" progId="">
                  <p:embed/>
                </p:oleObj>
              </mc:Choice>
              <mc:Fallback>
                <p:oleObj name="Visio" r:id="rId4" imgW="9921654" imgH="5292588" progId="">
                  <p:embed/>
                  <p:pic>
                    <p:nvPicPr>
                      <p:cNvPr id="0" name="Picture 130"/>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325562"/>
                        <a:ext cx="8228013" cy="438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1066800" y="5181600"/>
            <a:ext cx="571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8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a:lstStyle>
          <a:p>
            <a:pPr lvl="2"/>
            <a:r>
              <a:rPr lang="en-US" altLang="zh-CN" sz="1600" dirty="0" smtClean="0">
                <a:solidFill>
                  <a:schemeClr val="accent5">
                    <a:lumMod val="50000"/>
                  </a:schemeClr>
                </a:solidFill>
              </a:rPr>
              <a:t>WMF (Whitening Matched Filter)</a:t>
            </a:r>
          </a:p>
          <a:p>
            <a:pPr lvl="2"/>
            <a:r>
              <a:rPr lang="en-US" altLang="zh-CN" sz="1600" dirty="0" smtClean="0">
                <a:solidFill>
                  <a:schemeClr val="accent5">
                    <a:lumMod val="50000"/>
                  </a:schemeClr>
                </a:solidFill>
              </a:rPr>
              <a:t>ZF (Zero-Forcing)</a:t>
            </a:r>
          </a:p>
          <a:p>
            <a:pPr lvl="2"/>
            <a:r>
              <a:rPr lang="en-US" altLang="zh-CN" sz="1600" dirty="0" smtClean="0">
                <a:solidFill>
                  <a:schemeClr val="accent5">
                    <a:lumMod val="50000"/>
                  </a:schemeClr>
                </a:solidFill>
              </a:rPr>
              <a:t>MMSE (Minimum Mean-Square-Error)</a:t>
            </a:r>
          </a:p>
          <a:p>
            <a:endParaRPr lang="en-US" altLang="zh-CN" sz="1600" dirty="0" smtClean="0">
              <a:solidFill>
                <a:schemeClr val="accent5">
                  <a:lumMod val="50000"/>
                </a:schemeClr>
              </a:solidFill>
            </a:endParaRPr>
          </a:p>
          <a:p>
            <a:pPr lvl="1"/>
            <a:endParaRPr lang="en-US" altLang="zh-CN" sz="1600" dirty="0" smtClean="0">
              <a:solidFill>
                <a:schemeClr val="accent5">
                  <a:lumMod val="50000"/>
                </a:schemeClr>
              </a:solidFill>
            </a:endParaRPr>
          </a:p>
          <a:p>
            <a:pPr>
              <a:buFontTx/>
              <a:buNone/>
            </a:pPr>
            <a:endParaRPr lang="en-US" altLang="zh-CN" sz="1600" dirty="0">
              <a:solidFill>
                <a:schemeClr val="accent5">
                  <a:lumMod val="50000"/>
                </a:schemeClr>
              </a:solidFill>
            </a:endParaRPr>
          </a:p>
        </p:txBody>
      </p:sp>
      <p:sp>
        <p:nvSpPr>
          <p:cNvPr id="3" name="Oval 2"/>
          <p:cNvSpPr/>
          <p:nvPr/>
        </p:nvSpPr>
        <p:spPr bwMode="auto">
          <a:xfrm>
            <a:off x="609600" y="3886200"/>
            <a:ext cx="2362200" cy="121920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46040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dirty="0" smtClean="0"/>
              <a:t>Single Cell JD - System Diagram</a:t>
            </a:r>
            <a:endParaRPr lang="en-US" dirty="0"/>
          </a:p>
        </p:txBody>
      </p:sp>
      <p:sp>
        <p:nvSpPr>
          <p:cNvPr id="4" name="Date Placeholder 3"/>
          <p:cNvSpPr>
            <a:spLocks noGrp="1"/>
          </p:cNvSpPr>
          <p:nvPr>
            <p:ph type="dt" sz="half" idx="10"/>
          </p:nvPr>
        </p:nvSpPr>
        <p:spPr/>
        <p:txBody>
          <a:bodyPr/>
          <a:lstStyle/>
          <a:p>
            <a:pPr>
              <a:defRPr/>
            </a:pPr>
            <a:r>
              <a:rPr lang="en-US" smtClean="0"/>
              <a:t>July 30, 2010</a:t>
            </a:r>
            <a:endParaRPr lang="en-US" dirty="0"/>
          </a:p>
        </p:txBody>
      </p:sp>
      <p:sp>
        <p:nvSpPr>
          <p:cNvPr id="5" name="Footer Placeholder 4"/>
          <p:cNvSpPr>
            <a:spLocks noGrp="1"/>
          </p:cNvSpPr>
          <p:nvPr>
            <p:ph type="ftr" sz="quarter" idx="11"/>
          </p:nvPr>
        </p:nvSpPr>
        <p:spPr/>
        <p:txBody>
          <a:bodyPr/>
          <a:lstStyle/>
          <a:p>
            <a:pPr>
              <a:defRPr/>
            </a:pPr>
            <a:r>
              <a:rPr lang="en-US"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8</a:t>
            </a:fld>
            <a:endParaRPr lang="en-US" dirty="0"/>
          </a:p>
        </p:txBody>
      </p:sp>
      <p:pic>
        <p:nvPicPr>
          <p:cNvPr id="7" name="Picture 14" descr="uplink baseband processing model"/>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990600"/>
            <a:ext cx="4866581" cy="2504244"/>
          </a:xfrm>
          <a:prstGeom prst="rect">
            <a:avLst/>
          </a:prstGeom>
          <a:noFill/>
          <a:extLst>
            <a:ext uri="{909E8E84-426E-40dd-AFC4-6F175D3DCCD1}">
              <a14:hiddenFill xmlns:a14="http://schemas.microsoft.com/office/drawing/2010/main">
                <a:solidFill>
                  <a:srgbClr val="FFFFFF"/>
                </a:solidFill>
              </a14:hiddenFill>
            </a:ext>
          </a:extLst>
        </p:spPr>
      </p:pic>
      <p:pic>
        <p:nvPicPr>
          <p:cNvPr id="6212" name="Picture 6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3311912"/>
            <a:ext cx="5867400" cy="308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bwMode="auto">
          <a:xfrm flipH="1" flipV="1">
            <a:off x="1676400" y="3200400"/>
            <a:ext cx="6248400" cy="3276600"/>
          </a:xfrm>
          <a:prstGeom prst="wedgeRoundRectCallout">
            <a:avLst>
              <a:gd name="adj1" fmla="val -10772"/>
              <a:gd name="adj2" fmla="val 61405"/>
              <a:gd name="adj3" fmla="val 1666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97989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Cell JD - Receiver Overview</a:t>
            </a:r>
            <a:endParaRPr lang="en-US" dirty="0"/>
          </a:p>
        </p:txBody>
      </p:sp>
      <p:sp>
        <p:nvSpPr>
          <p:cNvPr id="3" name="Content Placeholder 2"/>
          <p:cNvSpPr>
            <a:spLocks noGrp="1"/>
          </p:cNvSpPr>
          <p:nvPr>
            <p:ph idx="1"/>
          </p:nvPr>
        </p:nvSpPr>
        <p:spPr>
          <a:xfrm>
            <a:off x="762000" y="3810000"/>
            <a:ext cx="8229600" cy="2590800"/>
          </a:xfrm>
        </p:spPr>
        <p:txBody>
          <a:bodyPr>
            <a:normAutofit/>
          </a:bodyPr>
          <a:lstStyle/>
          <a:p>
            <a:r>
              <a:rPr lang="en-US" sz="1800" dirty="0" smtClean="0"/>
              <a:t>CHE – Channel estimation</a:t>
            </a:r>
          </a:p>
          <a:p>
            <a:r>
              <a:rPr lang="en-US" sz="1800" dirty="0" smtClean="0"/>
              <a:t>CHE PP – Post processing</a:t>
            </a:r>
          </a:p>
          <a:p>
            <a:r>
              <a:rPr lang="en-US" sz="1800" dirty="0" smtClean="0"/>
              <a:t>MIC – </a:t>
            </a:r>
            <a:r>
              <a:rPr lang="en-US" sz="1800" dirty="0" err="1" smtClean="0"/>
              <a:t>Midamble</a:t>
            </a:r>
            <a:r>
              <a:rPr lang="en-US" sz="1800" dirty="0" smtClean="0"/>
              <a:t> interference cancellation</a:t>
            </a:r>
          </a:p>
          <a:p>
            <a:r>
              <a:rPr lang="en-US" sz="1800" dirty="0" smtClean="0"/>
              <a:t>MF – Pre-whitening matched filter</a:t>
            </a:r>
          </a:p>
          <a:p>
            <a:r>
              <a:rPr lang="en-US" sz="1800" b="1" dirty="0" smtClean="0">
                <a:latin typeface="Times New Roman" pitchFamily="18" charset="0"/>
                <a:cs typeface="Times New Roman" pitchFamily="18" charset="0"/>
              </a:rPr>
              <a:t>b</a:t>
            </a:r>
            <a:r>
              <a:rPr lang="en-US" sz="1800" dirty="0" smtClean="0"/>
              <a:t> – </a:t>
            </a:r>
            <a:r>
              <a:rPr lang="en-US" sz="1800" dirty="0"/>
              <a:t>C</a:t>
            </a:r>
            <a:r>
              <a:rPr lang="en-US" sz="1800" dirty="0" smtClean="0"/>
              <a:t>omposite channel impulse response (CIR)</a:t>
            </a:r>
          </a:p>
          <a:p>
            <a:r>
              <a:rPr lang="en-US" sz="1800" b="1" dirty="0" smtClean="0">
                <a:latin typeface="Times New Roman" pitchFamily="18" charset="0"/>
                <a:cs typeface="Times New Roman" pitchFamily="18" charset="0"/>
              </a:rPr>
              <a:t>A</a:t>
            </a:r>
            <a:r>
              <a:rPr lang="en-US" sz="1800" dirty="0" smtClean="0"/>
              <a:t> – Composite CIR matrix built from </a:t>
            </a:r>
            <a:r>
              <a:rPr lang="en-US" sz="1800" b="1" dirty="0" smtClean="0">
                <a:latin typeface="Times New Roman" pitchFamily="18" charset="0"/>
                <a:cs typeface="Times New Roman" pitchFamily="18" charset="0"/>
              </a:rPr>
              <a:t>b</a:t>
            </a:r>
            <a:endParaRPr lang="en-US" sz="1800" dirty="0" smtClean="0"/>
          </a:p>
          <a:p>
            <a:r>
              <a:rPr lang="en-US" sz="1800" b="1" dirty="0" smtClean="0">
                <a:latin typeface="Times New Roman" pitchFamily="18" charset="0"/>
                <a:cs typeface="Times New Roman" pitchFamily="18" charset="0"/>
              </a:rPr>
              <a:t>R</a:t>
            </a:r>
            <a:r>
              <a:rPr lang="en-US" sz="1800" dirty="0" smtClean="0"/>
              <a:t> – Correlation of </a:t>
            </a:r>
            <a:r>
              <a:rPr lang="en-US" sz="1800" b="1" dirty="0">
                <a:latin typeface="Times New Roman" pitchFamily="18" charset="0"/>
                <a:cs typeface="Times New Roman" pitchFamily="18" charset="0"/>
              </a:rPr>
              <a:t>A</a:t>
            </a:r>
            <a:endParaRPr lang="en-US" sz="1800" dirty="0"/>
          </a:p>
        </p:txBody>
      </p:sp>
      <p:sp>
        <p:nvSpPr>
          <p:cNvPr id="4" name="Date Placeholder 3"/>
          <p:cNvSpPr>
            <a:spLocks noGrp="1"/>
          </p:cNvSpPr>
          <p:nvPr>
            <p:ph type="dt" sz="half" idx="10"/>
          </p:nvPr>
        </p:nvSpPr>
        <p:spPr/>
        <p:txBody>
          <a:bodyPr/>
          <a:lstStyle/>
          <a:p>
            <a:pPr>
              <a:defRPr/>
            </a:pPr>
            <a:r>
              <a:rPr lang="en-US" smtClean="0"/>
              <a:t>July 30, 2010</a:t>
            </a:r>
            <a:endParaRPr lang="en-US" dirty="0"/>
          </a:p>
        </p:txBody>
      </p:sp>
      <p:sp>
        <p:nvSpPr>
          <p:cNvPr id="5" name="Footer Placeholder 4"/>
          <p:cNvSpPr>
            <a:spLocks noGrp="1"/>
          </p:cNvSpPr>
          <p:nvPr>
            <p:ph type="ftr" sz="quarter" idx="11"/>
          </p:nvPr>
        </p:nvSpPr>
        <p:spPr/>
        <p:txBody>
          <a:bodyPr/>
          <a:lstStyle/>
          <a:p>
            <a:pPr>
              <a:defRPr/>
            </a:pPr>
            <a:r>
              <a:rPr lang="en-US" smtClean="0"/>
              <a:t>Ning Liu              Multi-Cell Joint Detection for TD-SCDMA Receivers</a:t>
            </a:r>
            <a:endParaRPr lang="en-US" dirty="0"/>
          </a:p>
        </p:txBody>
      </p:sp>
      <p:sp>
        <p:nvSpPr>
          <p:cNvPr id="6" name="Slide Number Placeholder 5"/>
          <p:cNvSpPr>
            <a:spLocks noGrp="1"/>
          </p:cNvSpPr>
          <p:nvPr>
            <p:ph type="sldNum" sz="quarter" idx="12"/>
          </p:nvPr>
        </p:nvSpPr>
        <p:spPr/>
        <p:txBody>
          <a:bodyPr/>
          <a:lstStyle/>
          <a:p>
            <a:pPr>
              <a:defRPr/>
            </a:pPr>
            <a:fld id="{E4011FDD-A64F-4116-88CC-608CF5AAEB4E}" type="slidenum">
              <a:rPr lang="en-US" smtClean="0"/>
              <a:pPr>
                <a:defRPr/>
              </a:pPr>
              <a:t>9</a:t>
            </a:fld>
            <a:endParaRPr 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055061965"/>
              </p:ext>
            </p:extLst>
          </p:nvPr>
        </p:nvGraphicFramePr>
        <p:xfrm>
          <a:off x="76200" y="1219200"/>
          <a:ext cx="8940797" cy="2438400"/>
        </p:xfrm>
        <a:graphic>
          <a:graphicData uri="http://schemas.openxmlformats.org/presentationml/2006/ole">
            <mc:AlternateContent xmlns:mc="http://schemas.openxmlformats.org/markup-compatibility/2006">
              <mc:Choice xmlns:v="urn:schemas-microsoft-com:vml" Requires="v">
                <p:oleObj spid="_x0000_s9543" name="Visio" r:id="rId4" imgW="7910413" imgH="2157309" progId="">
                  <p:embed/>
                </p:oleObj>
              </mc:Choice>
              <mc:Fallback>
                <p:oleObj name="Visio" r:id="rId4" imgW="7910413" imgH="2157309" progId="">
                  <p:embed/>
                  <p:pic>
                    <p:nvPicPr>
                      <p:cNvPr id="0" name="Picture 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219200"/>
                        <a:ext cx="8940797"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961581129"/>
              </p:ext>
            </p:extLst>
          </p:nvPr>
        </p:nvGraphicFramePr>
        <p:xfrm>
          <a:off x="6308725" y="5105400"/>
          <a:ext cx="1082675" cy="393700"/>
        </p:xfrm>
        <a:graphic>
          <a:graphicData uri="http://schemas.openxmlformats.org/presentationml/2006/ole">
            <mc:AlternateContent xmlns:mc="http://schemas.openxmlformats.org/markup-compatibility/2006">
              <mc:Choice xmlns:v="urn:schemas-microsoft-com:vml" Requires="v">
                <p:oleObj spid="_x0000_s9544" name="Equation" r:id="rId6" imgW="596880" imgH="215640" progId="Equation.3">
                  <p:embed/>
                </p:oleObj>
              </mc:Choice>
              <mc:Fallback>
                <p:oleObj name="Equation" r:id="rId6" imgW="596880" imgH="215640" progId="Equation.3">
                  <p:embed/>
                  <p:pic>
                    <p:nvPicPr>
                      <p:cNvPr id="0" name="Picture 2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8725" y="5105400"/>
                        <a:ext cx="108267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32189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4473</TotalTime>
  <Words>4561</Words>
  <Application>Microsoft Macintosh PowerPoint</Application>
  <PresentationFormat>On-screen Show (4:3)</PresentationFormat>
  <Paragraphs>759</Paragraphs>
  <Slides>15</Slides>
  <Notes>13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15</vt:i4>
      </vt:variant>
    </vt:vector>
  </HeadingPairs>
  <TitlesOfParts>
    <vt:vector size="19" baseType="lpstr">
      <vt:lpstr>Pixel</vt:lpstr>
      <vt:lpstr>Visio</vt:lpstr>
      <vt:lpstr>Word.Picture.8</vt:lpstr>
      <vt:lpstr>Equation</vt:lpstr>
      <vt:lpstr>Multi-Cell Joint Detection for TD-SCDMA Receivers </vt:lpstr>
      <vt:lpstr>Outline</vt:lpstr>
      <vt:lpstr>Features of TD-SCDMA (3GPP TDD LCR)</vt:lpstr>
      <vt:lpstr>Motivation: Inter-Cell Interference</vt:lpstr>
      <vt:lpstr>Motivation: Correlation of Composite Codes</vt:lpstr>
      <vt:lpstr>Possible Solutions to Inter-Cell Interference</vt:lpstr>
      <vt:lpstr>Joint Detection - Classification</vt:lpstr>
      <vt:lpstr>Single Cell JD - System Diagram</vt:lpstr>
      <vt:lpstr>Single Cell JD - Receiver Overview</vt:lpstr>
      <vt:lpstr>Multi-Cell JD: Extension of Single-Cell JD </vt:lpstr>
      <vt:lpstr>Multi-Cell JD – A simulation result</vt:lpstr>
      <vt:lpstr>Implementation Issues</vt:lpstr>
      <vt:lpstr>An Application of Multi-Cell JD</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Multi-Cell Joint Detection for TD-SCDMA Receivers</dc:title>
  <dc:creator>Ning Liu</dc:creator>
  <cp:lastModifiedBy>Ning L</cp:lastModifiedBy>
  <cp:revision>370</cp:revision>
  <cp:lastPrinted>1601-01-01T00:00:00Z</cp:lastPrinted>
  <dcterms:created xsi:type="dcterms:W3CDTF">2005-11-06T06:22:06Z</dcterms:created>
  <dcterms:modified xsi:type="dcterms:W3CDTF">2014-07-16T05:56:12Z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