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sldIdLst>
    <p:sldId id="256" r:id="rId2"/>
    <p:sldId id="259" r:id="rId3"/>
    <p:sldId id="264" r:id="rId4"/>
    <p:sldId id="257" r:id="rId5"/>
    <p:sldId id="258" r:id="rId6"/>
    <p:sldId id="267" r:id="rId7"/>
    <p:sldId id="266" r:id="rId8"/>
    <p:sldId id="268" r:id="rId9"/>
    <p:sldId id="272" r:id="rId10"/>
    <p:sldId id="269" r:id="rId11"/>
    <p:sldId id="273" r:id="rId12"/>
    <p:sldId id="270" r:id="rId13"/>
    <p:sldId id="262" r:id="rId14"/>
    <p:sldId id="265" r:id="rId15"/>
    <p:sldId id="263" r:id="rId16"/>
    <p:sldId id="274" r:id="rId17"/>
    <p:sldId id="271" r:id="rId18"/>
    <p:sldId id="260" r:id="rId19"/>
    <p:sldId id="26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39EC-FBD8-47F3-92A9-6E3229A8A244}" type="datetimeFigureOut">
              <a:rPr lang="en-US" smtClean="0"/>
              <a:t>11/4/2008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4C32-E44F-424A-86B9-4BE7DCB19E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4C32-E44F-424A-86B9-4BE7DCB19EF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4C32-E44F-424A-86B9-4BE7DCB19EF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Asymptotic region: closely predict          when SNR drops below threshold, MLE sharply increase, and then flatten out as the error limited by a priori. Both bounds exceed the MSE of MLE in</a:t>
            </a:r>
            <a:r>
              <a:rPr lang="en-US" baseline="0" dirty="0" smtClean="0"/>
              <a:t> the low SNR. Attributed to both two drawbacks.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4C32-E44F-424A-86B9-4BE7DCB19EF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D05E-2FE0-4666-AF94-1EB2D3147DB8}" type="datetime1">
              <a:rPr lang="en-US" smtClean="0"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383E-8C3D-4501-AAAC-C4E8647EBCE1}" type="datetime1">
              <a:rPr lang="en-US" smtClean="0"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90BC-DC9A-44E4-9312-3E5988CB6520}" type="datetime1">
              <a:rPr lang="en-US" smtClean="0"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8AED-A461-4E78-99D5-3950A1D5A14E}" type="datetime1">
              <a:rPr lang="en-US" smtClean="0"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9EB019-219A-4547-AB71-FFEEB5FA98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B1CD-2FB8-4F18-AA15-CDA16FC32196}" type="datetime1">
              <a:rPr lang="en-US" smtClean="0"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092-B59B-48BA-96C2-B1FB6550CC84}" type="datetime1">
              <a:rPr lang="en-US" smtClean="0"/>
              <a:t>11/4/2008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7639-38AA-4382-9044-9024587B1E1F}" type="datetime1">
              <a:rPr lang="en-US" smtClean="0"/>
              <a:t>11/4/2008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F51-308A-48EA-BE3B-7FF3FDFCF5DB}" type="datetime1">
              <a:rPr lang="en-US" smtClean="0"/>
              <a:t>11/4/2008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810-1E22-4A23-85F0-3BEDCBC4EC9F}" type="datetime1">
              <a:rPr lang="en-US" smtClean="0"/>
              <a:t>11/4/2008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3BE6-D2C0-48AB-ABBF-83D83040ABBB}" type="datetime1">
              <a:rPr lang="en-US" smtClean="0"/>
              <a:t>11/4/2008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618F-DF0F-49C4-A05C-E4176356E984}" type="datetime1">
              <a:rPr lang="en-US" smtClean="0"/>
              <a:t>11/4/2008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E61C-0DA8-4A70-91F6-D5C6DC06E2DC}" type="datetime1">
              <a:rPr lang="en-US" smtClean="0"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B019-219A-4547-AB71-FFEEB5FA9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2.xml"/><Relationship Id="rId7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1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7.png"/><Relationship Id="rId2" Type="http://schemas.openxmlformats.org/officeDocument/2006/relationships/tags" Target="../tags/tag25.xml"/><Relationship Id="rId16" Type="http://schemas.openxmlformats.org/officeDocument/2006/relationships/image" Target="../media/image30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6.png"/><Relationship Id="rId5" Type="http://schemas.openxmlformats.org/officeDocument/2006/relationships/tags" Target="../tags/tag28.xml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4.png"/><Relationship Id="rId5" Type="http://schemas.openxmlformats.org/officeDocument/2006/relationships/tags" Target="../tags/tag36.xml"/><Relationship Id="rId10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Ziv-Zakai</a:t>
            </a:r>
            <a:r>
              <a:rPr lang="en-US" dirty="0" smtClean="0"/>
              <a:t> Lower Bounds on Signal Parameter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Ning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Nov. 5,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ZZB – </a:t>
            </a:r>
            <a:r>
              <a:rPr lang="en-US" dirty="0" smtClean="0"/>
              <a:t>Development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Integrating  </a:t>
            </a:r>
            <a:r>
              <a:rPr lang="en-US" dirty="0" smtClean="0"/>
              <a:t>over 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ZZB:</a:t>
            </a:r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dirty="0" smtClean="0"/>
              <a:t>If </a:t>
            </a:r>
            <a:endParaRPr lang="en-US" dirty="0" smtClean="0"/>
          </a:p>
          <a:p>
            <a:pPr>
              <a:buNone/>
            </a:pPr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257800"/>
            <a:ext cx="38623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lum/>
          </a:blip>
          <a:stretch>
            <a:fillRect/>
          </a:stretch>
        </p:blipFill>
        <p:spPr>
          <a:xfrm>
            <a:off x="685494" y="2001747"/>
            <a:ext cx="7840336" cy="832719"/>
          </a:xfrm>
          <a:prstGeom prst="rect">
            <a:avLst/>
          </a:prstGeom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lum/>
          </a:blip>
          <a:stretch>
            <a:fillRect/>
          </a:stretch>
        </p:blipFill>
        <p:spPr>
          <a:xfrm>
            <a:off x="2058708" y="3739557"/>
            <a:ext cx="4772584" cy="598085"/>
          </a:xfrm>
          <a:prstGeom prst="rect">
            <a:avLst/>
          </a:prstGeom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1371600" y="4724400"/>
            <a:ext cx="2743200" cy="257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– </a:t>
            </a:r>
            <a:r>
              <a:rPr lang="en-US" dirty="0" smtClean="0"/>
              <a:t>Asymptotic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1066799" y="2366080"/>
            <a:ext cx="1197549" cy="284339"/>
          </a:xfrm>
          <a:prstGeom prst="rect">
            <a:avLst/>
          </a:prstGeom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lum/>
          </a:blip>
          <a:stretch>
            <a:fillRect/>
          </a:stretch>
        </p:blipFill>
        <p:spPr>
          <a:xfrm>
            <a:off x="2259308" y="2800350"/>
            <a:ext cx="3608092" cy="508356"/>
          </a:xfrm>
          <a:prstGeom prst="rect">
            <a:avLst/>
          </a:prstGeom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1066801" y="3524250"/>
            <a:ext cx="1066800" cy="266699"/>
          </a:xfrm>
          <a:prstGeom prst="rect">
            <a:avLst/>
          </a:prstGeom>
        </p:spPr>
      </p:pic>
      <p:pic>
        <p:nvPicPr>
          <p:cNvPr id="11" name="Content Placeholder 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514600" y="1524000"/>
            <a:ext cx="38623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lum/>
          </a:blip>
          <a:stretch>
            <a:fillRect/>
          </a:stretch>
        </p:blipFill>
        <p:spPr>
          <a:xfrm>
            <a:off x="2259308" y="3886200"/>
            <a:ext cx="3608092" cy="508356"/>
          </a:xfrm>
          <a:prstGeom prst="rect">
            <a:avLst/>
          </a:prstGeom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lum/>
          </a:blip>
          <a:stretch>
            <a:fillRect/>
          </a:stretch>
        </p:blipFill>
        <p:spPr>
          <a:xfrm>
            <a:off x="1059181" y="4689019"/>
            <a:ext cx="1226819" cy="248564"/>
          </a:xfrm>
          <a:prstGeom prst="rect">
            <a:avLst/>
          </a:prstGeom>
        </p:spPr>
      </p:pic>
      <p:pic>
        <p:nvPicPr>
          <p:cNvPr id="19" name="Picture 18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lum/>
          </a:blip>
          <a:stretch>
            <a:fillRect/>
          </a:stretch>
        </p:blipFill>
        <p:spPr>
          <a:xfrm>
            <a:off x="1295400" y="5791200"/>
            <a:ext cx="2168920" cy="542230"/>
          </a:xfrm>
          <a:prstGeom prst="rect">
            <a:avLst/>
          </a:prstGeom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lum/>
          </a:blip>
          <a:stretch>
            <a:fillRect/>
          </a:stretch>
        </p:blipFill>
        <p:spPr>
          <a:xfrm>
            <a:off x="1295401" y="5302894"/>
            <a:ext cx="914400" cy="3044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6000" y="5181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: error probability for two orthogonal signals.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57912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tight.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Case – Rectangular Pulse w/o Stray </a:t>
            </a:r>
            <a:r>
              <a:rPr lang="en-US" dirty="0" smtClean="0"/>
              <a:t>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model: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3430472" y="1789829"/>
            <a:ext cx="2892654" cy="267571"/>
          </a:xfrm>
          <a:prstGeom prst="rect">
            <a:avLst/>
          </a:prstGeom>
          <a:noFill/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2133600" y="2286000"/>
            <a:ext cx="4267200" cy="756439"/>
          </a:xfrm>
          <a:prstGeom prst="rect">
            <a:avLst/>
          </a:prstGeom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609600" y="3263349"/>
            <a:ext cx="7848600" cy="775251"/>
          </a:xfrm>
          <a:prstGeom prst="rect">
            <a:avLst/>
          </a:prstGeom>
        </p:spPr>
      </p:pic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lum/>
          </a:blip>
          <a:stretch>
            <a:fillRect/>
          </a:stretch>
        </p:blipFill>
        <p:spPr>
          <a:xfrm>
            <a:off x="7467600" y="4343400"/>
            <a:ext cx="838200" cy="239486"/>
          </a:xfrm>
          <a:prstGeom prst="rect">
            <a:avLst/>
          </a:prstGeom>
        </p:spPr>
      </p:pic>
      <p:pic>
        <p:nvPicPr>
          <p:cNvPr id="19" name="Picture 18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2209800" y="4572000"/>
            <a:ext cx="1167903" cy="478840"/>
          </a:xfrm>
          <a:prstGeom prst="rect">
            <a:avLst/>
          </a:prstGeom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3505201" y="5223786"/>
            <a:ext cx="2133600" cy="59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1 </a:t>
            </a:r>
            <a:r>
              <a:rPr lang="en-US" dirty="0" smtClean="0"/>
              <a:t>– Weiss-Weinstein Bound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046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57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priori info. dominated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75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Ambiguity dominated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3124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974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Ambiguity free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579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WWB for passive time delay estimation.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</a:t>
            </a:r>
            <a:r>
              <a:rPr lang="en-US" sz="3600" dirty="0" smtClean="0"/>
              <a:t>2</a:t>
            </a:r>
            <a:r>
              <a:rPr lang="en-US" sz="3600" dirty="0" smtClean="0"/>
              <a:t> – Averaged ZZB for TDE under Random </a:t>
            </a:r>
            <a:r>
              <a:rPr lang="en-US" sz="3600" dirty="0" err="1" smtClean="0"/>
              <a:t>Convolutional</a:t>
            </a:r>
            <a:r>
              <a:rPr lang="en-US" sz="3600" dirty="0" smtClean="0"/>
              <a:t> Channel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250" t="4109" r="7292" b="4225"/>
          <a:stretch>
            <a:fillRect/>
          </a:stretch>
        </p:blipFill>
        <p:spPr bwMode="auto">
          <a:xfrm>
            <a:off x="1330036" y="1219200"/>
            <a:ext cx="689956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105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Xu</a:t>
            </a:r>
            <a:r>
              <a:rPr lang="en-US" dirty="0" smtClean="0"/>
              <a:t> &amp; </a:t>
            </a:r>
            <a:r>
              <a:rPr lang="en-US" dirty="0" smtClean="0"/>
              <a:t>Sadler</a:t>
            </a:r>
          </a:p>
          <a:p>
            <a:r>
              <a:rPr lang="en-US" dirty="0" smtClean="0"/>
              <a:t>JSTSP</a:t>
            </a:r>
            <a:r>
              <a:rPr lang="en-US" dirty="0" smtClean="0"/>
              <a:t>,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</a:t>
            </a:r>
            <a:r>
              <a:rPr lang="en-US" sz="3600" dirty="0" smtClean="0"/>
              <a:t>3 – TDE w/ FH signals under Rayleigh Fading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799"/>
            <a:ext cx="6324600" cy="57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105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Kozick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/>
              <a:t>Sadler</a:t>
            </a:r>
          </a:p>
          <a:p>
            <a:r>
              <a:rPr lang="en-US" dirty="0" smtClean="0"/>
              <a:t>TR, </a:t>
            </a:r>
            <a:r>
              <a:rPr lang="en-US" dirty="0" smtClean="0"/>
              <a:t>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4 – Bearing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1143000"/>
            <a:ext cx="6324600" cy="567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419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Bell, </a:t>
            </a:r>
            <a:r>
              <a:rPr lang="en-US" dirty="0" err="1" smtClean="0"/>
              <a:t>Ephiraim</a:t>
            </a:r>
            <a:r>
              <a:rPr lang="en-US" dirty="0" smtClean="0"/>
              <a:t>, Van Trees, 1996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ZZB provides an approach to build a tighter bound for the uniformly distributed random parameter estimation. </a:t>
            </a:r>
          </a:p>
          <a:p>
            <a:r>
              <a:rPr lang="en-US" dirty="0" smtClean="0"/>
              <a:t>ZZB has no restriction on estimators, and exploit the a priori parameter interval.</a:t>
            </a:r>
          </a:p>
          <a:p>
            <a:r>
              <a:rPr lang="en-US" dirty="0" smtClean="0"/>
              <a:t>ZZB may incur high computation complex.</a:t>
            </a:r>
          </a:p>
          <a:p>
            <a:r>
              <a:rPr lang="en-US" dirty="0" smtClean="0"/>
              <a:t>ZZB can be extended to multivariate with arbitrary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smtClean="0"/>
              <a:t>1</a:t>
            </a:r>
            <a:r>
              <a:rPr lang="en-US" sz="1800" dirty="0" smtClean="0"/>
              <a:t>]  </a:t>
            </a:r>
            <a:r>
              <a:rPr lang="en-US" sz="1800" dirty="0" smtClean="0"/>
              <a:t>J. </a:t>
            </a:r>
            <a:r>
              <a:rPr lang="en-US" sz="1800" dirty="0" err="1" smtClean="0"/>
              <a:t>Ziv</a:t>
            </a:r>
            <a:r>
              <a:rPr lang="en-US" sz="1800" dirty="0" smtClean="0"/>
              <a:t> and M. </a:t>
            </a:r>
            <a:r>
              <a:rPr lang="en-US" sz="1800" dirty="0" err="1" smtClean="0"/>
              <a:t>Zakai</a:t>
            </a:r>
            <a:r>
              <a:rPr lang="en-US" sz="1800" dirty="0" smtClean="0"/>
              <a:t>, “Some Lower Bounds on Signal Parameter Estimation,” IEEE Trans. IT, vol. IT-15, pp. 386-391, May 1969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[2]  </a:t>
            </a:r>
            <a:r>
              <a:rPr lang="en-US" sz="1800" dirty="0" smtClean="0"/>
              <a:t>L. P. </a:t>
            </a:r>
            <a:r>
              <a:rPr lang="en-US" sz="1800" dirty="0" err="1" smtClean="0"/>
              <a:t>Seidman</a:t>
            </a:r>
            <a:r>
              <a:rPr lang="en-US" sz="1800" dirty="0" smtClean="0"/>
              <a:t>, “Performance limitation and error calculation for parameter estimation,” Proc. IEEE, vol. 58, pp. 644-652, May 1970.</a:t>
            </a:r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smtClean="0"/>
              <a:t>3]  D. </a:t>
            </a:r>
            <a:r>
              <a:rPr lang="en-US" sz="1800" dirty="0" err="1" smtClean="0"/>
              <a:t>Chazan</a:t>
            </a:r>
            <a:r>
              <a:rPr lang="en-US" sz="1800" dirty="0" smtClean="0"/>
              <a:t>, M. </a:t>
            </a:r>
            <a:r>
              <a:rPr lang="en-US" sz="1800" dirty="0" err="1" smtClean="0"/>
              <a:t>Zakai</a:t>
            </a:r>
            <a:r>
              <a:rPr lang="en-US" sz="1800" dirty="0" smtClean="0"/>
              <a:t> and J. </a:t>
            </a:r>
            <a:r>
              <a:rPr lang="en-US" sz="1800" dirty="0" err="1" smtClean="0"/>
              <a:t>Ziv</a:t>
            </a:r>
            <a:r>
              <a:rPr lang="en-US" sz="1800" dirty="0" smtClean="0"/>
              <a:t>, “Improved Lower Bounds on Signal Parameter Estimation,” IEEE Trans. IT, vol. 21, pp. 90-93, Jan. 1975.</a:t>
            </a:r>
          </a:p>
          <a:p>
            <a:pPr>
              <a:buNone/>
            </a:pPr>
            <a:r>
              <a:rPr lang="en-US" sz="1800" dirty="0" smtClean="0"/>
              <a:t>[4]  S. Bellini and G. </a:t>
            </a:r>
            <a:r>
              <a:rPr lang="en-US" sz="1800" dirty="0" err="1" smtClean="0"/>
              <a:t>Tartara</a:t>
            </a:r>
            <a:r>
              <a:rPr lang="en-US" sz="1800" dirty="0" smtClean="0"/>
              <a:t>, “Bounds on error in signal parameter estimation,” IEEE Trans. </a:t>
            </a:r>
            <a:r>
              <a:rPr lang="en-US" sz="1800" dirty="0" err="1" smtClean="0"/>
              <a:t>Commun</a:t>
            </a:r>
            <a:r>
              <a:rPr lang="en-US" sz="1800" dirty="0" smtClean="0"/>
              <a:t>., vol. COM-22, pp.340-342, Mar. 1974.</a:t>
            </a:r>
          </a:p>
          <a:p>
            <a:pPr>
              <a:buNone/>
            </a:pPr>
            <a:r>
              <a:rPr lang="en-US" sz="1800" dirty="0" smtClean="0"/>
              <a:t>[5]  D. L. </a:t>
            </a:r>
            <a:r>
              <a:rPr lang="en-US" sz="1800" dirty="0" err="1" smtClean="0"/>
              <a:t>Duttweiler</a:t>
            </a:r>
            <a:r>
              <a:rPr lang="en-US" sz="1800" dirty="0" smtClean="0"/>
              <a:t> and T. </a:t>
            </a:r>
            <a:r>
              <a:rPr lang="en-US" sz="1800" dirty="0" err="1" smtClean="0"/>
              <a:t>Kailath</a:t>
            </a:r>
            <a:r>
              <a:rPr lang="en-US" sz="1800" dirty="0" smtClean="0"/>
              <a:t>, “RKHS approach to detection and estimation – Part V: Parameter estimation,” IEEE Trans. IT, vol. IT-19, pp. 29-37, Jan. 1973.</a:t>
            </a:r>
          </a:p>
          <a:p>
            <a:pPr>
              <a:buNone/>
            </a:pPr>
            <a:r>
              <a:rPr lang="en-US" sz="1800" dirty="0" smtClean="0"/>
              <a:t>[6]  A. Weiss and E. Weinstein, “Fundamental limitations in passive time delay estimation – Part I: Narrow-band systems,” IEEE Trans. ASSP., vol. 31, pp. 472-486, Apr. 1983.</a:t>
            </a:r>
          </a:p>
          <a:p>
            <a:pPr>
              <a:buNone/>
            </a:pPr>
            <a:r>
              <a:rPr lang="en-US" sz="1800" dirty="0" smtClean="0"/>
              <a:t>[7]  A. Weiss and E. Weinstein, “Fundamental limitations in passive time delay estimation – Part II: Wide-band systems,” IEEE Trans. ASSP., vol. 32, pp. 1064-1078, Oct. 1984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[8]  K. L. Bell, Y. Steinberg, Y. Ephraim, and H. L. Van Trees, “Extended </a:t>
            </a:r>
            <a:r>
              <a:rPr lang="en-US" sz="1800" dirty="0" err="1" smtClean="0"/>
              <a:t>Ziv-Zakai</a:t>
            </a:r>
            <a:r>
              <a:rPr lang="en-US" sz="1800" dirty="0" smtClean="0"/>
              <a:t> lower bound for vector </a:t>
            </a:r>
            <a:r>
              <a:rPr lang="en-US" sz="1800" dirty="0" smtClean="0"/>
              <a:t>p</a:t>
            </a:r>
            <a:r>
              <a:rPr lang="en-US" sz="1800" dirty="0" smtClean="0"/>
              <a:t>arameter </a:t>
            </a:r>
            <a:r>
              <a:rPr lang="en-US" sz="1800" dirty="0" smtClean="0"/>
              <a:t>e</a:t>
            </a:r>
            <a:r>
              <a:rPr lang="en-US" sz="1800" dirty="0" smtClean="0"/>
              <a:t>stimation”, IEEE Trans. IT, vol. 43, pp. 624-637, Mar. 1997.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25980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010400" cy="4525963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Motivation of </a:t>
            </a:r>
            <a:r>
              <a:rPr lang="en-US" dirty="0" smtClean="0"/>
              <a:t>ZZB: A comparison</a:t>
            </a:r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 smtClean="0"/>
              <a:t>of ZZB</a:t>
            </a:r>
          </a:p>
          <a:p>
            <a:r>
              <a:rPr lang="en-US" dirty="0" smtClean="0"/>
              <a:t>Special cases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Time delay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 a multipath channel, the transmitted is</a:t>
            </a:r>
            <a:endParaRPr lang="en-US" dirty="0" smtClean="0"/>
          </a:p>
          <a:p>
            <a:pPr>
              <a:buFont typeface="Arial" charset="0"/>
              <a:buNone/>
            </a:pPr>
            <a:endParaRPr lang="en-US" sz="40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                    	:   arbitrary </a:t>
            </a:r>
            <a:r>
              <a:rPr lang="en-US" sz="2400" dirty="0" smtClean="0"/>
              <a:t>signal pulse with duration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                   </a:t>
            </a:r>
            <a:r>
              <a:rPr lang="en-US" sz="2400" dirty="0" smtClean="0">
                <a:sym typeface="Symbol"/>
              </a:rPr>
              <a:t>    </a:t>
            </a:r>
            <a:r>
              <a:rPr lang="en-US" sz="2400" dirty="0" smtClean="0"/>
              <a:t> :   time delay,  possible interval [0, T]</a:t>
            </a:r>
            <a:endParaRPr lang="en-US" dirty="0" smtClean="0"/>
          </a:p>
          <a:p>
            <a:r>
              <a:rPr lang="en-US" dirty="0" smtClean="0"/>
              <a:t>Received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                               :  AWGN noise</a:t>
            </a:r>
            <a:r>
              <a:rPr lang="en-US" sz="2400" dirty="0" smtClean="0"/>
              <a:t>.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                         </a:t>
            </a:r>
            <a:r>
              <a:rPr lang="en-US" sz="2600" dirty="0" smtClean="0"/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l </a:t>
            </a:r>
            <a:r>
              <a:rPr lang="en-US" sz="2400" dirty="0" smtClean="0"/>
              <a:t>: </a:t>
            </a:r>
            <a:r>
              <a:rPr lang="en-US" sz="2400" dirty="0" smtClean="0"/>
              <a:t> channel gain.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Problem: If estimating 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, </a:t>
            </a:r>
            <a:r>
              <a:rPr lang="en-US" dirty="0" smtClean="0"/>
              <a:t>what is the minimum </a:t>
            </a:r>
            <a:r>
              <a:rPr lang="en-US" dirty="0" smtClean="0"/>
              <a:t>MSE (performance bound)?</a:t>
            </a:r>
            <a:endParaRPr lang="en-US" dirty="0" smtClean="0"/>
          </a:p>
        </p:txBody>
      </p:sp>
      <p:pic>
        <p:nvPicPr>
          <p:cNvPr id="18" name="Picture 6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676400" y="2540000"/>
            <a:ext cx="51593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705600" y="2514600"/>
            <a:ext cx="346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1752600" y="4648200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419600" y="4572000"/>
            <a:ext cx="1268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2763651" y="1905000"/>
            <a:ext cx="2999462" cy="467939"/>
          </a:xfrm>
          <a:prstGeom prst="rect">
            <a:avLst/>
          </a:prstGeom>
        </p:spPr>
      </p:pic>
      <p:pic>
        <p:nvPicPr>
          <p:cNvPr id="27" name="Picture 2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lum/>
          </a:blip>
          <a:stretch>
            <a:fillRect/>
          </a:stretch>
        </p:blipFill>
        <p:spPr>
          <a:xfrm>
            <a:off x="1754693" y="3675112"/>
            <a:ext cx="5406013" cy="8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implementation of random process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lvl="1"/>
            <a:r>
              <a:rPr lang="en-US" i="1" dirty="0" smtClean="0"/>
              <a:t>t</a:t>
            </a:r>
            <a:r>
              <a:rPr lang="en-US" i="1" baseline="-25000" dirty="0" smtClean="0"/>
              <a:t>0 </a:t>
            </a:r>
            <a:r>
              <a:rPr lang="en-US" dirty="0" smtClean="0"/>
              <a:t>: </a:t>
            </a:r>
            <a:r>
              <a:rPr lang="en-US" dirty="0" smtClean="0"/>
              <a:t>random unknown </a:t>
            </a:r>
            <a:r>
              <a:rPr lang="en-US" dirty="0" smtClean="0"/>
              <a:t>to be estimated</a:t>
            </a:r>
            <a:r>
              <a:rPr lang="en-US" dirty="0" smtClean="0"/>
              <a:t>, </a:t>
            </a:r>
            <a:r>
              <a:rPr lang="en-US" dirty="0" smtClean="0"/>
              <a:t>uniformly in [0,</a:t>
            </a:r>
            <a:r>
              <a:rPr lang="en-US" i="1" dirty="0" smtClean="0"/>
              <a:t>T</a:t>
            </a:r>
            <a:r>
              <a:rPr lang="en-US" dirty="0" smtClean="0"/>
              <a:t>].   Time delay, frequency, phase, bearing.</a:t>
            </a:r>
          </a:p>
          <a:p>
            <a:pPr lvl="1"/>
            <a:r>
              <a:rPr lang="en-US" dirty="0" smtClean="0"/>
              <a:t>[0,</a:t>
            </a:r>
            <a:r>
              <a:rPr lang="en-US" i="1" dirty="0" smtClean="0"/>
              <a:t>T</a:t>
            </a:r>
            <a:r>
              <a:rPr lang="en-US" dirty="0" smtClean="0"/>
              <a:t>] :  a priori interval</a:t>
            </a:r>
          </a:p>
          <a:p>
            <a:pPr lvl="1"/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:  </a:t>
            </a:r>
            <a:r>
              <a:rPr lang="en-US" dirty="0" smtClean="0"/>
              <a:t>stray parameter, unknown</a:t>
            </a:r>
            <a:r>
              <a:rPr lang="en-US" dirty="0" smtClean="0"/>
              <a:t>, phase, fading, etc.</a:t>
            </a:r>
          </a:p>
          <a:p>
            <a:pPr lvl="1"/>
            <a:r>
              <a:rPr lang="en-US" dirty="0" smtClean="0"/>
              <a:t>n(t) : </a:t>
            </a:r>
            <a:r>
              <a:rPr lang="en-US" dirty="0" smtClean="0"/>
              <a:t>WGN</a:t>
            </a:r>
          </a:p>
          <a:p>
            <a:pPr lvl="1"/>
            <a:r>
              <a:rPr lang="en-US" dirty="0" smtClean="0"/>
              <a:t>Usually non-linear parameter estimation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2514600" y="2347422"/>
            <a:ext cx="3200400" cy="2855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Bounds – Local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Family of deterministic “covariance inequality” bounds</a:t>
            </a:r>
          </a:p>
          <a:p>
            <a:pPr lvl="1"/>
            <a:r>
              <a:rPr lang="en-US" sz="2600" dirty="0" smtClean="0"/>
              <a:t>Cramer-</a:t>
            </a:r>
            <a:r>
              <a:rPr lang="en-US" sz="2600" dirty="0" err="1" smtClean="0"/>
              <a:t>Rao</a:t>
            </a:r>
            <a:r>
              <a:rPr lang="en-US" sz="2600" dirty="0" smtClean="0"/>
              <a:t> </a:t>
            </a:r>
            <a:r>
              <a:rPr lang="en-US" sz="2600" dirty="0" smtClean="0"/>
              <a:t>bound (CRB</a:t>
            </a:r>
            <a:r>
              <a:rPr lang="en-US" sz="2600" dirty="0" smtClean="0"/>
              <a:t>), </a:t>
            </a:r>
            <a:r>
              <a:rPr lang="en-US" sz="2600" dirty="0" err="1" smtClean="0"/>
              <a:t>Barankin</a:t>
            </a:r>
            <a:r>
              <a:rPr lang="en-US" sz="2600" dirty="0" smtClean="0"/>
              <a:t> bound (BB), Bhattacharyya, </a:t>
            </a:r>
            <a:r>
              <a:rPr lang="en-US" sz="2600" dirty="0" err="1" smtClean="0"/>
              <a:t>Hammersley</a:t>
            </a:r>
            <a:r>
              <a:rPr lang="en-US" sz="2600" dirty="0" smtClean="0"/>
              <a:t>-Chapman-Robbins, Fraser-</a:t>
            </a:r>
            <a:r>
              <a:rPr lang="en-US" sz="2600" dirty="0" err="1" smtClean="0"/>
              <a:t>Guttman</a:t>
            </a:r>
            <a:r>
              <a:rPr lang="en-US" sz="2600" dirty="0" smtClean="0"/>
              <a:t>, Kiefer, </a:t>
            </a:r>
            <a:r>
              <a:rPr lang="en-US" sz="2600" dirty="0" smtClean="0"/>
              <a:t> </a:t>
            </a:r>
            <a:r>
              <a:rPr lang="en-US" sz="2600" dirty="0" smtClean="0"/>
              <a:t>Abel 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Parameter </a:t>
            </a:r>
            <a:r>
              <a:rPr lang="en-US" sz="2600" i="1" dirty="0" smtClean="0">
                <a:sym typeface="Symbol"/>
              </a:rPr>
              <a:t> </a:t>
            </a:r>
            <a:r>
              <a:rPr lang="en-US" sz="2600" dirty="0" smtClean="0"/>
              <a:t> is unknown deterministic</a:t>
            </a:r>
          </a:p>
          <a:p>
            <a:pPr lvl="1"/>
            <a:r>
              <a:rPr lang="en-US" sz="2600" dirty="0" smtClean="0"/>
              <a:t>Not utilize a priori information. Providing bound on the MSE for any value of </a:t>
            </a:r>
            <a:r>
              <a:rPr lang="en-US" sz="2600" i="1" dirty="0" smtClean="0">
                <a:sym typeface="Symbol"/>
              </a:rPr>
              <a:t></a:t>
            </a:r>
            <a:r>
              <a:rPr lang="en-US" sz="2600" dirty="0" smtClean="0"/>
              <a:t>. </a:t>
            </a:r>
          </a:p>
          <a:p>
            <a:pPr lvl="1"/>
            <a:r>
              <a:rPr lang="en-US" sz="2600" dirty="0" smtClean="0"/>
              <a:t>CRB is </a:t>
            </a:r>
            <a:r>
              <a:rPr lang="en-US" sz="2600" dirty="0" smtClean="0"/>
              <a:t>the easiest</a:t>
            </a:r>
            <a:r>
              <a:rPr lang="en-US" sz="2600" dirty="0" smtClean="0"/>
              <a:t>, but not accurate outside of </a:t>
            </a:r>
            <a:r>
              <a:rPr lang="en-US" sz="2600" dirty="0" err="1" smtClean="0"/>
              <a:t>asymp</a:t>
            </a:r>
            <a:r>
              <a:rPr lang="en-US" sz="2600" dirty="0" smtClean="0"/>
              <a:t>. region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Major drawbacks of local bounds:</a:t>
            </a:r>
          </a:p>
          <a:p>
            <a:pPr lvl="2"/>
            <a:r>
              <a:rPr lang="en-US" dirty="0" smtClean="0"/>
              <a:t>Estimators be restricted in some manner. CRB and BB require unbiased estimators.</a:t>
            </a:r>
          </a:p>
          <a:p>
            <a:pPr lvl="2"/>
            <a:r>
              <a:rPr lang="en-US" dirty="0" smtClean="0"/>
              <a:t>Do not take account into any a priori information.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Bounds – Global Bayesian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Family of Bayesian bounds: </a:t>
            </a:r>
            <a:r>
              <a:rPr lang="en-US" sz="3000" dirty="0" err="1" smtClean="0"/>
              <a:t>Ziv-Zakai</a:t>
            </a:r>
            <a:r>
              <a:rPr lang="en-US" sz="3000" dirty="0" smtClean="0"/>
              <a:t> </a:t>
            </a:r>
            <a:r>
              <a:rPr lang="en-US" sz="3000" dirty="0" smtClean="0"/>
              <a:t>bound (</a:t>
            </a:r>
            <a:r>
              <a:rPr lang="en-US" sz="3000" dirty="0" smtClean="0"/>
              <a:t>ZZB) and </a:t>
            </a:r>
            <a:r>
              <a:rPr lang="en-US" dirty="0" smtClean="0"/>
              <a:t>Weiss-Weinstein </a:t>
            </a:r>
            <a:r>
              <a:rPr lang="en-US" dirty="0" smtClean="0"/>
              <a:t>bound (WWB</a:t>
            </a:r>
            <a:r>
              <a:rPr lang="en-US" dirty="0" smtClean="0"/>
              <a:t>), etc.</a:t>
            </a:r>
          </a:p>
          <a:p>
            <a:pPr lvl="1"/>
            <a:r>
              <a:rPr lang="en-US" sz="2400" dirty="0" smtClean="0"/>
              <a:t>Bayesian bound: assume known a priori distribution. Global MSE averaged over the a priori distribution.</a:t>
            </a:r>
          </a:p>
          <a:p>
            <a:pPr lvl="1"/>
            <a:r>
              <a:rPr lang="en-US" sz="2400" dirty="0" smtClean="0"/>
              <a:t>Relate the MSE in the estimation problem to the error probability in a binary detection problem.</a:t>
            </a:r>
          </a:p>
          <a:p>
            <a:pPr lvl="1"/>
            <a:r>
              <a:rPr lang="en-US" sz="2400" dirty="0" smtClean="0"/>
              <a:t>No restrictions on the class of estimators.</a:t>
            </a:r>
          </a:p>
          <a:p>
            <a:pPr lvl="1"/>
            <a:r>
              <a:rPr lang="en-US" sz="2400" dirty="0" smtClean="0"/>
              <a:t>Incorporate knowledge of the a priori parameter space.</a:t>
            </a:r>
          </a:p>
          <a:p>
            <a:pPr lvl="1"/>
            <a:r>
              <a:rPr lang="en-US" sz="2400" dirty="0" smtClean="0"/>
              <a:t>Bayesian bound can be computationally complex.</a:t>
            </a:r>
          </a:p>
          <a:p>
            <a:pPr lvl="1"/>
            <a:r>
              <a:rPr lang="en-US" sz="2400" dirty="0" smtClean="0"/>
              <a:t>CRB, BB and WWB applicable to vectors. ZZB only for uniform scalar random variable. Extension exists.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Bounds </a:t>
            </a:r>
            <a:r>
              <a:rPr lang="en-US" dirty="0" smtClean="0"/>
              <a:t>- </a:t>
            </a:r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81200"/>
            <a:ext cx="436104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981199"/>
            <a:ext cx="4524479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5562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 MSE bounds and MLE vs. SNR for bearing estimation.  (Bell, Van Trees, 1997)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ZZB – Development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 hypothesis testing </a:t>
            </a:r>
            <a:r>
              <a:rPr lang="en-US" altLang="zh-CN" dirty="0" smtClean="0"/>
              <a:t>problem </a:t>
            </a:r>
            <a:endParaRPr lang="en-US" altLang="zh-CN" sz="20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>
              <a:buFont typeface="Arial" charset="0"/>
              <a:buNone/>
            </a:pPr>
            <a:endParaRPr lang="en-US" sz="1800" dirty="0" smtClean="0"/>
          </a:p>
          <a:p>
            <a:pPr eaLnBrk="1" hangingPunct="1">
              <a:buNone/>
            </a:pPr>
            <a:endParaRPr lang="en-US" sz="1600" dirty="0" smtClean="0"/>
          </a:p>
          <a:p>
            <a:pPr eaLnBrk="1" hangingPunct="1">
              <a:buFont typeface="Arial" charset="0"/>
              <a:buNone/>
            </a:pPr>
            <a:endParaRPr lang="en-US" sz="2000" dirty="0" smtClean="0"/>
          </a:p>
        </p:txBody>
      </p:sp>
      <p:pic>
        <p:nvPicPr>
          <p:cNvPr id="8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19199" y="4220901"/>
            <a:ext cx="6477001" cy="65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09600" y="2057400"/>
            <a:ext cx="579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Two possible </a:t>
            </a:r>
            <a:r>
              <a:rPr lang="en-US" sz="2400" dirty="0" smtClean="0"/>
              <a:t>received signals transmitted with equal probability:</a:t>
            </a:r>
            <a:endParaRPr lang="en-US" sz="2400" dirty="0"/>
          </a:p>
        </p:txBody>
      </p:sp>
      <p:pic>
        <p:nvPicPr>
          <p:cNvPr id="11" name="Picture 7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038600" y="3352800"/>
            <a:ext cx="3810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609600" y="3657600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 sub-optimal estimator produces  </a:t>
            </a:r>
            <a:endParaRPr lang="en-US" sz="2400" dirty="0"/>
          </a:p>
        </p:txBody>
      </p:sp>
      <p:pic>
        <p:nvPicPr>
          <p:cNvPr id="17" name="Picture 1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lum/>
          </a:blip>
          <a:stretch>
            <a:fillRect/>
          </a:stretch>
        </p:blipFill>
        <p:spPr>
          <a:xfrm>
            <a:off x="5029200" y="3733800"/>
            <a:ext cx="261256" cy="304800"/>
          </a:xfrm>
          <a:prstGeom prst="rect">
            <a:avLst/>
          </a:prstGeom>
        </p:spPr>
      </p:pic>
      <p:pic>
        <p:nvPicPr>
          <p:cNvPr id="19" name="Picture 1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2626002" y="2971800"/>
            <a:ext cx="4637430" cy="304800"/>
          </a:xfrm>
          <a:prstGeom prst="rect">
            <a:avLst/>
          </a:prstGeom>
        </p:spPr>
      </p:pic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609600" y="5029200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Decision error probability:</a:t>
            </a:r>
            <a:endParaRPr lang="en-US" sz="2400" dirty="0"/>
          </a:p>
        </p:txBody>
      </p:sp>
      <p:pic>
        <p:nvPicPr>
          <p:cNvPr id="22" name="Picture 21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lum/>
          </a:blip>
          <a:stretch>
            <a:fillRect/>
          </a:stretch>
        </p:blipFill>
        <p:spPr>
          <a:xfrm>
            <a:off x="1295401" y="5586544"/>
            <a:ext cx="6705600" cy="421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ZZB – </a:t>
            </a:r>
            <a:r>
              <a:rPr lang="en-US" dirty="0" smtClean="0"/>
              <a:t>Development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suboptimal decision error probability is bounded by the minimal error probability of the optimal decision scheme: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Integrating    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B019-219A-4547-AB71-FFEEB5FA98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lum/>
          </a:blip>
          <a:stretch>
            <a:fillRect/>
          </a:stretch>
        </p:blipFill>
        <p:spPr>
          <a:xfrm>
            <a:off x="944969" y="3306502"/>
            <a:ext cx="6751232" cy="588724"/>
          </a:xfrm>
          <a:prstGeom prst="rect">
            <a:avLst/>
          </a:prstGeom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lum/>
          </a:blip>
          <a:stretch>
            <a:fillRect/>
          </a:stretch>
        </p:blipFill>
        <p:spPr>
          <a:xfrm>
            <a:off x="6629400" y="4081779"/>
            <a:ext cx="1447800" cy="337821"/>
          </a:xfrm>
          <a:prstGeom prst="rect">
            <a:avLst/>
          </a:prstGeom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3962400" y="4114800"/>
            <a:ext cx="2057400" cy="279111"/>
          </a:xfrm>
          <a:prstGeom prst="rect">
            <a:avLst/>
          </a:prstGeom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lum/>
          </a:blip>
          <a:stretch>
            <a:fillRect/>
          </a:stretch>
        </p:blipFill>
        <p:spPr>
          <a:xfrm>
            <a:off x="2819401" y="4546856"/>
            <a:ext cx="228600" cy="228600"/>
          </a:xfrm>
          <a:prstGeom prst="rect">
            <a:avLst/>
          </a:prstGeom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4065999" y="5791200"/>
            <a:ext cx="3782601" cy="380873"/>
          </a:xfrm>
          <a:prstGeom prst="rect">
            <a:avLst/>
          </a:prstGeom>
        </p:spPr>
      </p:pic>
      <p:pic>
        <p:nvPicPr>
          <p:cNvPr id="15" name="Picture 1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2305039" y="5029200"/>
            <a:ext cx="4552962" cy="480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13"/>
  <p:tag name="DEFAULTHEIGHT" val="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where $\Delta&gt;0$ and $a, a+\Delta \in [0,T]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21.0006"/>
  <p:tag name="PICTUREFILESIZE" val="385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t}_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3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$s(t-a, \alpha)$   \ \ or\ \    $s(t-(a+\Delta), \alpha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03.9906"/>
  <p:tag name="PICTUREFILESIZE" val="336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2}Pr\{\hat{t}-a&gt;\frac{\Delta}{2}|a\}+ \frac{1}{2}Pr\{\hat{t}-a-\Delta\leq-\frac{\Delta}{2}|a+\Delta\}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465.9909"/>
  <p:tag name="PICTUREFILESIZE" val="528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equation}&#10;P_e(a,a+\Delta) \leq \frac{1}{2}Pr\{\epsilon&gt;\frac{\Delta}{2}|a\}+ \frac{1}{2}Pr\{\epsilon\leq-\frac{\Delta}{2}|a+\Delta\} \nonumber&#10;\end{equation}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492.991"/>
  <p:tag name="PICTUREFILESIZE" val="717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epsilon=\hat{t}-t_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90.00016"/>
  <p:tag name="PICTUREFILESIZE" val="29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\leq a \leq T-\Delta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139.9803"/>
  <p:tag name="PICTUREFILESIZE" val="132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9.99"/>
  <p:tag name="PICTUREFILESIZE" val="16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=\frac{1}{T}\int_0^T Pr\left\{|\epsilon|\geq x|a\right\}da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77.9806"/>
  <p:tag name="PICTUREFILESIZE" val="3586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\int_0^{T-\Delta}P_e(a,a+\Delta)da \leq \frac{T}{2} F\left(\frac{\Delta}{2}\right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03.0006"/>
  <p:tag name="PICTUREFILESIZE" val="434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$p(t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6.99008"/>
  <p:tag name="PICTUREFILESIZE" val="61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\beq&#10;\overline{\epsilon^{2}} \geq \frac{1}{T} \int_{0}^{T} \Delta (T-\Delta) P_e(\Delta) d\Delta \nonumber&#10;\eeq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97.0006"/>
  <p:tag name="PICTUREFILESIZE" val="445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eqnarray}&#10;\frac{2}{T}\int_0^T \Delta \int_0^{T-\Delta}P_e(a,a+\Delta)da d\Delta &amp;\leq&amp; 2x^2F(x)|_0^{T+}-2\int_0^{T+}x^2 dF(x) \nonumber\\&#10;&amp;=&amp; 2\bar{\epsilon^2} \nonumber&#10;\end{eqnarray}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658.9813"/>
  <p:tag name="PICTUREFILESIZE" val="11006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\beq&#10;\overline{\epsilon^{2}} \geq \frac{1}{T} \int_{0}^{T} \Delta \int_0^{T-\Delta} P_e(a, a+\Delta) da d\Delta \nonumber&#10;\eeq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66.9907"/>
  <p:tag name="PICTUREFILESIZE" val="534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_e(a,a+\Delta)=P_e(\Delta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13.0005"/>
  <p:tag name="PICTUREFILESIZE" val="2484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symb}&#10;\begin{document}&#10;$N_0 \rightarrow \infty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79.98016"/>
  <p:tag name="PICTUREFILESIZE" val="934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_e(\Delta) \rightarrow \frac{1}{2} \qquad  \bar{\epsilon^2}\geq \frac{T^2}{12}$ 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226.9805"/>
  <p:tag name="PICTUREFILESIZE" val="2605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rightarrow 0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60.00016"/>
  <p:tag name="PICTUREFILESIZE" val="47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\beq&#10;\overline{\epsilon^{2}} \geq \frac{1}{T} \int_{0}^{T} \Delta (T-\Delta) P_e(\Delta) d\Delta \nonumber&#10;\eeq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97.0006"/>
  <p:tag name="PICTUREFILESIZE" val="4456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_e(\Delta) \rightarrow \frac{1}{2} \qquad  \bar{\epsilon^2}\geq \frac{T^2}{12}$ 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226.9805"/>
  <p:tag name="PICTUREFILESIZE" val="2605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 \rightarrow \infty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69.00016"/>
  <p:tag name="PICTUREFILESIZE" val="6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$T_p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1.99008"/>
  <p:tag name="PICTUREFILESIZE" val="31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 $\bar{\epsilon^2}\geq P_e(\Delta)\frac{T^2}{6}$ 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132.0002"/>
  <p:tag name="PICTUREFILESIZE" val="205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_e(\Delta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60.00016"/>
  <p:tag name="PICTUREFILESIZE" val="866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(t)=s(t-t_0)+n(t)$&#10;\end{document}&#10;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216.0005"/>
  <p:tag name="PICTUREFILESIZE" val="235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symb,amsfonts}&#10;\begin{document}&#10;$P_e(\Delta) = \Phi \left(\left[ \frac{E}{2N_0}(1-\rho(\Delta))\right]^{\frac{1}{2}}\right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309.0006"/>
  <p:tag name="PICTUREFILESIZE" val="49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equation}&#10;\bar{\epsilon^2}\geq 3\left(\frac{N_0 T_p}{E}\right)^2 \chi^2_5\left(\frac{E}{2N_0}\right)&#10;-\frac{20}{T}\left(\frac{N_0 T_p}{E}\right)^3 \chi^2_7\left(\frac{E}{2N_0}\right) &#10;+ \frac{T^2}{6}\Phi\left(\left[\frac{E}{2N_0}\right]^{1/2}\right) \nonumber&#10;\end{equation}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672.9913"/>
  <p:tag name="PICTUREFILESIZE" val="15326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p \leq T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64.98016"/>
  <p:tag name="PICTUREFILESIZE" val="69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symb}&#10;\begin{document}&#10;$\frac{E}{N_0} \rightarrow \infty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78.00016"/>
  <p:tag name="PICTUREFILESIZE" val="111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\epsilon^2} \geq 3\left(\frac{N_0 T_p}{E}\right)^2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136.9803"/>
  <p:tag name="PICTUREFILESIZE" val="24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$\nu(t)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6.00008"/>
  <p:tag name="PICTUREFILESIZE" val="56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$\sigma_{\nu}^2 = N_0/2$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103.9802"/>
  <p:tag name="PICTUREFILESIZE" val="142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\beq&#10;s(t)= \sqrt{E_{\rm{tx}}} ~ p(t-\Delta) \nonumber&#10;\eeq 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04.9904"/>
  <p:tag name="PICTUREFILESIZE" val="2778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\beq&#10;y(t)= \sqrt{E_{\rm{rx}}} \sum_{l=0}^{L-1} \alpha_l p(t-lT_t-\Delta) + \nu(t) \nonumber&#10;\eeq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381.9908"/>
  <p:tag name="PICTUREFILESIZE" val="597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(t)=s(t-t_0, \alpha)+n(t)$&#10;\end{document}&#10;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13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238.9805"/>
  <p:tag name="PICTUREFILESIZE" val="261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 myheader.tex&#10;\def\LRT{~\stackrel{H_0}{\underset{H_1}\gtrless}~}&#10;\usepackage{amsmath,amssymb,amsfonts,times,latexsym}&#10;\begin{document}&#10;\[&#10;\begin{array}{lll}&#10;\mbox{Decide $H_0$}:&amp; t_0 = a &amp; \mbox{if~~} |\hat{t_0}-a| &lt; |\hat{t_0}-a-\Delta|, \\&#10;\mbox{Decide $H_{1}$} : &amp; t_0 = a+ \Delta  &amp; \mbox{if~~} &#10;|\hat{t_0}-a| &gt; |\hat{t_0}-a-\Delta|. &#10;\end{array}&#10;\]&#10;\end{document}&#10;"/>
  <p:tag name="EXTERNALNAME" val="txp_fig"/>
  <p:tag name="BLEND" val="False"/>
  <p:tag name="TRANSPARENT" val="False"/>
  <p:tag name="KEEPFILES" val="False"/>
  <p:tag name="DEBUGPAUSE" val="False"/>
  <p:tag name="RESOLUTION" val="2400"/>
  <p:tag name="TIMEOUT" val="(none)"/>
  <p:tag name="BOXWIDTH" val="579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483.0009"/>
  <p:tag name="PICTUREFILESIZE" val="953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947</Words>
  <Application>Microsoft Office PowerPoint</Application>
  <PresentationFormat>On-screen Show (4:3)</PresentationFormat>
  <Paragraphs>139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Ziv-Zakai Lower Bounds on Signal Parameter Estimation</vt:lpstr>
      <vt:lpstr>Outline</vt:lpstr>
      <vt:lpstr>Background: Time delay estimation</vt:lpstr>
      <vt:lpstr>Problem Statement</vt:lpstr>
      <vt:lpstr>Comparison of Bounds – Local Bounds</vt:lpstr>
      <vt:lpstr>Comparison of Bounds – Global Bayesian Bounds</vt:lpstr>
      <vt:lpstr>Comparison of Bounds - Plots</vt:lpstr>
      <vt:lpstr>ZZB – Development (1)</vt:lpstr>
      <vt:lpstr>ZZB – Development (2)</vt:lpstr>
      <vt:lpstr>ZZB – Development (3)</vt:lpstr>
      <vt:lpstr>Special Case – Asymptotic Behavior</vt:lpstr>
      <vt:lpstr>Special Case – Rectangular Pulse w/o Stray Parameters</vt:lpstr>
      <vt:lpstr>Example 1 – Weiss-Weinstein Bound</vt:lpstr>
      <vt:lpstr>Example 2 – Averaged ZZB for TDE under Random Convolutional Channel</vt:lpstr>
      <vt:lpstr>Example 3 – TDE w/ FH signals under Rayleigh Fading</vt:lpstr>
      <vt:lpstr>Example 4 – Bearing Estimation</vt:lpstr>
      <vt:lpstr>Conclusions</vt:lpstr>
      <vt:lpstr>References</vt:lpstr>
      <vt:lpstr>Slide 19</vt:lpstr>
    </vt:vector>
  </TitlesOfParts>
  <Company>UCR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Ziv-Zakai Lower Bounds on Signal Parameter Estimation</dc:title>
  <dc:creator>Ning Liu</dc:creator>
  <cp:lastModifiedBy>Ning Liu</cp:lastModifiedBy>
  <cp:revision>130</cp:revision>
  <dcterms:created xsi:type="dcterms:W3CDTF">2008-11-03T00:53:28Z</dcterms:created>
  <dcterms:modified xsi:type="dcterms:W3CDTF">2008-11-05T09:59:48Z</dcterms:modified>
</cp:coreProperties>
</file>