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7"/>
  </p:notesMasterIdLst>
  <p:handoutMasterIdLst>
    <p:handoutMasterId r:id="rId38"/>
  </p:handoutMasterIdLst>
  <p:sldIdLst>
    <p:sldId id="256" r:id="rId2"/>
    <p:sldId id="290" r:id="rId3"/>
    <p:sldId id="293" r:id="rId4"/>
    <p:sldId id="295" r:id="rId5"/>
    <p:sldId id="296" r:id="rId6"/>
    <p:sldId id="297" r:id="rId7"/>
    <p:sldId id="300" r:id="rId8"/>
    <p:sldId id="298" r:id="rId9"/>
    <p:sldId id="301" r:id="rId10"/>
    <p:sldId id="302" r:id="rId11"/>
    <p:sldId id="303" r:id="rId12"/>
    <p:sldId id="306" r:id="rId13"/>
    <p:sldId id="308" r:id="rId14"/>
    <p:sldId id="310" r:id="rId15"/>
    <p:sldId id="313" r:id="rId16"/>
    <p:sldId id="311" r:id="rId17"/>
    <p:sldId id="314" r:id="rId18"/>
    <p:sldId id="318" r:id="rId19"/>
    <p:sldId id="319" r:id="rId20"/>
    <p:sldId id="315" r:id="rId21"/>
    <p:sldId id="304" r:id="rId22"/>
    <p:sldId id="299" r:id="rId23"/>
    <p:sldId id="320" r:id="rId24"/>
    <p:sldId id="316" r:id="rId25"/>
    <p:sldId id="321" r:id="rId26"/>
    <p:sldId id="322" r:id="rId27"/>
    <p:sldId id="323" r:id="rId28"/>
    <p:sldId id="324" r:id="rId29"/>
    <p:sldId id="325" r:id="rId30"/>
    <p:sldId id="326" r:id="rId31"/>
    <p:sldId id="327" r:id="rId32"/>
    <p:sldId id="291" r:id="rId33"/>
    <p:sldId id="328" r:id="rId34"/>
    <p:sldId id="272" r:id="rId35"/>
    <p:sldId id="292" r:id="rId36"/>
  </p:sldIdLst>
  <p:sldSz cx="9144000" cy="6858000" type="screen4x3"/>
  <p:notesSz cx="6884988" cy="10018713"/>
  <p:custDataLst>
    <p:tags r:id="rId39"/>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CCECFF"/>
    <a:srgbClr val="99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60829" autoAdjust="0"/>
  </p:normalViewPr>
  <p:slideViewPr>
    <p:cSldViewPr>
      <p:cViewPr>
        <p:scale>
          <a:sx n="80" d="100"/>
          <a:sy n="80" d="100"/>
        </p:scale>
        <p:origin x="-156" y="7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1698" y="-108"/>
      </p:cViewPr>
      <p:guideLst>
        <p:guide orient="horz" pos="3156"/>
        <p:guide pos="21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eaLnBrk="1" hangingPunct="1">
              <a:defRPr sz="1300"/>
            </a:lvl1pPr>
          </a:lstStyle>
          <a:p>
            <a:pPr>
              <a:defRPr/>
            </a:pPr>
            <a:endParaRPr lang="en-US" dirty="0"/>
          </a:p>
        </p:txBody>
      </p:sp>
      <p:sp>
        <p:nvSpPr>
          <p:cNvPr id="94211"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lvl1pPr algn="r" eaLnBrk="1" hangingPunct="1">
              <a:defRPr sz="1300"/>
            </a:lvl1pPr>
          </a:lstStyle>
          <a:p>
            <a:pPr>
              <a:defRPr/>
            </a:pPr>
            <a:endParaRPr lang="en-US" dirty="0"/>
          </a:p>
        </p:txBody>
      </p:sp>
      <p:sp>
        <p:nvSpPr>
          <p:cNvPr id="94212" name="Rectangle 4"/>
          <p:cNvSpPr>
            <a:spLocks noGrp="1" noChangeArrowheads="1"/>
          </p:cNvSpPr>
          <p:nvPr>
            <p:ph type="ftr" sz="quarter" idx="2"/>
          </p:nvPr>
        </p:nvSpPr>
        <p:spPr bwMode="auto">
          <a:xfrm>
            <a:off x="0" y="9516039"/>
            <a:ext cx="2983495" cy="500936"/>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eaLnBrk="1" hangingPunct="1">
              <a:defRPr sz="1300"/>
            </a:lvl1pPr>
          </a:lstStyle>
          <a:p>
            <a:r>
              <a:rPr lang="en-US" smtClean="0"/>
              <a:t>Performance of Time Delay Estimation and Range-Based Localization in Wireless Multipath Environments</a:t>
            </a:r>
            <a:endParaRPr lang="en-US" dirty="0"/>
          </a:p>
        </p:txBody>
      </p:sp>
      <p:sp>
        <p:nvSpPr>
          <p:cNvPr id="94213" name="Rectangle 5"/>
          <p:cNvSpPr>
            <a:spLocks noGrp="1" noChangeArrowheads="1"/>
          </p:cNvSpPr>
          <p:nvPr>
            <p:ph type="sldNum" sz="quarter" idx="3"/>
          </p:nvPr>
        </p:nvSpPr>
        <p:spPr bwMode="auto">
          <a:xfrm>
            <a:off x="3899900" y="9516039"/>
            <a:ext cx="2983495" cy="500936"/>
          </a:xfrm>
          <a:prstGeom prst="rect">
            <a:avLst/>
          </a:prstGeom>
          <a:noFill/>
          <a:ln w="9525">
            <a:noFill/>
            <a:miter lim="800000"/>
            <a:headEnd/>
            <a:tailEnd/>
          </a:ln>
          <a:effectLst/>
        </p:spPr>
        <p:txBody>
          <a:bodyPr vert="horz" wrap="square" lIns="95674" tIns="47837" rIns="95674" bIns="47837" numCol="1" anchor="b" anchorCtr="0" compatLnSpc="1">
            <a:prstTxWarp prst="textNoShape">
              <a:avLst/>
            </a:prstTxWarp>
          </a:bodyPr>
          <a:lstStyle>
            <a:lvl1pPr algn="r" eaLnBrk="1" hangingPunct="1">
              <a:defRPr sz="1300"/>
            </a:lvl1pPr>
          </a:lstStyle>
          <a:p>
            <a:pPr>
              <a:defRPr/>
            </a:pPr>
            <a:fld id="{46C01771-845B-49B0-A27E-D91106FD8E24}" type="slidenum">
              <a:rPr lang="en-US"/>
              <a:pPr>
                <a:defRPr/>
              </a:pPr>
              <a:t>‹#›</a:t>
            </a:fld>
            <a:endParaRPr lang="en-US" dirty="0"/>
          </a:p>
        </p:txBody>
      </p:sp>
    </p:spTree>
    <p:extLst>
      <p:ext uri="{BB962C8B-B14F-4D97-AF65-F5344CB8AC3E}">
        <p14:creationId xmlns:p14="http://schemas.microsoft.com/office/powerpoint/2010/main" val="1239792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6" name="Rectangle 4"/>
          <p:cNvSpPr>
            <a:spLocks noGrp="1" noRot="1" noChangeAspect="1" noChangeArrowheads="1" noTextEdit="1"/>
          </p:cNvSpPr>
          <p:nvPr>
            <p:ph type="sldImg" idx="2"/>
          </p:nvPr>
        </p:nvSpPr>
        <p:spPr bwMode="auto">
          <a:xfrm>
            <a:off x="1627188" y="163513"/>
            <a:ext cx="3859212" cy="2895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153000" y="3120583"/>
            <a:ext cx="6578989" cy="6898130"/>
          </a:xfrm>
          <a:prstGeom prst="rect">
            <a:avLst/>
          </a:prstGeom>
          <a:noFill/>
          <a:ln w="9525">
            <a:noFill/>
            <a:miter lim="800000"/>
            <a:headEnd/>
            <a:tailEnd/>
          </a:ln>
          <a:effectLst/>
        </p:spPr>
        <p:txBody>
          <a:bodyPr vert="horz" wrap="square" lIns="95674" tIns="47837" rIns="95674" bIns="47837"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291809749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xfrm>
            <a:off x="0" y="9516039"/>
            <a:ext cx="2983495" cy="5009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74" tIns="47837" rIns="95674" bIns="47837"/>
          <a:lstStyle>
            <a:lvl1pPr>
              <a:defRPr>
                <a:solidFill>
                  <a:schemeClr val="tx1"/>
                </a:solidFill>
                <a:latin typeface="Arial" charset="0"/>
              </a:defRPr>
            </a:lvl1pPr>
            <a:lvl2pPr marL="777349" indent="-298980">
              <a:defRPr>
                <a:solidFill>
                  <a:schemeClr val="tx1"/>
                </a:solidFill>
                <a:latin typeface="Arial" charset="0"/>
              </a:defRPr>
            </a:lvl2pPr>
            <a:lvl3pPr marL="1195921" indent="-239184">
              <a:defRPr>
                <a:solidFill>
                  <a:schemeClr val="tx1"/>
                </a:solidFill>
                <a:latin typeface="Arial" charset="0"/>
              </a:defRPr>
            </a:lvl3pPr>
            <a:lvl4pPr marL="1674289" indent="-239184">
              <a:defRPr>
                <a:solidFill>
                  <a:schemeClr val="tx1"/>
                </a:solidFill>
                <a:latin typeface="Arial" charset="0"/>
              </a:defRPr>
            </a:lvl4pPr>
            <a:lvl5pPr marL="2152658" indent="-239184">
              <a:defRPr>
                <a:solidFill>
                  <a:schemeClr val="tx1"/>
                </a:solidFill>
                <a:latin typeface="Arial" charset="0"/>
              </a:defRPr>
            </a:lvl5pPr>
            <a:lvl6pPr marL="2631026" indent="-239184" eaLnBrk="0" fontAlgn="base" hangingPunct="0">
              <a:spcBef>
                <a:spcPct val="0"/>
              </a:spcBef>
              <a:spcAft>
                <a:spcPct val="0"/>
              </a:spcAft>
              <a:defRPr>
                <a:solidFill>
                  <a:schemeClr val="tx1"/>
                </a:solidFill>
                <a:latin typeface="Arial" charset="0"/>
              </a:defRPr>
            </a:lvl6pPr>
            <a:lvl7pPr marL="3109394" indent="-239184" eaLnBrk="0" fontAlgn="base" hangingPunct="0">
              <a:spcBef>
                <a:spcPct val="0"/>
              </a:spcBef>
              <a:spcAft>
                <a:spcPct val="0"/>
              </a:spcAft>
              <a:defRPr>
                <a:solidFill>
                  <a:schemeClr val="tx1"/>
                </a:solidFill>
                <a:latin typeface="Arial" charset="0"/>
              </a:defRPr>
            </a:lvl7pPr>
            <a:lvl8pPr marL="3587763" indent="-239184" eaLnBrk="0" fontAlgn="base" hangingPunct="0">
              <a:spcBef>
                <a:spcPct val="0"/>
              </a:spcBef>
              <a:spcAft>
                <a:spcPct val="0"/>
              </a:spcAft>
              <a:defRPr>
                <a:solidFill>
                  <a:schemeClr val="tx1"/>
                </a:solidFill>
                <a:latin typeface="Arial" charset="0"/>
              </a:defRPr>
            </a:lvl8pPr>
            <a:lvl9pPr marL="4066131" indent="-239184" eaLnBrk="0" fontAlgn="base" hangingPunct="0">
              <a:spcBef>
                <a:spcPct val="0"/>
              </a:spcBef>
              <a:spcAft>
                <a:spcPct val="0"/>
              </a:spcAft>
              <a:defRPr>
                <a:solidFill>
                  <a:schemeClr val="tx1"/>
                </a:solidFill>
                <a:latin typeface="Arial" charset="0"/>
              </a:defRPr>
            </a:lvl9pPr>
          </a:lstStyle>
          <a:p>
            <a:r>
              <a:rPr lang="en-US" smtClean="0"/>
              <a:t>Performance of Time Delay Estimation and Range-Based Localization in Wireless Multipath Environments</a:t>
            </a:r>
            <a:endParaRPr lang="en-US" dirty="0"/>
          </a:p>
        </p:txBody>
      </p:sp>
      <p:sp>
        <p:nvSpPr>
          <p:cNvPr id="39939" name="Rectangle 7"/>
          <p:cNvSpPr>
            <a:spLocks noGrp="1" noChangeArrowheads="1"/>
          </p:cNvSpPr>
          <p:nvPr>
            <p:ph type="sldNum" sz="quarter" idx="5"/>
          </p:nvPr>
        </p:nvSpPr>
        <p:spPr>
          <a:xfrm>
            <a:off x="3899900" y="9516039"/>
            <a:ext cx="2983495" cy="5009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74" tIns="47837" rIns="95674" bIns="47837"/>
          <a:lstStyle>
            <a:lvl1pPr>
              <a:defRPr>
                <a:solidFill>
                  <a:schemeClr val="tx1"/>
                </a:solidFill>
                <a:latin typeface="Arial" charset="0"/>
              </a:defRPr>
            </a:lvl1pPr>
            <a:lvl2pPr marL="777349" indent="-298980">
              <a:defRPr>
                <a:solidFill>
                  <a:schemeClr val="tx1"/>
                </a:solidFill>
                <a:latin typeface="Arial" charset="0"/>
              </a:defRPr>
            </a:lvl2pPr>
            <a:lvl3pPr marL="1195921" indent="-239184">
              <a:defRPr>
                <a:solidFill>
                  <a:schemeClr val="tx1"/>
                </a:solidFill>
                <a:latin typeface="Arial" charset="0"/>
              </a:defRPr>
            </a:lvl3pPr>
            <a:lvl4pPr marL="1674289" indent="-239184">
              <a:defRPr>
                <a:solidFill>
                  <a:schemeClr val="tx1"/>
                </a:solidFill>
                <a:latin typeface="Arial" charset="0"/>
              </a:defRPr>
            </a:lvl4pPr>
            <a:lvl5pPr marL="2152658" indent="-239184">
              <a:defRPr>
                <a:solidFill>
                  <a:schemeClr val="tx1"/>
                </a:solidFill>
                <a:latin typeface="Arial" charset="0"/>
              </a:defRPr>
            </a:lvl5pPr>
            <a:lvl6pPr marL="2631026" indent="-239184" eaLnBrk="0" fontAlgn="base" hangingPunct="0">
              <a:spcBef>
                <a:spcPct val="0"/>
              </a:spcBef>
              <a:spcAft>
                <a:spcPct val="0"/>
              </a:spcAft>
              <a:defRPr>
                <a:solidFill>
                  <a:schemeClr val="tx1"/>
                </a:solidFill>
                <a:latin typeface="Arial" charset="0"/>
              </a:defRPr>
            </a:lvl6pPr>
            <a:lvl7pPr marL="3109394" indent="-239184" eaLnBrk="0" fontAlgn="base" hangingPunct="0">
              <a:spcBef>
                <a:spcPct val="0"/>
              </a:spcBef>
              <a:spcAft>
                <a:spcPct val="0"/>
              </a:spcAft>
              <a:defRPr>
                <a:solidFill>
                  <a:schemeClr val="tx1"/>
                </a:solidFill>
                <a:latin typeface="Arial" charset="0"/>
              </a:defRPr>
            </a:lvl7pPr>
            <a:lvl8pPr marL="3587763" indent="-239184" eaLnBrk="0" fontAlgn="base" hangingPunct="0">
              <a:spcBef>
                <a:spcPct val="0"/>
              </a:spcBef>
              <a:spcAft>
                <a:spcPct val="0"/>
              </a:spcAft>
              <a:defRPr>
                <a:solidFill>
                  <a:schemeClr val="tx1"/>
                </a:solidFill>
                <a:latin typeface="Arial" charset="0"/>
              </a:defRPr>
            </a:lvl8pPr>
            <a:lvl9pPr marL="4066131" indent="-239184" eaLnBrk="0" fontAlgn="base" hangingPunct="0">
              <a:spcBef>
                <a:spcPct val="0"/>
              </a:spcBef>
              <a:spcAft>
                <a:spcPct val="0"/>
              </a:spcAft>
              <a:defRPr>
                <a:solidFill>
                  <a:schemeClr val="tx1"/>
                </a:solidFill>
                <a:latin typeface="Arial" charset="0"/>
              </a:defRPr>
            </a:lvl9pPr>
          </a:lstStyle>
          <a:p>
            <a:fld id="{57136402-C806-4023-A01E-BF766F545943}" type="slidenum">
              <a:rPr lang="en-US" smtClean="0"/>
              <a:pPr/>
              <a:t>1</a:t>
            </a:fld>
            <a:endParaRPr lang="en-US" dirty="0"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Good morning, every one. It’s my </a:t>
            </a:r>
            <a:r>
              <a:rPr lang="en-US" baseline="0" dirty="0" smtClean="0"/>
              <a:t>pleasure to have all of you here. Before the defense, firstly I’d like to thank my advisor, Dr. </a:t>
            </a:r>
            <a:r>
              <a:rPr lang="en-US" baseline="0" dirty="0" err="1" smtClean="0"/>
              <a:t>Xu</a:t>
            </a:r>
            <a:r>
              <a:rPr lang="en-US" baseline="0" dirty="0" smtClean="0"/>
              <a:t>, for his continuous support and advising on my thesis research in the past years. I’d also like to give my special thanks to Dr. </a:t>
            </a:r>
            <a:r>
              <a:rPr lang="en-US" baseline="0" dirty="0" err="1" smtClean="0"/>
              <a:t>Hua</a:t>
            </a:r>
            <a:r>
              <a:rPr lang="en-US" baseline="0" dirty="0" smtClean="0"/>
              <a:t> and Dr. Farrell to be my committee members. Without my committee I cannot arrive at the final defense. Thank you very much.</a:t>
            </a:r>
          </a:p>
          <a:p>
            <a:pPr eaLnBrk="1" hangingPunct="1"/>
            <a:endParaRPr lang="en-US" baseline="0" dirty="0" smtClean="0"/>
          </a:p>
          <a:p>
            <a:pPr eaLnBrk="1" hangingPunct="1"/>
            <a:r>
              <a:rPr lang="en-US" baseline="0" dirty="0" smtClean="0"/>
              <a:t>My thesis research is about transceiver localization in wireless systems. As we know, wireless positioning has been widely used in practice for a long time, but in the more and more complicated wireless environments, the localization techniques and the fundamental measurements are still facing great challenges. In this presentation, I’ll talk about my research on the performance of the time delay estimation and the range-based localization in typical wideband wireless channels. </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development of the ZZB starts from these signal and channel models. The transmitted pulse</a:t>
            </a:r>
            <a:r>
              <a:rPr lang="en-US" baseline="0" dirty="0" smtClean="0"/>
              <a:t> p(t) can be in any pulse shaping with the energy </a:t>
            </a:r>
            <a:r>
              <a:rPr lang="en-US" baseline="0" dirty="0" err="1" smtClean="0"/>
              <a:t>Etx</a:t>
            </a:r>
            <a:r>
              <a:rPr lang="en-US" baseline="0" dirty="0" smtClean="0"/>
              <a:t>. The multipath channel is modeled by a classic tap-delay-line model with L channel taps and channel gain G_0. \</a:t>
            </a:r>
            <a:r>
              <a:rPr lang="en-US" baseline="0" dirty="0" err="1" smtClean="0"/>
              <a:t>alpha_L</a:t>
            </a:r>
            <a:r>
              <a:rPr lang="en-US" baseline="0" dirty="0" smtClean="0"/>
              <a:t> is the normalized channel tap gain following </a:t>
            </a:r>
            <a:r>
              <a:rPr lang="en-US" baseline="0" dirty="0" err="1" smtClean="0"/>
              <a:t>Guassian</a:t>
            </a:r>
            <a:r>
              <a:rPr lang="en-US" baseline="0" dirty="0" smtClean="0"/>
              <a:t> distributions. The time spacing </a:t>
            </a:r>
            <a:r>
              <a:rPr lang="en-US" baseline="0" dirty="0" err="1" smtClean="0"/>
              <a:t>Tt</a:t>
            </a:r>
            <a:r>
              <a:rPr lang="en-US" baseline="0" dirty="0" smtClean="0"/>
              <a:t> is assumed equal between neighboring channel taps. So the received signal y(t) is the convolution of the transmitted p(t) with the channel impulse response g(t) delayed by t_0. We can pack the signal components of L channel taps into vectors \alpha and s as in the last equation. So the problem is to find the lower bound in estimating the time delay t_0.</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know, the ZZB development is</a:t>
            </a:r>
            <a:r>
              <a:rPr lang="en-US" baseline="0" dirty="0" smtClean="0"/>
              <a:t> based on binary HT. For a particular time delay \Delta, we have two possible hypotheses, that is, t0 is either 0 or Delta. So for ZZB development, we replace t_0 by m\Delta in the expression of y(t). Here m is 0 or 1, so m\Delta is 0 or \Delta. Then we can find the conditional distribution of y(t) from the Gaussian distribution of noise n(t), conditioned on a channel realization \alpha. Because we assume channel is random and unknown to the receiver, we average this conditional </a:t>
            </a:r>
            <a:r>
              <a:rPr lang="en-US" baseline="0" dirty="0" err="1" smtClean="0"/>
              <a:t>pdf</a:t>
            </a:r>
            <a:r>
              <a:rPr lang="en-US" baseline="0" dirty="0" smtClean="0"/>
              <a:t> over the distribution of channel, and the unconditional </a:t>
            </a:r>
            <a:r>
              <a:rPr lang="en-US" baseline="0" dirty="0" err="1" smtClean="0"/>
              <a:t>pdf</a:t>
            </a:r>
            <a:r>
              <a:rPr lang="en-US" baseline="0" dirty="0" smtClean="0"/>
              <a:t> is proportional to this quadratic form of the Gaussian vector r. r is the correlation between the received signal y and transmitted pulse </a:t>
            </a:r>
            <a:r>
              <a:rPr lang="en-US" baseline="0" dirty="0" err="1" smtClean="0"/>
              <a:t>s_m</a:t>
            </a:r>
            <a:r>
              <a:rPr lang="en-US" baseline="0" dirty="0" smtClean="0"/>
              <a:t>. Here we discard other terms independent of m\Delta because they don’t have effect on the hypothesis test. Then based on this unconditional </a:t>
            </a:r>
            <a:r>
              <a:rPr lang="en-US" baseline="0" dirty="0" err="1" smtClean="0"/>
              <a:t>pdf</a:t>
            </a:r>
            <a:r>
              <a:rPr lang="en-US" baseline="0" dirty="0" smtClean="0"/>
              <a:t>, we can form the likelihood ratio for the hypothesis test.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log-likelihood ratio is expressed</a:t>
            </a:r>
            <a:r>
              <a:rPr lang="en-US" baseline="0" dirty="0" smtClean="0"/>
              <a:t> as the </a:t>
            </a:r>
            <a:r>
              <a:rPr lang="en-US" baseline="0" dirty="0" err="1" smtClean="0"/>
              <a:t>pdf</a:t>
            </a:r>
            <a:r>
              <a:rPr lang="en-US" baseline="0" dirty="0" smtClean="0"/>
              <a:t> of y conditioned on delay is 0, over the </a:t>
            </a:r>
            <a:r>
              <a:rPr lang="en-US" baseline="0" dirty="0" err="1" smtClean="0"/>
              <a:t>pdf</a:t>
            </a:r>
            <a:r>
              <a:rPr lang="en-US" baseline="0" dirty="0" smtClean="0"/>
              <a:t> conditioned on delay is \delta. We use this LLR to decide on H0 or H1. So the error probability of this test is the </a:t>
            </a:r>
            <a:r>
              <a:rPr lang="en-US" baseline="0" dirty="0" err="1" smtClean="0"/>
              <a:t>Pe</a:t>
            </a:r>
            <a:r>
              <a:rPr lang="en-US" baseline="0" dirty="0" smtClean="0"/>
              <a:t>(\Delta) for ZZB. We have to find the distribution of this LLR to compute </a:t>
            </a:r>
            <a:r>
              <a:rPr lang="en-US" baseline="0" dirty="0" err="1" smtClean="0"/>
              <a:t>Pe</a:t>
            </a:r>
            <a:r>
              <a:rPr lang="en-US" baseline="0" dirty="0" smtClean="0"/>
              <a:t>. Because the LLR is in the quadratic form of the Gaussian vector r, it’s hard to find its </a:t>
            </a:r>
            <a:r>
              <a:rPr lang="en-US" baseline="0" dirty="0" err="1" smtClean="0"/>
              <a:t>pdf</a:t>
            </a:r>
            <a:r>
              <a:rPr lang="en-US" baseline="0" dirty="0" smtClean="0"/>
              <a:t> directly. Here we use a detour approach. Firstly we start by find the Gaussian distribution of the vector r, which depends on the signal correlation and channel distribution. And then by some existing results about quadratic form of Gaussian vectors, we can find the MGF of the LLR. And the </a:t>
            </a:r>
            <a:r>
              <a:rPr lang="en-US" baseline="0" dirty="0" err="1" smtClean="0"/>
              <a:t>pdf</a:t>
            </a:r>
            <a:r>
              <a:rPr lang="en-US" baseline="0" dirty="0" smtClean="0"/>
              <a:t> is by Fourier transform from its characteristic function. </a:t>
            </a:r>
          </a:p>
          <a:p>
            <a:endParaRPr lang="en-US" baseline="0" dirty="0" smtClean="0"/>
          </a:p>
          <a:p>
            <a:r>
              <a:rPr lang="en-US" baseline="0" dirty="0" smtClean="0"/>
              <a:t>After finding the </a:t>
            </a:r>
            <a:r>
              <a:rPr lang="en-US" baseline="0" dirty="0" err="1" smtClean="0"/>
              <a:t>pdf</a:t>
            </a:r>
            <a:r>
              <a:rPr lang="en-US" baseline="0" dirty="0" smtClean="0"/>
              <a:t>, we can compute </a:t>
            </a:r>
            <a:r>
              <a:rPr lang="en-US" baseline="0" dirty="0" err="1" smtClean="0"/>
              <a:t>Pe</a:t>
            </a:r>
            <a:r>
              <a:rPr lang="en-US" baseline="0" dirty="0" smtClean="0"/>
              <a:t> by half-side integration on the LLR’s </a:t>
            </a:r>
            <a:r>
              <a:rPr lang="en-US" baseline="0" dirty="0" err="1" smtClean="0"/>
              <a:t>pdf</a:t>
            </a:r>
            <a:r>
              <a:rPr lang="en-US" baseline="0" dirty="0" smtClean="0"/>
              <a:t>, depending on the actual time delay 0 or \Delta. This is the same as the detection error probability of a binary modulation scheme in communications. In these double integrations, the inner integrations are the Fourier transforms from MGF \Theta_0 or \Theta_1 to the </a:t>
            </a:r>
            <a:r>
              <a:rPr lang="en-US" baseline="0" dirty="0" err="1" smtClean="0"/>
              <a:t>pdf</a:t>
            </a:r>
            <a:r>
              <a:rPr lang="en-US" baseline="0" dirty="0" smtClean="0"/>
              <a:t>, and the outer integration integrates the </a:t>
            </a:r>
            <a:r>
              <a:rPr lang="en-US" baseline="0" dirty="0" err="1" smtClean="0"/>
              <a:t>pdf</a:t>
            </a:r>
            <a:r>
              <a:rPr lang="en-US" baseline="0" dirty="0" smtClean="0"/>
              <a:t>. The final step is computing the ZZB. We can see there are triple integrations in the whole process. The inner integration is actually Fourier transform, and it can speed up by FFT. In practical implementations, most of the complexity actually comes from computing the MGF \Theta_0 and \Theta_1 because they have complicated expressions. Let’s see this in details.</a:t>
            </a:r>
          </a:p>
          <a:p>
            <a:endParaRPr lang="en-US" baseline="0" dirty="0" smtClean="0"/>
          </a:p>
          <a:p>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direct form of the MGF is quite complicated. Here </a:t>
            </a:r>
            <a:r>
              <a:rPr lang="en-US" baseline="0" dirty="0" err="1" smtClean="0"/>
              <a:t>rm</a:t>
            </a:r>
            <a:r>
              <a:rPr lang="en-US" baseline="0" dirty="0" smtClean="0"/>
              <a:t> tilde is the r vector depending on the actual time delay m\Delta, following a Gaussian distribution. The matrix Am, vector pm and constant Km are dependent on the distributions of LLR and channel, and signal autocorrelation. When computing the characteristic function, we have to compute the Am, pm, and km for each frequency f, and also compute the inverse and determinant of Am for each frequency. For digital implementations with a high sampling rate, this is a very time-consuming process. So I derived the compact form of the MGF. It’s based on this </a:t>
            </a:r>
            <a:r>
              <a:rPr lang="en-US" baseline="0" dirty="0" err="1" smtClean="0"/>
              <a:t>eigen</a:t>
            </a:r>
            <a:r>
              <a:rPr lang="en-US" baseline="0" dirty="0" smtClean="0"/>
              <a:t>-value decomposition on this symmetric matrix. The LLR can be transformed to the summation of these scalar quadratic terms. Here um follows the standard Gaussian distribution, and </a:t>
            </a:r>
            <a:r>
              <a:rPr lang="en-US" baseline="0" dirty="0" err="1" smtClean="0"/>
              <a:t>bm</a:t>
            </a:r>
            <a:r>
              <a:rPr lang="en-US" baseline="0" dirty="0" smtClean="0"/>
              <a:t> is constant, so these summation terms are actually independent chi-square random variables scaled by the </a:t>
            </a:r>
            <a:r>
              <a:rPr lang="en-US" baseline="0" dirty="0" err="1" smtClean="0"/>
              <a:t>eigen</a:t>
            </a:r>
            <a:r>
              <a:rPr lang="en-US" baseline="0" dirty="0" smtClean="0"/>
              <a:t> values \</a:t>
            </a:r>
            <a:r>
              <a:rPr lang="en-US" baseline="0" dirty="0" err="1" smtClean="0"/>
              <a:t>lambda_k</a:t>
            </a:r>
            <a:r>
              <a:rPr lang="en-US" baseline="0" dirty="0" smtClean="0"/>
              <a:t>. The MGF \theta is the product of the MGF for each chi-square random variable, and that is just computed by scalar operations with very low computation complexity. There is no need to compute matrix inverse and determinant. In numerical experiments, the compact form is about 20 times faster than the direct form. So it’s a very efficient way to evaluate the ZZB.</a:t>
            </a:r>
          </a:p>
          <a:p>
            <a:endParaRPr lang="en-US" baseline="0" dirty="0" smtClean="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6737">
              <a:defRPr/>
            </a:pPr>
            <a:r>
              <a:rPr lang="en-US" baseline="0" dirty="0" smtClean="0"/>
              <a:t>Although the compact form is good for evaluation, the direct form of MGF has its advantage for asymptotic analysis. I did the asymptotic analysis at both low and high SNR regimes. The analysis is by expanding the MGF with perturbation analysis. When the SNR \</a:t>
            </a:r>
            <a:r>
              <a:rPr lang="en-US" baseline="0" dirty="0" err="1" smtClean="0"/>
              <a:t>xi_b</a:t>
            </a:r>
            <a:r>
              <a:rPr lang="en-US" baseline="0" dirty="0" smtClean="0"/>
              <a:t> goes to 0, the MGF has a very nice closed-form expression. It’s actually the MGF of a </a:t>
            </a:r>
            <a:r>
              <a:rPr lang="en-US" baseline="0" dirty="0" err="1" smtClean="0"/>
              <a:t>Guassian</a:t>
            </a:r>
            <a:r>
              <a:rPr lang="en-US" baseline="0" dirty="0" smtClean="0"/>
              <a:t> random variable. It means the LLR follows Gaussian distribution, and its mean and variance are determined by SNR, channel distributions and the signal correlation. So the error probability is in the form of Q-function. But in the high SNR regime, we are not so lucky to get a closed-form, while it still shows a linear relation with SNR in the coefficient, and a relation with the third-order SNR in the exponent. These two asymptotic analysis results are useful for determining the threshold behaviors of the ZZB. Let’s see a numerical example.</a:t>
            </a:r>
            <a:endParaRPr lang="en-US" dirty="0" smtClean="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the typical behaviors</a:t>
            </a:r>
            <a:r>
              <a:rPr lang="en-US" baseline="0" dirty="0" smtClean="0"/>
              <a:t> of the ZZB over unknown multipath channels. </a:t>
            </a:r>
            <a:r>
              <a:rPr lang="en-US" dirty="0" smtClean="0"/>
              <a:t>The root MSE</a:t>
            </a:r>
            <a:r>
              <a:rPr lang="en-US" baseline="0" dirty="0" smtClean="0"/>
              <a:t> is used as </a:t>
            </a:r>
            <a:r>
              <a:rPr lang="en-US" dirty="0" smtClean="0"/>
              <a:t>the performance metric. The time delay is assumed uniformly distributed from 0 to 30. The transmitted signal is a square-root raised cosine pulse and the pulse width $</a:t>
            </a:r>
            <a:r>
              <a:rPr lang="en-US" dirty="0" err="1" smtClean="0"/>
              <a:t>T_p</a:t>
            </a:r>
            <a:r>
              <a:rPr lang="en-US" dirty="0" smtClean="0"/>
              <a:t>=2$. We normalize all the time variables to the channel tap spacing,</a:t>
            </a:r>
            <a:r>
              <a:rPr lang="en-US" baseline="0" dirty="0" smtClean="0"/>
              <a:t> so the tap spacing is </a:t>
            </a:r>
            <a:r>
              <a:rPr lang="en-US" dirty="0" smtClean="0"/>
              <a:t>$</a:t>
            </a:r>
            <a:r>
              <a:rPr lang="en-US" dirty="0" err="1" smtClean="0"/>
              <a:t>T_t</a:t>
            </a:r>
            <a:r>
              <a:rPr lang="en-US" dirty="0" smtClean="0"/>
              <a:t>=1$, and the multipath is assumed</a:t>
            </a:r>
            <a:r>
              <a:rPr lang="en-US" baseline="0" dirty="0" smtClean="0"/>
              <a:t> with 5 </a:t>
            </a:r>
            <a:r>
              <a:rPr lang="en-US" dirty="0" smtClean="0"/>
              <a:t>independent taps.</a:t>
            </a:r>
            <a:r>
              <a:rPr lang="en-US" baseline="0" dirty="0" smtClean="0"/>
              <a:t> The multipath fading follows </a:t>
            </a:r>
            <a:r>
              <a:rPr lang="en-US" baseline="0" dirty="0" err="1" smtClean="0"/>
              <a:t>Rician</a:t>
            </a:r>
            <a:r>
              <a:rPr lang="en-US" baseline="0" dirty="0" smtClean="0"/>
              <a:t> fading with an exponential power delay profile. </a:t>
            </a:r>
          </a:p>
          <a:p>
            <a:endParaRPr lang="en-US" baseline="0" dirty="0" smtClean="0"/>
          </a:p>
          <a:p>
            <a:r>
              <a:rPr lang="en-US" baseline="0" dirty="0" smtClean="0"/>
              <a:t>The figure </a:t>
            </a:r>
            <a:r>
              <a:rPr lang="en-US" dirty="0" smtClean="0"/>
              <a:t>plots the ZZB in blue and the average ZZB in purple.  The ZZB and average ZZB both converges to T/\</a:t>
            </a:r>
            <a:r>
              <a:rPr lang="en-US" dirty="0" err="1" smtClean="0"/>
              <a:t>sqrt</a:t>
            </a:r>
            <a:r>
              <a:rPr lang="en-US" dirty="0" smtClean="0"/>
              <a:t>{12} at low SNR,</a:t>
            </a:r>
            <a:r>
              <a:rPr lang="en-US" baseline="0" dirty="0" smtClean="0"/>
              <a:t> and the convergence level is </a:t>
            </a:r>
            <a:r>
              <a:rPr lang="en-US" dirty="0" smtClean="0"/>
              <a:t>plotted as the</a:t>
            </a:r>
            <a:r>
              <a:rPr lang="en-US" baseline="0" dirty="0" smtClean="0"/>
              <a:t> top dashed</a:t>
            </a:r>
            <a:r>
              <a:rPr lang="en-US" dirty="0" smtClean="0"/>
              <a:t> horizontal line.  The low SNR approximation is plot using</a:t>
            </a:r>
            <a:r>
              <a:rPr lang="en-US" baseline="0" dirty="0" smtClean="0"/>
              <a:t> the Q-function approximation and it is </a:t>
            </a:r>
            <a:r>
              <a:rPr lang="en-US" dirty="0" smtClean="0"/>
              <a:t>valid up to 0 </a:t>
            </a:r>
            <a:r>
              <a:rPr lang="en-US" dirty="0" err="1" smtClean="0"/>
              <a:t>dB.</a:t>
            </a:r>
            <a:r>
              <a:rPr lang="en-US" dirty="0" smtClean="0"/>
              <a:t> We shift down the convergence level for 3dB,</a:t>
            </a:r>
            <a:r>
              <a:rPr lang="en-US" baseline="0" dirty="0" smtClean="0"/>
              <a:t> and the cross point with the low-SNR approximation curve is </a:t>
            </a:r>
            <a:r>
              <a:rPr lang="en-US" dirty="0" smtClean="0"/>
              <a:t>the low-SNR breakdown point \delta_1,</a:t>
            </a:r>
            <a:r>
              <a:rPr lang="en-US" baseline="0" dirty="0" smtClean="0"/>
              <a:t> that is about -4dB. When the SNR is increasing beyond</a:t>
            </a:r>
            <a:r>
              <a:rPr lang="en-US" dirty="0" smtClean="0"/>
              <a:t> $\delta_1$, the ZZB and the average ZZB separate for</a:t>
            </a:r>
            <a:r>
              <a:rPr lang="en-US" baseline="0" dirty="0" smtClean="0"/>
              <a:t> about </a:t>
            </a:r>
            <a:r>
              <a:rPr lang="en-US" dirty="0" smtClean="0"/>
              <a:t>3 </a:t>
            </a:r>
            <a:r>
              <a:rPr lang="en-US" dirty="0" err="1" smtClean="0"/>
              <a:t>dB.</a:t>
            </a:r>
            <a:r>
              <a:rPr lang="en-US" baseline="0" dirty="0" smtClean="0"/>
              <a:t> This separation is </a:t>
            </a:r>
            <a:r>
              <a:rPr lang="en-US" dirty="0" smtClean="0"/>
              <a:t>because the ZZB reflect the lack of channel knowledge</a:t>
            </a:r>
            <a:r>
              <a:rPr lang="en-US" baseline="0" dirty="0" smtClean="0"/>
              <a:t> at the receiver, so it is tighter than the average ZZB</a:t>
            </a:r>
            <a:r>
              <a:rPr lang="en-US" dirty="0" smtClean="0"/>
              <a:t>.  The high SNR threshold \delta_2 is determined by shifting up the high-SNR approximation curve by</a:t>
            </a:r>
            <a:r>
              <a:rPr lang="en-US" baseline="0" dirty="0" smtClean="0"/>
              <a:t> 3dB, and the cross point with the blue ZZB curve is \delta_2, about</a:t>
            </a:r>
            <a:r>
              <a:rPr lang="en-US" dirty="0" smtClean="0"/>
              <a:t> 17 </a:t>
            </a:r>
            <a:r>
              <a:rPr lang="en-US" dirty="0" err="1" smtClean="0"/>
              <a:t>dB.</a:t>
            </a:r>
            <a:r>
              <a:rPr lang="en-US" dirty="0" smtClean="0"/>
              <a:t>  After SNR increases above \delta_2, the ZZB and average ZZB both linearly decrease with the increasing SNR. The decreasing slope is </a:t>
            </a:r>
            <a:r>
              <a:rPr lang="en-US" baseline="0" dirty="0" smtClean="0"/>
              <a:t>about negative 0.5. It’s</a:t>
            </a:r>
            <a:r>
              <a:rPr lang="en-US" dirty="0" smtClean="0"/>
              <a:t> consistent with the case of bandwidth limited signal in</a:t>
            </a:r>
            <a:r>
              <a:rPr lang="en-US" baseline="0" dirty="0" smtClean="0"/>
              <a:t> the original ZZB papers. So this figure shows the performance degradation when channel knowledge is unknown at receivers, and the developed ZZB is a more realistic and tighter bound than the average ZZB.</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15</a:t>
            </a:fld>
            <a:endParaRPr lang="en-US" dirty="0"/>
          </a:p>
        </p:txBody>
      </p:sp>
    </p:spTree>
    <p:extLst>
      <p:ext uri="{BB962C8B-B14F-4D97-AF65-F5344CB8AC3E}">
        <p14:creationId xmlns:p14="http://schemas.microsoft.com/office/powerpoint/2010/main" val="148773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we compare the developed ZZB with the commonly used CRB and </a:t>
            </a:r>
            <a:r>
              <a:rPr lang="en-US" smtClean="0"/>
              <a:t>the </a:t>
            </a:r>
            <a:r>
              <a:rPr lang="en-US" smtClean="0"/>
              <a:t>estimators. </a:t>
            </a:r>
            <a:r>
              <a:rPr lang="en-US" dirty="0" smtClean="0"/>
              <a:t>The unknown time delay is random, so we should use Bayesian CRB for comparison, but the regularity condition does not hold for the Bayesian CRB. So we turn to develop the ECRB, the expectation of the conditional CRB. The conditional CRB means the Fisher information is conditioned on a channel realization, and then averaging the inverse of Fisher information over channel distributions. Because this upsilon function in the Fisher information happens to be a quadratic form of the Gaussian vector \alpha, we can use the similar MGF approach to evaluate this expectation. So ECRB is easily obtained.</a:t>
            </a:r>
          </a:p>
          <a:p>
            <a:endParaRPr lang="en-US" dirty="0" smtClean="0"/>
          </a:p>
          <a:p>
            <a:r>
              <a:rPr lang="en-US" dirty="0" smtClean="0"/>
              <a:t>The MAP estimator is usually for estimating a random parameter, but in our case, the priori distribution for t_0 is uniform, so this prior distribution 1/T can be taken out, and the MAP estimator reverts back to the Maximum-Likelihood estimator. This likelihood metric is the same as the LLR used for ZZB, the difference is we need to compare this metric over the whole interval of t0 from 0 to T, but in ZZB we</a:t>
            </a:r>
            <a:r>
              <a:rPr lang="en-US" baseline="0" dirty="0" smtClean="0"/>
              <a:t> only need to compare 0 and \delta and make a</a:t>
            </a:r>
            <a:r>
              <a:rPr lang="en-US" dirty="0" smtClean="0"/>
              <a:t> binary decision. So the MAP estimator has a much higher complexity than ZZB.</a:t>
            </a:r>
          </a:p>
          <a:p>
            <a:endParaRPr lang="en-US" dirty="0" smtClean="0"/>
          </a:p>
          <a:p>
            <a:r>
              <a:rPr lang="en-US" dirty="0" smtClean="0"/>
              <a:t>The generalized ML estimator uses a different likelihood metric.</a:t>
            </a:r>
            <a:r>
              <a:rPr lang="en-US" baseline="0" dirty="0" smtClean="0"/>
              <a:t> Here r_t0</a:t>
            </a:r>
            <a:r>
              <a:rPr lang="en-US" dirty="0" smtClean="0"/>
              <a:t> is the correlation between the received signal and the transmitted signal at all possible time delays.</a:t>
            </a:r>
            <a:r>
              <a:rPr lang="en-US" baseline="0" dirty="0" smtClean="0"/>
              <a:t> </a:t>
            </a:r>
            <a:r>
              <a:rPr lang="en-US" dirty="0" smtClean="0"/>
              <a:t>This estimator does not use the channel distributions, so it has a worse performance than the MAP estimator, but keeps a similar complexity level because it also searches over the whole a priori interval. Let's see an example for the CRB and estimators.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numerical example compares the estimators and the bounds. The MAP estimator converges to the ZZB at high SNR as expected, and there are a few dB gap between the ZZB and MAP estimator at mid-SNR. At low SNR the ZZB and MAP do not converge</a:t>
            </a:r>
            <a:r>
              <a:rPr lang="en-US" baseline="0" dirty="0" smtClean="0"/>
              <a:t> and the ZZB is 3-dB lower than the MAP estimator. This 3dB gap is because of the approximations by the inequalities during the original ZZB development, and there is a section explaining the details of this gap in my thesis. </a:t>
            </a:r>
            <a:r>
              <a:rPr lang="en-US" dirty="0" smtClean="0"/>
              <a:t>The ECRB is slightly looser than the ZZB because it is an average bound instead of a Bayesian bound. At low to mid SNRs, the CRB does not track the ZZB or MAP threshold behavior because it is a local bound, so it's not as tight as ZZB. The GML estimator has a general weak performance. It only tracks the MAP estimator at low SNR. At high SNR regime, the noise doesn't matter, and only the channel distribution has effect on the performance. But the GML estimator does not use the channel distribution information, so it pays the price under the random fading channels. From this comparison, we can see the developed ZZB is a realistic and tight Bayesian bound. This result validates the ZZB development.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17</a:t>
            </a:fld>
            <a:endParaRPr lang="en-US" dirty="0"/>
          </a:p>
        </p:txBody>
      </p:sp>
    </p:spTree>
    <p:extLst>
      <p:ext uri="{BB962C8B-B14F-4D97-AF65-F5344CB8AC3E}">
        <p14:creationId xmlns:p14="http://schemas.microsoft.com/office/powerpoint/2010/main" val="3511899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ZZB is not only applicable for pulsed signal, but can also be used for frequency hopping waveforms. Suppose we have N hops in a transmission cycle, and the transmitted waveform for each hop is composed by M pulses modulated by the training symbols </a:t>
            </a:r>
            <a:r>
              <a:rPr lang="en-US" dirty="0" err="1" smtClean="0"/>
              <a:t>a_i,k</a:t>
            </a:r>
            <a:r>
              <a:rPr lang="en-US" dirty="0" smtClean="0"/>
              <a:t>. Similarly, the channel model is the same as the pulsed signal,  and </a:t>
            </a:r>
            <a:r>
              <a:rPr lang="en-US" dirty="0" err="1" smtClean="0"/>
              <a:t>g_i</a:t>
            </a:r>
            <a:r>
              <a:rPr lang="en-US" dirty="0" smtClean="0"/>
              <a:t> for each hop is independent. At the receiver, for each hop, the received signal is the convolution</a:t>
            </a:r>
            <a:r>
              <a:rPr lang="en-US" baseline="0" dirty="0" smtClean="0"/>
              <a:t> of </a:t>
            </a:r>
            <a:r>
              <a:rPr lang="en-US" baseline="0" dirty="0" err="1" smtClean="0"/>
              <a:t>s_i</a:t>
            </a:r>
            <a:r>
              <a:rPr lang="en-US" baseline="0" dirty="0" smtClean="0"/>
              <a:t> and </a:t>
            </a:r>
            <a:r>
              <a:rPr lang="en-US" baseline="0" dirty="0" err="1" smtClean="0"/>
              <a:t>g_i</a:t>
            </a:r>
            <a:r>
              <a:rPr lang="en-US" dirty="0" smtClean="0"/>
              <a:t>. If we stack the channel gains, noise, and received signal for all the hops into long vectors, we can follow the same procedure of ZZB development as the pulsed signal case. But there is a difference. If no guard period between hops, the received signal of neighboring hops may overlap due to the multipath channel. The development in the thesis</a:t>
            </a:r>
            <a:r>
              <a:rPr lang="en-US" baseline="0" dirty="0" smtClean="0"/>
              <a:t> consider</a:t>
            </a:r>
            <a:r>
              <a:rPr lang="en-US" dirty="0" smtClean="0"/>
              <a:t>ed these possible overlaps, and I omit these tedious derivation here.</a:t>
            </a:r>
          </a:p>
          <a:p>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some special cases of the ZZB for</a:t>
            </a:r>
            <a:r>
              <a:rPr lang="en-US" baseline="0" dirty="0" smtClean="0"/>
              <a:t> frequency hopping</a:t>
            </a:r>
            <a:r>
              <a:rPr lang="en-US" dirty="0" smtClean="0"/>
              <a:t>. In the independent flat-fading channels, we can have some nice close-form expression of </a:t>
            </a:r>
            <a:r>
              <a:rPr lang="en-US" dirty="0" err="1" smtClean="0"/>
              <a:t>Pe</a:t>
            </a:r>
            <a:r>
              <a:rPr lang="en-US" dirty="0" smtClean="0"/>
              <a:t>(\Delta) in the ZZB. Suppose the fading follows </a:t>
            </a:r>
            <a:r>
              <a:rPr lang="en-US" dirty="0" err="1" smtClean="0"/>
              <a:t>Rician</a:t>
            </a:r>
            <a:r>
              <a:rPr lang="en-US" dirty="0" smtClean="0"/>
              <a:t> distribution, </a:t>
            </a:r>
            <a:r>
              <a:rPr lang="en-US" dirty="0" err="1" smtClean="0"/>
              <a:t>Pe</a:t>
            </a:r>
            <a:r>
              <a:rPr lang="en-US" dirty="0" smtClean="0"/>
              <a:t>(\Delta) can be express in the close-form by some special functions, including the Q-function, zero-order modified </a:t>
            </a:r>
            <a:r>
              <a:rPr lang="en-US" dirty="0" err="1" smtClean="0"/>
              <a:t>Bessell</a:t>
            </a:r>
            <a:r>
              <a:rPr lang="en-US" dirty="0" smtClean="0"/>
              <a:t> function, exponential function, and binomial coefficients. Here, the coefficients </a:t>
            </a:r>
            <a:r>
              <a:rPr lang="en-US" dirty="0" err="1" smtClean="0"/>
              <a:t>a,b</a:t>
            </a:r>
            <a:r>
              <a:rPr lang="en-US" dirty="0" smtClean="0"/>
              <a:t>,\eta are determined by channel statistics and signal correlation. Although this expression looks long, it actually has a much lower complexity than the MGF, and we don't need to do the inverse Fourier transform. </a:t>
            </a:r>
          </a:p>
          <a:p>
            <a:r>
              <a:rPr lang="en-US" dirty="0" smtClean="0"/>
              <a:t>In Rayleigh fading channels, the closed-form for </a:t>
            </a:r>
            <a:r>
              <a:rPr lang="en-US" dirty="0" err="1" smtClean="0"/>
              <a:t>Pe</a:t>
            </a:r>
            <a:r>
              <a:rPr lang="en-US" dirty="0" smtClean="0"/>
              <a:t>\Delta is even simpler. It's actually a summation of binomial distribution, and if N is large each </a:t>
            </a:r>
            <a:r>
              <a:rPr lang="en-US" dirty="0" err="1" smtClean="0"/>
              <a:t>pmf</a:t>
            </a:r>
            <a:r>
              <a:rPr lang="en-US" dirty="0" smtClean="0"/>
              <a:t> can be further approximated by a Gaussian distribution. And the function nu(\Delta) is close to 1 in the high SNR region, so </a:t>
            </a:r>
            <a:r>
              <a:rPr lang="en-US" dirty="0" err="1" smtClean="0"/>
              <a:t>Pe</a:t>
            </a:r>
            <a:r>
              <a:rPr lang="en-US" dirty="0" smtClean="0"/>
              <a:t> is dominated by the last several summation terms with large i, so it's approximated further by selecting only the last U summation terms. And for large N, we only need to choose a small U. So the evaluation of ZZB is quite simple. From this approximated expression we can see each summation term in the error probability is exponentially decreasing with N, so it actually reflects the effect of frequency hopping diversity for time delay estimation. And these closed-forms</a:t>
            </a:r>
            <a:r>
              <a:rPr lang="en-US" baseline="0" dirty="0" smtClean="0"/>
              <a:t> are also applicable for the pulsed signal when N=1.</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agenda. Firstly I’ll review my research motivations.</a:t>
            </a:r>
            <a:r>
              <a:rPr lang="en-US" baseline="0" dirty="0" smtClean="0"/>
              <a:t> They</a:t>
            </a:r>
            <a:r>
              <a:rPr lang="en-US" dirty="0" smtClean="0"/>
              <a:t> are mostly from the great challenges on range measurement and localization in multipath channels. After that, I will present</a:t>
            </a:r>
            <a:r>
              <a:rPr lang="en-US" baseline="0" dirty="0" smtClean="0"/>
              <a:t> my research in two parts. In Part 1, I developed the </a:t>
            </a:r>
            <a:r>
              <a:rPr lang="en-US" baseline="0" dirty="0" err="1" smtClean="0"/>
              <a:t>Ziv-Zakai</a:t>
            </a:r>
            <a:r>
              <a:rPr lang="en-US" baseline="0" dirty="0" smtClean="0"/>
              <a:t> performance bounds for TDE in unknown random multipath channels, including the ZZB for both pulsed signals and frequency hopping waveforms. The second part is about the performance of </a:t>
            </a:r>
            <a:r>
              <a:rPr lang="en-US" baseline="0" dirty="0" err="1" smtClean="0"/>
              <a:t>ToA</a:t>
            </a:r>
            <a:r>
              <a:rPr lang="en-US" baseline="0" dirty="0" smtClean="0"/>
              <a:t> localization in multipath channels. In this part I study the performance of typical location estimators with biased range measurement. And finally I’ll make conclusions. </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numerical results plot the ZZB for frequency hopping waveforms in the flat-fading Rayleigh channels. These solid curves are the ZZB by direct evaluation without approximation, and these dashed curves approximate the </a:t>
            </a:r>
            <a:r>
              <a:rPr lang="en-US" dirty="0" err="1" smtClean="0"/>
              <a:t>Pe</a:t>
            </a:r>
            <a:r>
              <a:rPr lang="en-US" dirty="0" smtClean="0"/>
              <a:t> by only U summation terms of Gaussian approximation. As the number of hops N increases, these approximations are getting closer to the non-approximated versions. We can also see the RMSE curves decrease a lot when the number of hops increases from 1 to 16. This clearly shows the frequency diversity of TDE by frequency hopping. Here we study the TDE performance behavior purely by ZZB without evaluating any algorithm, and this is a big advantage of studying the fundamental bounds.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make a brief summary for the first part work on the TDE performance bounds. This work developed </a:t>
            </a:r>
            <a:r>
              <a:rPr lang="en-US" dirty="0" err="1" smtClean="0"/>
              <a:t>Ziv-Zakai</a:t>
            </a:r>
            <a:r>
              <a:rPr lang="en-US" dirty="0" smtClean="0"/>
              <a:t> bounds for time delay estimation in unknown random multipath channels. It's a Bayesian MSE bound applicable for estimating the random time delay, and for either unbiased or biased estimators. It's tighter than CRB at low to mid SNRs. The assumed multipath channel models make the ZZB valid for both LOS and NLOS channels with different power delay profiles and tap correlation profiles. The signal model can incorporate pulse signal with arbitrary pulse shaping and also frequency hopping waveforms. So the developed ZZBs are general, realistic and tight fundamental bounds for time delay estimation in practical scenarios.</a:t>
            </a:r>
          </a:p>
          <a:p>
            <a:r>
              <a:rPr lang="en-US" dirty="0" smtClean="0"/>
              <a:t>Next, let's move to the second part.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ToA</a:t>
            </a:r>
            <a:r>
              <a:rPr lang="en-US" dirty="0" smtClean="0"/>
              <a:t> localization, the</a:t>
            </a:r>
            <a:r>
              <a:rPr lang="en-US" baseline="0" dirty="0" smtClean="0"/>
              <a:t> NLOS errors at the 1</a:t>
            </a:r>
            <a:r>
              <a:rPr lang="en-US" baseline="30000" dirty="0" smtClean="0"/>
              <a:t>st</a:t>
            </a:r>
            <a:r>
              <a:rPr lang="en-US" baseline="0" dirty="0" smtClean="0"/>
              <a:t> stage time delay estimation will propagate to the location estimator at the 2</a:t>
            </a:r>
            <a:r>
              <a:rPr lang="en-US" baseline="30000" dirty="0" smtClean="0"/>
              <a:t>nd</a:t>
            </a:r>
            <a:r>
              <a:rPr lang="en-US" baseline="0" dirty="0" smtClean="0"/>
              <a:t> stage. </a:t>
            </a:r>
            <a:r>
              <a:rPr lang="en-US" dirty="0" smtClean="0"/>
              <a:t>In the 2nd part, I study the performance of </a:t>
            </a:r>
            <a:r>
              <a:rPr lang="en-US" dirty="0" err="1" smtClean="0"/>
              <a:t>ToA</a:t>
            </a:r>
            <a:r>
              <a:rPr lang="en-US" dirty="0" smtClean="0"/>
              <a:t> localization</a:t>
            </a:r>
            <a:r>
              <a:rPr lang="en-US" baseline="0" dirty="0" smtClean="0"/>
              <a:t> </a:t>
            </a:r>
            <a:r>
              <a:rPr lang="en-US" dirty="0" smtClean="0"/>
              <a:t>in multipath channels. The biased time delay measurement is modeled for the NLOS errors. The bias could be either deterministic or random, and for the case of random bias, we need the convolved distributions of the summation of bias and additive noise.</a:t>
            </a:r>
          </a:p>
          <a:p>
            <a:r>
              <a:rPr lang="en-US" dirty="0" smtClean="0"/>
              <a:t>The performance study starts from the CRB development for random bias cases, and then move to the error analysis for the WLS and ML estimators. And I’ll also discuss some extreme cases</a:t>
            </a:r>
            <a:r>
              <a:rPr lang="en-US" baseline="0" dirty="0" smtClean="0"/>
              <a:t> </a:t>
            </a:r>
            <a:r>
              <a:rPr lang="en-US" dirty="0" smtClean="0"/>
              <a:t>based on the error analysis results, and at the end are some numerical examples.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research on localization performance can be classified into several cases based on the assumptions on the ranging bias. The first case is straightforward. It assumes the bias is known to the localizer, and then it can be directly subtracted from time delay measurement. The second one assumes the bias is unknown and deterministic. It's embedded in the measurement errors with the noise. For this deterministic bias case, a typical estimator is by WLS. Case 3 also assumes deterministic bias, but it's jointly estimated with the location. This kind of research has been done by Weiss and Picard. In their paper the bias is assumed identical for all measurements. The last one is the random bias with certain distributions. In the literature a CRB has been found for the uniformly distributed bias. In my thesis I focused on case 2 and case 4. So the bias could be either deterministic or random embedded in the measurement error.</a:t>
            </a:r>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range measurement at the i-</a:t>
            </a:r>
            <a:r>
              <a:rPr lang="en-US" dirty="0" err="1" smtClean="0"/>
              <a:t>th</a:t>
            </a:r>
            <a:r>
              <a:rPr lang="en-US" dirty="0" smtClean="0"/>
              <a:t> reference point is simply modeled as the true distance </a:t>
            </a:r>
            <a:r>
              <a:rPr lang="en-US" dirty="0" err="1" smtClean="0"/>
              <a:t>d_i</a:t>
            </a:r>
            <a:r>
              <a:rPr lang="en-US" dirty="0" smtClean="0"/>
              <a:t> plus the bias </a:t>
            </a:r>
            <a:r>
              <a:rPr lang="en-US" dirty="0" err="1" smtClean="0"/>
              <a:t>b_i</a:t>
            </a:r>
            <a:r>
              <a:rPr lang="en-US" dirty="0" smtClean="0"/>
              <a:t> and white Gaussian noise </a:t>
            </a:r>
            <a:r>
              <a:rPr lang="en-US" dirty="0" err="1" smtClean="0"/>
              <a:t>n_i</a:t>
            </a:r>
            <a:r>
              <a:rPr lang="en-US" dirty="0" smtClean="0"/>
              <a:t>. The bias </a:t>
            </a:r>
            <a:r>
              <a:rPr lang="en-US" dirty="0" err="1" smtClean="0"/>
              <a:t>b_i</a:t>
            </a:r>
            <a:r>
              <a:rPr lang="en-US" dirty="0" smtClean="0"/>
              <a:t> should be positive regardless it's deterministic, or random. </a:t>
            </a:r>
            <a:r>
              <a:rPr lang="en-US" baseline="0" dirty="0" smtClean="0"/>
              <a:t>For random bias case, I analyzed on several distributions, including exponential, uniform, Maxwell and Bernoulli distributions. </a:t>
            </a:r>
            <a:r>
              <a:rPr lang="en-US" dirty="0" smtClean="0"/>
              <a:t>By practical experiments in the literature an exponential distribution is a good model in typical multipath channels. Here b_i0 in the </a:t>
            </a:r>
            <a:r>
              <a:rPr lang="en-US" dirty="0" err="1" smtClean="0"/>
              <a:t>pdf</a:t>
            </a:r>
            <a:r>
              <a:rPr lang="en-US" dirty="0" smtClean="0"/>
              <a:t> denotes a starting point and</a:t>
            </a:r>
            <a:r>
              <a:rPr lang="en-US" baseline="0" dirty="0" smtClean="0"/>
              <a:t> it </a:t>
            </a:r>
            <a:r>
              <a:rPr lang="en-US" dirty="0" smtClean="0"/>
              <a:t>is known to the localizer. The total error in range measurement </a:t>
            </a:r>
            <a:r>
              <a:rPr lang="en-US" dirty="0" err="1" smtClean="0"/>
              <a:t>v_i</a:t>
            </a:r>
            <a:r>
              <a:rPr lang="en-US" dirty="0" smtClean="0"/>
              <a:t> is the bias plus the noise, and its distribution is the convolution of the bias distribution </a:t>
            </a:r>
            <a:r>
              <a:rPr lang="en-US" dirty="0" err="1" smtClean="0"/>
              <a:t>h_i</a:t>
            </a:r>
            <a:r>
              <a:rPr lang="en-US" dirty="0" smtClean="0"/>
              <a:t> with the noise distribution </a:t>
            </a:r>
            <a:r>
              <a:rPr lang="en-US" dirty="0" err="1" smtClean="0"/>
              <a:t>g_i</a:t>
            </a:r>
            <a:r>
              <a:rPr lang="en-US" dirty="0" smtClean="0"/>
              <a:t>,</a:t>
            </a:r>
            <a:r>
              <a:rPr lang="en-US" baseline="0" dirty="0" smtClean="0"/>
              <a:t> </a:t>
            </a:r>
            <a:r>
              <a:rPr lang="en-US" dirty="0" smtClean="0"/>
              <a:t>expressed by an exponential function and a Q-function. For other bias models besides exponential distribution, we can get the convolved </a:t>
            </a:r>
            <a:r>
              <a:rPr lang="en-US" dirty="0" err="1" smtClean="0"/>
              <a:t>pdf</a:t>
            </a:r>
            <a:r>
              <a:rPr lang="en-US" dirty="0" smtClean="0"/>
              <a:t> in</a:t>
            </a:r>
            <a:r>
              <a:rPr lang="en-US" baseline="0" dirty="0" smtClean="0"/>
              <a:t> the similar way</a:t>
            </a:r>
            <a:r>
              <a:rPr lang="en-US" dirty="0" smtClean="0"/>
              <a: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the convolved </a:t>
            </a:r>
            <a:r>
              <a:rPr lang="en-US" dirty="0" err="1" smtClean="0"/>
              <a:t>pdf</a:t>
            </a:r>
            <a:r>
              <a:rPr lang="en-US" dirty="0" smtClean="0"/>
              <a:t>, it's easy to find the CRB. Firstly the joint distribution of the range vector r is just the production of the convolved distribution for each measurement </a:t>
            </a:r>
            <a:r>
              <a:rPr lang="en-US" dirty="0" err="1" smtClean="0"/>
              <a:t>r_i</a:t>
            </a:r>
            <a:r>
              <a:rPr lang="en-US" dirty="0" smtClean="0"/>
              <a:t>, because they are assumed independent.</a:t>
            </a:r>
          </a:p>
          <a:p>
            <a:r>
              <a:rPr lang="en-US" dirty="0" smtClean="0"/>
              <a:t>The Fisher information matrix is the expectation of the gradients</a:t>
            </a:r>
            <a:r>
              <a:rPr lang="en-US" baseline="0" dirty="0" smtClean="0"/>
              <a:t> on the joint </a:t>
            </a:r>
            <a:r>
              <a:rPr lang="en-US" baseline="0" dirty="0" err="1" smtClean="0"/>
              <a:t>pdf</a:t>
            </a:r>
            <a:r>
              <a:rPr lang="en-US" dirty="0" smtClean="0"/>
              <a:t>. Here each summation term has two parts: this matrix means the performance depends on the geometry of the reference points, and this function \rho depends on the true distances </a:t>
            </a:r>
            <a:r>
              <a:rPr lang="en-US" dirty="0" err="1" smtClean="0"/>
              <a:t>d_i</a:t>
            </a:r>
            <a:r>
              <a:rPr lang="en-US" dirty="0" smtClean="0"/>
              <a:t> as well as the error distributions. So the CRB for estimating the unknown vector </a:t>
            </a:r>
            <a:r>
              <a:rPr lang="en-US" dirty="0" err="1" smtClean="0"/>
              <a:t>ps</a:t>
            </a:r>
            <a:r>
              <a:rPr lang="en-US" dirty="0" smtClean="0"/>
              <a:t> is just the inverse of the Fisher information matrix, and the total localization MSE is bounded by the trace of the CRB.</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want to compare CRB with estimators’ performance. A typical estimator is by the WLS criterion. It finds the position minimizing the summation of the squared range measurement errors. The derivative with respect to </a:t>
            </a:r>
            <a:r>
              <a:rPr lang="en-US" dirty="0" err="1" smtClean="0"/>
              <a:t>x_s</a:t>
            </a:r>
            <a:r>
              <a:rPr lang="en-US" dirty="0" smtClean="0"/>
              <a:t> and </a:t>
            </a:r>
            <a:r>
              <a:rPr lang="en-US" dirty="0" err="1" smtClean="0"/>
              <a:t>y_s</a:t>
            </a:r>
            <a:r>
              <a:rPr lang="en-US" dirty="0" smtClean="0"/>
              <a:t> gives the two constraint equations. Each one is a summation of linear terms, so the solution is very simple. The error analysis by perturbation shows the estimation error \delta P is a linear transform of the range measurement error \delta r.</a:t>
            </a:r>
          </a:p>
          <a:p>
            <a:r>
              <a:rPr lang="en-US" dirty="0" smtClean="0"/>
              <a:t>We can see the transform matrices C and D only depend on the geometry of reference points by \</a:t>
            </a:r>
            <a:r>
              <a:rPr lang="en-US" dirty="0" err="1" smtClean="0"/>
              <a:t>theta_i</a:t>
            </a:r>
            <a:r>
              <a:rPr lang="en-US" dirty="0" smtClean="0"/>
              <a:t> and </a:t>
            </a:r>
            <a:r>
              <a:rPr lang="en-US" dirty="0" err="1" smtClean="0"/>
              <a:t>d_i</a:t>
            </a:r>
            <a:r>
              <a:rPr lang="en-US" dirty="0" smtClean="0"/>
              <a:t>, as</a:t>
            </a:r>
            <a:r>
              <a:rPr lang="en-US" baseline="0" dirty="0" smtClean="0"/>
              <a:t> well as</a:t>
            </a:r>
            <a:r>
              <a:rPr lang="en-US" dirty="0" smtClean="0"/>
              <a:t> the weights </a:t>
            </a:r>
            <a:r>
              <a:rPr lang="en-US" dirty="0" err="1" smtClean="0"/>
              <a:t>w_i</a:t>
            </a:r>
            <a:r>
              <a:rPr lang="en-US" dirty="0" smtClean="0"/>
              <a:t>. </a:t>
            </a:r>
            <a:r>
              <a:rPr lang="en-US" altLang="zh-CN" dirty="0" smtClean="0"/>
              <a:t>So</a:t>
            </a:r>
            <a:r>
              <a:rPr lang="en-US" altLang="zh-CN" baseline="0" dirty="0" smtClean="0"/>
              <a:t> i</a:t>
            </a:r>
            <a:r>
              <a:rPr lang="en-US" dirty="0" smtClean="0"/>
              <a:t>f we use the WLS estimator for the case of random bias, it does not use the error distributions,</a:t>
            </a:r>
            <a:r>
              <a:rPr lang="en-US" baseline="0" dirty="0" smtClean="0"/>
              <a:t> so it has </a:t>
            </a:r>
            <a:r>
              <a:rPr lang="en-US" dirty="0" smtClean="0"/>
              <a:t>performance penalty.</a:t>
            </a:r>
          </a:p>
          <a:p>
            <a:r>
              <a:rPr lang="en-US" dirty="0" smtClean="0"/>
              <a:t>The estimation MSE and bias can be easily found by these equations, and the results show the relation with the bias correlation matrix </a:t>
            </a:r>
            <a:r>
              <a:rPr lang="en-US" dirty="0" err="1" smtClean="0"/>
              <a:t>Rb</a:t>
            </a:r>
            <a:r>
              <a:rPr lang="en-US" dirty="0" smtClean="0"/>
              <a:t> and the noise </a:t>
            </a:r>
            <a:r>
              <a:rPr lang="en-US" dirty="0" err="1" smtClean="0"/>
              <a:t>covarinces</a:t>
            </a:r>
            <a:r>
              <a:rPr lang="en-US" dirty="0" smtClean="0"/>
              <a: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estimator of interest is the maximum-likelihood estimator. It finds the </a:t>
            </a:r>
            <a:r>
              <a:rPr lang="en-US" dirty="0" err="1" smtClean="0"/>
              <a:t>ps</a:t>
            </a:r>
            <a:r>
              <a:rPr lang="en-US" dirty="0" smtClean="0"/>
              <a:t> that maximizes the joint convolved posteriori distribution. Similarly as LS estimator, we can find the constraint equations by taking derivatives. In the case of exponential distribution, these</a:t>
            </a:r>
            <a:r>
              <a:rPr lang="en-US" baseline="0" dirty="0" smtClean="0"/>
              <a:t> derivatives</a:t>
            </a:r>
            <a:r>
              <a:rPr lang="en-US" dirty="0" smtClean="0"/>
              <a:t> has a closed-form expression and the constraints are determined by the </a:t>
            </a:r>
            <a:r>
              <a:rPr lang="en-US" dirty="0" err="1" smtClean="0"/>
              <a:t>pdf</a:t>
            </a:r>
            <a:r>
              <a:rPr lang="en-US" dirty="0" smtClean="0"/>
              <a:t> fi and the Gaussian distribution </a:t>
            </a:r>
            <a:r>
              <a:rPr lang="en-US" dirty="0" err="1" smtClean="0"/>
              <a:t>g_i</a:t>
            </a:r>
            <a:r>
              <a:rPr lang="en-US" dirty="0" smtClean="0"/>
              <a:t>. For other bias distributions, the closed-form does not always exist.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the error analysis on ML</a:t>
            </a:r>
            <a:r>
              <a:rPr lang="en-US" baseline="0" dirty="0" smtClean="0"/>
              <a:t> estimator </a:t>
            </a:r>
            <a:r>
              <a:rPr lang="en-US" dirty="0" smtClean="0"/>
              <a:t>is derived for the case of exponential distributed bias. By the first-order analysis, the location error \delta p is approximated by a linear transform of the ranging error \delta r. And then we can get the expressions for MSE and bias. The difference with the LS estimator is that the transform matrices U and T depend not only on </a:t>
            </a:r>
            <a:r>
              <a:rPr lang="en-US" dirty="0" err="1" smtClean="0"/>
              <a:t>d_i</a:t>
            </a:r>
            <a:r>
              <a:rPr lang="en-US" dirty="0" smtClean="0"/>
              <a:t> and </a:t>
            </a:r>
            <a:r>
              <a:rPr lang="en-US" dirty="0" err="1" smtClean="0"/>
              <a:t>theta_i</a:t>
            </a:r>
            <a:r>
              <a:rPr lang="en-US" dirty="0" smtClean="0"/>
              <a:t>, but also on the error distributions </a:t>
            </a:r>
            <a:r>
              <a:rPr lang="en-US" dirty="0" err="1" smtClean="0"/>
              <a:t>f_i</a:t>
            </a:r>
            <a:r>
              <a:rPr lang="en-US" dirty="0" smtClean="0"/>
              <a:t> and </a:t>
            </a:r>
            <a:r>
              <a:rPr lang="en-US" dirty="0" err="1" smtClean="0"/>
              <a:t>g_i</a:t>
            </a:r>
            <a:r>
              <a:rPr lang="en-US" dirty="0" smtClean="0"/>
              <a:t>. That means the ML estimator makes</a:t>
            </a:r>
            <a:r>
              <a:rPr lang="en-US" baseline="0" dirty="0" smtClean="0"/>
              <a:t> use of</a:t>
            </a:r>
            <a:r>
              <a:rPr lang="en-US" dirty="0" smtClean="0"/>
              <a:t> the statistical information in</a:t>
            </a:r>
            <a:r>
              <a:rPr lang="en-US" baseline="0" dirty="0" smtClean="0"/>
              <a:t> </a:t>
            </a:r>
            <a:r>
              <a:rPr lang="en-US" dirty="0" smtClean="0"/>
              <a:t>range measurement, so it should have better performance in random bias cases.</a:t>
            </a:r>
          </a:p>
          <a:p>
            <a:endParaRPr lang="en-US" dirty="0" smtClean="0"/>
          </a:p>
          <a:p>
            <a:r>
              <a:rPr lang="en-US" dirty="0" smtClean="0"/>
              <a:t>An interesting case here is when the standard deviation of the bias goes to 0. That means in the total measurement error, the bias diminishes and the Gaussian noise dominates. In such case, the convolved </a:t>
            </a:r>
            <a:r>
              <a:rPr lang="en-US" dirty="0" err="1" smtClean="0"/>
              <a:t>pdf</a:t>
            </a:r>
            <a:r>
              <a:rPr lang="en-US" dirty="0" smtClean="0"/>
              <a:t> becomes just Gaussian distribution, and the ML estimator reverts back to the WLS estimator. The matrices U and T also go back to the matrices C and D in the error analysis for WLS. So this extreme case shows the WLS estimator is optimum for deterministic bias and it also verifies the error analysis on the ML estimator.</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let's see some numerical results. In this figure the 10 reference points form non-uniform circular array, and</a:t>
            </a:r>
            <a:r>
              <a:rPr lang="en-US" baseline="0" dirty="0" smtClean="0"/>
              <a:t> they</a:t>
            </a:r>
            <a:r>
              <a:rPr lang="en-US" dirty="0" smtClean="0"/>
              <a:t> are split into two groups. The first group of 5 sensors is placed around 0 degree, and the second group is around 90 degree. The unknown location sensor is placed at the center. The distance from reference points to the center is normalized to 1 distance unit. The exponential distributed bias and noise at each sensor are assumed independent and with identical distribution, </a:t>
            </a:r>
            <a:r>
              <a:rPr lang="en-US" dirty="0" err="1" smtClean="0"/>
              <a:t>iid</a:t>
            </a:r>
            <a:r>
              <a:rPr lang="en-US" dirty="0" smtClean="0"/>
              <a:t>. We can see the bias of WLS estimation increases linearly with the measurement bias and contributes the most part of RMSE. But the RMSE and bias of ML estimation have much smaller increasing rates with \</a:t>
            </a:r>
            <a:r>
              <a:rPr lang="en-US" dirty="0" err="1" smtClean="0"/>
              <a:t>sigma_b</a:t>
            </a:r>
            <a:r>
              <a:rPr lang="en-US" dirty="0" smtClean="0"/>
              <a:t>, and the RMSE is close to CRB. So the ML estimator has obvious</a:t>
            </a:r>
            <a:r>
              <a:rPr lang="en-US" baseline="0" dirty="0" smtClean="0"/>
              <a:t> suppression effect to </a:t>
            </a:r>
            <a:r>
              <a:rPr lang="en-US" dirty="0" smtClean="0"/>
              <a:t>the bias in the range measurement.</a:t>
            </a:r>
          </a:p>
          <a:p>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firstly have an overview on wireless localization. There are many localization methods for different wireless systems. The system could be wide area or local area, the signal could be RF or ultrasound, and localization schemes, localization entity and estimators can all be different. But they all rely on some kinds of parameter measurements on the wireless signals, and they all rely on some reference points with known locations. For example, GPS is probably the mostly used localization system and it’s based on satellite networks. At any point on the earth, there are always at least 4 satellites available with their accurate positions, and the localization depends on the range measurements between satellites and GPS receivers. In terrestrial wireless networks, the infrastructure-based systems like </a:t>
            </a:r>
            <a:r>
              <a:rPr lang="en-US" baseline="0" dirty="0" err="1" smtClean="0"/>
              <a:t>celluar</a:t>
            </a:r>
            <a:r>
              <a:rPr lang="en-US" baseline="0" dirty="0" smtClean="0"/>
              <a:t> network or wireless LAN  use the reference signal from base-stations to estimate the signal strength or ranges between BSs and mobile devices, and the availability depends on the network coverage. For the infrastructure-less ad hoc networks, the reference points are sparse, so localization has to depend on the measurements between neighboring unknown-location nodes. This method is called network or cooperative localization. From these examples we can see the localization  methods could be quite different in wireless systems.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a:t>
            </a:r>
            <a:r>
              <a:rPr lang="en-US" baseline="0" dirty="0" smtClean="0"/>
              <a:t> setup similar to the last one. The reference array is still circular, but the reference sensors are uniformly distributed around the circle. We separate the 10 references into 5 groups, with 2 in each group starting from 0 degree in the counter-clockwise direction. The bias </a:t>
            </a:r>
            <a:r>
              <a:rPr lang="en-US" dirty="0" smtClean="0"/>
              <a:t>at each sensor group is no longer </a:t>
            </a:r>
            <a:r>
              <a:rPr lang="en-US" dirty="0" err="1" smtClean="0"/>
              <a:t>iid</a:t>
            </a:r>
            <a:r>
              <a:rPr lang="en-US" dirty="0" smtClean="0"/>
              <a:t>.</a:t>
            </a:r>
            <a:r>
              <a:rPr lang="en-US" baseline="0" dirty="0" smtClean="0"/>
              <a:t> The standard deviation \</a:t>
            </a:r>
            <a:r>
              <a:rPr lang="en-US" baseline="0" dirty="0" err="1" smtClean="0"/>
              <a:t>sigma_b</a:t>
            </a:r>
            <a:r>
              <a:rPr lang="en-US" baseline="0" dirty="0" smtClean="0"/>
              <a:t> keeps a constant ratio 1:2:4:2:0.5 between the five groups.  </a:t>
            </a:r>
            <a:r>
              <a:rPr lang="en-US" sz="1300" dirty="0"/>
              <a:t>We can see the bias and RMSE of WLS increase about twice faster than the \</a:t>
            </a:r>
            <a:r>
              <a:rPr lang="en-US" sz="1300" dirty="0" err="1"/>
              <a:t>sigma_b</a:t>
            </a:r>
            <a:r>
              <a:rPr lang="en-US" sz="1300" dirty="0"/>
              <a:t>. The ML estimation increases RMSE and bias only at rates of ½ and 1/8 of \</a:t>
            </a:r>
            <a:r>
              <a:rPr lang="en-US" sz="1300" dirty="0" err="1"/>
              <a:t>sigma_b</a:t>
            </a:r>
            <a:r>
              <a:rPr lang="en-US" sz="1300" dirty="0"/>
              <a:t>, and the RMSE has a very small gap with CRB. The scatter plots show the WLS estimates mostly fall in the fourth quadrant, that is the direction opposite to beacon group 3 with the largest bias standard deviation. On the other hand, the ML estimates mostly fall in the second quadrant close to beacon group 3, because the ML compensates the measurement bias by using the error distributions.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These scatter figures show the estimated locations are significantly affected by the reference array geometry. The uniform array is compared with three non-uniform configurations for both LS and ML estimators. In the three non-uniform cases, the beacons are split into two groups of five beacons. In configuration 1, both groups</a:t>
            </a:r>
          </a:p>
          <a:p>
            <a:r>
              <a:rPr lang="en-US" sz="1300" dirty="0"/>
              <a:t>are placed around 0 degree. Configuration 2 places them around 0 and 90 degrees, and Configuration 3 centers around 0 and 180 degrees. The ranging bias are assumed </a:t>
            </a:r>
            <a:r>
              <a:rPr lang="en-US" sz="1300" dirty="0" err="1"/>
              <a:t>iid</a:t>
            </a:r>
            <a:r>
              <a:rPr lang="en-US" sz="1300" dirty="0"/>
              <a:t>.</a:t>
            </a:r>
          </a:p>
          <a:p>
            <a:endParaRPr lang="en-US" sz="1300" dirty="0"/>
          </a:p>
          <a:p>
            <a:r>
              <a:rPr lang="en-US" sz="1300" dirty="0"/>
              <a:t>For the uniform array both LS and ML estimations are unbiased. The ML estimations have less variance. With non-uniform </a:t>
            </a:r>
            <a:r>
              <a:rPr lang="en-US" sz="1300" dirty="0" err="1"/>
              <a:t>config</a:t>
            </a:r>
            <a:r>
              <a:rPr lang="en-US" sz="1300" dirty="0"/>
              <a:t> 1 and 2, the LS estimates are pushed away from the beacons, and the ML estimates approach the beacons. For example, in </a:t>
            </a:r>
            <a:r>
              <a:rPr lang="en-US" sz="1300" dirty="0" err="1"/>
              <a:t>config</a:t>
            </a:r>
            <a:r>
              <a:rPr lang="en-US" sz="1300" dirty="0"/>
              <a:t> 2, WLS estimated points are mostly in the third quadrature, but the ML estimated points are mostly in the first quadrature. </a:t>
            </a:r>
            <a:r>
              <a:rPr lang="en-US" sz="1300" dirty="0" err="1"/>
              <a:t>Config</a:t>
            </a:r>
            <a:r>
              <a:rPr lang="en-US" sz="1300" dirty="0"/>
              <a:t> 3 is different because it has horizontal symmetric placement. It helps to mitigate the estimation bias along x-axis, and the ML estimation along y-axis is spread. The scatter plots provide us intuitive insight into the location estimators’ behavior.</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32</a:t>
            </a:fld>
            <a:endParaRPr lang="en-US" dirty="0"/>
          </a:p>
        </p:txBody>
      </p:sp>
    </p:spTree>
    <p:extLst>
      <p:ext uri="{BB962C8B-B14F-4D97-AF65-F5344CB8AC3E}">
        <p14:creationId xmlns:p14="http://schemas.microsoft.com/office/powerpoint/2010/main" val="2490590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1661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6742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600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Above all kinds of localization systems, we can summarize a two-stage procedure</a:t>
            </a:r>
            <a:r>
              <a:rPr lang="en-US" baseline="0" dirty="0" smtClean="0"/>
              <a:t>. With the received signal as input, the first stage estimates some position related parameters. For example, </a:t>
            </a:r>
            <a:r>
              <a:rPr lang="en-US" baseline="0" dirty="0" err="1" smtClean="0"/>
              <a:t>ToA</a:t>
            </a:r>
            <a:r>
              <a:rPr lang="en-US" baseline="0" dirty="0" smtClean="0"/>
              <a:t> scheme measures the range by time delay estimation, RSS by signal strength, and each range estimate forms a circle. </a:t>
            </a:r>
            <a:r>
              <a:rPr lang="en-US" baseline="0" dirty="0" err="1" smtClean="0"/>
              <a:t>TDoA</a:t>
            </a:r>
            <a:r>
              <a:rPr lang="en-US" baseline="0" dirty="0" smtClean="0"/>
              <a:t> scheme estimates range differences formed as hyperbolas. </a:t>
            </a:r>
            <a:r>
              <a:rPr lang="en-US" baseline="0" dirty="0" err="1" smtClean="0"/>
              <a:t>AoA</a:t>
            </a:r>
            <a:r>
              <a:rPr lang="en-US" baseline="0" dirty="0" smtClean="0"/>
              <a:t> method estimates the angels from references to the unknown-location transceiver, and each angle estimation determines a straight line. </a:t>
            </a:r>
          </a:p>
          <a:p>
            <a:endParaRPr lang="en-US" baseline="0" dirty="0" smtClean="0"/>
          </a:p>
          <a:p>
            <a:r>
              <a:rPr lang="en-US" baseline="0" dirty="0" smtClean="0"/>
              <a:t>Based on these parameter estimates from several reference points, at the second stage, the position is estimated The </a:t>
            </a:r>
            <a:r>
              <a:rPr lang="en-US" baseline="0" dirty="0" err="1" smtClean="0"/>
              <a:t>To</a:t>
            </a:r>
            <a:r>
              <a:rPr lang="en-US" altLang="zh-CN" baseline="0" dirty="0" err="1" smtClean="0"/>
              <a:t>A</a:t>
            </a:r>
            <a:r>
              <a:rPr lang="en-US" altLang="zh-CN" baseline="0" dirty="0" smtClean="0"/>
              <a:t>  localizer determines the position by the intersection of circles, </a:t>
            </a:r>
            <a:r>
              <a:rPr lang="en-US" altLang="zh-CN" baseline="0" dirty="0" err="1" smtClean="0"/>
              <a:t>TDoA</a:t>
            </a:r>
            <a:r>
              <a:rPr lang="en-US" altLang="zh-CN" baseline="0" dirty="0" smtClean="0"/>
              <a:t> is by the intersection of hyperbolas, and </a:t>
            </a:r>
            <a:r>
              <a:rPr lang="en-US" altLang="zh-CN" baseline="0" dirty="0" err="1" smtClean="0"/>
              <a:t>AoA</a:t>
            </a:r>
            <a:r>
              <a:rPr lang="en-US" altLang="zh-CN" baseline="0" dirty="0" smtClean="0"/>
              <a:t> is by the cross-points of straight lines. We can also use hybrid measurements. For example, by both angle and range measurements. </a:t>
            </a:r>
            <a:r>
              <a:rPr lang="en-US" baseline="0" dirty="0" smtClean="0"/>
              <a:t>So, for these 2-stage localization schemes, the accuracy of parameter estimation at the first stage is fundamental and critical to the localization performance at the second stage. Because the </a:t>
            </a:r>
            <a:r>
              <a:rPr lang="en-US" baseline="0" dirty="0" err="1" smtClean="0"/>
              <a:t>ToA</a:t>
            </a:r>
            <a:r>
              <a:rPr lang="en-US" baseline="0" dirty="0" smtClean="0"/>
              <a:t> localization is mostly used in practice, in the first part of my research I focused on the performance study of </a:t>
            </a:r>
            <a:r>
              <a:rPr lang="en-US" baseline="0" dirty="0" err="1" smtClean="0"/>
              <a:t>ToA</a:t>
            </a:r>
            <a:r>
              <a:rPr lang="en-US" baseline="0" dirty="0" smtClean="0"/>
              <a:t> estimation, or time delay estimation.</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a:t>
            </a:r>
            <a:r>
              <a:rPr lang="en-US" baseline="0" dirty="0" smtClean="0"/>
              <a:t> signal clocks at the transmitter and receiver are exactly synchronized, then time delay estimation is quite straightforward by measuring the signal propagation time along the LOS path. However, in wideband wireless networks, such as cellular network, wireless LAN or UWB networks, wideband signal propagates over multipath channels and </a:t>
            </a:r>
            <a:r>
              <a:rPr lang="en-US" sz="1300" dirty="0"/>
              <a:t>usually suffer from the dense reflectors and scatters. In the multipath environment, the LOS path could be weak, ambiguous or even totally blocked. These two figures show the examples of LOS and NLOS channels. On the left side the LOS path is the strongest among all the signal components, and the peak detection will find the actual </a:t>
            </a:r>
            <a:r>
              <a:rPr lang="en-US" sz="1300" dirty="0" err="1"/>
              <a:t>ToA</a:t>
            </a:r>
            <a:r>
              <a:rPr lang="en-US" sz="1300" dirty="0"/>
              <a:t>. But on the right, because of NLOS propagation, the actual LOS path is weak and the strongest NLOS signal path is mistakenly estimated as the </a:t>
            </a:r>
            <a:r>
              <a:rPr lang="en-US" sz="1300" dirty="0" err="1"/>
              <a:t>ToA</a:t>
            </a:r>
            <a:r>
              <a:rPr lang="en-US" sz="1300" dirty="0"/>
              <a:t> marked by the purple cross. So there will be NLOS error in the time delay estimation. NLOS error is defined as the excessive travelling distance with respect to the LOS path, and it is reported as the killer issue in the </a:t>
            </a:r>
            <a:r>
              <a:rPr lang="en-US" sz="1300" dirty="0" err="1"/>
              <a:t>ToA</a:t>
            </a:r>
            <a:r>
              <a:rPr lang="en-US" sz="1300" dirty="0"/>
              <a:t> estimation for range-based localization. In the literature, there are many methods proposed for weak LOS detection, NLOS identification and NLOS error mitigation, for example, some algorithms make use of the redundant measurements over time. But none of the algorithms can be universal for all the practical scenarios.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5</a:t>
            </a:fld>
            <a:endParaRPr lang="en-US" dirty="0"/>
          </a:p>
        </p:txBody>
      </p:sp>
    </p:spTree>
    <p:extLst>
      <p:ext uri="{BB962C8B-B14F-4D97-AF65-F5344CB8AC3E}">
        <p14:creationId xmlns:p14="http://schemas.microsoft.com/office/powerpoint/2010/main" val="100574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an example of time delay estimation with UWB signal over deterministic multipath channels. The figure plots the performance curves of 3 practical algorithms, the ML estimation, and two performance bound, CRB and ZZB. The ZZB is plotted by pure </a:t>
            </a:r>
            <a:r>
              <a:rPr lang="en-US" baseline="0" dirty="0" err="1" smtClean="0"/>
              <a:t>monte-carlo</a:t>
            </a:r>
            <a:r>
              <a:rPr lang="en-US" baseline="0" dirty="0" smtClean="0"/>
              <a:t> simulation without an explicit expression. We can see there is a big gap between practical algorithms and fundamental bounds, and this deviation drives research efforts in two directions. One is to find better algorithms to approach the performance of optimum estimators and theoretical bounds. The other direction is to develop tighter bounds in practical scenarios. My research focused on the fundamental bounds development. Specifically, I develop the </a:t>
            </a:r>
            <a:r>
              <a:rPr lang="en-US" baseline="0" dirty="0" err="1" smtClean="0"/>
              <a:t>Ziv-Zakai</a:t>
            </a:r>
            <a:r>
              <a:rPr lang="en-US" baseline="0" dirty="0" smtClean="0"/>
              <a:t> bounds with explicit expressions for the practical scenario, that is, unknown random time delay is estimated over  random multipath channels and the channel knowledge is unknown to receivers. With these assumptions, the bounds are realistic and tight for predicting the performance limits of time delay estimation.</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6</a:t>
            </a:fld>
            <a:endParaRPr lang="en-US" dirty="0"/>
          </a:p>
        </p:txBody>
      </p:sp>
    </p:spTree>
    <p:extLst>
      <p:ext uri="{BB962C8B-B14F-4D97-AF65-F5344CB8AC3E}">
        <p14:creationId xmlns:p14="http://schemas.microsoft.com/office/powerpoint/2010/main" val="258387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summarize the motivations of my research. I </a:t>
            </a:r>
            <a:r>
              <a:rPr lang="en-US" baseline="0" dirty="0" smtClean="0"/>
              <a:t>worked </a:t>
            </a:r>
            <a:r>
              <a:rPr lang="en-US" baseline="0" dirty="0" smtClean="0"/>
              <a:t>on the two fundamental topics about localization performance. The first is to develop tight performance bounds for TDE in practical scenarios. </a:t>
            </a:r>
            <a:r>
              <a:rPr lang="en-US" sz="1300" dirty="0"/>
              <a:t>Such lower bounds provide useful tools for algorithm designers. We can easily know the best achievable performance without testing particular algorithms, and the bounds can be used as benchmarks for evaluating algorithms. Also the bounds can provide insights into the TDE behaviors. </a:t>
            </a:r>
            <a:r>
              <a:rPr lang="en-US" baseline="0" dirty="0" smtClean="0"/>
              <a:t>I follow the </a:t>
            </a:r>
            <a:r>
              <a:rPr lang="en-US" baseline="0" dirty="0" err="1" smtClean="0"/>
              <a:t>Ziv-Zakai</a:t>
            </a:r>
            <a:r>
              <a:rPr lang="en-US" baseline="0" dirty="0" smtClean="0"/>
              <a:t> approach on the bound development because it is tighter than CRB at low-to-mid SNRs. In the literature some bounds exist for deterministic channels or flat-fading channels, and an average ZZB has been developed for random multipath channels, assuming receivers know the channel realizations. But, my development of the ZZB assumes the channel knowledge is unknown to receivers, and receivers only know the channel statistics. So the ZZBs are more realistic. Also, ZZBs usually don’t have closed-form expressions, and fast evaluation methods are desired. That’s why I worked on the efficient computing method for ZZB. </a:t>
            </a:r>
          </a:p>
          <a:p>
            <a:endParaRPr lang="en-US" baseline="0" dirty="0" smtClean="0"/>
          </a:p>
          <a:p>
            <a:r>
              <a:rPr lang="en-US" baseline="0" dirty="0" smtClean="0"/>
              <a:t>By the two-stage localization model, we know the errors from the 1</a:t>
            </a:r>
            <a:r>
              <a:rPr lang="en-US" baseline="30000" dirty="0" smtClean="0"/>
              <a:t>st</a:t>
            </a:r>
            <a:r>
              <a:rPr lang="en-US" baseline="0" dirty="0" smtClean="0"/>
              <a:t>-stage time delay estimation will propagate to the 2</a:t>
            </a:r>
            <a:r>
              <a:rPr lang="en-US" baseline="30000" dirty="0" smtClean="0"/>
              <a:t>nd</a:t>
            </a:r>
            <a:r>
              <a:rPr lang="en-US" baseline="0" dirty="0" smtClean="0"/>
              <a:t>-stage position estimation. The 2</a:t>
            </a:r>
            <a:r>
              <a:rPr lang="en-US" baseline="30000" dirty="0" smtClean="0"/>
              <a:t>nd</a:t>
            </a:r>
            <a:r>
              <a:rPr lang="en-US" baseline="0" dirty="0" smtClean="0"/>
              <a:t> part research is on the performance of </a:t>
            </a:r>
            <a:r>
              <a:rPr lang="en-US" baseline="0" dirty="0" err="1" smtClean="0"/>
              <a:t>ToA</a:t>
            </a:r>
            <a:r>
              <a:rPr lang="en-US" baseline="0" dirty="0" smtClean="0"/>
              <a:t> location estimators in multipath channels. The NLOS TDE errors are usually modeled as a bias in range measurement. In the literature some special cases have been discussed for deterministic or uniformly distributed random bias. In my development, the bias is generally modeled as either deterministic, or random following some common distributions. Based on these models I develop the error analysis for typical estimators, and also develop the CRBs. </a:t>
            </a:r>
          </a:p>
          <a:p>
            <a:endParaRPr lang="en-US" baseline="0" dirty="0" smtClean="0"/>
          </a:p>
          <a:p>
            <a:r>
              <a:rPr lang="en-US" baseline="0" dirty="0" smtClean="0"/>
              <a:t>In the following, I’ll go over these two parts separately, starting from the work on the TDE bounds development.</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7</a:t>
            </a:fld>
            <a:endParaRPr lang="en-US" dirty="0"/>
          </a:p>
        </p:txBody>
      </p:sp>
    </p:spTree>
    <p:extLst>
      <p:ext uri="{BB962C8B-B14F-4D97-AF65-F5344CB8AC3E}">
        <p14:creationId xmlns:p14="http://schemas.microsoft.com/office/powerpoint/2010/main" val="138949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first part research is on the </a:t>
            </a:r>
            <a:r>
              <a:rPr lang="en-US" baseline="0" dirty="0" err="1" smtClean="0"/>
              <a:t>Ziv-Zakai</a:t>
            </a:r>
            <a:r>
              <a:rPr lang="en-US" baseline="0" dirty="0" smtClean="0"/>
              <a:t> bounds for TDE in unknown random multipath channels. In this part, I’ll firstly introduce the signal and channel models, and then go over the bound development procedure for pulsed signal. I also propose the MGF approach for efficiently evaluating the ZZB. The asymptotic analysis is performed at both low and high SNR regimes. For comparison I develop the ECRB, MAP and Generalized ML estimators. The ZZB development for frequency hopping transmission is similar as the pulsed signal version, but it has the special feature of frequency diversity. And some numerical examples will show the ZZB behaviors.</a:t>
            </a:r>
            <a:endParaRPr lang="en-US" dirty="0"/>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8</a:t>
            </a:fld>
            <a:endParaRPr lang="en-US" dirty="0"/>
          </a:p>
        </p:txBody>
      </p:sp>
    </p:spTree>
    <p:extLst>
      <p:ext uri="{BB962C8B-B14F-4D97-AF65-F5344CB8AC3E}">
        <p14:creationId xmlns:p14="http://schemas.microsoft.com/office/powerpoint/2010/main" val="3230402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begin by </a:t>
            </a:r>
            <a:r>
              <a:rPr lang="en-US" baseline="0" dirty="0" smtClean="0"/>
              <a:t>the original development by </a:t>
            </a:r>
            <a:r>
              <a:rPr lang="en-US" baseline="0" dirty="0" err="1" smtClean="0"/>
              <a:t>Ziv</a:t>
            </a:r>
            <a:r>
              <a:rPr lang="en-US" baseline="0" dirty="0" smtClean="0"/>
              <a:t> and </a:t>
            </a:r>
            <a:r>
              <a:rPr lang="en-US" baseline="0" dirty="0" err="1" smtClean="0"/>
              <a:t>Zakai</a:t>
            </a:r>
            <a:r>
              <a:rPr lang="en-US" baseline="0" dirty="0" smtClean="0"/>
              <a:t>. They consider the received signal r(t) in this equation. The unknown time delay t0 is assumed uniformly distributed from 0 to T, and \alpha is the nuisance parameter such as channel gain and phase. </a:t>
            </a:r>
            <a:r>
              <a:rPr lang="en-US" sz="1300" dirty="0"/>
              <a:t>In general, it’s impossible to calculate the minimal estimation error when the s function is a nonlinear with respect to t0. The ZZB approach is based on a binary detection problem. Suppose there are only two possible time delays in the duration from 0 to T, one delay is a, and the other is a+\delta. These two possible delays are known to both the transmitter and the receiver. The receiver estimates the time delay as </a:t>
            </a:r>
            <a:r>
              <a:rPr lang="en-US" sz="1300" dirty="0" err="1"/>
              <a:t>t_hat</a:t>
            </a:r>
            <a:r>
              <a:rPr lang="en-US" sz="1300" dirty="0"/>
              <a:t> by an arbitrary estimator, and make a decision from the two possible delays if the estimate is closer to one of them. If </a:t>
            </a:r>
            <a:r>
              <a:rPr lang="en-US" sz="1300" dirty="0" err="1"/>
              <a:t>t_hat</a:t>
            </a:r>
            <a:r>
              <a:rPr lang="en-US" sz="1300" dirty="0"/>
              <a:t> is closer to a, then the decision is made in favor of H_0; otherwise it decides on H_1. The error probability of this binary hypothesis testing can be expressed as the right side of this inequality, and it should be lower bounded by the minimum error probability </a:t>
            </a:r>
            <a:r>
              <a:rPr lang="en-US" sz="1300" dirty="0" err="1"/>
              <a:t>Pe</a:t>
            </a:r>
            <a:r>
              <a:rPr lang="en-US" sz="1300" dirty="0"/>
              <a:t>(a, a+\Delta) of an optimum detector. In most cases it’s independent of a, so it’s denoted as </a:t>
            </a:r>
            <a:r>
              <a:rPr lang="en-US" sz="1300" dirty="0" err="1"/>
              <a:t>Pe</a:t>
            </a:r>
            <a:r>
              <a:rPr lang="en-US" sz="1300" dirty="0"/>
              <a:t>(\Delta). This minimum error probability </a:t>
            </a:r>
            <a:r>
              <a:rPr lang="en-US" sz="1300" dirty="0" err="1"/>
              <a:t>Pe</a:t>
            </a:r>
            <a:r>
              <a:rPr lang="en-US" sz="1300" dirty="0"/>
              <a:t> is for the particular time delay \Delta. We integrate the both side from 0 to T plus some approximations, and we can find the classic expression of ZZB, that is \epsilon^2  the mean-square error by arbitrary estimator is bounded by this integration on </a:t>
            </a:r>
            <a:r>
              <a:rPr lang="en-US" sz="1300" dirty="0" err="1"/>
              <a:t>Pe</a:t>
            </a:r>
            <a:r>
              <a:rPr lang="en-US" sz="1300" dirty="0"/>
              <a:t>(\Delta). By this expression it’s obvious that the key step in developing the ZZB is to find the minimum error probability </a:t>
            </a:r>
            <a:r>
              <a:rPr lang="en-US" sz="1300" dirty="0" err="1"/>
              <a:t>Pe</a:t>
            </a:r>
            <a:r>
              <a:rPr lang="en-US" sz="1300" dirty="0"/>
              <a:t>. So, for a particular case of interest, how to find </a:t>
            </a:r>
            <a:r>
              <a:rPr lang="en-US" sz="1300" dirty="0" err="1"/>
              <a:t>Pe</a:t>
            </a:r>
            <a:r>
              <a:rPr lang="en-US" sz="1300" dirty="0"/>
              <a:t>(\Delta) becomes the critical question.</a:t>
            </a:r>
          </a:p>
        </p:txBody>
      </p:sp>
      <p:sp>
        <p:nvSpPr>
          <p:cNvPr id="4" name="Footer Placeholder 3"/>
          <p:cNvSpPr>
            <a:spLocks noGrp="1"/>
          </p:cNvSpPr>
          <p:nvPr>
            <p:ph type="ftr" sz="quarter" idx="10"/>
          </p:nvPr>
        </p:nvSpPr>
        <p:spPr>
          <a:xfrm>
            <a:off x="0" y="9516039"/>
            <a:ext cx="2983495" cy="500936"/>
          </a:xfrm>
          <a:prstGeom prst="rect">
            <a:avLst/>
          </a:prstGeom>
        </p:spPr>
        <p:txBody>
          <a:bodyPr lIns="95674" tIns="47837" rIns="95674" bIns="47837"/>
          <a:lstStyle/>
          <a:p>
            <a:r>
              <a:rPr lang="en-US" smtClean="0"/>
              <a:t>Performance of Time Delay Estimation and Range-Based Localization in Wireless Multipath Environments</a:t>
            </a:r>
            <a:endParaRPr lang="en-US" dirty="0"/>
          </a:p>
        </p:txBody>
      </p:sp>
      <p:sp>
        <p:nvSpPr>
          <p:cNvPr id="5" name="Slide Number Placeholder 4"/>
          <p:cNvSpPr>
            <a:spLocks noGrp="1"/>
          </p:cNvSpPr>
          <p:nvPr>
            <p:ph type="sldNum" sz="quarter" idx="11"/>
          </p:nvPr>
        </p:nvSpPr>
        <p:spPr>
          <a:xfrm>
            <a:off x="3899900" y="9516039"/>
            <a:ext cx="2983495" cy="500936"/>
          </a:xfrm>
          <a:prstGeom prst="rect">
            <a:avLst/>
          </a:prstGeom>
        </p:spPr>
        <p:txBody>
          <a:bodyPr lIns="95674" tIns="47837" rIns="95674" bIns="47837"/>
          <a:lstStyle/>
          <a:p>
            <a:pPr>
              <a:defRPr/>
            </a:pPr>
            <a:fld id="{928E22AF-7E18-4194-847E-E5E211D6663C}" type="slidenum">
              <a:rPr lang="en-US" smtClean="0"/>
              <a:pPr>
                <a:defRPr/>
              </a:pPr>
              <a:t>9</a:t>
            </a:fld>
            <a:endParaRPr lang="en-US" dirty="0"/>
          </a:p>
        </p:txBody>
      </p:sp>
    </p:spTree>
    <p:extLst>
      <p:ext uri="{BB962C8B-B14F-4D97-AF65-F5344CB8AC3E}">
        <p14:creationId xmlns:p14="http://schemas.microsoft.com/office/powerpoint/2010/main" val="183200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dirty="0"/>
              <a:t>Click to edit Master subtitle style</a:t>
            </a:r>
          </a:p>
        </p:txBody>
      </p:sp>
    </p:spTree>
    <p:extLst>
      <p:ext uri="{BB962C8B-B14F-4D97-AF65-F5344CB8AC3E}">
        <p14:creationId xmlns:p14="http://schemas.microsoft.com/office/powerpoint/2010/main" val="33847431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220650A-ED67-4369-BD46-5BC38E906531}" type="slidenum">
              <a:rPr lang="en-US"/>
              <a:pPr>
                <a:defRPr/>
              </a:pPr>
              <a:t>‹#›</a:t>
            </a:fld>
            <a:endParaRPr lang="en-US" dirty="0"/>
          </a:p>
        </p:txBody>
      </p:sp>
    </p:spTree>
    <p:extLst>
      <p:ext uri="{BB962C8B-B14F-4D97-AF65-F5344CB8AC3E}">
        <p14:creationId xmlns:p14="http://schemas.microsoft.com/office/powerpoint/2010/main" val="781117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93A5A60-DC4A-4186-B388-C5148D20C919}" type="slidenum">
              <a:rPr lang="en-US"/>
              <a:pPr>
                <a:defRPr/>
              </a:pPr>
              <a:t>‹#›</a:t>
            </a:fld>
            <a:endParaRPr lang="en-US" dirty="0"/>
          </a:p>
        </p:txBody>
      </p:sp>
    </p:spTree>
    <p:extLst>
      <p:ext uri="{BB962C8B-B14F-4D97-AF65-F5344CB8AC3E}">
        <p14:creationId xmlns:p14="http://schemas.microsoft.com/office/powerpoint/2010/main" val="8299241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dirty="0" smtClean="0"/>
          </a:p>
        </p:txBody>
      </p:sp>
      <p:sp>
        <p:nvSpPr>
          <p:cNvPr id="4" name="Footer Placeholder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34728400-6875-4C50-9E4A-01B4F665A24D}" type="slidenum">
              <a:rPr lang="en-US"/>
              <a:pPr>
                <a:defRPr/>
              </a:pPr>
              <a:t>‹#›</a:t>
            </a:fld>
            <a:endParaRPr lang="en-US" dirty="0"/>
          </a:p>
        </p:txBody>
      </p:sp>
    </p:spTree>
    <p:extLst>
      <p:ext uri="{BB962C8B-B14F-4D97-AF65-F5344CB8AC3E}">
        <p14:creationId xmlns:p14="http://schemas.microsoft.com/office/powerpoint/2010/main" val="39336858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5334000"/>
          </a:xfrm>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7543800" y="6553200"/>
            <a:ext cx="1143000" cy="304800"/>
          </a:xfrm>
        </p:spPr>
        <p:txBody>
          <a:bodyPr/>
          <a:lstStyle/>
          <a:p>
            <a:pPr>
              <a:defRPr/>
            </a:pPr>
            <a:fld id="{E4011FDD-A64F-4116-88CC-608CF5AAEB4E}" type="slidenum">
              <a:rPr lang="en-US" smtClean="0"/>
              <a:pPr>
                <a:defRPr/>
              </a:pPr>
              <a:t>‹#›</a:t>
            </a:fld>
            <a:endParaRPr lang="en-US" dirty="0"/>
          </a:p>
        </p:txBody>
      </p:sp>
    </p:spTree>
    <p:extLst>
      <p:ext uri="{BB962C8B-B14F-4D97-AF65-F5344CB8AC3E}">
        <p14:creationId xmlns:p14="http://schemas.microsoft.com/office/powerpoint/2010/main" val="955801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E0433AF5-816E-4707-8DAE-FDDA5113F326}" type="slidenum">
              <a:rPr lang="en-US"/>
              <a:pPr>
                <a:defRPr/>
              </a:pPr>
              <a:t>‹#›</a:t>
            </a:fld>
            <a:endParaRPr lang="en-US" dirty="0"/>
          </a:p>
        </p:txBody>
      </p:sp>
    </p:spTree>
    <p:extLst>
      <p:ext uri="{BB962C8B-B14F-4D97-AF65-F5344CB8AC3E}">
        <p14:creationId xmlns:p14="http://schemas.microsoft.com/office/powerpoint/2010/main" val="32696413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15126FB4-EC9F-441F-9305-E854658EA0F4}" type="slidenum">
              <a:rPr lang="en-US"/>
              <a:pPr>
                <a:defRPr/>
              </a:pPr>
              <a:t>‹#›</a:t>
            </a:fld>
            <a:endParaRPr lang="en-US" dirty="0"/>
          </a:p>
        </p:txBody>
      </p:sp>
    </p:spTree>
    <p:extLst>
      <p:ext uri="{BB962C8B-B14F-4D97-AF65-F5344CB8AC3E}">
        <p14:creationId xmlns:p14="http://schemas.microsoft.com/office/powerpoint/2010/main" val="1192853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8" name="Rectangle 4"/>
          <p:cNvSpPr>
            <a:spLocks noGrp="1" noChangeArrowheads="1"/>
          </p:cNvSpPr>
          <p:nvPr>
            <p:ph type="sldNum" sz="quarter" idx="11"/>
          </p:nvPr>
        </p:nvSpPr>
        <p:spPr>
          <a:ln/>
        </p:spPr>
        <p:txBody>
          <a:bodyPr/>
          <a:lstStyle>
            <a:lvl1pPr>
              <a:defRPr/>
            </a:lvl1pPr>
          </a:lstStyle>
          <a:p>
            <a:pPr>
              <a:defRPr/>
            </a:pPr>
            <a:fld id="{BDA8F652-FC6C-4256-A376-A9A6C42F5F2F}" type="slidenum">
              <a:rPr lang="en-US"/>
              <a:pPr>
                <a:defRPr/>
              </a:pPr>
              <a:t>‹#›</a:t>
            </a:fld>
            <a:endParaRPr lang="en-US" dirty="0"/>
          </a:p>
        </p:txBody>
      </p:sp>
    </p:spTree>
    <p:extLst>
      <p:ext uri="{BB962C8B-B14F-4D97-AF65-F5344CB8AC3E}">
        <p14:creationId xmlns:p14="http://schemas.microsoft.com/office/powerpoint/2010/main" val="30848479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4" name="Rectangle 4"/>
          <p:cNvSpPr>
            <a:spLocks noGrp="1" noChangeArrowheads="1"/>
          </p:cNvSpPr>
          <p:nvPr>
            <p:ph type="sldNum" sz="quarter" idx="11"/>
          </p:nvPr>
        </p:nvSpPr>
        <p:spPr>
          <a:ln/>
        </p:spPr>
        <p:txBody>
          <a:bodyPr/>
          <a:lstStyle>
            <a:lvl1pPr>
              <a:defRPr/>
            </a:lvl1pPr>
          </a:lstStyle>
          <a:p>
            <a:pPr>
              <a:defRPr/>
            </a:pPr>
            <a:fld id="{FA61C20F-83B8-4742-BCFA-EB6C49FE0362}" type="slidenum">
              <a:rPr lang="en-US"/>
              <a:pPr>
                <a:defRPr/>
              </a:pPr>
              <a:t>‹#›</a:t>
            </a:fld>
            <a:endParaRPr lang="en-US" dirty="0"/>
          </a:p>
        </p:txBody>
      </p:sp>
    </p:spTree>
    <p:extLst>
      <p:ext uri="{BB962C8B-B14F-4D97-AF65-F5344CB8AC3E}">
        <p14:creationId xmlns:p14="http://schemas.microsoft.com/office/powerpoint/2010/main" val="15864366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3" name="Rectangle 4"/>
          <p:cNvSpPr>
            <a:spLocks noGrp="1" noChangeArrowheads="1"/>
          </p:cNvSpPr>
          <p:nvPr>
            <p:ph type="sldNum" sz="quarter" idx="11"/>
          </p:nvPr>
        </p:nvSpPr>
        <p:spPr>
          <a:ln/>
        </p:spPr>
        <p:txBody>
          <a:bodyPr/>
          <a:lstStyle>
            <a:lvl1pPr>
              <a:defRPr/>
            </a:lvl1pPr>
          </a:lstStyle>
          <a:p>
            <a:pPr>
              <a:defRPr/>
            </a:pPr>
            <a:fld id="{1B7A2531-FB09-4D1F-A647-92DAD7DCD091}" type="slidenum">
              <a:rPr lang="en-US"/>
              <a:pPr>
                <a:defRPr/>
              </a:pPr>
              <a:t>‹#›</a:t>
            </a:fld>
            <a:endParaRPr lang="en-US" dirty="0"/>
          </a:p>
        </p:txBody>
      </p:sp>
    </p:spTree>
    <p:extLst>
      <p:ext uri="{BB962C8B-B14F-4D97-AF65-F5344CB8AC3E}">
        <p14:creationId xmlns:p14="http://schemas.microsoft.com/office/powerpoint/2010/main" val="14972828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4EA4AB54-6A9E-4A67-8A34-317BC028C5CD}" type="slidenum">
              <a:rPr lang="en-US"/>
              <a:pPr>
                <a:defRPr/>
              </a:pPr>
              <a:t>‹#›</a:t>
            </a:fld>
            <a:endParaRPr lang="en-US" dirty="0"/>
          </a:p>
        </p:txBody>
      </p:sp>
    </p:spTree>
    <p:extLst>
      <p:ext uri="{BB962C8B-B14F-4D97-AF65-F5344CB8AC3E}">
        <p14:creationId xmlns:p14="http://schemas.microsoft.com/office/powerpoint/2010/main" val="19041211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xfrm>
            <a:off x="457200" y="6553200"/>
            <a:ext cx="7315200" cy="304800"/>
          </a:xfrm>
          <a:prstGeom prst="rect">
            <a:avLst/>
          </a:prstGeom>
          <a:ln/>
        </p:spPr>
        <p:txBody>
          <a:bodyPr/>
          <a:lstStyle>
            <a:lvl1pPr>
              <a:defRPr/>
            </a:lvl1pPr>
          </a:lstStyle>
          <a:p>
            <a:pPr>
              <a:defRPr/>
            </a:pPr>
            <a:r>
              <a:rPr lang="en-US" dirty="0" smtClean="0"/>
              <a:t>Performance of TDE and Range-Based Localization in Wireless Channels</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EE970DF5-0A8A-4C6C-9B35-4FAE365C495A}" type="slidenum">
              <a:rPr lang="en-US"/>
              <a:pPr>
                <a:defRPr/>
              </a:pPr>
              <a:t>‹#›</a:t>
            </a:fld>
            <a:endParaRPr lang="en-US" dirty="0"/>
          </a:p>
        </p:txBody>
      </p:sp>
    </p:spTree>
    <p:extLst>
      <p:ext uri="{BB962C8B-B14F-4D97-AF65-F5344CB8AC3E}">
        <p14:creationId xmlns:p14="http://schemas.microsoft.com/office/powerpoint/2010/main" val="3840664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6" name="Rectangle 4"/>
          <p:cNvSpPr>
            <a:spLocks noGrp="1" noChangeArrowheads="1"/>
          </p:cNvSpPr>
          <p:nvPr>
            <p:ph type="sldNum" sz="quarter" idx="4"/>
          </p:nvPr>
        </p:nvSpPr>
        <p:spPr bwMode="auto">
          <a:xfrm>
            <a:off x="7848600" y="6553200"/>
            <a:ext cx="8382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709ACAE-7B4C-4C00-AC27-7723DA16A293}" type="slidenum">
              <a:rPr lang="en-US"/>
              <a:pPr>
                <a:defRPr/>
              </a:pPr>
              <a:t>‹#›</a:t>
            </a:fld>
            <a:endParaRPr lang="en-US" dirty="0"/>
          </a:p>
        </p:txBody>
      </p:sp>
      <p:grpSp>
        <p:nvGrpSpPr>
          <p:cNvPr id="1028"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dirty="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15"/>
          <p:cNvSpPr>
            <a:spLocks noGrp="1" noChangeArrowheads="1"/>
          </p:cNvSpPr>
          <p:nvPr>
            <p:ph type="body" idx="1"/>
          </p:nvPr>
        </p:nvSpPr>
        <p:spPr bwMode="auto">
          <a:xfrm>
            <a:off x="457200" y="1219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7" name="Picture 16" descr="ucr_logo_cmyk.tif"/>
          <p:cNvPicPr>
            <a:picLocks noChangeAspect="1"/>
          </p:cNvPicPr>
          <p:nvPr userDrawn="1"/>
        </p:nvPicPr>
        <p:blipFill>
          <a:blip r:embed="rId14" cstate="print"/>
          <a:stretch>
            <a:fillRect/>
          </a:stretch>
        </p:blipFill>
        <p:spPr>
          <a:xfrm>
            <a:off x="7671274" y="152400"/>
            <a:ext cx="1091726" cy="233629"/>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10.xml"/><Relationship Id="rId5" Type="http://schemas.openxmlformats.org/officeDocument/2006/relationships/slideLayout" Target="../slideLayouts/slideLayout2.xml"/><Relationship Id="rId10" Type="http://schemas.openxmlformats.org/officeDocument/2006/relationships/image" Target="../media/image21.png"/><Relationship Id="rId4" Type="http://schemas.openxmlformats.org/officeDocument/2006/relationships/tags" Target="../tags/tag13.xml"/><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5.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4.png"/><Relationship Id="rId2" Type="http://schemas.openxmlformats.org/officeDocument/2006/relationships/tags" Target="../tags/tag15.xml"/><Relationship Id="rId16" Type="http://schemas.openxmlformats.org/officeDocument/2006/relationships/image" Target="../media/image28.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3.png"/><Relationship Id="rId5" Type="http://schemas.openxmlformats.org/officeDocument/2006/relationships/tags" Target="../tags/tag18.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tags" Target="../tags/tag17.xml"/><Relationship Id="rId9" Type="http://schemas.openxmlformats.org/officeDocument/2006/relationships/notesSlide" Target="../notesSlides/notesSlide11.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31.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0.png"/><Relationship Id="rId17" Type="http://schemas.openxmlformats.org/officeDocument/2006/relationships/image" Target="../media/image34.png"/><Relationship Id="rId2" Type="http://schemas.openxmlformats.org/officeDocument/2006/relationships/tags" Target="../tags/tag22.xml"/><Relationship Id="rId16" Type="http://schemas.openxmlformats.org/officeDocument/2006/relationships/image" Target="../media/image33.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9.png"/><Relationship Id="rId5" Type="http://schemas.openxmlformats.org/officeDocument/2006/relationships/tags" Target="../tags/tag25.xml"/><Relationship Id="rId15" Type="http://schemas.openxmlformats.org/officeDocument/2006/relationships/image" Target="../media/image32.png"/><Relationship Id="rId10" Type="http://schemas.openxmlformats.org/officeDocument/2006/relationships/notesSlide" Target="../notesSlides/notesSlide12.xml"/><Relationship Id="rId4" Type="http://schemas.openxmlformats.org/officeDocument/2006/relationships/tags" Target="../tags/tag24.xml"/><Relationship Id="rId9" Type="http://schemas.openxmlformats.org/officeDocument/2006/relationships/slideLayout" Target="../slideLayouts/slideLayout2.xml"/><Relationship Id="rId1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tags" Target="../tags/tag31.xml"/><Relationship Id="rId21" Type="http://schemas.openxmlformats.org/officeDocument/2006/relationships/image" Target="../media/image43.png"/><Relationship Id="rId7" Type="http://schemas.openxmlformats.org/officeDocument/2006/relationships/tags" Target="../tags/tag35.xml"/><Relationship Id="rId12" Type="http://schemas.openxmlformats.org/officeDocument/2006/relationships/notesSlide" Target="../notesSlides/notesSlide13.xml"/><Relationship Id="rId17" Type="http://schemas.openxmlformats.org/officeDocument/2006/relationships/image" Target="../media/image39.png"/><Relationship Id="rId2" Type="http://schemas.openxmlformats.org/officeDocument/2006/relationships/tags" Target="../tags/tag30.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Layout" Target="../slideLayouts/slideLayout2.xml"/><Relationship Id="rId5" Type="http://schemas.openxmlformats.org/officeDocument/2006/relationships/tags" Target="../tags/tag33.xml"/><Relationship Id="rId15" Type="http://schemas.openxmlformats.org/officeDocument/2006/relationships/image" Target="../media/image37.png"/><Relationship Id="rId10" Type="http://schemas.openxmlformats.org/officeDocument/2006/relationships/tags" Target="../tags/tag38.xml"/><Relationship Id="rId19" Type="http://schemas.openxmlformats.org/officeDocument/2006/relationships/image" Target="../media/image41.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36.png"/><Relationship Id="rId22"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13" Type="http://schemas.openxmlformats.org/officeDocument/2006/relationships/image" Target="../media/image49.png"/><Relationship Id="rId3" Type="http://schemas.openxmlformats.org/officeDocument/2006/relationships/tags" Target="../tags/tag41.xml"/><Relationship Id="rId7" Type="http://schemas.openxmlformats.org/officeDocument/2006/relationships/slideLayout" Target="../slideLayouts/slideLayout2.xml"/><Relationship Id="rId12" Type="http://schemas.openxmlformats.org/officeDocument/2006/relationships/image" Target="../media/image48.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47.png"/><Relationship Id="rId5" Type="http://schemas.openxmlformats.org/officeDocument/2006/relationships/tags" Target="../tags/tag43.xml"/><Relationship Id="rId10" Type="http://schemas.openxmlformats.org/officeDocument/2006/relationships/image" Target="../media/image46.png"/><Relationship Id="rId4" Type="http://schemas.openxmlformats.org/officeDocument/2006/relationships/tags" Target="../tags/tag42.xml"/><Relationship Id="rId9" Type="http://schemas.openxmlformats.org/officeDocument/2006/relationships/image" Target="../media/image45.png"/><Relationship Id="rId1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47.xml"/><Relationship Id="rId7" Type="http://schemas.openxmlformats.org/officeDocument/2006/relationships/notesSlide" Target="../notesSlides/notesSlide16.xml"/><Relationship Id="rId12" Type="http://schemas.openxmlformats.org/officeDocument/2006/relationships/image" Target="../media/image56.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2.xml"/><Relationship Id="rId11" Type="http://schemas.openxmlformats.org/officeDocument/2006/relationships/image" Target="../media/image55.png"/><Relationship Id="rId5" Type="http://schemas.openxmlformats.org/officeDocument/2006/relationships/tags" Target="../tags/tag49.xml"/><Relationship Id="rId10" Type="http://schemas.openxmlformats.org/officeDocument/2006/relationships/image" Target="../media/image54.png"/><Relationship Id="rId4" Type="http://schemas.openxmlformats.org/officeDocument/2006/relationships/tags" Target="../tags/tag48.xml"/><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13" Type="http://schemas.openxmlformats.org/officeDocument/2006/relationships/image" Target="../media/image62.png"/><Relationship Id="rId3" Type="http://schemas.openxmlformats.org/officeDocument/2006/relationships/tags" Target="../tags/tag52.xml"/><Relationship Id="rId7" Type="http://schemas.openxmlformats.org/officeDocument/2006/relationships/slideLayout" Target="../slideLayouts/slideLayout2.xml"/><Relationship Id="rId12" Type="http://schemas.openxmlformats.org/officeDocument/2006/relationships/image" Target="../media/image61.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60.png"/><Relationship Id="rId5" Type="http://schemas.openxmlformats.org/officeDocument/2006/relationships/tags" Target="../tags/tag54.xml"/><Relationship Id="rId10" Type="http://schemas.openxmlformats.org/officeDocument/2006/relationships/image" Target="../media/image59.png"/><Relationship Id="rId4" Type="http://schemas.openxmlformats.org/officeDocument/2006/relationships/tags" Target="../tags/tag53.xml"/><Relationship Id="rId9" Type="http://schemas.openxmlformats.org/officeDocument/2006/relationships/image" Target="../media/image58.png"/><Relationship Id="rId14"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58.xml"/><Relationship Id="rId7" Type="http://schemas.openxmlformats.org/officeDocument/2006/relationships/image" Target="../media/image6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19.xml"/><Relationship Id="rId5" Type="http://schemas.openxmlformats.org/officeDocument/2006/relationships/slideLayout" Target="../slideLayouts/slideLayout2.xml"/><Relationship Id="rId10" Type="http://schemas.openxmlformats.org/officeDocument/2006/relationships/image" Target="../media/image67.png"/><Relationship Id="rId4" Type="http://schemas.openxmlformats.org/officeDocument/2006/relationships/tags" Target="../tags/tag59.xml"/><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13" Type="http://schemas.openxmlformats.org/officeDocument/2006/relationships/image" Target="../media/image73.png"/><Relationship Id="rId3" Type="http://schemas.openxmlformats.org/officeDocument/2006/relationships/tags" Target="../tags/tag62.xml"/><Relationship Id="rId7" Type="http://schemas.openxmlformats.org/officeDocument/2006/relationships/slideLayout" Target="../slideLayouts/slideLayout2.xml"/><Relationship Id="rId12" Type="http://schemas.openxmlformats.org/officeDocument/2006/relationships/image" Target="../media/image72.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71.png"/><Relationship Id="rId5" Type="http://schemas.openxmlformats.org/officeDocument/2006/relationships/tags" Target="../tags/tag64.xml"/><Relationship Id="rId10" Type="http://schemas.openxmlformats.org/officeDocument/2006/relationships/image" Target="../media/image70.png"/><Relationship Id="rId4" Type="http://schemas.openxmlformats.org/officeDocument/2006/relationships/tags" Target="../tags/tag63.xml"/><Relationship Id="rId9" Type="http://schemas.openxmlformats.org/officeDocument/2006/relationships/image" Target="../media/image69.png"/><Relationship Id="rId14" Type="http://schemas.openxmlformats.org/officeDocument/2006/relationships/image" Target="../media/image74.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13" Type="http://schemas.openxmlformats.org/officeDocument/2006/relationships/image" Target="../media/image79.png"/><Relationship Id="rId3" Type="http://schemas.openxmlformats.org/officeDocument/2006/relationships/tags" Target="../tags/tag68.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77.png"/><Relationship Id="rId5" Type="http://schemas.openxmlformats.org/officeDocument/2006/relationships/tags" Target="../tags/tag70.xml"/><Relationship Id="rId10" Type="http://schemas.openxmlformats.org/officeDocument/2006/relationships/image" Target="../media/image76.png"/><Relationship Id="rId4" Type="http://schemas.openxmlformats.org/officeDocument/2006/relationships/tags" Target="../tags/tag69.xml"/><Relationship Id="rId9" Type="http://schemas.openxmlformats.org/officeDocument/2006/relationships/image" Target="../media/image75.png"/><Relationship Id="rId14" Type="http://schemas.openxmlformats.org/officeDocument/2006/relationships/image" Target="../media/image80.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4.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83.png"/><Relationship Id="rId2" Type="http://schemas.openxmlformats.org/officeDocument/2006/relationships/tags" Target="../tags/tag73.xml"/><Relationship Id="rId16" Type="http://schemas.openxmlformats.org/officeDocument/2006/relationships/image" Target="../media/image87.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82.png"/><Relationship Id="rId5" Type="http://schemas.openxmlformats.org/officeDocument/2006/relationships/tags" Target="../tags/tag76.xml"/><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tags" Target="../tags/tag75.xml"/><Relationship Id="rId9" Type="http://schemas.openxmlformats.org/officeDocument/2006/relationships/notesSlide" Target="../notesSlides/notesSlide26.xml"/><Relationship Id="rId14"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1.xml"/><Relationship Id="rId7" Type="http://schemas.openxmlformats.org/officeDocument/2006/relationships/image" Target="../media/image89.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8.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tags" Target="../tags/tag83.xml"/><Relationship Id="rId16" Type="http://schemas.openxmlformats.org/officeDocument/2006/relationships/image" Target="../media/image96.png"/><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1.png"/><Relationship Id="rId5" Type="http://schemas.openxmlformats.org/officeDocument/2006/relationships/tags" Target="../tags/tag86.xml"/><Relationship Id="rId15" Type="http://schemas.openxmlformats.org/officeDocument/2006/relationships/image" Target="../media/image95.png"/><Relationship Id="rId10" Type="http://schemas.openxmlformats.org/officeDocument/2006/relationships/notesSlide" Target="../notesSlides/notesSlide28.xml"/><Relationship Id="rId4" Type="http://schemas.openxmlformats.org/officeDocument/2006/relationships/tags" Target="../tags/tag85.xml"/><Relationship Id="rId9" Type="http://schemas.openxmlformats.org/officeDocument/2006/relationships/slideLayout" Target="../slideLayouts/slideLayout2.xml"/><Relationship Id="rId14" Type="http://schemas.openxmlformats.org/officeDocument/2006/relationships/image" Target="../media/image94.png"/></Relationships>
</file>

<file path=ppt/slides/_rels/slide29.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0.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03.emf"/><Relationship Id="rId4" Type="http://schemas.openxmlformats.org/officeDocument/2006/relationships/image" Target="../media/image102.emf"/></Relationships>
</file>

<file path=ppt/slides/_rels/slide31.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5.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3.xml"/><Relationship Id="rId16" Type="http://schemas.openxmlformats.org/officeDocument/2006/relationships/image" Target="../media/image1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0.png"/><Relationship Id="rId5" Type="http://schemas.openxmlformats.org/officeDocument/2006/relationships/tags" Target="../tags/tag6.xml"/><Relationship Id="rId15" Type="http://schemas.openxmlformats.org/officeDocument/2006/relationships/image" Target="../media/image14.png"/><Relationship Id="rId10" Type="http://schemas.openxmlformats.org/officeDocument/2006/relationships/notesSlide" Target="../notesSlides/notesSlide9.xml"/><Relationship Id="rId4" Type="http://schemas.openxmlformats.org/officeDocument/2006/relationships/tags" Target="../tags/tag5.xml"/><Relationship Id="rId9" Type="http://schemas.openxmlformats.org/officeDocument/2006/relationships/slideLayout" Target="../slideLayouts/slideLayout2.xm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2362200"/>
            <a:ext cx="6705600" cy="1752600"/>
          </a:xfrm>
        </p:spPr>
        <p:txBody>
          <a:bodyPr/>
          <a:lstStyle/>
          <a:p>
            <a:pPr algn="ctr" eaLnBrk="1" hangingPunct="1"/>
            <a:r>
              <a:rPr lang="en-US" sz="3200" dirty="0" smtClean="0"/>
              <a:t>Performance of </a:t>
            </a:r>
            <a:br>
              <a:rPr lang="en-US" sz="3200" dirty="0" smtClean="0"/>
            </a:br>
            <a:r>
              <a:rPr lang="en-US" sz="3200" dirty="0" smtClean="0"/>
              <a:t>Time Delay Estimation and Range-Based Localization</a:t>
            </a:r>
            <a:br>
              <a:rPr lang="en-US" sz="3200" dirty="0" smtClean="0"/>
            </a:br>
            <a:r>
              <a:rPr lang="en-US" sz="3200" dirty="0" smtClean="0"/>
              <a:t>in Wireless Channels</a:t>
            </a:r>
            <a:br>
              <a:rPr lang="en-US" sz="3200" dirty="0" smtClean="0"/>
            </a:br>
            <a:endParaRPr lang="en-US" sz="3200" dirty="0" smtClean="0"/>
          </a:p>
        </p:txBody>
      </p:sp>
      <p:sp>
        <p:nvSpPr>
          <p:cNvPr id="2" name="TextBox 1"/>
          <p:cNvSpPr txBox="1"/>
          <p:nvPr/>
        </p:nvSpPr>
        <p:spPr>
          <a:xfrm>
            <a:off x="3200400" y="4572000"/>
            <a:ext cx="2667000" cy="523220"/>
          </a:xfrm>
          <a:prstGeom prst="rect">
            <a:avLst/>
          </a:prstGeom>
          <a:noFill/>
        </p:spPr>
        <p:txBody>
          <a:bodyPr wrap="square" rtlCol="0">
            <a:spAutoFit/>
          </a:bodyPr>
          <a:lstStyle/>
          <a:p>
            <a:pPr algn="ctr"/>
            <a:r>
              <a:rPr lang="en-US" sz="2800" b="1" dirty="0" smtClean="0">
                <a:solidFill>
                  <a:schemeClr val="accent1">
                    <a:lumMod val="25000"/>
                  </a:schemeClr>
                </a:solidFill>
                <a:latin typeface="Comic Sans MS" pitchFamily="66" charset="0"/>
              </a:rPr>
              <a:t>Ning Liu</a:t>
            </a:r>
            <a:endParaRPr lang="en-US" sz="2800" b="1" dirty="0">
              <a:solidFill>
                <a:schemeClr val="accent1">
                  <a:lumMod val="25000"/>
                </a:schemeClr>
              </a:solidFill>
              <a:latin typeface="Comic Sans MS" pitchFamily="66" charset="0"/>
            </a:endParaRPr>
          </a:p>
        </p:txBody>
      </p:sp>
      <p:sp>
        <p:nvSpPr>
          <p:cNvPr id="5" name="TextBox 4"/>
          <p:cNvSpPr txBox="1"/>
          <p:nvPr/>
        </p:nvSpPr>
        <p:spPr>
          <a:xfrm>
            <a:off x="1295400" y="5334000"/>
            <a:ext cx="6781800" cy="1200329"/>
          </a:xfrm>
          <a:prstGeom prst="rect">
            <a:avLst/>
          </a:prstGeom>
          <a:noFill/>
        </p:spPr>
        <p:txBody>
          <a:bodyPr wrap="square" rtlCol="0">
            <a:spAutoFit/>
          </a:bodyPr>
          <a:lstStyle/>
          <a:p>
            <a:pPr algn="ctr"/>
            <a:r>
              <a:rPr lang="en-US" sz="1600" b="1" dirty="0" smtClean="0"/>
              <a:t>Wireless Information Technology Lab</a:t>
            </a:r>
          </a:p>
          <a:p>
            <a:pPr algn="ctr"/>
            <a:r>
              <a:rPr lang="en-US" sz="1600" b="1" dirty="0" smtClean="0"/>
              <a:t>Department of Electrical Engineering</a:t>
            </a:r>
          </a:p>
          <a:p>
            <a:pPr algn="ctr"/>
            <a:r>
              <a:rPr lang="en-US" sz="1600" b="1" dirty="0" smtClean="0"/>
              <a:t>University of California, Riverside</a:t>
            </a:r>
          </a:p>
          <a:p>
            <a:pPr algn="ctr"/>
            <a:endParaRPr lang="en-US" sz="1000" dirty="0" smtClean="0"/>
          </a:p>
          <a:p>
            <a:pPr algn="ctr"/>
            <a:r>
              <a:rPr lang="en-US" sz="1400" dirty="0" smtClean="0"/>
              <a:t>September 3, 2010</a:t>
            </a:r>
            <a:endParaRPr lang="en-US" sz="1400" dirty="0"/>
          </a:p>
        </p:txBody>
      </p:sp>
      <p:pic>
        <p:nvPicPr>
          <p:cNvPr id="7" name="Picture 6" descr="ucr_logo_cmyk.tif"/>
          <p:cNvPicPr>
            <a:picLocks noChangeAspect="1"/>
          </p:cNvPicPr>
          <p:nvPr/>
        </p:nvPicPr>
        <p:blipFill>
          <a:blip r:embed="rId3" cstate="print"/>
          <a:stretch>
            <a:fillRect/>
          </a:stretch>
        </p:blipFill>
        <p:spPr>
          <a:xfrm>
            <a:off x="6477000" y="228601"/>
            <a:ext cx="2438400" cy="5218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Pulsed Signal and Channel Models</a:t>
            </a:r>
            <a:endParaRPr lang="en-US" dirty="0"/>
          </a:p>
        </p:txBody>
      </p:sp>
      <p:sp>
        <p:nvSpPr>
          <p:cNvPr id="3" name="Content Placeholder 2"/>
          <p:cNvSpPr>
            <a:spLocks noGrp="1"/>
          </p:cNvSpPr>
          <p:nvPr>
            <p:ph idx="1"/>
          </p:nvPr>
        </p:nvSpPr>
        <p:spPr>
          <a:xfrm>
            <a:off x="457200" y="1143000"/>
            <a:ext cx="8229600" cy="5334000"/>
          </a:xfrm>
        </p:spPr>
        <p:txBody>
          <a:bodyPr/>
          <a:lstStyle/>
          <a:p>
            <a:pPr>
              <a:spcBef>
                <a:spcPts val="1200"/>
              </a:spcBef>
            </a:pPr>
            <a:r>
              <a:rPr lang="en-US" altLang="zh-CN" dirty="0" smtClean="0"/>
              <a:t>Transmitted pulse</a:t>
            </a:r>
            <a:endParaRPr lang="en-US" altLang="zh-CN" dirty="0"/>
          </a:p>
          <a:p>
            <a:pPr marL="0" indent="0">
              <a:spcBef>
                <a:spcPts val="1200"/>
              </a:spcBef>
              <a:buNone/>
            </a:pPr>
            <a:endParaRPr lang="en-US" dirty="0" smtClean="0"/>
          </a:p>
          <a:p>
            <a:pPr>
              <a:spcBef>
                <a:spcPts val="1200"/>
              </a:spcBef>
            </a:pPr>
            <a:r>
              <a:rPr lang="en-US" dirty="0" smtClean="0"/>
              <a:t>Multipath channel</a:t>
            </a:r>
          </a:p>
          <a:p>
            <a:pPr marL="0" indent="0">
              <a:spcBef>
                <a:spcPts val="1200"/>
              </a:spcBef>
              <a:buNone/>
            </a:pPr>
            <a:endParaRPr lang="en-US" dirty="0" smtClean="0"/>
          </a:p>
          <a:p>
            <a:pPr>
              <a:lnSpc>
                <a:spcPct val="200000"/>
              </a:lnSpc>
              <a:spcBef>
                <a:spcPts val="1200"/>
              </a:spcBef>
            </a:pPr>
            <a:r>
              <a:rPr lang="en-US" dirty="0" smtClean="0"/>
              <a:t>Received signal</a:t>
            </a:r>
          </a:p>
          <a:p>
            <a:pPr marL="0" indent="0">
              <a:spcBef>
                <a:spcPts val="1200"/>
              </a:spcBef>
              <a:buNone/>
            </a:pPr>
            <a:endParaRPr lang="en-US" altLang="zh-CN" dirty="0" smtClean="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10</a:t>
            </a:fld>
            <a:endParaRPr lang="en-US" dirty="0"/>
          </a:p>
        </p:txBody>
      </p:sp>
      <p:pic>
        <p:nvPicPr>
          <p:cNvPr id="7" name="Picture 13" descr="txp_fig.png"/>
          <p:cNvPicPr>
            <a:picLocks noChangeAspect="1"/>
          </p:cNvPicPr>
          <p:nvPr>
            <p:custDataLst>
              <p:tags r:id="rId1"/>
            </p:custDataLst>
          </p:nvPr>
        </p:nvPicPr>
        <p:blipFill>
          <a:blip r:embed="rId7" cstate="print"/>
          <a:srcRect/>
          <a:stretch>
            <a:fillRect/>
          </a:stretch>
        </p:blipFill>
        <p:spPr bwMode="auto">
          <a:xfrm>
            <a:off x="6248400" y="3157982"/>
            <a:ext cx="1676400" cy="271018"/>
          </a:xfrm>
          <a:prstGeom prst="rect">
            <a:avLst/>
          </a:prstGeom>
          <a:noFill/>
          <a:ln w="9525">
            <a:noFill/>
            <a:miter lim="800000"/>
            <a:headEnd/>
            <a:tailEnd/>
          </a:ln>
        </p:spPr>
      </p:pic>
      <p:pic>
        <p:nvPicPr>
          <p:cNvPr id="10" name="Picture 9"/>
          <p:cNvPicPr>
            <a:picLocks noChangeAspect="1"/>
          </p:cNvPicPr>
          <p:nvPr>
            <p:custDataLst>
              <p:tags r:id="rId2"/>
            </p:custDataLst>
          </p:nvPr>
        </p:nvPicPr>
        <p:blipFill>
          <a:blip r:embed="rId8" cstate="print">
            <a:lum/>
            <a:extLst>
              <a:ext uri="{28A0092B-C50C-407E-A947-70E740481C1C}">
                <a14:useLocalDpi xmlns:a14="http://schemas.microsoft.com/office/drawing/2010/main" val="0"/>
              </a:ext>
            </a:extLst>
          </a:blip>
          <a:stretch>
            <a:fillRect/>
          </a:stretch>
        </p:blipFill>
        <p:spPr>
          <a:xfrm>
            <a:off x="3276600" y="1752600"/>
            <a:ext cx="2036213" cy="407013"/>
          </a:xfrm>
          <a:prstGeom prst="rect">
            <a:avLst/>
          </a:prstGeom>
        </p:spPr>
      </p:pic>
      <p:pic>
        <p:nvPicPr>
          <p:cNvPr id="22" name="Picture 21"/>
          <p:cNvPicPr>
            <a:picLocks noChangeAspect="1"/>
          </p:cNvPicPr>
          <p:nvPr>
            <p:custDataLst>
              <p:tags r:id="rId3"/>
            </p:custDataLst>
          </p:nvPr>
        </p:nvPicPr>
        <p:blipFill>
          <a:blip r:embed="rId9" cstate="print">
            <a:lum/>
            <a:extLst>
              <a:ext uri="{28A0092B-C50C-407E-A947-70E740481C1C}">
                <a14:useLocalDpi xmlns:a14="http://schemas.microsoft.com/office/drawing/2010/main" val="0"/>
              </a:ext>
            </a:extLst>
          </a:blip>
          <a:stretch>
            <a:fillRect/>
          </a:stretch>
        </p:blipFill>
        <p:spPr>
          <a:xfrm>
            <a:off x="2343003" y="2934239"/>
            <a:ext cx="3268037" cy="723361"/>
          </a:xfrm>
          <a:prstGeom prst="rect">
            <a:avLst/>
          </a:prstGeom>
        </p:spPr>
      </p:pic>
      <p:pic>
        <p:nvPicPr>
          <p:cNvPr id="26" name="Picture 25"/>
          <p:cNvPicPr>
            <a:picLocks noChangeAspect="1"/>
          </p:cNvPicPr>
          <p:nvPr>
            <p:custDataLst>
              <p:tags r:id="rId4"/>
            </p:custDataLst>
          </p:nvPr>
        </p:nvPicPr>
        <p:blipFill>
          <a:blip r:embed="rId10" cstate="print">
            <a:lum/>
            <a:extLst>
              <a:ext uri="{28A0092B-C50C-407E-A947-70E740481C1C}">
                <a14:useLocalDpi xmlns:a14="http://schemas.microsoft.com/office/drawing/2010/main" val="0"/>
              </a:ext>
            </a:extLst>
          </a:blip>
          <a:stretch>
            <a:fillRect/>
          </a:stretch>
        </p:blipFill>
        <p:spPr>
          <a:xfrm>
            <a:off x="2249932" y="4438727"/>
            <a:ext cx="4799388" cy="11238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of Received Signal</a:t>
            </a:r>
            <a:endParaRPr lang="en-US" dirty="0"/>
          </a:p>
        </p:txBody>
      </p:sp>
      <p:sp>
        <p:nvSpPr>
          <p:cNvPr id="3" name="Content Placeholder 2"/>
          <p:cNvSpPr>
            <a:spLocks noGrp="1"/>
          </p:cNvSpPr>
          <p:nvPr>
            <p:ph idx="1"/>
          </p:nvPr>
        </p:nvSpPr>
        <p:spPr/>
        <p:txBody>
          <a:bodyPr/>
          <a:lstStyle/>
          <a:p>
            <a:r>
              <a:rPr lang="en-US" altLang="zh-CN" dirty="0"/>
              <a:t>Replace     </a:t>
            </a:r>
            <a:r>
              <a:rPr lang="en-US" altLang="zh-CN" dirty="0" smtClean="0"/>
              <a:t>by                     for </a:t>
            </a:r>
            <a:r>
              <a:rPr lang="en-US" altLang="zh-CN" dirty="0"/>
              <a:t>ZZB development:   </a:t>
            </a:r>
          </a:p>
          <a:p>
            <a:pPr>
              <a:spcBef>
                <a:spcPts val="1200"/>
              </a:spcBef>
            </a:pPr>
            <a:endParaRPr lang="en-US" dirty="0" smtClean="0"/>
          </a:p>
          <a:p>
            <a:pPr>
              <a:spcBef>
                <a:spcPts val="1200"/>
              </a:spcBef>
            </a:pPr>
            <a:r>
              <a:rPr lang="en-US" dirty="0" err="1" smtClean="0"/>
              <a:t>pdf</a:t>
            </a:r>
            <a:r>
              <a:rPr lang="en-US" dirty="0" smtClean="0"/>
              <a:t> conditioned on one channel realization:</a:t>
            </a:r>
          </a:p>
          <a:p>
            <a:endParaRPr lang="en-US" dirty="0"/>
          </a:p>
          <a:p>
            <a:endParaRPr lang="en-US" dirty="0" smtClean="0"/>
          </a:p>
          <a:p>
            <a:r>
              <a:rPr lang="en-US" dirty="0" smtClean="0"/>
              <a:t>Unconditional </a:t>
            </a:r>
            <a:r>
              <a:rPr lang="en-US" dirty="0" err="1" smtClean="0"/>
              <a:t>pdf</a:t>
            </a:r>
            <a:r>
              <a:rPr lang="en-US" dirty="0" smtClean="0"/>
              <a:t> by averaging over channel:</a:t>
            </a:r>
            <a:endParaRPr lang="en-US" dirty="0"/>
          </a:p>
          <a:p>
            <a:pPr marL="0" indent="0">
              <a:buNone/>
            </a:pPr>
            <a:endParaRPr lang="en-US" dirty="0" smtClean="0"/>
          </a:p>
          <a:p>
            <a:pPr marL="0" indent="0">
              <a:buNone/>
            </a:pPr>
            <a:endParaRPr lang="en-US" dirty="0"/>
          </a:p>
          <a:p>
            <a:pPr marL="0" indent="0">
              <a:buNone/>
            </a:pPr>
            <a:r>
              <a:rPr lang="en-US" sz="2000" dirty="0" smtClean="0"/>
              <a:t>                                 : Gaussian vector, correlation at the receiver</a:t>
            </a:r>
          </a:p>
          <a:p>
            <a:pPr marL="0" indent="0">
              <a:buNone/>
            </a:pPr>
            <a:r>
              <a:rPr lang="en-US" sz="2000" dirty="0" smtClean="0"/>
              <a:t>     </a:t>
            </a:r>
            <a:r>
              <a:rPr lang="en-US" sz="2000" b="1" dirty="0" smtClean="0">
                <a:latin typeface="Times New Roman" pitchFamily="18" charset="0"/>
                <a:cs typeface="Times New Roman" pitchFamily="18" charset="0"/>
              </a:rPr>
              <a:t>W</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h</a:t>
            </a:r>
            <a:r>
              <a:rPr lang="en-US" sz="2000" dirty="0" smtClean="0"/>
              <a:t>: depend on signal autocorrelation and channel statistics </a:t>
            </a:r>
            <a:endParaRPr lang="en-US" sz="20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11</a:t>
            </a:fld>
            <a:endParaRPr lang="en-US" dirty="0"/>
          </a:p>
        </p:txBody>
      </p:sp>
      <p:pic>
        <p:nvPicPr>
          <p:cNvPr id="8" name="Picture 7"/>
          <p:cNvPicPr>
            <a:picLocks noChangeAspect="1"/>
          </p:cNvPicPr>
          <p:nvPr>
            <p:custDataLst>
              <p:tags r:id="rId1"/>
            </p:custDataLst>
          </p:nvPr>
        </p:nvPicPr>
        <p:blipFill>
          <a:blip r:embed="rId10" cstate="print">
            <a:lum/>
            <a:extLst>
              <a:ext uri="{28A0092B-C50C-407E-A947-70E740481C1C}">
                <a14:useLocalDpi xmlns:a14="http://schemas.microsoft.com/office/drawing/2010/main" val="0"/>
              </a:ext>
            </a:extLst>
          </a:blip>
          <a:stretch>
            <a:fillRect/>
          </a:stretch>
        </p:blipFill>
        <p:spPr>
          <a:xfrm>
            <a:off x="1123966" y="3034878"/>
            <a:ext cx="6429273" cy="622722"/>
          </a:xfrm>
          <a:prstGeom prst="rect">
            <a:avLst/>
          </a:prstGeom>
        </p:spPr>
      </p:pic>
      <p:pic>
        <p:nvPicPr>
          <p:cNvPr id="16" name="Picture 15"/>
          <p:cNvPicPr>
            <a:picLocks noChangeAspect="1"/>
          </p:cNvPicPr>
          <p:nvPr>
            <p:custDataLst>
              <p:tags r:id="rId2"/>
            </p:custDataLst>
          </p:nvPr>
        </p:nvPicPr>
        <p:blipFill>
          <a:blip r:embed="rId11" cstate="print">
            <a:lum/>
            <a:extLst>
              <a:ext uri="{28A0092B-C50C-407E-A947-70E740481C1C}">
                <a14:useLocalDpi xmlns:a14="http://schemas.microsoft.com/office/drawing/2010/main" val="0"/>
              </a:ext>
            </a:extLst>
          </a:blip>
          <a:stretch>
            <a:fillRect/>
          </a:stretch>
        </p:blipFill>
        <p:spPr>
          <a:xfrm>
            <a:off x="2202221" y="4610099"/>
            <a:ext cx="4508382" cy="723901"/>
          </a:xfrm>
          <a:prstGeom prst="rect">
            <a:avLst/>
          </a:prstGeom>
        </p:spPr>
      </p:pic>
      <p:pic>
        <p:nvPicPr>
          <p:cNvPr id="18" name="Picture 17"/>
          <p:cNvPicPr>
            <a:picLocks noChangeAspect="1"/>
          </p:cNvPicPr>
          <p:nvPr>
            <p:custDataLst>
              <p:tags r:id="rId3"/>
            </p:custDataLst>
          </p:nvPr>
        </p:nvPicPr>
        <p:blipFill>
          <a:blip r:embed="rId12" cstate="print">
            <a:lum/>
            <a:extLst>
              <a:ext uri="{28A0092B-C50C-407E-A947-70E740481C1C}">
                <a14:useLocalDpi xmlns:a14="http://schemas.microsoft.com/office/drawing/2010/main" val="0"/>
              </a:ext>
            </a:extLst>
          </a:blip>
          <a:stretch>
            <a:fillRect/>
          </a:stretch>
        </p:blipFill>
        <p:spPr>
          <a:xfrm>
            <a:off x="990600" y="5410200"/>
            <a:ext cx="1752600" cy="453461"/>
          </a:xfrm>
          <a:prstGeom prst="rect">
            <a:avLst/>
          </a:prstGeom>
        </p:spPr>
      </p:pic>
      <p:pic>
        <p:nvPicPr>
          <p:cNvPr id="19" name="Picture 18"/>
          <p:cNvPicPr>
            <a:picLocks noChangeAspect="1"/>
          </p:cNvPicPr>
          <p:nvPr>
            <p:custDataLst>
              <p:tags r:id="rId4"/>
            </p:custDataLst>
          </p:nvPr>
        </p:nvPicPr>
        <p:blipFill>
          <a:blip r:embed="rId13" cstate="print">
            <a:lum/>
            <a:extLst>
              <a:ext uri="{28A0092B-C50C-407E-A947-70E740481C1C}">
                <a14:useLocalDpi xmlns:a14="http://schemas.microsoft.com/office/drawing/2010/main" val="0"/>
              </a:ext>
            </a:extLst>
          </a:blip>
          <a:stretch>
            <a:fillRect/>
          </a:stretch>
        </p:blipFill>
        <p:spPr>
          <a:xfrm>
            <a:off x="2285999" y="1371599"/>
            <a:ext cx="262229" cy="262229"/>
          </a:xfrm>
          <a:prstGeom prst="rect">
            <a:avLst/>
          </a:prstGeom>
        </p:spPr>
      </p:pic>
      <p:pic>
        <p:nvPicPr>
          <p:cNvPr id="20" name="Picture 19"/>
          <p:cNvPicPr>
            <a:picLocks noChangeAspect="1"/>
          </p:cNvPicPr>
          <p:nvPr>
            <p:custDataLst>
              <p:tags r:id="rId5"/>
            </p:custDataLst>
          </p:nvPr>
        </p:nvPicPr>
        <p:blipFill>
          <a:blip r:embed="rId14" cstate="print">
            <a:lum/>
            <a:extLst>
              <a:ext uri="{28A0092B-C50C-407E-A947-70E740481C1C}">
                <a14:useLocalDpi xmlns:a14="http://schemas.microsoft.com/office/drawing/2010/main" val="0"/>
              </a:ext>
            </a:extLst>
          </a:blip>
          <a:stretch>
            <a:fillRect/>
          </a:stretch>
        </p:blipFill>
        <p:spPr>
          <a:xfrm>
            <a:off x="3124200" y="1371600"/>
            <a:ext cx="1891528" cy="262228"/>
          </a:xfrm>
          <a:prstGeom prst="rect">
            <a:avLst/>
          </a:prstGeom>
        </p:spPr>
      </p:pic>
      <p:pic>
        <p:nvPicPr>
          <p:cNvPr id="22" name="Picture 21"/>
          <p:cNvPicPr>
            <a:picLocks noChangeAspect="1"/>
          </p:cNvPicPr>
          <p:nvPr>
            <p:custDataLst>
              <p:tags r:id="rId6"/>
            </p:custDataLst>
          </p:nvPr>
        </p:nvPicPr>
        <p:blipFill>
          <a:blip r:embed="rId15" cstate="print">
            <a:lum/>
            <a:extLst>
              <a:ext uri="{28A0092B-C50C-407E-A947-70E740481C1C}">
                <a14:useLocalDpi xmlns:a14="http://schemas.microsoft.com/office/drawing/2010/main" val="0"/>
              </a:ext>
            </a:extLst>
          </a:blip>
          <a:stretch>
            <a:fillRect/>
          </a:stretch>
        </p:blipFill>
        <p:spPr>
          <a:xfrm>
            <a:off x="1383866" y="1919060"/>
            <a:ext cx="1816534" cy="234188"/>
          </a:xfrm>
          <a:prstGeom prst="rect">
            <a:avLst/>
          </a:prstGeom>
        </p:spPr>
      </p:pic>
      <p:pic>
        <p:nvPicPr>
          <p:cNvPr id="23" name="Picture 22"/>
          <p:cNvPicPr>
            <a:picLocks noChangeAspect="1"/>
          </p:cNvPicPr>
          <p:nvPr>
            <p:custDataLst>
              <p:tags r:id="rId7"/>
            </p:custDataLst>
          </p:nvPr>
        </p:nvPicPr>
        <p:blipFill>
          <a:blip r:embed="rId16" cstate="print">
            <a:lum/>
            <a:extLst>
              <a:ext uri="{28A0092B-C50C-407E-A947-70E740481C1C}">
                <a14:useLocalDpi xmlns:a14="http://schemas.microsoft.com/office/drawing/2010/main" val="0"/>
              </a:ext>
            </a:extLst>
          </a:blip>
          <a:stretch>
            <a:fillRect/>
          </a:stretch>
        </p:blipFill>
        <p:spPr>
          <a:xfrm>
            <a:off x="3792505" y="1850263"/>
            <a:ext cx="3236441" cy="3035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Log-likelihood Ratio Test</a:t>
            </a:r>
            <a:endParaRPr lang="en-US" dirty="0"/>
          </a:p>
        </p:txBody>
      </p:sp>
      <p:sp>
        <p:nvSpPr>
          <p:cNvPr id="3" name="Content Placeholder 2"/>
          <p:cNvSpPr>
            <a:spLocks noGrp="1"/>
          </p:cNvSpPr>
          <p:nvPr>
            <p:ph idx="1"/>
          </p:nvPr>
        </p:nvSpPr>
        <p:spPr>
          <a:xfrm>
            <a:off x="457200" y="1066800"/>
            <a:ext cx="8229600" cy="5334000"/>
          </a:xfrm>
        </p:spPr>
        <p:txBody>
          <a:bodyPr/>
          <a:lstStyle/>
          <a:p>
            <a:r>
              <a:rPr lang="en-US" dirty="0" smtClean="0"/>
              <a:t>LLR to decide on </a:t>
            </a:r>
            <a:r>
              <a:rPr lang="en-US" i="1" dirty="0" smtClean="0">
                <a:latin typeface="Times New Roman" pitchFamily="18" charset="0"/>
                <a:cs typeface="Times New Roman" pitchFamily="18" charset="0"/>
              </a:rPr>
              <a:t>H</a:t>
            </a:r>
            <a:r>
              <a:rPr lang="en-US" baseline="-25000" dirty="0" smtClean="0"/>
              <a:t>0</a:t>
            </a:r>
            <a:r>
              <a:rPr lang="en-US" dirty="0" smtClean="0"/>
              <a:t> and </a:t>
            </a:r>
            <a:r>
              <a:rPr lang="en-US" i="1" dirty="0" smtClean="0">
                <a:latin typeface="Times New Roman" pitchFamily="18" charset="0"/>
                <a:cs typeface="Times New Roman" pitchFamily="18" charset="0"/>
              </a:rPr>
              <a:t>H</a:t>
            </a:r>
            <a:r>
              <a:rPr lang="en-US" baseline="-25000" dirty="0" smtClean="0"/>
              <a:t>1</a:t>
            </a:r>
            <a:endParaRPr lang="en-US" dirty="0" smtClean="0"/>
          </a:p>
          <a:p>
            <a:pPr marL="0" indent="0">
              <a:buNone/>
            </a:pPr>
            <a:endParaRPr lang="en-US" dirty="0"/>
          </a:p>
          <a:p>
            <a:pPr marL="0" indent="0">
              <a:spcBef>
                <a:spcPts val="1600"/>
              </a:spcBef>
              <a:buNone/>
            </a:pPr>
            <a:endParaRPr lang="en-US" dirty="0"/>
          </a:p>
          <a:p>
            <a:pPr>
              <a:spcBef>
                <a:spcPts val="1600"/>
              </a:spcBef>
            </a:pPr>
            <a:r>
              <a:rPr lang="en-US" dirty="0" smtClean="0"/>
              <a:t>Find </a:t>
            </a:r>
            <a:r>
              <a:rPr lang="en-US" dirty="0" err="1" smtClean="0"/>
              <a:t>pdf</a:t>
            </a:r>
            <a:r>
              <a:rPr lang="en-US" dirty="0" smtClean="0"/>
              <a:t> of LLR: the MGF approach</a:t>
            </a:r>
          </a:p>
          <a:p>
            <a:pPr marL="0" indent="0">
              <a:buNone/>
            </a:pPr>
            <a:r>
              <a:rPr lang="en-US" sz="2200" dirty="0" smtClean="0"/>
              <a:t>    </a:t>
            </a:r>
            <a:r>
              <a:rPr lang="en-US" sz="2200" dirty="0" err="1" smtClean="0"/>
              <a:t>pdf</a:t>
            </a:r>
            <a:r>
              <a:rPr lang="en-US" sz="2200" dirty="0" smtClean="0"/>
              <a:t> of </a:t>
            </a:r>
            <a:r>
              <a:rPr lang="en-US" sz="2200" b="1" i="1" dirty="0" smtClean="0">
                <a:latin typeface="Times New Roman" pitchFamily="18" charset="0"/>
                <a:cs typeface="Times New Roman" pitchFamily="18" charset="0"/>
              </a:rPr>
              <a:t>r </a:t>
            </a:r>
            <a:r>
              <a:rPr lang="en-US" sz="2200" dirty="0" smtClean="0">
                <a:cs typeface="Times New Roman" pitchFamily="18" charset="0"/>
              </a:rPr>
              <a:t>(Gaussian)              MGF of     (Quadratic Gaussian)</a:t>
            </a:r>
          </a:p>
          <a:p>
            <a:pPr marL="0" indent="0">
              <a:buNone/>
            </a:pPr>
            <a:r>
              <a:rPr lang="en-US" sz="2400" dirty="0"/>
              <a:t>                                     </a:t>
            </a:r>
            <a:r>
              <a:rPr lang="en-US" sz="2400" dirty="0" smtClean="0"/>
              <a:t>       </a:t>
            </a:r>
            <a:r>
              <a:rPr lang="en-US" sz="2200" dirty="0" err="1" smtClean="0"/>
              <a:t>pdf</a:t>
            </a:r>
            <a:r>
              <a:rPr lang="en-US" sz="2200" dirty="0" smtClean="0"/>
              <a:t> of </a:t>
            </a:r>
            <a:endParaRPr lang="en-US" sz="2200" dirty="0"/>
          </a:p>
          <a:p>
            <a:pPr>
              <a:spcBef>
                <a:spcPts val="1000"/>
              </a:spcBef>
            </a:pPr>
            <a:r>
              <a:rPr lang="en-US" dirty="0" smtClean="0">
                <a:solidFill>
                  <a:srgbClr val="000000"/>
                </a:solidFill>
              </a:rPr>
              <a:t>           and ZZB </a:t>
            </a:r>
            <a:r>
              <a:rPr lang="en-US" dirty="0"/>
              <a:t>conditioned on </a:t>
            </a:r>
            <a:r>
              <a:rPr lang="en-US" b="1" dirty="0"/>
              <a:t>actual</a:t>
            </a:r>
            <a:r>
              <a:rPr lang="en-US" dirty="0"/>
              <a:t> delay </a:t>
            </a:r>
            <a:endParaRPr lang="en-US" dirty="0" smtClean="0">
              <a:solidFill>
                <a:srgbClr val="000000"/>
              </a:solidFill>
            </a:endParaRP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12</a:t>
            </a:fld>
            <a:endParaRPr lang="en-US" dirty="0"/>
          </a:p>
        </p:txBody>
      </p:sp>
      <p:pic>
        <p:nvPicPr>
          <p:cNvPr id="7" name="Picture 6"/>
          <p:cNvPicPr>
            <a:picLocks noChangeAspect="1"/>
          </p:cNvPicPr>
          <p:nvPr>
            <p:custDataLst>
              <p:tags r:id="rId1"/>
            </p:custDataLst>
          </p:nvPr>
        </p:nvPicPr>
        <p:blipFill>
          <a:blip r:embed="rId11" cstate="print">
            <a:lum/>
            <a:extLst>
              <a:ext uri="{28A0092B-C50C-407E-A947-70E740481C1C}">
                <a14:useLocalDpi xmlns:a14="http://schemas.microsoft.com/office/drawing/2010/main" val="0"/>
              </a:ext>
            </a:extLst>
          </a:blip>
          <a:stretch>
            <a:fillRect/>
          </a:stretch>
        </p:blipFill>
        <p:spPr>
          <a:xfrm>
            <a:off x="2286000" y="1600200"/>
            <a:ext cx="4191000" cy="623740"/>
          </a:xfrm>
          <a:prstGeom prst="rect">
            <a:avLst/>
          </a:prstGeom>
        </p:spPr>
      </p:pic>
      <p:pic>
        <p:nvPicPr>
          <p:cNvPr id="11" name="Picture 10"/>
          <p:cNvPicPr>
            <a:picLocks noChangeAspect="1"/>
          </p:cNvPicPr>
          <p:nvPr>
            <p:custDataLst>
              <p:tags r:id="rId2"/>
            </p:custDataLst>
          </p:nvPr>
        </p:nvPicPr>
        <p:blipFill>
          <a:blip r:embed="rId12" cstate="print">
            <a:lum/>
            <a:extLst>
              <a:ext uri="{28A0092B-C50C-407E-A947-70E740481C1C}">
                <a14:useLocalDpi xmlns:a14="http://schemas.microsoft.com/office/drawing/2010/main" val="0"/>
              </a:ext>
            </a:extLst>
          </a:blip>
          <a:stretch>
            <a:fillRect/>
          </a:stretch>
        </p:blipFill>
        <p:spPr>
          <a:xfrm>
            <a:off x="914400" y="2340483"/>
            <a:ext cx="4754734" cy="478917"/>
          </a:xfrm>
          <a:prstGeom prst="rect">
            <a:avLst/>
          </a:prstGeom>
        </p:spPr>
      </p:pic>
      <p:sp>
        <p:nvSpPr>
          <p:cNvPr id="12" name="Right Arrow 11"/>
          <p:cNvSpPr/>
          <p:nvPr/>
        </p:nvSpPr>
        <p:spPr bwMode="auto">
          <a:xfrm>
            <a:off x="3276600" y="3459481"/>
            <a:ext cx="838200" cy="198119"/>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276600" y="3916681"/>
            <a:ext cx="838200" cy="198119"/>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6" name="Picture 15"/>
          <p:cNvPicPr>
            <a:picLocks noChangeAspect="1"/>
          </p:cNvPicPr>
          <p:nvPr>
            <p:custDataLst>
              <p:tags r:id="rId3"/>
            </p:custDataLst>
          </p:nvPr>
        </p:nvPicPr>
        <p:blipFill>
          <a:blip r:embed="rId13" cstate="print">
            <a:lum/>
            <a:extLst>
              <a:ext uri="{28A0092B-C50C-407E-A947-70E740481C1C}">
                <a14:useLocalDpi xmlns:a14="http://schemas.microsoft.com/office/drawing/2010/main" val="0"/>
              </a:ext>
            </a:extLst>
          </a:blip>
          <a:stretch>
            <a:fillRect/>
          </a:stretch>
        </p:blipFill>
        <p:spPr>
          <a:xfrm>
            <a:off x="5122266" y="3875658"/>
            <a:ext cx="177546" cy="203073"/>
          </a:xfrm>
          <a:prstGeom prst="rect">
            <a:avLst/>
          </a:prstGeom>
        </p:spPr>
      </p:pic>
      <p:pic>
        <p:nvPicPr>
          <p:cNvPr id="17" name="Picture 16"/>
          <p:cNvPicPr>
            <a:picLocks noChangeAspect="1"/>
          </p:cNvPicPr>
          <p:nvPr>
            <p:custDataLst>
              <p:tags r:id="rId4"/>
            </p:custDataLst>
          </p:nvPr>
        </p:nvPicPr>
        <p:blipFill>
          <a:blip r:embed="rId13" cstate="print">
            <a:lum/>
            <a:extLst>
              <a:ext uri="{28A0092B-C50C-407E-A947-70E740481C1C}">
                <a14:useLocalDpi xmlns:a14="http://schemas.microsoft.com/office/drawing/2010/main" val="0"/>
              </a:ext>
            </a:extLst>
          </a:blip>
          <a:stretch>
            <a:fillRect/>
          </a:stretch>
        </p:blipFill>
        <p:spPr>
          <a:xfrm>
            <a:off x="5334000" y="3429000"/>
            <a:ext cx="177546" cy="203073"/>
          </a:xfrm>
          <a:prstGeom prst="rect">
            <a:avLst/>
          </a:prstGeom>
        </p:spPr>
      </p:pic>
      <p:sp>
        <p:nvSpPr>
          <p:cNvPr id="18" name="TextBox 17"/>
          <p:cNvSpPr txBox="1"/>
          <p:nvPr/>
        </p:nvSpPr>
        <p:spPr>
          <a:xfrm>
            <a:off x="3429000" y="3669268"/>
            <a:ext cx="624766" cy="369332"/>
          </a:xfrm>
          <a:prstGeom prst="rect">
            <a:avLst/>
          </a:prstGeom>
          <a:noFill/>
        </p:spPr>
        <p:txBody>
          <a:bodyPr wrap="square" rtlCol="0">
            <a:spAutoFit/>
          </a:bodyPr>
          <a:lstStyle/>
          <a:p>
            <a:r>
              <a:rPr lang="en-US" b="1" dirty="0" smtClean="0"/>
              <a:t>FT</a:t>
            </a:r>
            <a:endParaRPr lang="en-US" b="1" dirty="0"/>
          </a:p>
        </p:txBody>
      </p:sp>
      <p:pic>
        <p:nvPicPr>
          <p:cNvPr id="19" name="Content Placeholder 3" descr="txp_fig.png"/>
          <p:cNvPicPr>
            <a:picLocks noChangeAspect="1"/>
          </p:cNvPicPr>
          <p:nvPr>
            <p:custDataLst>
              <p:tags r:id="rId5"/>
            </p:custDataLst>
          </p:nvPr>
        </p:nvPicPr>
        <p:blipFill>
          <a:blip r:embed="rId14" cstate="print"/>
          <a:srcRect/>
          <a:stretch>
            <a:fillRect/>
          </a:stretch>
        </p:blipFill>
        <p:spPr bwMode="auto">
          <a:xfrm>
            <a:off x="1066800" y="6019800"/>
            <a:ext cx="3462068" cy="533400"/>
          </a:xfrm>
          <a:prstGeom prst="rect">
            <a:avLst/>
          </a:prstGeom>
          <a:noFill/>
          <a:ln w="9525">
            <a:noFill/>
            <a:miter lim="800000"/>
            <a:headEnd/>
            <a:tailEnd/>
          </a:ln>
        </p:spPr>
      </p:pic>
      <p:pic>
        <p:nvPicPr>
          <p:cNvPr id="22" name="Picture 21"/>
          <p:cNvPicPr>
            <a:picLocks noChangeAspect="1"/>
          </p:cNvPicPr>
          <p:nvPr>
            <p:custDataLst>
              <p:tags r:id="rId6"/>
            </p:custDataLst>
          </p:nvPr>
        </p:nvPicPr>
        <p:blipFill>
          <a:blip r:embed="rId15" cstate="print">
            <a:lum/>
            <a:extLst>
              <a:ext uri="{28A0092B-C50C-407E-A947-70E740481C1C}">
                <a14:useLocalDpi xmlns:a14="http://schemas.microsoft.com/office/drawing/2010/main" val="0"/>
              </a:ext>
            </a:extLst>
          </a:blip>
          <a:stretch>
            <a:fillRect/>
          </a:stretch>
        </p:blipFill>
        <p:spPr>
          <a:xfrm>
            <a:off x="999848" y="4368090"/>
            <a:ext cx="860638" cy="286593"/>
          </a:xfrm>
          <a:prstGeom prst="rect">
            <a:avLst/>
          </a:prstGeom>
        </p:spPr>
      </p:pic>
      <p:pic>
        <p:nvPicPr>
          <p:cNvPr id="28" name="Picture 27"/>
          <p:cNvPicPr>
            <a:picLocks noChangeAspect="1"/>
          </p:cNvPicPr>
          <p:nvPr>
            <p:custDataLst>
              <p:tags r:id="rId7"/>
            </p:custDataLst>
          </p:nvPr>
        </p:nvPicPr>
        <p:blipFill>
          <a:blip r:embed="rId16" cstate="print">
            <a:lum/>
            <a:extLst>
              <a:ext uri="{28A0092B-C50C-407E-A947-70E740481C1C}">
                <a14:useLocalDpi xmlns:a14="http://schemas.microsoft.com/office/drawing/2010/main" val="0"/>
              </a:ext>
            </a:extLst>
          </a:blip>
          <a:stretch>
            <a:fillRect/>
          </a:stretch>
        </p:blipFill>
        <p:spPr>
          <a:xfrm>
            <a:off x="7904707" y="4419600"/>
            <a:ext cx="477293" cy="183574"/>
          </a:xfrm>
          <a:prstGeom prst="rect">
            <a:avLst/>
          </a:prstGeom>
        </p:spPr>
      </p:pic>
      <p:pic>
        <p:nvPicPr>
          <p:cNvPr id="29" name="Picture 28"/>
          <p:cNvPicPr>
            <a:picLocks noChangeAspect="1"/>
          </p:cNvPicPr>
          <p:nvPr>
            <p:custDataLst>
              <p:tags r:id="rId8"/>
            </p:custDataLst>
          </p:nvPr>
        </p:nvPicPr>
        <p:blipFill>
          <a:blip r:embed="rId17" cstate="print">
            <a:lum/>
            <a:extLst>
              <a:ext uri="{28A0092B-C50C-407E-A947-70E740481C1C}">
                <a14:useLocalDpi xmlns:a14="http://schemas.microsoft.com/office/drawing/2010/main" val="0"/>
              </a:ext>
            </a:extLst>
          </a:blip>
          <a:stretch>
            <a:fillRect/>
          </a:stretch>
        </p:blipFill>
        <p:spPr>
          <a:xfrm>
            <a:off x="930896" y="4786559"/>
            <a:ext cx="7679704" cy="1080841"/>
          </a:xfrm>
          <a:prstGeom prst="rect">
            <a:avLst/>
          </a:prstGeom>
        </p:spPr>
      </p:pic>
    </p:spTree>
    <p:extLst>
      <p:ext uri="{BB962C8B-B14F-4D97-AF65-F5344CB8AC3E}">
        <p14:creationId xmlns:p14="http://schemas.microsoft.com/office/powerpoint/2010/main" val="15258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58200" cy="609600"/>
          </a:xfrm>
        </p:spPr>
        <p:txBody>
          <a:bodyPr/>
          <a:lstStyle/>
          <a:p>
            <a:r>
              <a:rPr lang="en-US" dirty="0" smtClean="0"/>
              <a:t>Efficiently Computing MGF</a:t>
            </a:r>
            <a:endParaRPr lang="en-US" dirty="0"/>
          </a:p>
        </p:txBody>
      </p:sp>
      <p:sp>
        <p:nvSpPr>
          <p:cNvPr id="3" name="Content Placeholder 2"/>
          <p:cNvSpPr>
            <a:spLocks noGrp="1"/>
          </p:cNvSpPr>
          <p:nvPr>
            <p:ph idx="1"/>
          </p:nvPr>
        </p:nvSpPr>
        <p:spPr>
          <a:xfrm>
            <a:off x="457200" y="990600"/>
            <a:ext cx="8382000" cy="5334000"/>
          </a:xfrm>
        </p:spPr>
        <p:txBody>
          <a:bodyPr/>
          <a:lstStyle/>
          <a:p>
            <a:r>
              <a:rPr lang="en-US" dirty="0"/>
              <a:t>MGF of </a:t>
            </a:r>
            <a:r>
              <a:rPr lang="en-US" dirty="0" smtClean="0"/>
              <a:t>LLR: Direct Form</a:t>
            </a:r>
          </a:p>
          <a:p>
            <a:pPr marL="0" indent="0">
              <a:buNone/>
            </a:pPr>
            <a:endParaRPr lang="en-US" dirty="0" smtClean="0"/>
          </a:p>
          <a:p>
            <a:pPr marL="0" indent="0">
              <a:buNone/>
            </a:pPr>
            <a:endParaRPr lang="en-US" sz="1800" dirty="0" smtClean="0"/>
          </a:p>
          <a:p>
            <a:pPr marL="0" indent="0">
              <a:buNone/>
            </a:pPr>
            <a:r>
              <a:rPr lang="en-US" sz="1800" dirty="0" smtClean="0"/>
              <a:t>                                                conditioned on </a:t>
            </a:r>
            <a:r>
              <a:rPr lang="en-US" sz="1800" b="1" dirty="0" smtClean="0"/>
              <a:t>actual</a:t>
            </a:r>
            <a:r>
              <a:rPr lang="en-US" sz="1800" dirty="0" smtClean="0"/>
              <a:t> delay </a:t>
            </a:r>
          </a:p>
          <a:p>
            <a:pPr marL="0" indent="0">
              <a:buNone/>
            </a:pPr>
            <a:r>
              <a:rPr lang="en-US" sz="1800" dirty="0"/>
              <a:t> </a:t>
            </a:r>
            <a:r>
              <a:rPr lang="en-US" sz="1800" dirty="0" smtClean="0"/>
              <a:t>                          depend on LLR’s statistics, channel statistics, signal correlation.</a:t>
            </a:r>
            <a:endParaRPr lang="en-US" dirty="0" smtClean="0"/>
          </a:p>
          <a:p>
            <a:r>
              <a:rPr lang="en-US" dirty="0"/>
              <a:t>MGF of </a:t>
            </a:r>
            <a:r>
              <a:rPr lang="en-US" dirty="0" smtClean="0"/>
              <a:t>LLR: Compact Form</a:t>
            </a:r>
          </a:p>
          <a:p>
            <a:pPr marL="0" indent="0">
              <a:buNone/>
            </a:pPr>
            <a:endParaRPr lang="en-US" sz="3200" dirty="0" smtClean="0"/>
          </a:p>
          <a:p>
            <a:pPr lvl="1"/>
            <a:endParaRPr lang="en-US" sz="2000" dirty="0" smtClean="0"/>
          </a:p>
          <a:p>
            <a:pPr lvl="1"/>
            <a:endParaRPr lang="en-US" sz="2000" dirty="0" smtClean="0"/>
          </a:p>
          <a:p>
            <a:pPr lvl="1"/>
            <a:endParaRPr lang="en-US" sz="2000" dirty="0"/>
          </a:p>
          <a:p>
            <a:pPr lvl="1">
              <a:spcBef>
                <a:spcPts val="600"/>
              </a:spcBef>
            </a:pPr>
            <a:r>
              <a:rPr lang="en-US" sz="2000" dirty="0" smtClean="0"/>
              <a:t>                                    : linear transform of  </a:t>
            </a:r>
          </a:p>
          <a:p>
            <a:pPr lvl="1">
              <a:spcBef>
                <a:spcPts val="600"/>
              </a:spcBef>
            </a:pPr>
            <a:r>
              <a:rPr lang="en-US" sz="2000" dirty="0" smtClean="0"/>
              <a:t>Each term is MGF of Chi-square variable</a:t>
            </a:r>
          </a:p>
          <a:p>
            <a:pPr lvl="1">
              <a:spcBef>
                <a:spcPts val="600"/>
              </a:spcBef>
            </a:pPr>
            <a:r>
              <a:rPr lang="en-US" sz="2000" dirty="0" smtClean="0"/>
              <a:t>No matrix inverse and determinant. Only decomposition and scalar multiplication needed.</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13</a:t>
            </a:fld>
            <a:endParaRPr lang="en-US" dirty="0"/>
          </a:p>
        </p:txBody>
      </p:sp>
      <p:pic>
        <p:nvPicPr>
          <p:cNvPr id="7" name="Picture 6"/>
          <p:cNvPicPr>
            <a:picLocks noChangeAspect="1"/>
          </p:cNvPicPr>
          <p:nvPr>
            <p:custDataLst>
              <p:tags r:id="rId1"/>
            </p:custDataLst>
          </p:nvPr>
        </p:nvPicPr>
        <p:blipFill>
          <a:blip r:embed="rId13" cstate="print">
            <a:lum/>
            <a:extLst>
              <a:ext uri="{28A0092B-C50C-407E-A947-70E740481C1C}">
                <a14:useLocalDpi xmlns:a14="http://schemas.microsoft.com/office/drawing/2010/main" val="0"/>
              </a:ext>
            </a:extLst>
          </a:blip>
          <a:stretch>
            <a:fillRect/>
          </a:stretch>
        </p:blipFill>
        <p:spPr>
          <a:xfrm>
            <a:off x="708601" y="2667000"/>
            <a:ext cx="1327025" cy="265342"/>
          </a:xfrm>
          <a:prstGeom prst="rect">
            <a:avLst/>
          </a:prstGeom>
        </p:spPr>
      </p:pic>
      <p:pic>
        <p:nvPicPr>
          <p:cNvPr id="13" name="Picture 12"/>
          <p:cNvPicPr>
            <a:picLocks noChangeAspect="1"/>
          </p:cNvPicPr>
          <p:nvPr>
            <p:custDataLst>
              <p:tags r:id="rId2"/>
            </p:custDataLst>
          </p:nvPr>
        </p:nvPicPr>
        <p:blipFill>
          <a:blip r:embed="rId14" cstate="print">
            <a:lum/>
            <a:extLst>
              <a:ext uri="{28A0092B-C50C-407E-A947-70E740481C1C}">
                <a14:useLocalDpi xmlns:a14="http://schemas.microsoft.com/office/drawing/2010/main" val="0"/>
              </a:ext>
            </a:extLst>
          </a:blip>
          <a:stretch>
            <a:fillRect/>
          </a:stretch>
        </p:blipFill>
        <p:spPr>
          <a:xfrm>
            <a:off x="2153291" y="4406935"/>
            <a:ext cx="4018909" cy="622265"/>
          </a:xfrm>
          <a:prstGeom prst="rect">
            <a:avLst/>
          </a:prstGeom>
        </p:spPr>
      </p:pic>
      <p:pic>
        <p:nvPicPr>
          <p:cNvPr id="16" name="Picture 15"/>
          <p:cNvPicPr>
            <a:picLocks noChangeAspect="1"/>
          </p:cNvPicPr>
          <p:nvPr>
            <p:custDataLst>
              <p:tags r:id="rId3"/>
            </p:custDataLst>
          </p:nvPr>
        </p:nvPicPr>
        <p:blipFill>
          <a:blip r:embed="rId15" cstate="print">
            <a:lum/>
            <a:extLst>
              <a:ext uri="{28A0092B-C50C-407E-A947-70E740481C1C}">
                <a14:useLocalDpi xmlns:a14="http://schemas.microsoft.com/office/drawing/2010/main" val="0"/>
              </a:ext>
            </a:extLst>
          </a:blip>
          <a:stretch>
            <a:fillRect/>
          </a:stretch>
        </p:blipFill>
        <p:spPr>
          <a:xfrm>
            <a:off x="1219200" y="3851439"/>
            <a:ext cx="6662156" cy="568161"/>
          </a:xfrm>
          <a:prstGeom prst="rect">
            <a:avLst/>
          </a:prstGeom>
        </p:spPr>
      </p:pic>
      <p:pic>
        <p:nvPicPr>
          <p:cNvPr id="17" name="Picture 16"/>
          <p:cNvPicPr>
            <a:picLocks noChangeAspect="1"/>
          </p:cNvPicPr>
          <p:nvPr>
            <p:custDataLst>
              <p:tags r:id="rId4"/>
            </p:custDataLst>
          </p:nvPr>
        </p:nvPicPr>
        <p:blipFill>
          <a:blip r:embed="rId16" cstate="print">
            <a:lum/>
            <a:extLst>
              <a:ext uri="{28A0092B-C50C-407E-A947-70E740481C1C}">
                <a14:useLocalDpi xmlns:a14="http://schemas.microsoft.com/office/drawing/2010/main" val="0"/>
              </a:ext>
            </a:extLst>
          </a:blip>
          <a:stretch>
            <a:fillRect/>
          </a:stretch>
        </p:blipFill>
        <p:spPr>
          <a:xfrm>
            <a:off x="671676" y="1600199"/>
            <a:ext cx="8015124" cy="493668"/>
          </a:xfrm>
          <a:prstGeom prst="rect">
            <a:avLst/>
          </a:prstGeom>
        </p:spPr>
      </p:pic>
      <p:pic>
        <p:nvPicPr>
          <p:cNvPr id="22" name="Picture 21"/>
          <p:cNvPicPr>
            <a:picLocks noChangeAspect="1"/>
          </p:cNvPicPr>
          <p:nvPr>
            <p:custDataLst>
              <p:tags r:id="rId5"/>
            </p:custDataLst>
          </p:nvPr>
        </p:nvPicPr>
        <p:blipFill>
          <a:blip r:embed="rId17" cstate="print">
            <a:lum/>
            <a:extLst>
              <a:ext uri="{28A0092B-C50C-407E-A947-70E740481C1C}">
                <a14:useLocalDpi xmlns:a14="http://schemas.microsoft.com/office/drawing/2010/main" val="0"/>
              </a:ext>
            </a:extLst>
          </a:blip>
          <a:stretch>
            <a:fillRect/>
          </a:stretch>
        </p:blipFill>
        <p:spPr>
          <a:xfrm>
            <a:off x="3429000" y="5264150"/>
            <a:ext cx="355474" cy="228600"/>
          </a:xfrm>
          <a:prstGeom prst="rect">
            <a:avLst/>
          </a:prstGeom>
        </p:spPr>
      </p:pic>
      <p:pic>
        <p:nvPicPr>
          <p:cNvPr id="23" name="Picture 22"/>
          <p:cNvPicPr>
            <a:picLocks noChangeAspect="1"/>
          </p:cNvPicPr>
          <p:nvPr>
            <p:custDataLst>
              <p:tags r:id="rId6"/>
            </p:custDataLst>
          </p:nvPr>
        </p:nvPicPr>
        <p:blipFill>
          <a:blip r:embed="rId18" cstate="print">
            <a:lum/>
            <a:extLst>
              <a:ext uri="{28A0092B-C50C-407E-A947-70E740481C1C}">
                <a14:useLocalDpi xmlns:a14="http://schemas.microsoft.com/office/drawing/2010/main" val="0"/>
              </a:ext>
            </a:extLst>
          </a:blip>
          <a:stretch>
            <a:fillRect/>
          </a:stretch>
        </p:blipFill>
        <p:spPr>
          <a:xfrm>
            <a:off x="6096000" y="5340350"/>
            <a:ext cx="317374" cy="203073"/>
          </a:xfrm>
          <a:prstGeom prst="rect">
            <a:avLst/>
          </a:prstGeom>
        </p:spPr>
      </p:pic>
      <p:pic>
        <p:nvPicPr>
          <p:cNvPr id="25" name="Picture 24"/>
          <p:cNvPicPr>
            <a:picLocks noChangeAspect="1"/>
          </p:cNvPicPr>
          <p:nvPr>
            <p:custDataLst>
              <p:tags r:id="rId7"/>
            </p:custDataLst>
          </p:nvPr>
        </p:nvPicPr>
        <p:blipFill>
          <a:blip r:embed="rId19" cstate="print">
            <a:lum/>
            <a:extLst>
              <a:ext uri="{28A0092B-C50C-407E-A947-70E740481C1C}">
                <a14:useLocalDpi xmlns:a14="http://schemas.microsoft.com/office/drawing/2010/main" val="0"/>
              </a:ext>
            </a:extLst>
          </a:blip>
          <a:stretch>
            <a:fillRect/>
          </a:stretch>
        </p:blipFill>
        <p:spPr>
          <a:xfrm>
            <a:off x="1219200" y="3429000"/>
            <a:ext cx="3580886" cy="369386"/>
          </a:xfrm>
          <a:prstGeom prst="rect">
            <a:avLst/>
          </a:prstGeom>
        </p:spPr>
      </p:pic>
      <p:pic>
        <p:nvPicPr>
          <p:cNvPr id="26" name="Picture 25"/>
          <p:cNvPicPr>
            <a:picLocks noChangeAspect="1"/>
          </p:cNvPicPr>
          <p:nvPr>
            <p:custDataLst>
              <p:tags r:id="rId8"/>
            </p:custDataLst>
          </p:nvPr>
        </p:nvPicPr>
        <p:blipFill>
          <a:blip r:embed="rId20" cstate="print">
            <a:lum/>
            <a:extLst>
              <a:ext uri="{28A0092B-C50C-407E-A947-70E740481C1C}">
                <a14:useLocalDpi xmlns:a14="http://schemas.microsoft.com/office/drawing/2010/main" val="0"/>
              </a:ext>
            </a:extLst>
          </a:blip>
          <a:stretch>
            <a:fillRect/>
          </a:stretch>
        </p:blipFill>
        <p:spPr>
          <a:xfrm>
            <a:off x="708601" y="2336516"/>
            <a:ext cx="2687828" cy="330484"/>
          </a:xfrm>
          <a:prstGeom prst="rect">
            <a:avLst/>
          </a:prstGeom>
        </p:spPr>
      </p:pic>
      <p:pic>
        <p:nvPicPr>
          <p:cNvPr id="27" name="Picture 26"/>
          <p:cNvPicPr>
            <a:picLocks noChangeAspect="1"/>
          </p:cNvPicPr>
          <p:nvPr>
            <p:custDataLst>
              <p:tags r:id="rId9"/>
            </p:custDataLst>
          </p:nvPr>
        </p:nvPicPr>
        <p:blipFill>
          <a:blip r:embed="rId21" cstate="print">
            <a:lum/>
            <a:extLst>
              <a:ext uri="{28A0092B-C50C-407E-A947-70E740481C1C}">
                <a14:useLocalDpi xmlns:a14="http://schemas.microsoft.com/office/drawing/2010/main" val="0"/>
              </a:ext>
            </a:extLst>
          </a:blip>
          <a:stretch>
            <a:fillRect/>
          </a:stretch>
        </p:blipFill>
        <p:spPr>
          <a:xfrm>
            <a:off x="6477000" y="2413741"/>
            <a:ext cx="1676400" cy="232404"/>
          </a:xfrm>
          <a:prstGeom prst="rect">
            <a:avLst/>
          </a:prstGeom>
        </p:spPr>
      </p:pic>
      <p:pic>
        <p:nvPicPr>
          <p:cNvPr id="28" name="Picture 27"/>
          <p:cNvPicPr>
            <a:picLocks noChangeAspect="1"/>
          </p:cNvPicPr>
          <p:nvPr>
            <p:custDataLst>
              <p:tags r:id="rId10"/>
            </p:custDataLst>
          </p:nvPr>
        </p:nvPicPr>
        <p:blipFill>
          <a:blip r:embed="rId22" cstate="print">
            <a:lum/>
            <a:extLst>
              <a:ext uri="{28A0092B-C50C-407E-A947-70E740481C1C}">
                <a14:useLocalDpi xmlns:a14="http://schemas.microsoft.com/office/drawing/2010/main" val="0"/>
              </a:ext>
            </a:extLst>
          </a:blip>
          <a:stretch>
            <a:fillRect/>
          </a:stretch>
        </p:blipFill>
        <p:spPr>
          <a:xfrm>
            <a:off x="1352675" y="5257800"/>
            <a:ext cx="1587250" cy="266701"/>
          </a:xfrm>
          <a:prstGeom prst="rect">
            <a:avLst/>
          </a:prstGeom>
        </p:spPr>
      </p:pic>
    </p:spTree>
    <p:extLst>
      <p:ext uri="{BB962C8B-B14F-4D97-AF65-F5344CB8AC3E}">
        <p14:creationId xmlns:p14="http://schemas.microsoft.com/office/powerpoint/2010/main" val="243580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Analysis</a:t>
            </a:r>
            <a:endParaRPr lang="en-US" dirty="0"/>
          </a:p>
        </p:txBody>
      </p:sp>
      <p:sp>
        <p:nvSpPr>
          <p:cNvPr id="3" name="Content Placeholder 2"/>
          <p:cNvSpPr>
            <a:spLocks noGrp="1"/>
          </p:cNvSpPr>
          <p:nvPr>
            <p:ph idx="1"/>
          </p:nvPr>
        </p:nvSpPr>
        <p:spPr/>
        <p:txBody>
          <a:bodyPr/>
          <a:lstStyle/>
          <a:p>
            <a:r>
              <a:rPr lang="en-US" dirty="0" smtClean="0"/>
              <a:t>Low SNR regime</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1800" dirty="0" smtClean="0"/>
          </a:p>
          <a:p>
            <a:endParaRPr lang="en-US" dirty="0" smtClean="0"/>
          </a:p>
          <a:p>
            <a:endParaRPr lang="en-US" dirty="0"/>
          </a:p>
          <a:p>
            <a:r>
              <a:rPr lang="en-US" dirty="0" smtClean="0"/>
              <a:t>High SNR regime</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14</a:t>
            </a:fld>
            <a:endParaRPr lang="en-US" dirty="0"/>
          </a:p>
        </p:txBody>
      </p:sp>
      <p:pic>
        <p:nvPicPr>
          <p:cNvPr id="9" name="Picture 8"/>
          <p:cNvPicPr>
            <a:picLocks noChangeAspect="1"/>
          </p:cNvPicPr>
          <p:nvPr>
            <p:custDataLst>
              <p:tags r:id="rId1"/>
            </p:custDataLst>
          </p:nvPr>
        </p:nvPicPr>
        <p:blipFill>
          <a:blip r:embed="rId9" cstate="print">
            <a:lum/>
            <a:extLst>
              <a:ext uri="{28A0092B-C50C-407E-A947-70E740481C1C}">
                <a14:useLocalDpi xmlns:a14="http://schemas.microsoft.com/office/drawing/2010/main" val="0"/>
              </a:ext>
            </a:extLst>
          </a:blip>
          <a:stretch>
            <a:fillRect/>
          </a:stretch>
        </p:blipFill>
        <p:spPr>
          <a:xfrm>
            <a:off x="1955561" y="1987487"/>
            <a:ext cx="4495800" cy="622174"/>
          </a:xfrm>
          <a:prstGeom prst="rect">
            <a:avLst/>
          </a:prstGeom>
        </p:spPr>
      </p:pic>
      <p:pic>
        <p:nvPicPr>
          <p:cNvPr id="10" name="Picture 9"/>
          <p:cNvPicPr>
            <a:picLocks noChangeAspect="1"/>
          </p:cNvPicPr>
          <p:nvPr>
            <p:custDataLst>
              <p:tags r:id="rId2"/>
            </p:custDataLst>
          </p:nvPr>
        </p:nvPicPr>
        <p:blipFill>
          <a:blip r:embed="rId10" cstate="print">
            <a:lum/>
            <a:extLst>
              <a:ext uri="{28A0092B-C50C-407E-A947-70E740481C1C}">
                <a14:useLocalDpi xmlns:a14="http://schemas.microsoft.com/office/drawing/2010/main" val="0"/>
              </a:ext>
            </a:extLst>
          </a:blip>
          <a:stretch>
            <a:fillRect/>
          </a:stretch>
        </p:blipFill>
        <p:spPr>
          <a:xfrm>
            <a:off x="1955561" y="2895600"/>
            <a:ext cx="3327280" cy="329947"/>
          </a:xfrm>
          <a:prstGeom prst="rect">
            <a:avLst/>
          </a:prstGeom>
        </p:spPr>
      </p:pic>
      <p:pic>
        <p:nvPicPr>
          <p:cNvPr id="11" name="Picture 10"/>
          <p:cNvPicPr>
            <a:picLocks noChangeAspect="1"/>
          </p:cNvPicPr>
          <p:nvPr>
            <p:custDataLst>
              <p:tags r:id="rId3"/>
            </p:custDataLst>
          </p:nvPr>
        </p:nvPicPr>
        <p:blipFill>
          <a:blip r:embed="rId11" cstate="print">
            <a:lum/>
            <a:extLst>
              <a:ext uri="{28A0092B-C50C-407E-A947-70E740481C1C}">
                <a14:useLocalDpi xmlns:a14="http://schemas.microsoft.com/office/drawing/2010/main" val="0"/>
              </a:ext>
            </a:extLst>
          </a:blip>
          <a:stretch>
            <a:fillRect/>
          </a:stretch>
        </p:blipFill>
        <p:spPr>
          <a:xfrm>
            <a:off x="1371601" y="3560520"/>
            <a:ext cx="6553200" cy="792926"/>
          </a:xfrm>
          <a:prstGeom prst="rect">
            <a:avLst/>
          </a:prstGeom>
        </p:spPr>
      </p:pic>
      <p:pic>
        <p:nvPicPr>
          <p:cNvPr id="12" name="Picture 11"/>
          <p:cNvPicPr>
            <a:picLocks noChangeAspect="1"/>
          </p:cNvPicPr>
          <p:nvPr>
            <p:custDataLst>
              <p:tags r:id="rId4"/>
            </p:custDataLst>
          </p:nvPr>
        </p:nvPicPr>
        <p:blipFill>
          <a:blip r:embed="rId12" cstate="print">
            <a:lum/>
            <a:extLst>
              <a:ext uri="{28A0092B-C50C-407E-A947-70E740481C1C}">
                <a14:useLocalDpi xmlns:a14="http://schemas.microsoft.com/office/drawing/2010/main" val="0"/>
              </a:ext>
            </a:extLst>
          </a:blip>
          <a:stretch>
            <a:fillRect/>
          </a:stretch>
        </p:blipFill>
        <p:spPr>
          <a:xfrm>
            <a:off x="541986" y="5284282"/>
            <a:ext cx="8305800" cy="420801"/>
          </a:xfrm>
          <a:prstGeom prst="rect">
            <a:avLst/>
          </a:prstGeom>
        </p:spPr>
      </p:pic>
      <p:pic>
        <p:nvPicPr>
          <p:cNvPr id="13" name="Picture 12"/>
          <p:cNvPicPr>
            <a:picLocks noChangeAspect="1"/>
          </p:cNvPicPr>
          <p:nvPr>
            <p:custDataLst>
              <p:tags r:id="rId5"/>
            </p:custDataLst>
          </p:nvPr>
        </p:nvPicPr>
        <p:blipFill>
          <a:blip r:embed="rId13" cstate="print">
            <a:lum/>
            <a:extLst>
              <a:ext uri="{28A0092B-C50C-407E-A947-70E740481C1C}">
                <a14:useLocalDpi xmlns:a14="http://schemas.microsoft.com/office/drawing/2010/main" val="0"/>
              </a:ext>
            </a:extLst>
          </a:blip>
          <a:stretch>
            <a:fillRect/>
          </a:stretch>
        </p:blipFill>
        <p:spPr>
          <a:xfrm>
            <a:off x="3733800" y="1376889"/>
            <a:ext cx="835206" cy="255897"/>
          </a:xfrm>
          <a:prstGeom prst="rect">
            <a:avLst/>
          </a:prstGeom>
        </p:spPr>
      </p:pic>
      <p:pic>
        <p:nvPicPr>
          <p:cNvPr id="15" name="Picture 14"/>
          <p:cNvPicPr>
            <a:picLocks noChangeAspect="1"/>
          </p:cNvPicPr>
          <p:nvPr>
            <p:custDataLst>
              <p:tags r:id="rId6"/>
            </p:custDataLst>
          </p:nvPr>
        </p:nvPicPr>
        <p:blipFill>
          <a:blip r:embed="rId14" cstate="print">
            <a:lum/>
            <a:extLst>
              <a:ext uri="{28A0092B-C50C-407E-A947-70E740481C1C}">
                <a14:useLocalDpi xmlns:a14="http://schemas.microsoft.com/office/drawing/2010/main" val="0"/>
              </a:ext>
            </a:extLst>
          </a:blip>
          <a:stretch>
            <a:fillRect/>
          </a:stretch>
        </p:blipFill>
        <p:spPr>
          <a:xfrm>
            <a:off x="3886200" y="4773303"/>
            <a:ext cx="956484" cy="255897"/>
          </a:xfrm>
          <a:prstGeom prst="rect">
            <a:avLst/>
          </a:prstGeom>
        </p:spPr>
      </p:pic>
    </p:spTree>
    <p:extLst>
      <p:ext uri="{BB962C8B-B14F-4D97-AF65-F5344CB8AC3E}">
        <p14:creationId xmlns:p14="http://schemas.microsoft.com/office/powerpoint/2010/main" val="417780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 Typical ZZB Behavior</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15</a:t>
            </a:fld>
            <a:endParaRPr lang="en-US" dirty="0"/>
          </a:p>
        </p:txBody>
      </p:sp>
      <p:sp>
        <p:nvSpPr>
          <p:cNvPr id="3" name="TextBox 2"/>
          <p:cNvSpPr txBox="1"/>
          <p:nvPr/>
        </p:nvSpPr>
        <p:spPr>
          <a:xfrm>
            <a:off x="1143000" y="5943600"/>
            <a:ext cx="7239000" cy="830997"/>
          </a:xfrm>
          <a:prstGeom prst="rect">
            <a:avLst/>
          </a:prstGeom>
          <a:noFill/>
        </p:spPr>
        <p:txBody>
          <a:bodyPr wrap="square" rtlCol="0">
            <a:spAutoFit/>
          </a:bodyPr>
          <a:lstStyle/>
          <a:p>
            <a:r>
              <a:rPr lang="en-US" sz="1600" b="1" dirty="0" smtClean="0"/>
              <a:t>Typical ZZB behavior for TDE. A prior distribution T=[0,30]. SRRC pulse with roll-off factor =0, pulse width </a:t>
            </a:r>
            <a:r>
              <a:rPr lang="en-US" sz="1600" b="1" dirty="0" err="1" smtClean="0"/>
              <a:t>Tp</a:t>
            </a:r>
            <a:r>
              <a:rPr lang="en-US" sz="1600" b="1" dirty="0" smtClean="0"/>
              <a:t>=2; channel taps L=5 with spacing </a:t>
            </a:r>
            <a:r>
              <a:rPr lang="en-US" sz="1600" b="1" dirty="0" err="1" smtClean="0"/>
              <a:t>Tt</a:t>
            </a:r>
            <a:r>
              <a:rPr lang="en-US" sz="1600" b="1" dirty="0" smtClean="0"/>
              <a:t>=1, </a:t>
            </a:r>
            <a:r>
              <a:rPr lang="en-US" sz="1600" b="1" dirty="0" err="1" smtClean="0"/>
              <a:t>Rician</a:t>
            </a:r>
            <a:r>
              <a:rPr lang="en-US" sz="1600" b="1" dirty="0"/>
              <a:t> </a:t>
            </a:r>
            <a:r>
              <a:rPr lang="en-US" sz="1600" b="1" dirty="0" smtClean="0"/>
              <a:t>fading with exponential PDP.</a:t>
            </a:r>
            <a:endParaRPr lang="en-US" sz="1600" b="1"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60654"/>
            <a:ext cx="71628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872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ECRB and MAP</a:t>
            </a:r>
            <a:endParaRPr lang="en-US" dirty="0"/>
          </a:p>
        </p:txBody>
      </p:sp>
      <p:sp>
        <p:nvSpPr>
          <p:cNvPr id="3" name="Content Placeholder 2"/>
          <p:cNvSpPr>
            <a:spLocks noGrp="1"/>
          </p:cNvSpPr>
          <p:nvPr>
            <p:ph idx="1"/>
          </p:nvPr>
        </p:nvSpPr>
        <p:spPr/>
        <p:txBody>
          <a:bodyPr/>
          <a:lstStyle/>
          <a:p>
            <a:r>
              <a:rPr lang="en-US" dirty="0" smtClean="0"/>
              <a:t>ECRB: Expected conditional CRB</a:t>
            </a:r>
          </a:p>
          <a:p>
            <a:endParaRPr lang="en-US" dirty="0"/>
          </a:p>
          <a:p>
            <a:endParaRPr lang="en-US" dirty="0" smtClean="0"/>
          </a:p>
          <a:p>
            <a:endParaRPr lang="en-US" dirty="0"/>
          </a:p>
          <a:p>
            <a:endParaRPr lang="en-US" dirty="0" smtClean="0"/>
          </a:p>
          <a:p>
            <a:r>
              <a:rPr lang="en-US" dirty="0" smtClean="0"/>
              <a:t>MAP and GML estimators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16</a:t>
            </a:fld>
            <a:endParaRPr lang="en-US" dirty="0"/>
          </a:p>
        </p:txBody>
      </p:sp>
      <p:pic>
        <p:nvPicPr>
          <p:cNvPr id="13" name="Picture 12"/>
          <p:cNvPicPr>
            <a:picLocks noChangeAspect="1"/>
          </p:cNvPicPr>
          <p:nvPr>
            <p:custDataLst>
              <p:tags r:id="rId1"/>
            </p:custDataLst>
          </p:nvPr>
        </p:nvPicPr>
        <p:blipFill>
          <a:blip r:embed="rId8" cstate="print">
            <a:lum/>
            <a:extLst>
              <a:ext uri="{28A0092B-C50C-407E-A947-70E740481C1C}">
                <a14:useLocalDpi xmlns:a14="http://schemas.microsoft.com/office/drawing/2010/main" val="0"/>
              </a:ext>
            </a:extLst>
          </a:blip>
          <a:stretch>
            <a:fillRect/>
          </a:stretch>
        </p:blipFill>
        <p:spPr>
          <a:xfrm>
            <a:off x="1143000" y="2051239"/>
            <a:ext cx="2438405" cy="279274"/>
          </a:xfrm>
          <a:prstGeom prst="rect">
            <a:avLst/>
          </a:prstGeom>
        </p:spPr>
      </p:pic>
      <p:pic>
        <p:nvPicPr>
          <p:cNvPr id="17" name="Picture 16"/>
          <p:cNvPicPr>
            <a:picLocks noChangeAspect="1"/>
          </p:cNvPicPr>
          <p:nvPr>
            <p:custDataLst>
              <p:tags r:id="rId2"/>
            </p:custDataLst>
          </p:nvPr>
        </p:nvPicPr>
        <p:blipFill>
          <a:blip r:embed="rId9" cstate="print">
            <a:lum/>
            <a:extLst>
              <a:ext uri="{28A0092B-C50C-407E-A947-70E740481C1C}">
                <a14:useLocalDpi xmlns:a14="http://schemas.microsoft.com/office/drawing/2010/main" val="0"/>
              </a:ext>
            </a:extLst>
          </a:blip>
          <a:stretch>
            <a:fillRect/>
          </a:stretch>
        </p:blipFill>
        <p:spPr>
          <a:xfrm>
            <a:off x="4076691" y="1899028"/>
            <a:ext cx="4610109" cy="545974"/>
          </a:xfrm>
          <a:prstGeom prst="rect">
            <a:avLst/>
          </a:prstGeom>
        </p:spPr>
      </p:pic>
      <p:pic>
        <p:nvPicPr>
          <p:cNvPr id="20" name="Picture 19"/>
          <p:cNvPicPr>
            <a:picLocks noChangeAspect="1"/>
          </p:cNvPicPr>
          <p:nvPr>
            <p:custDataLst>
              <p:tags r:id="rId3"/>
            </p:custDataLst>
          </p:nvPr>
        </p:nvPicPr>
        <p:blipFill>
          <a:blip r:embed="rId10" cstate="print">
            <a:lum/>
            <a:extLst>
              <a:ext uri="{28A0092B-C50C-407E-A947-70E740481C1C}">
                <a14:useLocalDpi xmlns:a14="http://schemas.microsoft.com/office/drawing/2010/main" val="0"/>
              </a:ext>
            </a:extLst>
          </a:blip>
          <a:stretch>
            <a:fillRect/>
          </a:stretch>
        </p:blipFill>
        <p:spPr>
          <a:xfrm>
            <a:off x="1132078" y="2636281"/>
            <a:ext cx="5878322" cy="1145977"/>
          </a:xfrm>
          <a:prstGeom prst="rect">
            <a:avLst/>
          </a:prstGeom>
        </p:spPr>
      </p:pic>
      <p:pic>
        <p:nvPicPr>
          <p:cNvPr id="22" name="Picture 21"/>
          <p:cNvPicPr>
            <a:picLocks noChangeAspect="1"/>
          </p:cNvPicPr>
          <p:nvPr>
            <p:custDataLst>
              <p:tags r:id="rId4"/>
            </p:custDataLst>
          </p:nvPr>
        </p:nvPicPr>
        <p:blipFill>
          <a:blip r:embed="rId11" cstate="print">
            <a:lum/>
            <a:extLst>
              <a:ext uri="{28A0092B-C50C-407E-A947-70E740481C1C}">
                <a14:useLocalDpi xmlns:a14="http://schemas.microsoft.com/office/drawing/2010/main" val="0"/>
              </a:ext>
            </a:extLst>
          </a:blip>
          <a:stretch>
            <a:fillRect/>
          </a:stretch>
        </p:blipFill>
        <p:spPr>
          <a:xfrm>
            <a:off x="1482075" y="4381170"/>
            <a:ext cx="5178327" cy="1029030"/>
          </a:xfrm>
          <a:prstGeom prst="rect">
            <a:avLst/>
          </a:prstGeom>
        </p:spPr>
      </p:pic>
      <p:pic>
        <p:nvPicPr>
          <p:cNvPr id="12" name="Picture 11" descr="txp_fig.png"/>
          <p:cNvPicPr>
            <a:picLocks noChangeAspect="1"/>
          </p:cNvPicPr>
          <p:nvPr>
            <p:custDataLst>
              <p:tags r:id="rId5"/>
            </p:custDataLst>
          </p:nvPr>
        </p:nvPicPr>
        <p:blipFill>
          <a:blip r:embed="rId12" cstate="print">
            <a:lum/>
          </a:blip>
          <a:stretch>
            <a:fillRect/>
          </a:stretch>
        </p:blipFill>
        <p:spPr>
          <a:xfrm>
            <a:off x="1905000" y="5562600"/>
            <a:ext cx="3141941" cy="448661"/>
          </a:xfrm>
          <a:prstGeom prst="rect">
            <a:avLst/>
          </a:prstGeom>
        </p:spPr>
      </p:pic>
      <p:sp>
        <p:nvSpPr>
          <p:cNvPr id="14" name="TextBox 13"/>
          <p:cNvSpPr txBox="1"/>
          <p:nvPr/>
        </p:nvSpPr>
        <p:spPr>
          <a:xfrm>
            <a:off x="5410200" y="5562600"/>
            <a:ext cx="2895600" cy="369332"/>
          </a:xfrm>
          <a:prstGeom prst="rect">
            <a:avLst/>
          </a:prstGeom>
          <a:noFill/>
        </p:spPr>
        <p:txBody>
          <a:bodyPr wrap="square" rtlCol="0">
            <a:spAutoFit/>
          </a:bodyPr>
          <a:lstStyle/>
          <a:p>
            <a:r>
              <a:rPr lang="en-US" dirty="0" smtClean="0"/>
              <a:t>(Win &amp; </a:t>
            </a:r>
            <a:r>
              <a:rPr lang="en-US" dirty="0" err="1" smtClean="0"/>
              <a:t>Scholtz</a:t>
            </a:r>
            <a:r>
              <a:rPr lang="en-US" dirty="0" smtClean="0"/>
              <a:t> 2002)</a:t>
            </a:r>
            <a:endParaRPr lang="en-US" dirty="0"/>
          </a:p>
        </p:txBody>
      </p:sp>
    </p:spTree>
    <p:extLst>
      <p:ext uri="{BB962C8B-B14F-4D97-AF65-F5344CB8AC3E}">
        <p14:creationId xmlns:p14="http://schemas.microsoft.com/office/powerpoint/2010/main" val="2917176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609600"/>
          </a:xfrm>
        </p:spPr>
        <p:txBody>
          <a:bodyPr>
            <a:noAutofit/>
          </a:bodyPr>
          <a:lstStyle/>
          <a:p>
            <a:r>
              <a:rPr lang="en-US" sz="2800" dirty="0" smtClean="0"/>
              <a:t>Numerical Result: Compare ZZB, CRB, Estimators</a:t>
            </a:r>
            <a:endParaRPr lang="en-US" sz="28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17</a:t>
            </a:fld>
            <a:endParaRPr lang="en-US" dirty="0"/>
          </a:p>
        </p:txBody>
      </p:sp>
      <p:sp>
        <p:nvSpPr>
          <p:cNvPr id="5" name="TextBox 4"/>
          <p:cNvSpPr txBox="1"/>
          <p:nvPr/>
        </p:nvSpPr>
        <p:spPr>
          <a:xfrm>
            <a:off x="1143000" y="5791200"/>
            <a:ext cx="7239000" cy="830997"/>
          </a:xfrm>
          <a:prstGeom prst="rect">
            <a:avLst/>
          </a:prstGeom>
          <a:noFill/>
        </p:spPr>
        <p:txBody>
          <a:bodyPr wrap="square" rtlCol="0">
            <a:spAutoFit/>
          </a:bodyPr>
          <a:lstStyle/>
          <a:p>
            <a:r>
              <a:rPr lang="en-US" sz="1600" b="1" dirty="0" smtClean="0"/>
              <a:t>ZZB compared to ECRB, MAP and GMLE. A prior distribution T=[0,30]. SRRC pulse with roll-off factor =0, pulse width </a:t>
            </a:r>
            <a:r>
              <a:rPr lang="en-US" sz="1600" b="1" dirty="0" err="1" smtClean="0"/>
              <a:t>Tp</a:t>
            </a:r>
            <a:r>
              <a:rPr lang="en-US" sz="1600" b="1" dirty="0" smtClean="0"/>
              <a:t>=2; channel taps L=5 with spacing </a:t>
            </a:r>
            <a:r>
              <a:rPr lang="en-US" sz="1600" b="1" dirty="0" err="1" smtClean="0"/>
              <a:t>Tt</a:t>
            </a:r>
            <a:r>
              <a:rPr lang="en-US" sz="1600" b="1" dirty="0" smtClean="0"/>
              <a:t>=1, </a:t>
            </a:r>
            <a:r>
              <a:rPr lang="en-US" sz="1600" b="1" dirty="0" err="1" smtClean="0"/>
              <a:t>Rician</a:t>
            </a:r>
            <a:r>
              <a:rPr lang="en-US" sz="1600" b="1" dirty="0"/>
              <a:t> </a:t>
            </a:r>
            <a:r>
              <a:rPr lang="en-US" sz="1600" b="1" dirty="0" smtClean="0"/>
              <a:t>fading with exponential PDP.</a:t>
            </a:r>
            <a:endParaRPr lang="en-US" sz="1600" b="1" dirty="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7764" y="685800"/>
            <a:ext cx="6899436"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820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Case of Frequency Hopping Transmission</a:t>
            </a:r>
          </a:p>
        </p:txBody>
      </p:sp>
      <p:sp>
        <p:nvSpPr>
          <p:cNvPr id="3" name="Content Placeholder 2"/>
          <p:cNvSpPr>
            <a:spLocks noGrp="1"/>
          </p:cNvSpPr>
          <p:nvPr>
            <p:ph idx="1"/>
          </p:nvPr>
        </p:nvSpPr>
        <p:spPr>
          <a:xfrm>
            <a:off x="457200" y="1143000"/>
            <a:ext cx="8229600" cy="5334000"/>
          </a:xfrm>
        </p:spPr>
        <p:txBody>
          <a:bodyPr/>
          <a:lstStyle/>
          <a:p>
            <a:pPr>
              <a:spcBef>
                <a:spcPts val="1200"/>
              </a:spcBef>
            </a:pPr>
            <a:r>
              <a:rPr lang="en-US" altLang="zh-CN" dirty="0" smtClean="0"/>
              <a:t>Transmitted waveform</a:t>
            </a:r>
            <a:endParaRPr lang="en-US" altLang="zh-CN" dirty="0"/>
          </a:p>
          <a:p>
            <a:pPr marL="0" indent="0">
              <a:spcBef>
                <a:spcPts val="1200"/>
              </a:spcBef>
              <a:buNone/>
            </a:pPr>
            <a:endParaRPr lang="en-US" dirty="0" smtClean="0"/>
          </a:p>
          <a:p>
            <a:pPr>
              <a:spcBef>
                <a:spcPts val="1200"/>
              </a:spcBef>
            </a:pPr>
            <a:r>
              <a:rPr lang="en-US" dirty="0" smtClean="0"/>
              <a:t>Multipath channel</a:t>
            </a:r>
          </a:p>
          <a:p>
            <a:pPr marL="0" indent="0">
              <a:spcBef>
                <a:spcPts val="1200"/>
              </a:spcBef>
              <a:buNone/>
            </a:pPr>
            <a:endParaRPr lang="en-US" dirty="0" smtClean="0"/>
          </a:p>
          <a:p>
            <a:pPr>
              <a:spcBef>
                <a:spcPts val="1200"/>
              </a:spcBef>
            </a:pPr>
            <a:endParaRPr lang="en-US" dirty="0" smtClean="0"/>
          </a:p>
          <a:p>
            <a:pPr>
              <a:spcBef>
                <a:spcPts val="1200"/>
              </a:spcBef>
            </a:pPr>
            <a:r>
              <a:rPr lang="en-US" dirty="0" smtClean="0"/>
              <a:t>Received signal</a:t>
            </a:r>
          </a:p>
          <a:p>
            <a:pPr marL="0" indent="0">
              <a:spcBef>
                <a:spcPts val="1200"/>
              </a:spcBef>
              <a:buNone/>
            </a:pPr>
            <a:endParaRPr lang="en-US" altLang="zh-CN" dirty="0" smtClean="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18</a:t>
            </a:fld>
            <a:endParaRPr lang="en-US" dirty="0"/>
          </a:p>
        </p:txBody>
      </p:sp>
      <p:pic>
        <p:nvPicPr>
          <p:cNvPr id="5" name="Picture 4"/>
          <p:cNvPicPr>
            <a:picLocks noChangeAspect="1"/>
          </p:cNvPicPr>
          <p:nvPr>
            <p:custDataLst>
              <p:tags r:id="rId1"/>
            </p:custDataLst>
          </p:nvPr>
        </p:nvPicPr>
        <p:blipFill>
          <a:blip r:embed="rId9" cstate="print">
            <a:lum/>
            <a:extLst>
              <a:ext uri="{28A0092B-C50C-407E-A947-70E740481C1C}">
                <a14:useLocalDpi xmlns:a14="http://schemas.microsoft.com/office/drawing/2010/main" val="0"/>
              </a:ext>
            </a:extLst>
          </a:blip>
          <a:stretch>
            <a:fillRect/>
          </a:stretch>
        </p:blipFill>
        <p:spPr>
          <a:xfrm>
            <a:off x="990600" y="2858039"/>
            <a:ext cx="2881471" cy="723361"/>
          </a:xfrm>
          <a:prstGeom prst="rect">
            <a:avLst/>
          </a:prstGeom>
        </p:spPr>
      </p:pic>
      <p:pic>
        <p:nvPicPr>
          <p:cNvPr id="10" name="Picture 9"/>
          <p:cNvPicPr>
            <a:picLocks noChangeAspect="1"/>
          </p:cNvPicPr>
          <p:nvPr>
            <p:custDataLst>
              <p:tags r:id="rId2"/>
            </p:custDataLst>
          </p:nvPr>
        </p:nvPicPr>
        <p:blipFill>
          <a:blip r:embed="rId10" cstate="print">
            <a:lum/>
            <a:extLst>
              <a:ext uri="{28A0092B-C50C-407E-A947-70E740481C1C}">
                <a14:useLocalDpi xmlns:a14="http://schemas.microsoft.com/office/drawing/2010/main" val="0"/>
              </a:ext>
            </a:extLst>
          </a:blip>
          <a:stretch>
            <a:fillRect/>
          </a:stretch>
        </p:blipFill>
        <p:spPr>
          <a:xfrm>
            <a:off x="990600" y="3655689"/>
            <a:ext cx="7249620" cy="306711"/>
          </a:xfrm>
          <a:prstGeom prst="rect">
            <a:avLst/>
          </a:prstGeom>
        </p:spPr>
      </p:pic>
      <p:pic>
        <p:nvPicPr>
          <p:cNvPr id="11" name="Picture 10"/>
          <p:cNvPicPr>
            <a:picLocks noChangeAspect="1"/>
          </p:cNvPicPr>
          <p:nvPr>
            <p:custDataLst>
              <p:tags r:id="rId3"/>
            </p:custDataLst>
          </p:nvPr>
        </p:nvPicPr>
        <p:blipFill>
          <a:blip r:embed="rId11" cstate="print">
            <a:lum/>
            <a:extLst>
              <a:ext uri="{28A0092B-C50C-407E-A947-70E740481C1C}">
                <a14:useLocalDpi xmlns:a14="http://schemas.microsoft.com/office/drawing/2010/main" val="0"/>
              </a:ext>
            </a:extLst>
          </a:blip>
          <a:stretch>
            <a:fillRect/>
          </a:stretch>
        </p:blipFill>
        <p:spPr>
          <a:xfrm>
            <a:off x="2431335" y="4561417"/>
            <a:ext cx="3893265" cy="1001183"/>
          </a:xfrm>
          <a:prstGeom prst="rect">
            <a:avLst/>
          </a:prstGeom>
        </p:spPr>
      </p:pic>
      <p:pic>
        <p:nvPicPr>
          <p:cNvPr id="12" name="Picture 11"/>
          <p:cNvPicPr>
            <a:picLocks noChangeAspect="1"/>
          </p:cNvPicPr>
          <p:nvPr>
            <p:custDataLst>
              <p:tags r:id="rId4"/>
            </p:custDataLst>
          </p:nvPr>
        </p:nvPicPr>
        <p:blipFill>
          <a:blip r:embed="rId12" cstate="print">
            <a:lum/>
            <a:extLst>
              <a:ext uri="{28A0092B-C50C-407E-A947-70E740481C1C}">
                <a14:useLocalDpi xmlns:a14="http://schemas.microsoft.com/office/drawing/2010/main" val="0"/>
              </a:ext>
            </a:extLst>
          </a:blip>
          <a:stretch>
            <a:fillRect/>
          </a:stretch>
        </p:blipFill>
        <p:spPr>
          <a:xfrm>
            <a:off x="990600" y="5867400"/>
            <a:ext cx="3174879" cy="291847"/>
          </a:xfrm>
          <a:prstGeom prst="rect">
            <a:avLst/>
          </a:prstGeom>
        </p:spPr>
      </p:pic>
      <p:pic>
        <p:nvPicPr>
          <p:cNvPr id="13" name="Picture 12"/>
          <p:cNvPicPr>
            <a:picLocks noChangeAspect="1"/>
          </p:cNvPicPr>
          <p:nvPr>
            <p:custDataLst>
              <p:tags r:id="rId5"/>
            </p:custDataLst>
          </p:nvPr>
        </p:nvPicPr>
        <p:blipFill>
          <a:blip r:embed="rId13" cstate="print">
            <a:lum/>
            <a:extLst>
              <a:ext uri="{28A0092B-C50C-407E-A947-70E740481C1C}">
                <a14:useLocalDpi xmlns:a14="http://schemas.microsoft.com/office/drawing/2010/main" val="0"/>
              </a:ext>
            </a:extLst>
          </a:blip>
          <a:stretch>
            <a:fillRect/>
          </a:stretch>
        </p:blipFill>
        <p:spPr>
          <a:xfrm>
            <a:off x="4412616" y="5861176"/>
            <a:ext cx="3225553" cy="291847"/>
          </a:xfrm>
          <a:prstGeom prst="rect">
            <a:avLst/>
          </a:prstGeom>
        </p:spPr>
      </p:pic>
      <p:pic>
        <p:nvPicPr>
          <p:cNvPr id="6" name="Picture 5"/>
          <p:cNvPicPr>
            <a:picLocks noChangeAspect="1"/>
          </p:cNvPicPr>
          <p:nvPr>
            <p:custDataLst>
              <p:tags r:id="rId6"/>
            </p:custDataLst>
          </p:nvPr>
        </p:nvPicPr>
        <p:blipFill>
          <a:blip r:embed="rId14" cstate="print">
            <a:lum/>
            <a:extLst>
              <a:ext uri="{28A0092B-C50C-407E-A947-70E740481C1C}">
                <a14:useLocalDpi xmlns:a14="http://schemas.microsoft.com/office/drawing/2010/main" val="0"/>
              </a:ext>
            </a:extLst>
          </a:blip>
          <a:stretch>
            <a:fillRect/>
          </a:stretch>
        </p:blipFill>
        <p:spPr>
          <a:xfrm>
            <a:off x="1377071" y="1647461"/>
            <a:ext cx="7538329" cy="693317"/>
          </a:xfrm>
          <a:prstGeom prst="rect">
            <a:avLst/>
          </a:prstGeom>
        </p:spPr>
      </p:pic>
    </p:spTree>
    <p:extLst>
      <p:ext uri="{BB962C8B-B14F-4D97-AF65-F5344CB8AC3E}">
        <p14:creationId xmlns:p14="http://schemas.microsoft.com/office/powerpoint/2010/main" val="2556439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Closed-Forms under Independent Flat-Fading</a:t>
            </a:r>
            <a:endParaRPr lang="en-US" sz="2800" dirty="0"/>
          </a:p>
        </p:txBody>
      </p:sp>
      <p:sp>
        <p:nvSpPr>
          <p:cNvPr id="3" name="Content Placeholder 2"/>
          <p:cNvSpPr>
            <a:spLocks noGrp="1"/>
          </p:cNvSpPr>
          <p:nvPr>
            <p:ph idx="1"/>
          </p:nvPr>
        </p:nvSpPr>
        <p:spPr>
          <a:xfrm>
            <a:off x="457200" y="1143000"/>
            <a:ext cx="8229600" cy="5410200"/>
          </a:xfrm>
        </p:spPr>
        <p:txBody>
          <a:bodyPr/>
          <a:lstStyle/>
          <a:p>
            <a:r>
              <a:rPr lang="en-US" dirty="0" err="1" smtClean="0"/>
              <a:t>Rician</a:t>
            </a:r>
            <a:r>
              <a:rPr lang="en-US" dirty="0" smtClean="0"/>
              <a:t> fading</a:t>
            </a:r>
          </a:p>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            depend on channel statistics and signal correlation.</a:t>
            </a:r>
          </a:p>
          <a:p>
            <a:r>
              <a:rPr lang="en-US" dirty="0" smtClean="0"/>
              <a:t>Rayleigh fading</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3200" dirty="0" smtClean="0"/>
          </a:p>
          <a:p>
            <a:pPr marL="0" indent="0">
              <a:buNone/>
            </a:pPr>
            <a:r>
              <a:rPr lang="en-US" sz="2000" dirty="0" smtClean="0"/>
              <a:t>             is a function of SNR</a:t>
            </a:r>
            <a:r>
              <a:rPr lang="en-US" sz="2000" dirty="0"/>
              <a:t>, channel statistics and signal </a:t>
            </a:r>
            <a:r>
              <a:rPr lang="en-US" sz="2000" dirty="0" smtClean="0"/>
              <a:t>correlation.</a:t>
            </a:r>
          </a:p>
          <a:p>
            <a:r>
              <a:rPr lang="en-US" dirty="0" smtClean="0"/>
              <a:t>Applicable for pulsed signal with N=1</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19</a:t>
            </a:fld>
            <a:endParaRPr lang="en-US" dirty="0"/>
          </a:p>
        </p:txBody>
      </p:sp>
      <p:pic>
        <p:nvPicPr>
          <p:cNvPr id="6" name="Picture 5"/>
          <p:cNvPicPr>
            <a:picLocks noChangeAspect="1"/>
          </p:cNvPicPr>
          <p:nvPr>
            <p:custDataLst>
              <p:tags r:id="rId1"/>
            </p:custDataLst>
          </p:nvPr>
        </p:nvPicPr>
        <p:blipFill>
          <a:blip r:embed="rId7" cstate="print">
            <a:lum/>
            <a:extLst>
              <a:ext uri="{28A0092B-C50C-407E-A947-70E740481C1C}">
                <a14:useLocalDpi xmlns:a14="http://schemas.microsoft.com/office/drawing/2010/main" val="0"/>
              </a:ext>
            </a:extLst>
          </a:blip>
          <a:stretch>
            <a:fillRect/>
          </a:stretch>
        </p:blipFill>
        <p:spPr>
          <a:xfrm>
            <a:off x="381000" y="1752600"/>
            <a:ext cx="8610600" cy="1243347"/>
          </a:xfrm>
          <a:prstGeom prst="rect">
            <a:avLst/>
          </a:prstGeom>
        </p:spPr>
      </p:pic>
      <p:pic>
        <p:nvPicPr>
          <p:cNvPr id="7" name="Picture 6"/>
          <p:cNvPicPr>
            <a:picLocks noChangeAspect="1"/>
          </p:cNvPicPr>
          <p:nvPr>
            <p:custDataLst>
              <p:tags r:id="rId2"/>
            </p:custDataLst>
          </p:nvPr>
        </p:nvPicPr>
        <p:blipFill>
          <a:blip r:embed="rId8" cstate="print">
            <a:lum/>
            <a:extLst>
              <a:ext uri="{28A0092B-C50C-407E-A947-70E740481C1C}">
                <a14:useLocalDpi xmlns:a14="http://schemas.microsoft.com/office/drawing/2010/main" val="0"/>
              </a:ext>
            </a:extLst>
          </a:blip>
          <a:stretch>
            <a:fillRect/>
          </a:stretch>
        </p:blipFill>
        <p:spPr>
          <a:xfrm>
            <a:off x="609600" y="3264027"/>
            <a:ext cx="622174" cy="241173"/>
          </a:xfrm>
          <a:prstGeom prst="rect">
            <a:avLst/>
          </a:prstGeom>
        </p:spPr>
      </p:pic>
      <p:pic>
        <p:nvPicPr>
          <p:cNvPr id="8" name="Picture 7"/>
          <p:cNvPicPr>
            <a:picLocks noChangeAspect="1"/>
          </p:cNvPicPr>
          <p:nvPr>
            <p:custDataLst>
              <p:tags r:id="rId3"/>
            </p:custDataLst>
          </p:nvPr>
        </p:nvPicPr>
        <p:blipFill>
          <a:blip r:embed="rId9" cstate="print">
            <a:lum/>
            <a:extLst>
              <a:ext uri="{28A0092B-C50C-407E-A947-70E740481C1C}">
                <a14:useLocalDpi xmlns:a14="http://schemas.microsoft.com/office/drawing/2010/main" val="0"/>
              </a:ext>
            </a:extLst>
          </a:blip>
          <a:stretch>
            <a:fillRect/>
          </a:stretch>
        </p:blipFill>
        <p:spPr>
          <a:xfrm>
            <a:off x="1600200" y="4114800"/>
            <a:ext cx="5944005" cy="1600200"/>
          </a:xfrm>
          <a:prstGeom prst="rect">
            <a:avLst/>
          </a:prstGeom>
        </p:spPr>
      </p:pic>
      <p:pic>
        <p:nvPicPr>
          <p:cNvPr id="9" name="Picture 8"/>
          <p:cNvPicPr>
            <a:picLocks noChangeAspect="1"/>
          </p:cNvPicPr>
          <p:nvPr>
            <p:custDataLst>
              <p:tags r:id="rId4"/>
            </p:custDataLst>
          </p:nvPr>
        </p:nvPicPr>
        <p:blipFill>
          <a:blip r:embed="rId10" cstate="print">
            <a:lum/>
            <a:extLst>
              <a:ext uri="{28A0092B-C50C-407E-A947-70E740481C1C}">
                <a14:useLocalDpi xmlns:a14="http://schemas.microsoft.com/office/drawing/2010/main" val="0"/>
              </a:ext>
            </a:extLst>
          </a:blip>
          <a:stretch>
            <a:fillRect/>
          </a:stretch>
        </p:blipFill>
        <p:spPr>
          <a:xfrm>
            <a:off x="762000" y="5791200"/>
            <a:ext cx="622174" cy="253747"/>
          </a:xfrm>
          <a:prstGeom prst="rect">
            <a:avLst/>
          </a:prstGeom>
        </p:spPr>
      </p:pic>
    </p:spTree>
    <p:extLst>
      <p:ext uri="{BB962C8B-B14F-4D97-AF65-F5344CB8AC3E}">
        <p14:creationId xmlns:p14="http://schemas.microsoft.com/office/powerpoint/2010/main" val="268548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381000" y="1219200"/>
            <a:ext cx="8534400" cy="5334000"/>
          </a:xfrm>
        </p:spPr>
        <p:txBody>
          <a:bodyPr/>
          <a:lstStyle/>
          <a:p>
            <a:r>
              <a:rPr lang="en-US" sz="2400" dirty="0" smtClean="0"/>
              <a:t>Motivation</a:t>
            </a:r>
          </a:p>
          <a:p>
            <a:pPr lvl="1"/>
            <a:r>
              <a:rPr lang="en-US" sz="2000" dirty="0" smtClean="0"/>
              <a:t>Challenges in </a:t>
            </a:r>
            <a:r>
              <a:rPr lang="en-US" sz="2000" dirty="0"/>
              <a:t>m</a:t>
            </a:r>
            <a:r>
              <a:rPr lang="en-US" sz="2000" dirty="0" smtClean="0"/>
              <a:t>ultipath </a:t>
            </a:r>
            <a:r>
              <a:rPr lang="en-US" sz="2000" dirty="0"/>
              <a:t>c</a:t>
            </a:r>
            <a:r>
              <a:rPr lang="en-US" sz="2000" dirty="0" smtClean="0"/>
              <a:t>hannels</a:t>
            </a:r>
          </a:p>
          <a:p>
            <a:r>
              <a:rPr lang="en-US" sz="2400" dirty="0" smtClean="0"/>
              <a:t>Part I: </a:t>
            </a:r>
            <a:r>
              <a:rPr lang="en-US" sz="2400" dirty="0" err="1" smtClean="0"/>
              <a:t>Ziv-Zakai</a:t>
            </a:r>
            <a:r>
              <a:rPr lang="en-US" sz="2400" dirty="0" smtClean="0"/>
              <a:t> bounds for TDE in unknown random multipath channels</a:t>
            </a:r>
          </a:p>
          <a:p>
            <a:pPr lvl="1"/>
            <a:r>
              <a:rPr lang="en-US" sz="2000" dirty="0" smtClean="0"/>
              <a:t>Pulsed signal</a:t>
            </a:r>
          </a:p>
          <a:p>
            <a:pPr lvl="1"/>
            <a:r>
              <a:rPr lang="en-US" sz="2000" dirty="0" smtClean="0"/>
              <a:t>Frequency hopping </a:t>
            </a:r>
            <a:r>
              <a:rPr lang="en-US" sz="2000" dirty="0"/>
              <a:t>w</a:t>
            </a:r>
            <a:r>
              <a:rPr lang="en-US" sz="2000" dirty="0" smtClean="0"/>
              <a:t>aveforms</a:t>
            </a:r>
          </a:p>
          <a:p>
            <a:r>
              <a:rPr lang="en-US" sz="2400" dirty="0" smtClean="0"/>
              <a:t>Part II: </a:t>
            </a:r>
            <a:r>
              <a:rPr lang="en-US" sz="2400" dirty="0" err="1" smtClean="0"/>
              <a:t>ToA</a:t>
            </a:r>
            <a:r>
              <a:rPr lang="en-US" sz="2400" dirty="0" smtClean="0"/>
              <a:t> localization performance in multipath channels</a:t>
            </a:r>
          </a:p>
          <a:p>
            <a:pPr lvl="1"/>
            <a:r>
              <a:rPr lang="en-US" sz="2000" dirty="0" smtClean="0"/>
              <a:t>Deterministic and random bias</a:t>
            </a:r>
          </a:p>
          <a:p>
            <a:pPr lvl="1"/>
            <a:r>
              <a:rPr lang="en-US" sz="2000" dirty="0" smtClean="0"/>
              <a:t>WLS and ML estimators</a:t>
            </a:r>
          </a:p>
          <a:p>
            <a:r>
              <a:rPr lang="en-US" sz="2400" dirty="0" smtClean="0"/>
              <a:t>Conclusions</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Results - Frequency Diversity</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20</a:t>
            </a:fld>
            <a:endParaRPr lang="en-US" dirty="0"/>
          </a:p>
        </p:txBody>
      </p:sp>
      <p:sp>
        <p:nvSpPr>
          <p:cNvPr id="5" name="TextBox 4"/>
          <p:cNvSpPr txBox="1"/>
          <p:nvPr/>
        </p:nvSpPr>
        <p:spPr>
          <a:xfrm>
            <a:off x="1371600" y="5791200"/>
            <a:ext cx="7239000" cy="830997"/>
          </a:xfrm>
          <a:prstGeom prst="rect">
            <a:avLst/>
          </a:prstGeom>
          <a:noFill/>
        </p:spPr>
        <p:txBody>
          <a:bodyPr wrap="square" rtlCol="0">
            <a:spAutoFit/>
          </a:bodyPr>
          <a:lstStyle/>
          <a:p>
            <a:r>
              <a:rPr lang="en-US" sz="1600" b="1" dirty="0" smtClean="0"/>
              <a:t>ZZB for FH shows frequency diversity gain. N </a:t>
            </a:r>
            <a:r>
              <a:rPr lang="en-US" sz="1600" b="1" dirty="0"/>
              <a:t>= 1, 2, 4, 8 and </a:t>
            </a:r>
            <a:r>
              <a:rPr lang="en-US" sz="1600" b="1" dirty="0" smtClean="0"/>
              <a:t>16. Number of symbols per hop M=80/N. Independent </a:t>
            </a:r>
            <a:r>
              <a:rPr lang="en-US" sz="1600" b="1" dirty="0"/>
              <a:t>flat-fading Rayleigh channels</a:t>
            </a:r>
            <a:r>
              <a:rPr lang="en-US" sz="1600" b="1" dirty="0" smtClean="0"/>
              <a:t>. A prior distribution T=[0,30]. FH waveforms formed by SRRC pulses.</a:t>
            </a:r>
            <a:endParaRPr lang="en-US" sz="1600" b="1" dirty="0"/>
          </a:p>
        </p:txBody>
      </p:sp>
      <p:sp>
        <p:nvSpPr>
          <p:cNvPr id="3" name="TextBox 2"/>
          <p:cNvSpPr txBox="1"/>
          <p:nvPr/>
        </p:nvSpPr>
        <p:spPr>
          <a:xfrm>
            <a:off x="7467600" y="2886670"/>
            <a:ext cx="1219200" cy="923330"/>
          </a:xfrm>
          <a:prstGeom prst="rect">
            <a:avLst/>
          </a:prstGeom>
          <a:noFill/>
        </p:spPr>
        <p:txBody>
          <a:bodyPr wrap="square" rtlCol="0">
            <a:spAutoFit/>
          </a:bodyPr>
          <a:lstStyle/>
          <a:p>
            <a:r>
              <a:rPr lang="en-US" dirty="0" smtClean="0"/>
              <a:t>N=1, U=1</a:t>
            </a:r>
          </a:p>
          <a:p>
            <a:r>
              <a:rPr lang="en-US" dirty="0" smtClean="0"/>
              <a:t>N=2, U=2</a:t>
            </a:r>
          </a:p>
          <a:p>
            <a:r>
              <a:rPr lang="en-US" dirty="0" smtClean="0"/>
              <a:t>N&gt;2, U=3</a:t>
            </a:r>
            <a:endParaRPr lang="en-US" dirty="0"/>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781050"/>
            <a:ext cx="6781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460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Summary on the ZZBs</a:t>
            </a:r>
            <a:endParaRPr lang="en-US" dirty="0"/>
          </a:p>
        </p:txBody>
      </p:sp>
      <p:sp>
        <p:nvSpPr>
          <p:cNvPr id="3" name="Content Placeholder 2"/>
          <p:cNvSpPr>
            <a:spLocks noGrp="1"/>
          </p:cNvSpPr>
          <p:nvPr>
            <p:ph idx="1"/>
          </p:nvPr>
        </p:nvSpPr>
        <p:spPr/>
        <p:txBody>
          <a:bodyPr>
            <a:normAutofit/>
          </a:bodyPr>
          <a:lstStyle/>
          <a:p>
            <a:r>
              <a:rPr lang="en-US" dirty="0" smtClean="0"/>
              <a:t>ZZB: Bayesian MSE bound for random parameter, for unbiased or biased estimator, and tighter than CRB at low to mid SNRs.</a:t>
            </a:r>
          </a:p>
          <a:p>
            <a:r>
              <a:rPr lang="en-US" dirty="0" smtClean="0"/>
              <a:t>ZZB for unknown random multipath </a:t>
            </a:r>
            <a:r>
              <a:rPr lang="en-US" dirty="0"/>
              <a:t>c</a:t>
            </a:r>
            <a:r>
              <a:rPr lang="en-US" dirty="0" smtClean="0"/>
              <a:t>hannels:</a:t>
            </a:r>
          </a:p>
          <a:p>
            <a:pPr lvl="1"/>
            <a:r>
              <a:rPr lang="en-US" dirty="0" smtClean="0"/>
              <a:t>Both LOS and NLOS channels</a:t>
            </a:r>
          </a:p>
          <a:p>
            <a:pPr lvl="2"/>
            <a:r>
              <a:rPr lang="en-US" dirty="0" smtClean="0"/>
              <a:t>Rayleigh / </a:t>
            </a:r>
            <a:r>
              <a:rPr lang="en-US" dirty="0" err="1" smtClean="0"/>
              <a:t>Ricean</a:t>
            </a:r>
            <a:endParaRPr lang="en-US" dirty="0" smtClean="0"/>
          </a:p>
          <a:p>
            <a:pPr lvl="1"/>
            <a:r>
              <a:rPr lang="en-US" dirty="0" smtClean="0"/>
              <a:t>Different power delay profiles (PDPs)</a:t>
            </a:r>
          </a:p>
          <a:p>
            <a:pPr lvl="1"/>
            <a:r>
              <a:rPr lang="en-US" dirty="0" smtClean="0"/>
              <a:t>Different tap correlation profiles (TCPs)</a:t>
            </a:r>
          </a:p>
          <a:p>
            <a:pPr lvl="1"/>
            <a:r>
              <a:rPr lang="en-US" dirty="0" smtClean="0"/>
              <a:t>Known arbitrary finite duration pulse or frequency hopping waveforms.</a:t>
            </a:r>
          </a:p>
          <a:p>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5">
                    <a:lumMod val="50000"/>
                  </a:schemeClr>
                </a:solidFill>
              </a:rPr>
              <a:t>Part II</a:t>
            </a:r>
            <a:endParaRPr lang="en-US" sz="4000" dirty="0">
              <a:solidFill>
                <a:schemeClr val="accent5">
                  <a:lumMod val="50000"/>
                </a:schemeClr>
              </a:solidFill>
            </a:endParaRPr>
          </a:p>
        </p:txBody>
      </p:sp>
      <p:sp>
        <p:nvSpPr>
          <p:cNvPr id="3" name="Content Placeholder 2"/>
          <p:cNvSpPr>
            <a:spLocks noGrp="1"/>
          </p:cNvSpPr>
          <p:nvPr>
            <p:ph idx="1"/>
          </p:nvPr>
        </p:nvSpPr>
        <p:spPr/>
        <p:txBody>
          <a:bodyPr/>
          <a:lstStyle/>
          <a:p>
            <a:pPr algn="ctr">
              <a:buNone/>
            </a:pPr>
            <a:r>
              <a:rPr lang="en-US" b="1" dirty="0" err="1" smtClean="0">
                <a:solidFill>
                  <a:schemeClr val="accent1">
                    <a:lumMod val="50000"/>
                  </a:schemeClr>
                </a:solidFill>
              </a:rPr>
              <a:t>ToA</a:t>
            </a:r>
            <a:r>
              <a:rPr lang="en-US" b="1" dirty="0" smtClean="0">
                <a:solidFill>
                  <a:schemeClr val="accent1">
                    <a:lumMod val="50000"/>
                  </a:schemeClr>
                </a:solidFill>
              </a:rPr>
              <a:t> Localization Performance Analysis</a:t>
            </a:r>
          </a:p>
          <a:p>
            <a:pPr algn="ctr">
              <a:buNone/>
            </a:pPr>
            <a:r>
              <a:rPr lang="en-US" b="1" dirty="0" smtClean="0">
                <a:solidFill>
                  <a:schemeClr val="accent1">
                    <a:lumMod val="50000"/>
                  </a:schemeClr>
                </a:solidFill>
              </a:rPr>
              <a:t>With Biased Range/Time-Delay Measurements </a:t>
            </a:r>
          </a:p>
          <a:p>
            <a:pPr algn="ctr">
              <a:buNone/>
            </a:pPr>
            <a:r>
              <a:rPr lang="en-US" b="1" dirty="0" smtClean="0">
                <a:solidFill>
                  <a:schemeClr val="accent1">
                    <a:lumMod val="50000"/>
                  </a:schemeClr>
                </a:solidFill>
              </a:rPr>
              <a:t>in Multipath Channels</a:t>
            </a:r>
          </a:p>
          <a:p>
            <a:pPr lvl="2"/>
            <a:endParaRPr lang="en-US" dirty="0" smtClean="0"/>
          </a:p>
          <a:p>
            <a:pPr lvl="2"/>
            <a:r>
              <a:rPr lang="en-US" dirty="0" smtClean="0"/>
              <a:t>Modeling for biased time-delay measurement</a:t>
            </a:r>
          </a:p>
          <a:p>
            <a:pPr lvl="3"/>
            <a:r>
              <a:rPr lang="en-US" dirty="0" smtClean="0"/>
              <a:t>Unknown deterministic</a:t>
            </a:r>
          </a:p>
          <a:p>
            <a:pPr lvl="3"/>
            <a:r>
              <a:rPr lang="en-US" dirty="0" smtClean="0"/>
              <a:t>Random bias: convolved distributions</a:t>
            </a:r>
          </a:p>
          <a:p>
            <a:pPr lvl="2"/>
            <a:r>
              <a:rPr lang="en-US" dirty="0" smtClean="0"/>
              <a:t>CRB of </a:t>
            </a:r>
            <a:r>
              <a:rPr lang="en-US" dirty="0" err="1" smtClean="0"/>
              <a:t>ToA</a:t>
            </a:r>
            <a:r>
              <a:rPr lang="en-US" dirty="0" smtClean="0"/>
              <a:t> localization with random biased ranging</a:t>
            </a:r>
          </a:p>
          <a:p>
            <a:pPr lvl="2"/>
            <a:r>
              <a:rPr lang="en-US" dirty="0"/>
              <a:t>WLS estimator error analysis</a:t>
            </a:r>
          </a:p>
          <a:p>
            <a:pPr lvl="2"/>
            <a:r>
              <a:rPr lang="en-US" dirty="0" smtClean="0"/>
              <a:t>MLE </a:t>
            </a:r>
            <a:r>
              <a:rPr lang="en-US" dirty="0"/>
              <a:t>error analysis and discussions on </a:t>
            </a:r>
            <a:r>
              <a:rPr lang="en-US" dirty="0" smtClean="0"/>
              <a:t>an extreme case</a:t>
            </a:r>
            <a:endParaRPr lang="en-US" dirty="0"/>
          </a:p>
          <a:p>
            <a:pPr lvl="2"/>
            <a:r>
              <a:rPr lang="en-US" dirty="0" smtClean="0"/>
              <a:t>Numerical examples</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Assumptions on the Bias in Time Delay Estimation</a:t>
            </a:r>
            <a:endParaRPr lang="en-US" sz="2800"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Bias is known</a:t>
            </a:r>
          </a:p>
          <a:p>
            <a:pPr lvl="1"/>
            <a:r>
              <a:rPr lang="en-US" dirty="0" smtClean="0"/>
              <a:t>Directly subtracted from time delay measurement</a:t>
            </a:r>
          </a:p>
          <a:p>
            <a:pPr marL="514350" indent="-514350">
              <a:buFont typeface="+mj-lt"/>
              <a:buAutoNum type="arabicParenR"/>
            </a:pPr>
            <a:r>
              <a:rPr lang="en-US" dirty="0" smtClean="0"/>
              <a:t>Bias is unknown deterministic, embedded in measurement error</a:t>
            </a:r>
          </a:p>
          <a:p>
            <a:pPr lvl="1"/>
            <a:r>
              <a:rPr lang="en-US" dirty="0" smtClean="0"/>
              <a:t>WLS estimator</a:t>
            </a:r>
          </a:p>
          <a:p>
            <a:pPr marL="514350" indent="-514350">
              <a:buFont typeface="+mj-lt"/>
              <a:buAutoNum type="arabicParenR"/>
            </a:pPr>
            <a:r>
              <a:rPr lang="en-US" dirty="0" smtClean="0"/>
              <a:t>Bias is unknown deterministic, jointly estimated with unknown location</a:t>
            </a:r>
          </a:p>
          <a:p>
            <a:pPr lvl="1"/>
            <a:r>
              <a:rPr lang="en-US" dirty="0" smtClean="0"/>
              <a:t>Identical for all measurements: </a:t>
            </a:r>
            <a:r>
              <a:rPr lang="en-US" sz="1600" dirty="0" smtClean="0"/>
              <a:t>Weiss &amp; Picard, 2008</a:t>
            </a:r>
          </a:p>
          <a:p>
            <a:pPr marL="514350" indent="-514350">
              <a:buFont typeface="+mj-lt"/>
              <a:buAutoNum type="arabicParenR"/>
            </a:pPr>
            <a:r>
              <a:rPr lang="en-US" dirty="0" smtClean="0"/>
              <a:t>Bias is random, following certain distributions</a:t>
            </a:r>
          </a:p>
          <a:p>
            <a:pPr lvl="1"/>
            <a:r>
              <a:rPr lang="en-US" dirty="0" smtClean="0"/>
              <a:t>CRB for uniform distribution: </a:t>
            </a:r>
            <a:r>
              <a:rPr lang="en-US" sz="1600" dirty="0" err="1" smtClean="0"/>
              <a:t>Jourdan</a:t>
            </a:r>
            <a:r>
              <a:rPr lang="en-US" sz="1600" dirty="0" smtClean="0"/>
              <a:t>, </a:t>
            </a:r>
            <a:r>
              <a:rPr lang="en-US" sz="1600" dirty="0" err="1" smtClean="0"/>
              <a:t>Dardari</a:t>
            </a:r>
            <a:r>
              <a:rPr lang="en-US" sz="1600" dirty="0" smtClean="0"/>
              <a:t> &amp; Win, 2008</a:t>
            </a:r>
            <a:endParaRPr lang="en-US" sz="16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23</a:t>
            </a:fld>
            <a:endParaRPr lang="en-US" dirty="0"/>
          </a:p>
        </p:txBody>
      </p:sp>
    </p:spTree>
    <p:extLst>
      <p:ext uri="{BB962C8B-B14F-4D97-AF65-F5344CB8AC3E}">
        <p14:creationId xmlns:p14="http://schemas.microsoft.com/office/powerpoint/2010/main" val="3674070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Biased range </a:t>
            </a:r>
            <a:r>
              <a:rPr lang="en-US" dirty="0"/>
              <a:t>m</a:t>
            </a:r>
            <a:r>
              <a:rPr lang="en-US" dirty="0" smtClean="0"/>
              <a:t>easurement</a:t>
            </a:r>
          </a:p>
          <a:p>
            <a:pPr marL="0" indent="0">
              <a:buNone/>
            </a:pPr>
            <a:endParaRPr lang="en-US" sz="2000" dirty="0" smtClean="0"/>
          </a:p>
          <a:p>
            <a:pPr marL="0" indent="0">
              <a:buNone/>
            </a:pPr>
            <a:endParaRPr lang="en-US" sz="2000" dirty="0" smtClean="0"/>
          </a:p>
          <a:p>
            <a:pPr marL="0" indent="0">
              <a:buNone/>
            </a:pPr>
            <a:r>
              <a:rPr lang="en-US" sz="2000" dirty="0" smtClean="0"/>
              <a:t>Non-negative bias                                     </a:t>
            </a:r>
          </a:p>
          <a:p>
            <a:pPr marL="0" indent="0">
              <a:lnSpc>
                <a:spcPct val="200000"/>
              </a:lnSpc>
              <a:buNone/>
            </a:pPr>
            <a:r>
              <a:rPr lang="en-US" sz="2000" dirty="0" smtClean="0"/>
              <a:t>White Gaussian noise   </a:t>
            </a:r>
          </a:p>
          <a:p>
            <a:r>
              <a:rPr lang="en-US" dirty="0" smtClean="0"/>
              <a:t>Random bias following exponential distribution</a:t>
            </a:r>
          </a:p>
          <a:p>
            <a:pPr lvl="1">
              <a:lnSpc>
                <a:spcPct val="150000"/>
              </a:lnSpc>
            </a:pPr>
            <a:r>
              <a:rPr lang="en-US" dirty="0" err="1" smtClean="0"/>
              <a:t>pdf</a:t>
            </a:r>
            <a:endParaRPr lang="en-US" dirty="0"/>
          </a:p>
          <a:p>
            <a:pPr lvl="1">
              <a:lnSpc>
                <a:spcPct val="150000"/>
              </a:lnSpc>
            </a:pPr>
            <a:r>
              <a:rPr lang="en-US" dirty="0" smtClean="0"/>
              <a:t>Convolved distribution</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24</a:t>
            </a:fld>
            <a:endParaRPr lang="en-US" dirty="0"/>
          </a:p>
        </p:txBody>
      </p:sp>
      <p:pic>
        <p:nvPicPr>
          <p:cNvPr id="10" name="Picture 9"/>
          <p:cNvPicPr>
            <a:picLocks noChangeAspect="1"/>
          </p:cNvPicPr>
          <p:nvPr>
            <p:custDataLst>
              <p:tags r:id="rId1"/>
            </p:custDataLst>
          </p:nvPr>
        </p:nvPicPr>
        <p:blipFill>
          <a:blip r:embed="rId9" cstate="print">
            <a:lum/>
            <a:extLst>
              <a:ext uri="{28A0092B-C50C-407E-A947-70E740481C1C}">
                <a14:useLocalDpi xmlns:a14="http://schemas.microsoft.com/office/drawing/2010/main" val="0"/>
              </a:ext>
            </a:extLst>
          </a:blip>
          <a:stretch>
            <a:fillRect/>
          </a:stretch>
        </p:blipFill>
        <p:spPr>
          <a:xfrm>
            <a:off x="2950592" y="2289965"/>
            <a:ext cx="2279943" cy="262574"/>
          </a:xfrm>
          <a:prstGeom prst="rect">
            <a:avLst/>
          </a:prstGeom>
        </p:spPr>
      </p:pic>
      <p:pic>
        <p:nvPicPr>
          <p:cNvPr id="12" name="Picture 11"/>
          <p:cNvPicPr>
            <a:picLocks noChangeAspect="1"/>
          </p:cNvPicPr>
          <p:nvPr>
            <p:custDataLst>
              <p:tags r:id="rId2"/>
            </p:custDataLst>
          </p:nvPr>
        </p:nvPicPr>
        <p:blipFill>
          <a:blip r:embed="rId10" cstate="print">
            <a:lum/>
            <a:extLst>
              <a:ext uri="{28A0092B-C50C-407E-A947-70E740481C1C}">
                <a14:useLocalDpi xmlns:a14="http://schemas.microsoft.com/office/drawing/2010/main" val="0"/>
              </a:ext>
            </a:extLst>
          </a:blip>
          <a:stretch>
            <a:fillRect/>
          </a:stretch>
        </p:blipFill>
        <p:spPr>
          <a:xfrm>
            <a:off x="3395952" y="2815113"/>
            <a:ext cx="1552373" cy="319516"/>
          </a:xfrm>
          <a:prstGeom prst="rect">
            <a:avLst/>
          </a:prstGeom>
        </p:spPr>
      </p:pic>
      <p:pic>
        <p:nvPicPr>
          <p:cNvPr id="13" name="Picture 12"/>
          <p:cNvPicPr>
            <a:picLocks noChangeAspect="1"/>
          </p:cNvPicPr>
          <p:nvPr>
            <p:custDataLst>
              <p:tags r:id="rId3"/>
            </p:custDataLst>
          </p:nvPr>
        </p:nvPicPr>
        <p:blipFill>
          <a:blip r:embed="rId11" cstate="print">
            <a:lum/>
            <a:extLst>
              <a:ext uri="{28A0092B-C50C-407E-A947-70E740481C1C}">
                <a14:useLocalDpi xmlns:a14="http://schemas.microsoft.com/office/drawing/2010/main" val="0"/>
              </a:ext>
            </a:extLst>
          </a:blip>
          <a:stretch>
            <a:fillRect/>
          </a:stretch>
        </p:blipFill>
        <p:spPr>
          <a:xfrm>
            <a:off x="2982789" y="1516773"/>
            <a:ext cx="3353125" cy="540627"/>
          </a:xfrm>
          <a:prstGeom prst="rect">
            <a:avLst/>
          </a:prstGeom>
        </p:spPr>
      </p:pic>
      <p:pic>
        <p:nvPicPr>
          <p:cNvPr id="15" name="Picture 14"/>
          <p:cNvPicPr>
            <a:picLocks noChangeAspect="1"/>
          </p:cNvPicPr>
          <p:nvPr>
            <p:custDataLst>
              <p:tags r:id="rId4"/>
            </p:custDataLst>
          </p:nvPr>
        </p:nvPicPr>
        <p:blipFill>
          <a:blip r:embed="rId12" cstate="print">
            <a:lum/>
            <a:extLst>
              <a:ext uri="{28A0092B-C50C-407E-A947-70E740481C1C}">
                <a14:useLocalDpi xmlns:a14="http://schemas.microsoft.com/office/drawing/2010/main" val="0"/>
              </a:ext>
            </a:extLst>
          </a:blip>
          <a:stretch>
            <a:fillRect/>
          </a:stretch>
        </p:blipFill>
        <p:spPr>
          <a:xfrm>
            <a:off x="2133600" y="3813925"/>
            <a:ext cx="4295573" cy="605675"/>
          </a:xfrm>
          <a:prstGeom prst="rect">
            <a:avLst/>
          </a:prstGeom>
        </p:spPr>
      </p:pic>
      <p:pic>
        <p:nvPicPr>
          <p:cNvPr id="16" name="Picture 15"/>
          <p:cNvPicPr>
            <a:picLocks noChangeAspect="1"/>
          </p:cNvPicPr>
          <p:nvPr>
            <p:custDataLst>
              <p:tags r:id="rId5"/>
            </p:custDataLst>
          </p:nvPr>
        </p:nvPicPr>
        <p:blipFill>
          <a:blip r:embed="rId13" cstate="print">
            <a:lum/>
            <a:extLst>
              <a:ext uri="{28A0092B-C50C-407E-A947-70E740481C1C}">
                <a14:useLocalDpi xmlns:a14="http://schemas.microsoft.com/office/drawing/2010/main" val="0"/>
              </a:ext>
            </a:extLst>
          </a:blip>
          <a:stretch>
            <a:fillRect/>
          </a:stretch>
        </p:blipFill>
        <p:spPr>
          <a:xfrm>
            <a:off x="5289387" y="2598479"/>
            <a:ext cx="1873413" cy="604269"/>
          </a:xfrm>
          <a:prstGeom prst="rect">
            <a:avLst/>
          </a:prstGeom>
        </p:spPr>
      </p:pic>
      <p:pic>
        <p:nvPicPr>
          <p:cNvPr id="18" name="Picture 17"/>
          <p:cNvPicPr>
            <a:picLocks noChangeAspect="1"/>
          </p:cNvPicPr>
          <p:nvPr>
            <p:custDataLst>
              <p:tags r:id="rId6"/>
            </p:custDataLst>
          </p:nvPr>
        </p:nvPicPr>
        <p:blipFill>
          <a:blip r:embed="rId14" cstate="print">
            <a:lum/>
            <a:extLst>
              <a:ext uri="{28A0092B-C50C-407E-A947-70E740481C1C}">
                <a14:useLocalDpi xmlns:a14="http://schemas.microsoft.com/office/drawing/2010/main" val="0"/>
              </a:ext>
            </a:extLst>
          </a:blip>
          <a:stretch>
            <a:fillRect/>
          </a:stretch>
        </p:blipFill>
        <p:spPr>
          <a:xfrm>
            <a:off x="1871757" y="5017349"/>
            <a:ext cx="5367243" cy="1169938"/>
          </a:xfrm>
          <a:prstGeom prst="rect">
            <a:avLst/>
          </a:prstGeom>
        </p:spPr>
      </p:pic>
    </p:spTree>
    <p:extLst>
      <p:ext uri="{BB962C8B-B14F-4D97-AF65-F5344CB8AC3E}">
        <p14:creationId xmlns:p14="http://schemas.microsoft.com/office/powerpoint/2010/main" val="229373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CRB</a:t>
            </a:r>
            <a:endParaRPr lang="en-US" dirty="0"/>
          </a:p>
        </p:txBody>
      </p:sp>
      <p:sp>
        <p:nvSpPr>
          <p:cNvPr id="3" name="Content Placeholder 2"/>
          <p:cNvSpPr>
            <a:spLocks noGrp="1"/>
          </p:cNvSpPr>
          <p:nvPr>
            <p:ph idx="1"/>
          </p:nvPr>
        </p:nvSpPr>
        <p:spPr>
          <a:xfrm>
            <a:off x="457200" y="1066800"/>
            <a:ext cx="8229600" cy="5334000"/>
          </a:xfrm>
        </p:spPr>
        <p:txBody>
          <a:bodyPr/>
          <a:lstStyle/>
          <a:p>
            <a:r>
              <a:rPr lang="en-US" dirty="0" smtClean="0"/>
              <a:t>Joint distribution</a:t>
            </a:r>
          </a:p>
          <a:p>
            <a:pPr>
              <a:lnSpc>
                <a:spcPct val="150000"/>
              </a:lnSpc>
            </a:pPr>
            <a:endParaRPr lang="en-US" dirty="0"/>
          </a:p>
          <a:p>
            <a:r>
              <a:rPr lang="en-US" dirty="0" smtClean="0"/>
              <a:t>Fisher information matrix (FIM)</a:t>
            </a:r>
          </a:p>
          <a:p>
            <a:endParaRPr lang="en-US" dirty="0"/>
          </a:p>
          <a:p>
            <a:endParaRPr lang="en-US" dirty="0" smtClean="0"/>
          </a:p>
          <a:p>
            <a:endParaRPr lang="en-US" dirty="0"/>
          </a:p>
          <a:p>
            <a:endParaRPr lang="en-US" dirty="0" smtClean="0"/>
          </a:p>
          <a:p>
            <a:r>
              <a:rPr lang="en-US" dirty="0" smtClean="0"/>
              <a:t>CRB</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25</a:t>
            </a:fld>
            <a:endParaRPr lang="en-US" dirty="0"/>
          </a:p>
        </p:txBody>
      </p:sp>
      <p:pic>
        <p:nvPicPr>
          <p:cNvPr id="5" name="Picture 4"/>
          <p:cNvPicPr>
            <a:picLocks noChangeAspect="1"/>
          </p:cNvPicPr>
          <p:nvPr>
            <p:custDataLst>
              <p:tags r:id="rId1"/>
            </p:custDataLst>
          </p:nvPr>
        </p:nvPicPr>
        <p:blipFill>
          <a:blip r:embed="rId9" cstate="print">
            <a:lum/>
            <a:extLst>
              <a:ext uri="{28A0092B-C50C-407E-A947-70E740481C1C}">
                <a14:useLocalDpi xmlns:a14="http://schemas.microsoft.com/office/drawing/2010/main" val="0"/>
              </a:ext>
            </a:extLst>
          </a:blip>
          <a:stretch>
            <a:fillRect/>
          </a:stretch>
        </p:blipFill>
        <p:spPr>
          <a:xfrm>
            <a:off x="1752600" y="1646777"/>
            <a:ext cx="4889384" cy="639223"/>
          </a:xfrm>
          <a:prstGeom prst="rect">
            <a:avLst/>
          </a:prstGeom>
        </p:spPr>
      </p:pic>
      <p:pic>
        <p:nvPicPr>
          <p:cNvPr id="6" name="Picture 5"/>
          <p:cNvPicPr>
            <a:picLocks noChangeAspect="1"/>
          </p:cNvPicPr>
          <p:nvPr>
            <p:custDataLst>
              <p:tags r:id="rId2"/>
            </p:custDataLst>
          </p:nvPr>
        </p:nvPicPr>
        <p:blipFill>
          <a:blip r:embed="rId10" cstate="print">
            <a:lum/>
            <a:extLst>
              <a:ext uri="{28A0092B-C50C-407E-A947-70E740481C1C}">
                <a14:useLocalDpi xmlns:a14="http://schemas.microsoft.com/office/drawing/2010/main" val="0"/>
              </a:ext>
            </a:extLst>
          </a:blip>
          <a:stretch>
            <a:fillRect/>
          </a:stretch>
        </p:blipFill>
        <p:spPr>
          <a:xfrm>
            <a:off x="1447800" y="2908552"/>
            <a:ext cx="5498984" cy="1206248"/>
          </a:xfrm>
          <a:prstGeom prst="rect">
            <a:avLst/>
          </a:prstGeom>
        </p:spPr>
      </p:pic>
      <p:pic>
        <p:nvPicPr>
          <p:cNvPr id="7" name="Picture 6"/>
          <p:cNvPicPr>
            <a:picLocks noChangeAspect="1"/>
          </p:cNvPicPr>
          <p:nvPr>
            <p:custDataLst>
              <p:tags r:id="rId3"/>
            </p:custDataLst>
          </p:nvPr>
        </p:nvPicPr>
        <p:blipFill>
          <a:blip r:embed="rId11" cstate="print">
            <a:lum/>
            <a:extLst>
              <a:ext uri="{28A0092B-C50C-407E-A947-70E740481C1C}">
                <a14:useLocalDpi xmlns:a14="http://schemas.microsoft.com/office/drawing/2010/main" val="0"/>
              </a:ext>
            </a:extLst>
          </a:blip>
          <a:stretch>
            <a:fillRect/>
          </a:stretch>
        </p:blipFill>
        <p:spPr>
          <a:xfrm>
            <a:off x="1219200" y="4210466"/>
            <a:ext cx="6400800" cy="590133"/>
          </a:xfrm>
          <a:prstGeom prst="rect">
            <a:avLst/>
          </a:prstGeom>
        </p:spPr>
      </p:pic>
      <p:pic>
        <p:nvPicPr>
          <p:cNvPr id="9" name="Picture 8"/>
          <p:cNvPicPr>
            <a:picLocks noChangeAspect="1"/>
          </p:cNvPicPr>
          <p:nvPr>
            <p:custDataLst>
              <p:tags r:id="rId4"/>
            </p:custDataLst>
          </p:nvPr>
        </p:nvPicPr>
        <p:blipFill>
          <a:blip r:embed="rId12" cstate="print">
            <a:lum/>
            <a:extLst>
              <a:ext uri="{28A0092B-C50C-407E-A947-70E740481C1C}">
                <a14:useLocalDpi xmlns:a14="http://schemas.microsoft.com/office/drawing/2010/main" val="0"/>
              </a:ext>
            </a:extLst>
          </a:blip>
          <a:stretch>
            <a:fillRect/>
          </a:stretch>
        </p:blipFill>
        <p:spPr>
          <a:xfrm>
            <a:off x="2514718" y="5257800"/>
            <a:ext cx="3352682" cy="357396"/>
          </a:xfrm>
          <a:prstGeom prst="rect">
            <a:avLst/>
          </a:prstGeom>
        </p:spPr>
      </p:pic>
      <p:pic>
        <p:nvPicPr>
          <p:cNvPr id="10" name="Picture 9"/>
          <p:cNvPicPr>
            <a:picLocks noChangeAspect="1"/>
          </p:cNvPicPr>
          <p:nvPr>
            <p:custDataLst>
              <p:tags r:id="rId5"/>
            </p:custDataLst>
          </p:nvPr>
        </p:nvPicPr>
        <p:blipFill>
          <a:blip r:embed="rId13" cstate="print">
            <a:lum/>
            <a:extLst>
              <a:ext uri="{28A0092B-C50C-407E-A947-70E740481C1C}">
                <a14:useLocalDpi xmlns:a14="http://schemas.microsoft.com/office/drawing/2010/main" val="0"/>
              </a:ext>
            </a:extLst>
          </a:blip>
          <a:stretch>
            <a:fillRect/>
          </a:stretch>
        </p:blipFill>
        <p:spPr>
          <a:xfrm>
            <a:off x="1965490" y="5867401"/>
            <a:ext cx="5073203" cy="425298"/>
          </a:xfrm>
          <a:prstGeom prst="rect">
            <a:avLst/>
          </a:prstGeom>
        </p:spPr>
      </p:pic>
      <p:pic>
        <p:nvPicPr>
          <p:cNvPr id="8" name="Picture 7"/>
          <p:cNvPicPr>
            <a:picLocks noChangeAspect="1"/>
          </p:cNvPicPr>
          <p:nvPr>
            <p:custDataLst>
              <p:tags r:id="rId6"/>
            </p:custDataLst>
          </p:nvPr>
        </p:nvPicPr>
        <p:blipFill>
          <a:blip r:embed="rId14" cstate="print">
            <a:lum/>
            <a:extLst>
              <a:ext uri="{28A0092B-C50C-407E-A947-70E740481C1C}">
                <a14:useLocalDpi xmlns:a14="http://schemas.microsoft.com/office/drawing/2010/main" val="0"/>
              </a:ext>
            </a:extLst>
          </a:blip>
          <a:stretch>
            <a:fillRect/>
          </a:stretch>
        </p:blipFill>
        <p:spPr>
          <a:xfrm>
            <a:off x="6934200" y="1839514"/>
            <a:ext cx="1498476" cy="253747"/>
          </a:xfrm>
          <a:prstGeom prst="rect">
            <a:avLst/>
          </a:prstGeom>
        </p:spPr>
      </p:pic>
    </p:spTree>
    <p:extLst>
      <p:ext uri="{BB962C8B-B14F-4D97-AF65-F5344CB8AC3E}">
        <p14:creationId xmlns:p14="http://schemas.microsoft.com/office/powerpoint/2010/main" val="3126231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Least-Square (WLS)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26</a:t>
            </a:fld>
            <a:endParaRPr lang="en-US" dirty="0"/>
          </a:p>
        </p:txBody>
      </p:sp>
      <p:sp>
        <p:nvSpPr>
          <p:cNvPr id="7" name="Content Placeholder 6"/>
          <p:cNvSpPr>
            <a:spLocks noGrp="1"/>
          </p:cNvSpPr>
          <p:nvPr>
            <p:ph idx="1"/>
          </p:nvPr>
        </p:nvSpPr>
        <p:spPr>
          <a:xfrm>
            <a:off x="457200" y="990600"/>
            <a:ext cx="8229600" cy="5334000"/>
          </a:xfrm>
        </p:spPr>
        <p:txBody>
          <a:bodyPr/>
          <a:lstStyle/>
          <a:p>
            <a:r>
              <a:rPr lang="en-US" dirty="0" smtClean="0"/>
              <a:t>Estimator</a:t>
            </a:r>
          </a:p>
          <a:p>
            <a:endParaRPr lang="en-US" dirty="0"/>
          </a:p>
          <a:p>
            <a:pPr marL="0" indent="0">
              <a:buNone/>
            </a:pPr>
            <a:r>
              <a:rPr lang="en-US" dirty="0" smtClean="0"/>
              <a:t>          </a:t>
            </a:r>
            <a:r>
              <a:rPr lang="en-US" sz="2000" dirty="0" smtClean="0"/>
              <a:t>Constraints:</a:t>
            </a:r>
          </a:p>
          <a:p>
            <a:pPr marL="0" indent="0">
              <a:buNone/>
            </a:pPr>
            <a:r>
              <a:rPr lang="en-US" dirty="0"/>
              <a:t> </a:t>
            </a:r>
            <a:r>
              <a:rPr lang="en-US" dirty="0" smtClean="0"/>
              <a:t>         </a:t>
            </a:r>
            <a:endParaRPr lang="en-US" sz="2000" dirty="0" smtClean="0"/>
          </a:p>
          <a:p>
            <a:endParaRPr lang="en-US" sz="1100" dirty="0" smtClean="0"/>
          </a:p>
          <a:p>
            <a:r>
              <a:rPr lang="en-US" dirty="0" smtClean="0"/>
              <a:t>Error Analysis</a:t>
            </a:r>
            <a:endParaRPr lang="en-US" dirty="0"/>
          </a:p>
        </p:txBody>
      </p:sp>
      <p:pic>
        <p:nvPicPr>
          <p:cNvPr id="10" name="Picture 9"/>
          <p:cNvPicPr>
            <a:picLocks noChangeAspect="1"/>
          </p:cNvPicPr>
          <p:nvPr>
            <p:custDataLst>
              <p:tags r:id="rId1"/>
            </p:custDataLst>
          </p:nvPr>
        </p:nvPicPr>
        <p:blipFill>
          <a:blip r:embed="rId10" cstate="print">
            <a:lum/>
            <a:extLst>
              <a:ext uri="{28A0092B-C50C-407E-A947-70E740481C1C}">
                <a14:useLocalDpi xmlns:a14="http://schemas.microsoft.com/office/drawing/2010/main" val="0"/>
              </a:ext>
            </a:extLst>
          </a:blip>
          <a:stretch>
            <a:fillRect/>
          </a:stretch>
        </p:blipFill>
        <p:spPr>
          <a:xfrm>
            <a:off x="3200400" y="2088202"/>
            <a:ext cx="2308140" cy="1188398"/>
          </a:xfrm>
          <a:prstGeom prst="rect">
            <a:avLst/>
          </a:prstGeom>
        </p:spPr>
      </p:pic>
      <p:sp>
        <p:nvSpPr>
          <p:cNvPr id="11" name="Striped Right Arrow 10"/>
          <p:cNvSpPr/>
          <p:nvPr/>
        </p:nvSpPr>
        <p:spPr bwMode="auto">
          <a:xfrm>
            <a:off x="762000" y="2020329"/>
            <a:ext cx="647691" cy="570471"/>
          </a:xfrm>
          <a:prstGeom prst="striped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6" name="Picture 15"/>
          <p:cNvPicPr>
            <a:picLocks noChangeAspect="1"/>
          </p:cNvPicPr>
          <p:nvPr>
            <p:custDataLst>
              <p:tags r:id="rId2"/>
            </p:custDataLst>
          </p:nvPr>
        </p:nvPicPr>
        <p:blipFill>
          <a:blip r:embed="rId11" cstate="print">
            <a:lum/>
            <a:extLst>
              <a:ext uri="{28A0092B-C50C-407E-A947-70E740481C1C}">
                <a14:useLocalDpi xmlns:a14="http://schemas.microsoft.com/office/drawing/2010/main" val="0"/>
              </a:ext>
            </a:extLst>
          </a:blip>
          <a:stretch>
            <a:fillRect/>
          </a:stretch>
        </p:blipFill>
        <p:spPr>
          <a:xfrm>
            <a:off x="1046868" y="4191001"/>
            <a:ext cx="7258932" cy="762196"/>
          </a:xfrm>
          <a:prstGeom prst="rect">
            <a:avLst/>
          </a:prstGeom>
        </p:spPr>
      </p:pic>
      <p:pic>
        <p:nvPicPr>
          <p:cNvPr id="20" name="Picture 19"/>
          <p:cNvPicPr>
            <a:picLocks noChangeAspect="1"/>
          </p:cNvPicPr>
          <p:nvPr>
            <p:custDataLst>
              <p:tags r:id="rId3"/>
            </p:custDataLst>
          </p:nvPr>
        </p:nvPicPr>
        <p:blipFill>
          <a:blip r:embed="rId12" cstate="print">
            <a:lum/>
            <a:extLst>
              <a:ext uri="{28A0092B-C50C-407E-A947-70E740481C1C}">
                <a14:useLocalDpi xmlns:a14="http://schemas.microsoft.com/office/drawing/2010/main" val="0"/>
              </a:ext>
            </a:extLst>
          </a:blip>
          <a:stretch>
            <a:fillRect/>
          </a:stretch>
        </p:blipFill>
        <p:spPr>
          <a:xfrm>
            <a:off x="3175121" y="5562600"/>
            <a:ext cx="4368679" cy="291981"/>
          </a:xfrm>
          <a:prstGeom prst="rect">
            <a:avLst/>
          </a:prstGeom>
        </p:spPr>
      </p:pic>
      <p:pic>
        <p:nvPicPr>
          <p:cNvPr id="22" name="Picture 21"/>
          <p:cNvPicPr>
            <a:picLocks noChangeAspect="1"/>
          </p:cNvPicPr>
          <p:nvPr>
            <p:custDataLst>
              <p:tags r:id="rId4"/>
            </p:custDataLst>
          </p:nvPr>
        </p:nvPicPr>
        <p:blipFill>
          <a:blip r:embed="rId13" cstate="print">
            <a:lum/>
            <a:extLst>
              <a:ext uri="{28A0092B-C50C-407E-A947-70E740481C1C}">
                <a14:useLocalDpi xmlns:a14="http://schemas.microsoft.com/office/drawing/2010/main" val="0"/>
              </a:ext>
            </a:extLst>
          </a:blip>
          <a:stretch>
            <a:fillRect/>
          </a:stretch>
        </p:blipFill>
        <p:spPr>
          <a:xfrm>
            <a:off x="762000" y="5943726"/>
            <a:ext cx="4101855" cy="329947"/>
          </a:xfrm>
          <a:prstGeom prst="rect">
            <a:avLst/>
          </a:prstGeom>
        </p:spPr>
      </p:pic>
      <p:pic>
        <p:nvPicPr>
          <p:cNvPr id="23" name="Picture 22"/>
          <p:cNvPicPr>
            <a:picLocks noChangeAspect="1"/>
          </p:cNvPicPr>
          <p:nvPr>
            <p:custDataLst>
              <p:tags r:id="rId5"/>
            </p:custDataLst>
          </p:nvPr>
        </p:nvPicPr>
        <p:blipFill>
          <a:blip r:embed="rId14" cstate="print">
            <a:lum/>
            <a:extLst>
              <a:ext uri="{28A0092B-C50C-407E-A947-70E740481C1C}">
                <a14:useLocalDpi xmlns:a14="http://schemas.microsoft.com/office/drawing/2010/main" val="0"/>
              </a:ext>
            </a:extLst>
          </a:blip>
          <a:stretch>
            <a:fillRect/>
          </a:stretch>
        </p:blipFill>
        <p:spPr>
          <a:xfrm>
            <a:off x="798399" y="5139349"/>
            <a:ext cx="5642199" cy="327612"/>
          </a:xfrm>
          <a:prstGeom prst="rect">
            <a:avLst/>
          </a:prstGeom>
        </p:spPr>
      </p:pic>
      <p:pic>
        <p:nvPicPr>
          <p:cNvPr id="26" name="Picture 25"/>
          <p:cNvPicPr>
            <a:picLocks noChangeAspect="1"/>
          </p:cNvPicPr>
          <p:nvPr>
            <p:custDataLst>
              <p:tags r:id="rId6"/>
            </p:custDataLst>
          </p:nvPr>
        </p:nvPicPr>
        <p:blipFill>
          <a:blip r:embed="rId15" cstate="print">
            <a:lum/>
            <a:extLst>
              <a:ext uri="{28A0092B-C50C-407E-A947-70E740481C1C}">
                <a14:useLocalDpi xmlns:a14="http://schemas.microsoft.com/office/drawing/2010/main" val="0"/>
              </a:ext>
            </a:extLst>
          </a:blip>
          <a:stretch>
            <a:fillRect/>
          </a:stretch>
        </p:blipFill>
        <p:spPr>
          <a:xfrm>
            <a:off x="3276587" y="3724094"/>
            <a:ext cx="3733809" cy="299064"/>
          </a:xfrm>
          <a:prstGeom prst="rect">
            <a:avLst/>
          </a:prstGeom>
        </p:spPr>
      </p:pic>
      <p:pic>
        <p:nvPicPr>
          <p:cNvPr id="5" name="Picture 4"/>
          <p:cNvPicPr>
            <a:picLocks noChangeAspect="1"/>
          </p:cNvPicPr>
          <p:nvPr>
            <p:custDataLst>
              <p:tags r:id="rId7"/>
            </p:custDataLst>
          </p:nvPr>
        </p:nvPicPr>
        <p:blipFill>
          <a:blip r:embed="rId16" cstate="print">
            <a:lum/>
            <a:extLst>
              <a:ext uri="{28A0092B-C50C-407E-A947-70E740481C1C}">
                <a14:useLocalDpi xmlns:a14="http://schemas.microsoft.com/office/drawing/2010/main" val="0"/>
              </a:ext>
            </a:extLst>
          </a:blip>
          <a:stretch>
            <a:fillRect/>
          </a:stretch>
        </p:blipFill>
        <p:spPr>
          <a:xfrm>
            <a:off x="2461185" y="1371600"/>
            <a:ext cx="4092015" cy="637281"/>
          </a:xfrm>
          <a:prstGeom prst="rect">
            <a:avLst/>
          </a:prstGeom>
        </p:spPr>
      </p:pic>
    </p:spTree>
    <p:extLst>
      <p:ext uri="{BB962C8B-B14F-4D97-AF65-F5344CB8AC3E}">
        <p14:creationId xmlns:p14="http://schemas.microsoft.com/office/powerpoint/2010/main" val="3550875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Maximum-Likelihood (MLE)</a:t>
            </a:r>
            <a:endParaRPr lang="en-US" dirty="0"/>
          </a:p>
        </p:txBody>
      </p:sp>
      <p:sp>
        <p:nvSpPr>
          <p:cNvPr id="3" name="Content Placeholder 2"/>
          <p:cNvSpPr>
            <a:spLocks noGrp="1"/>
          </p:cNvSpPr>
          <p:nvPr>
            <p:ph idx="1"/>
          </p:nvPr>
        </p:nvSpPr>
        <p:spPr>
          <a:xfrm>
            <a:off x="457200" y="1066800"/>
            <a:ext cx="8229600" cy="5334000"/>
          </a:xfrm>
        </p:spPr>
        <p:txBody>
          <a:bodyPr/>
          <a:lstStyle/>
          <a:p>
            <a:r>
              <a:rPr lang="en-US" dirty="0" smtClean="0"/>
              <a:t>General</a:t>
            </a:r>
          </a:p>
          <a:p>
            <a:endParaRPr lang="en-US" dirty="0" smtClean="0"/>
          </a:p>
          <a:p>
            <a:pPr marL="0" indent="0">
              <a:buNone/>
            </a:pPr>
            <a:endParaRPr lang="en-US" sz="2000" dirty="0" smtClean="0"/>
          </a:p>
          <a:p>
            <a:pPr marL="0" indent="0">
              <a:buNone/>
            </a:pPr>
            <a:r>
              <a:rPr lang="en-US" sz="2000" dirty="0" smtClean="0"/>
              <a:t>              Constraints</a:t>
            </a:r>
            <a:r>
              <a:rPr lang="en-US" sz="2000" dirty="0"/>
              <a:t>:</a:t>
            </a:r>
          </a:p>
          <a:p>
            <a:endParaRPr lang="en-US" dirty="0" smtClean="0"/>
          </a:p>
          <a:p>
            <a:pPr marL="0" indent="0">
              <a:buNone/>
            </a:pPr>
            <a:endParaRPr lang="en-US" dirty="0" smtClean="0"/>
          </a:p>
          <a:p>
            <a:r>
              <a:rPr lang="en-US" dirty="0" smtClean="0"/>
              <a:t>Case of exponential distribution</a:t>
            </a:r>
          </a:p>
          <a:p>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27</a:t>
            </a:fld>
            <a:endParaRPr lang="en-US" dirty="0"/>
          </a:p>
        </p:txBody>
      </p:sp>
      <p:pic>
        <p:nvPicPr>
          <p:cNvPr id="6" name="Picture 5"/>
          <p:cNvPicPr>
            <a:picLocks noChangeAspect="1"/>
          </p:cNvPicPr>
          <p:nvPr>
            <p:custDataLst>
              <p:tags r:id="rId1"/>
            </p:custDataLst>
          </p:nvPr>
        </p:nvPicPr>
        <p:blipFill>
          <a:blip r:embed="rId6" cstate="print">
            <a:lum/>
            <a:extLst>
              <a:ext uri="{28A0092B-C50C-407E-A947-70E740481C1C}">
                <a14:useLocalDpi xmlns:a14="http://schemas.microsoft.com/office/drawing/2010/main" val="0"/>
              </a:ext>
            </a:extLst>
          </a:blip>
          <a:stretch>
            <a:fillRect/>
          </a:stretch>
        </p:blipFill>
        <p:spPr>
          <a:xfrm>
            <a:off x="3100589" y="2479772"/>
            <a:ext cx="2462012" cy="1246460"/>
          </a:xfrm>
          <a:prstGeom prst="rect">
            <a:avLst/>
          </a:prstGeom>
        </p:spPr>
      </p:pic>
      <p:sp>
        <p:nvSpPr>
          <p:cNvPr id="7" name="Striped Right Arrow 6"/>
          <p:cNvSpPr/>
          <p:nvPr/>
        </p:nvSpPr>
        <p:spPr bwMode="auto">
          <a:xfrm>
            <a:off x="762000" y="2325129"/>
            <a:ext cx="647691" cy="570471"/>
          </a:xfrm>
          <a:prstGeom prst="striped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custDataLst>
              <p:tags r:id="rId2"/>
            </p:custDataLst>
          </p:nvPr>
        </p:nvPicPr>
        <p:blipFill>
          <a:blip r:embed="rId7" cstate="print">
            <a:lum/>
            <a:extLst>
              <a:ext uri="{28A0092B-C50C-407E-A947-70E740481C1C}">
                <a14:useLocalDpi xmlns:a14="http://schemas.microsoft.com/office/drawing/2010/main" val="0"/>
              </a:ext>
            </a:extLst>
          </a:blip>
          <a:stretch>
            <a:fillRect/>
          </a:stretch>
        </p:blipFill>
        <p:spPr>
          <a:xfrm>
            <a:off x="2459447" y="4495800"/>
            <a:ext cx="3484153" cy="1158062"/>
          </a:xfrm>
          <a:prstGeom prst="rect">
            <a:avLst/>
          </a:prstGeom>
        </p:spPr>
      </p:pic>
      <p:pic>
        <p:nvPicPr>
          <p:cNvPr id="11" name="Picture 10"/>
          <p:cNvPicPr>
            <a:picLocks noChangeAspect="1"/>
          </p:cNvPicPr>
          <p:nvPr>
            <p:custDataLst>
              <p:tags r:id="rId3"/>
            </p:custDataLst>
          </p:nvPr>
        </p:nvPicPr>
        <p:blipFill>
          <a:blip r:embed="rId8" cstate="print">
            <a:lum/>
            <a:extLst>
              <a:ext uri="{28A0092B-C50C-407E-A947-70E740481C1C}">
                <a14:useLocalDpi xmlns:a14="http://schemas.microsoft.com/office/drawing/2010/main" val="0"/>
              </a:ext>
            </a:extLst>
          </a:blip>
          <a:stretch>
            <a:fillRect/>
          </a:stretch>
        </p:blipFill>
        <p:spPr>
          <a:xfrm>
            <a:off x="2541475" y="1584871"/>
            <a:ext cx="3078656" cy="615731"/>
          </a:xfrm>
          <a:prstGeom prst="rect">
            <a:avLst/>
          </a:prstGeom>
        </p:spPr>
      </p:pic>
    </p:spTree>
    <p:extLst>
      <p:ext uri="{BB962C8B-B14F-4D97-AF65-F5344CB8AC3E}">
        <p14:creationId xmlns:p14="http://schemas.microsoft.com/office/powerpoint/2010/main" val="1179790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for MLE</a:t>
            </a:r>
            <a:endParaRPr lang="en-US" dirty="0"/>
          </a:p>
        </p:txBody>
      </p:sp>
      <p:sp>
        <p:nvSpPr>
          <p:cNvPr id="3" name="Content Placeholder 2"/>
          <p:cNvSpPr>
            <a:spLocks noGrp="1"/>
          </p:cNvSpPr>
          <p:nvPr>
            <p:ph idx="1"/>
          </p:nvPr>
        </p:nvSpPr>
        <p:spPr/>
        <p:txBody>
          <a:bodyPr/>
          <a:lstStyle/>
          <a:p>
            <a:r>
              <a:rPr lang="en-US" dirty="0" smtClean="0"/>
              <a:t>Estimation MSE and bias</a:t>
            </a:r>
          </a:p>
          <a:p>
            <a:endParaRPr lang="en-US" dirty="0"/>
          </a:p>
          <a:p>
            <a:endParaRPr lang="en-US" dirty="0" smtClean="0"/>
          </a:p>
          <a:p>
            <a:endParaRPr lang="en-US" dirty="0"/>
          </a:p>
          <a:p>
            <a:endParaRPr lang="en-US" dirty="0" smtClean="0"/>
          </a:p>
          <a:p>
            <a:endParaRPr lang="en-US" sz="1800" dirty="0"/>
          </a:p>
          <a:p>
            <a:r>
              <a:rPr lang="en-US" dirty="0" smtClean="0"/>
              <a:t>Extreme case:             for exponential bias </a:t>
            </a:r>
          </a:p>
          <a:p>
            <a:pPr marL="0" indent="0">
              <a:buNone/>
            </a:pPr>
            <a:r>
              <a:rPr lang="en-US" sz="2000" dirty="0" smtClean="0"/>
              <a:t>    </a:t>
            </a:r>
            <a:r>
              <a:rPr lang="en-US" sz="2000" dirty="0" err="1"/>
              <a:t>p</a:t>
            </a:r>
            <a:r>
              <a:rPr lang="en-US" sz="2000" dirty="0" err="1" smtClean="0"/>
              <a:t>df</a:t>
            </a:r>
            <a:r>
              <a:rPr lang="en-US" sz="2000" dirty="0" smtClean="0"/>
              <a:t> -&gt; Gaussian:</a:t>
            </a:r>
            <a:endParaRPr lang="en-US" sz="2000" dirty="0"/>
          </a:p>
          <a:p>
            <a:pPr marL="0" indent="0">
              <a:buNone/>
            </a:pPr>
            <a:endParaRPr lang="en-US" sz="2000" dirty="0" smtClean="0"/>
          </a:p>
          <a:p>
            <a:pPr marL="0" indent="0">
              <a:buNone/>
            </a:pPr>
            <a:r>
              <a:rPr lang="en-US" sz="2000" dirty="0"/>
              <a:t> </a:t>
            </a:r>
            <a:r>
              <a:rPr lang="en-US" sz="2000" dirty="0" smtClean="0"/>
              <a:t>   MLE -&gt;WLS:</a:t>
            </a:r>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28</a:t>
            </a:fld>
            <a:endParaRPr lang="en-US" dirty="0"/>
          </a:p>
        </p:txBody>
      </p:sp>
      <p:pic>
        <p:nvPicPr>
          <p:cNvPr id="6" name="Picture 5"/>
          <p:cNvPicPr>
            <a:picLocks noChangeAspect="1"/>
          </p:cNvPicPr>
          <p:nvPr>
            <p:custDataLst>
              <p:tags r:id="rId1"/>
            </p:custDataLst>
          </p:nvPr>
        </p:nvPicPr>
        <p:blipFill>
          <a:blip r:embed="rId11" cstate="print">
            <a:lum/>
            <a:extLst>
              <a:ext uri="{28A0092B-C50C-407E-A947-70E740481C1C}">
                <a14:useLocalDpi xmlns:a14="http://schemas.microsoft.com/office/drawing/2010/main" val="0"/>
              </a:ext>
            </a:extLst>
          </a:blip>
          <a:stretch>
            <a:fillRect/>
          </a:stretch>
        </p:blipFill>
        <p:spPr>
          <a:xfrm>
            <a:off x="3047996" y="1828800"/>
            <a:ext cx="3733809" cy="299064"/>
          </a:xfrm>
          <a:prstGeom prst="rect">
            <a:avLst/>
          </a:prstGeom>
        </p:spPr>
      </p:pic>
      <p:pic>
        <p:nvPicPr>
          <p:cNvPr id="8" name="Picture 7"/>
          <p:cNvPicPr>
            <a:picLocks noChangeAspect="1"/>
          </p:cNvPicPr>
          <p:nvPr>
            <p:custDataLst>
              <p:tags r:id="rId2"/>
            </p:custDataLst>
          </p:nvPr>
        </p:nvPicPr>
        <p:blipFill>
          <a:blip r:embed="rId12" cstate="print">
            <a:lum/>
            <a:extLst>
              <a:ext uri="{28A0092B-C50C-407E-A947-70E740481C1C}">
                <a14:useLocalDpi xmlns:a14="http://schemas.microsoft.com/office/drawing/2010/main" val="0"/>
              </a:ext>
            </a:extLst>
          </a:blip>
          <a:stretch>
            <a:fillRect/>
          </a:stretch>
        </p:blipFill>
        <p:spPr>
          <a:xfrm>
            <a:off x="1508464" y="2368239"/>
            <a:ext cx="5425736" cy="736474"/>
          </a:xfrm>
          <a:prstGeom prst="rect">
            <a:avLst/>
          </a:prstGeom>
        </p:spPr>
      </p:pic>
      <p:pic>
        <p:nvPicPr>
          <p:cNvPr id="9" name="Picture 8"/>
          <p:cNvPicPr>
            <a:picLocks noChangeAspect="1"/>
          </p:cNvPicPr>
          <p:nvPr>
            <p:custDataLst>
              <p:tags r:id="rId3"/>
            </p:custDataLst>
          </p:nvPr>
        </p:nvPicPr>
        <p:blipFill>
          <a:blip r:embed="rId13" cstate="print">
            <a:lum/>
            <a:extLst>
              <a:ext uri="{28A0092B-C50C-407E-A947-70E740481C1C}">
                <a14:useLocalDpi xmlns:a14="http://schemas.microsoft.com/office/drawing/2010/main" val="0"/>
              </a:ext>
            </a:extLst>
          </a:blip>
          <a:stretch>
            <a:fillRect/>
          </a:stretch>
        </p:blipFill>
        <p:spPr>
          <a:xfrm>
            <a:off x="3200400" y="3200400"/>
            <a:ext cx="5310904" cy="285533"/>
          </a:xfrm>
          <a:prstGeom prst="rect">
            <a:avLst/>
          </a:prstGeom>
        </p:spPr>
      </p:pic>
      <p:pic>
        <p:nvPicPr>
          <p:cNvPr id="12" name="Picture 11"/>
          <p:cNvPicPr>
            <a:picLocks noChangeAspect="1"/>
          </p:cNvPicPr>
          <p:nvPr>
            <p:custDataLst>
              <p:tags r:id="rId4"/>
            </p:custDataLst>
          </p:nvPr>
        </p:nvPicPr>
        <p:blipFill>
          <a:blip r:embed="rId14" cstate="print">
            <a:lum/>
            <a:extLst>
              <a:ext uri="{28A0092B-C50C-407E-A947-70E740481C1C}">
                <a14:useLocalDpi xmlns:a14="http://schemas.microsoft.com/office/drawing/2010/main" val="0"/>
              </a:ext>
            </a:extLst>
          </a:blip>
          <a:stretch>
            <a:fillRect/>
          </a:stretch>
        </p:blipFill>
        <p:spPr>
          <a:xfrm>
            <a:off x="692327" y="3683378"/>
            <a:ext cx="4394083" cy="253747"/>
          </a:xfrm>
          <a:prstGeom prst="rect">
            <a:avLst/>
          </a:prstGeom>
        </p:spPr>
      </p:pic>
      <p:pic>
        <p:nvPicPr>
          <p:cNvPr id="14" name="Picture 13"/>
          <p:cNvPicPr>
            <a:picLocks noChangeAspect="1"/>
          </p:cNvPicPr>
          <p:nvPr>
            <p:custDataLst>
              <p:tags r:id="rId5"/>
            </p:custDataLst>
          </p:nvPr>
        </p:nvPicPr>
        <p:blipFill>
          <a:blip r:embed="rId15" cstate="print">
            <a:lum/>
            <a:extLst>
              <a:ext uri="{28A0092B-C50C-407E-A947-70E740481C1C}">
                <a14:useLocalDpi xmlns:a14="http://schemas.microsoft.com/office/drawing/2010/main" val="0"/>
              </a:ext>
            </a:extLst>
          </a:blip>
          <a:stretch>
            <a:fillRect/>
          </a:stretch>
        </p:blipFill>
        <p:spPr>
          <a:xfrm>
            <a:off x="3260040" y="4267200"/>
            <a:ext cx="1083360" cy="303643"/>
          </a:xfrm>
          <a:prstGeom prst="rect">
            <a:avLst/>
          </a:prstGeom>
        </p:spPr>
      </p:pic>
      <p:pic>
        <p:nvPicPr>
          <p:cNvPr id="15" name="Picture 14"/>
          <p:cNvPicPr>
            <a:picLocks noChangeAspect="1"/>
          </p:cNvPicPr>
          <p:nvPr>
            <p:custDataLst>
              <p:tags r:id="rId6"/>
            </p:custDataLst>
          </p:nvPr>
        </p:nvPicPr>
        <p:blipFill>
          <a:blip r:embed="rId16" cstate="print">
            <a:lum/>
            <a:extLst>
              <a:ext uri="{28A0092B-C50C-407E-A947-70E740481C1C}">
                <a14:useLocalDpi xmlns:a14="http://schemas.microsoft.com/office/drawing/2010/main" val="0"/>
              </a:ext>
            </a:extLst>
          </a:blip>
          <a:stretch>
            <a:fillRect/>
          </a:stretch>
        </p:blipFill>
        <p:spPr>
          <a:xfrm>
            <a:off x="2971800" y="4696403"/>
            <a:ext cx="2736673" cy="332797"/>
          </a:xfrm>
          <a:prstGeom prst="rect">
            <a:avLst/>
          </a:prstGeom>
        </p:spPr>
      </p:pic>
      <p:pic>
        <p:nvPicPr>
          <p:cNvPr id="16" name="Picture 15"/>
          <p:cNvPicPr>
            <a:picLocks noChangeAspect="1"/>
          </p:cNvPicPr>
          <p:nvPr>
            <p:custDataLst>
              <p:tags r:id="rId7"/>
            </p:custDataLst>
          </p:nvPr>
        </p:nvPicPr>
        <p:blipFill>
          <a:blip r:embed="rId17" cstate="print">
            <a:lum/>
            <a:extLst>
              <a:ext uri="{28A0092B-C50C-407E-A947-70E740481C1C}">
                <a14:useLocalDpi xmlns:a14="http://schemas.microsoft.com/office/drawing/2010/main" val="0"/>
              </a:ext>
            </a:extLst>
          </a:blip>
          <a:stretch>
            <a:fillRect/>
          </a:stretch>
        </p:blipFill>
        <p:spPr>
          <a:xfrm>
            <a:off x="2743200" y="5132330"/>
            <a:ext cx="2827232" cy="1116070"/>
          </a:xfrm>
          <a:prstGeom prst="rect">
            <a:avLst/>
          </a:prstGeom>
        </p:spPr>
      </p:pic>
      <p:pic>
        <p:nvPicPr>
          <p:cNvPr id="17" name="Picture 16"/>
          <p:cNvPicPr>
            <a:picLocks noChangeAspect="1"/>
          </p:cNvPicPr>
          <p:nvPr>
            <p:custDataLst>
              <p:tags r:id="rId8"/>
            </p:custDataLst>
          </p:nvPr>
        </p:nvPicPr>
        <p:blipFill>
          <a:blip r:embed="rId18" cstate="print">
            <a:lum/>
            <a:extLst>
              <a:ext uri="{28A0092B-C50C-407E-A947-70E740481C1C}">
                <a14:useLocalDpi xmlns:a14="http://schemas.microsoft.com/office/drawing/2010/main" val="0"/>
              </a:ext>
            </a:extLst>
          </a:blip>
          <a:stretch>
            <a:fillRect/>
          </a:stretch>
        </p:blipFill>
        <p:spPr>
          <a:xfrm>
            <a:off x="6096000" y="5334000"/>
            <a:ext cx="1170214" cy="762000"/>
          </a:xfrm>
          <a:prstGeom prst="rect">
            <a:avLst/>
          </a:prstGeom>
        </p:spPr>
      </p:pic>
    </p:spTree>
    <p:extLst>
      <p:ext uri="{BB962C8B-B14F-4D97-AF65-F5344CB8AC3E}">
        <p14:creationId xmlns:p14="http://schemas.microsoft.com/office/powerpoint/2010/main" val="831620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Results: Typical</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29</a:t>
            </a:fld>
            <a:endParaRPr lang="en-US" dirty="0"/>
          </a:p>
        </p:txBody>
      </p:sp>
      <p:pic>
        <p:nvPicPr>
          <p:cNvPr id="70659"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831684"/>
            <a:ext cx="6400800" cy="480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19200" y="5569803"/>
            <a:ext cx="7239000" cy="1077218"/>
          </a:xfrm>
          <a:prstGeom prst="rect">
            <a:avLst/>
          </a:prstGeom>
          <a:noFill/>
        </p:spPr>
        <p:txBody>
          <a:bodyPr wrap="square" rtlCol="0">
            <a:spAutoFit/>
          </a:bodyPr>
          <a:lstStyle/>
          <a:p>
            <a:r>
              <a:rPr lang="en-US" sz="1600" b="1" dirty="0"/>
              <a:t>Localization by biased range measurement with </a:t>
            </a:r>
            <a:r>
              <a:rPr lang="en-US" sz="1600" b="1" dirty="0" smtClean="0"/>
              <a:t>non-uniform </a:t>
            </a:r>
            <a:r>
              <a:rPr lang="en-US" sz="1600" b="1" dirty="0"/>
              <a:t>circular array of 10 </a:t>
            </a:r>
            <a:r>
              <a:rPr lang="en-US" sz="1600" b="1" dirty="0" smtClean="0"/>
              <a:t>references. Two </a:t>
            </a:r>
            <a:r>
              <a:rPr lang="en-US" sz="1600" b="1" dirty="0"/>
              <a:t>groups of 5 sensors placed at 0 and 90 degrees, respectively</a:t>
            </a:r>
            <a:r>
              <a:rPr lang="en-US" sz="1600" b="1" dirty="0" smtClean="0"/>
              <a:t>. </a:t>
            </a:r>
            <a:r>
              <a:rPr lang="en-US" sz="1600" b="1" dirty="0"/>
              <a:t>The exponential distributed bias and Gaussian noise at each sensor are </a:t>
            </a:r>
            <a:r>
              <a:rPr lang="en-US" sz="1600" b="1" dirty="0" smtClean="0"/>
              <a:t>assumed </a:t>
            </a:r>
            <a:r>
              <a:rPr lang="en-US" sz="1600" b="1" dirty="0" err="1" smtClean="0"/>
              <a:t>i.i.d</a:t>
            </a:r>
            <a:r>
              <a:rPr lang="en-US" sz="1600" b="1" dirty="0"/>
              <a:t>.</a:t>
            </a:r>
          </a:p>
        </p:txBody>
      </p:sp>
      <p:pic>
        <p:nvPicPr>
          <p:cNvPr id="92161" name="Picture 1"/>
          <p:cNvPicPr>
            <a:picLocks noChangeAspect="1" noChangeArrowheads="1"/>
          </p:cNvPicPr>
          <p:nvPr/>
        </p:nvPicPr>
        <p:blipFill>
          <a:blip r:embed="rId4" cstate="print"/>
          <a:srcRect/>
          <a:stretch>
            <a:fillRect/>
          </a:stretch>
        </p:blipFill>
        <p:spPr bwMode="auto">
          <a:xfrm>
            <a:off x="5715000" y="1524001"/>
            <a:ext cx="4038600" cy="3028950"/>
          </a:xfrm>
          <a:prstGeom prst="rect">
            <a:avLst/>
          </a:prstGeom>
          <a:noFill/>
          <a:ln w="9525">
            <a:noFill/>
            <a:miter lim="800000"/>
            <a:headEnd/>
            <a:tailEnd/>
          </a:ln>
          <a:effectLst/>
        </p:spPr>
      </p:pic>
    </p:spTree>
    <p:extLst>
      <p:ext uri="{BB962C8B-B14F-4D97-AF65-F5344CB8AC3E}">
        <p14:creationId xmlns:p14="http://schemas.microsoft.com/office/powerpoint/2010/main" val="409951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Autofit/>
          </a:bodyPr>
          <a:lstStyle/>
          <a:p>
            <a:r>
              <a:rPr lang="en-US" sz="2800" dirty="0" smtClean="0"/>
              <a:t>Transceiver Localization in Wireless Systems</a:t>
            </a:r>
            <a:endParaRPr lang="en-US" sz="28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a:t>
            </a:fld>
            <a:endParaRPr lang="en-US" dirty="0"/>
          </a:p>
        </p:txBody>
      </p:sp>
      <p:pic>
        <p:nvPicPr>
          <p:cNvPr id="6" name="Picture 5"/>
          <p:cNvPicPr>
            <a:picLocks noChangeAspect="1" noChangeArrowheads="1"/>
          </p:cNvPicPr>
          <p:nvPr/>
        </p:nvPicPr>
        <p:blipFill>
          <a:blip r:embed="rId3" cstate="print"/>
          <a:srcRect/>
          <a:stretch>
            <a:fillRect/>
          </a:stretch>
        </p:blipFill>
        <p:spPr bwMode="auto">
          <a:xfrm>
            <a:off x="990600" y="4636503"/>
            <a:ext cx="2590800" cy="1843672"/>
          </a:xfrm>
          <a:prstGeom prst="rect">
            <a:avLst/>
          </a:prstGeom>
          <a:noFill/>
          <a:ln w="19050" algn="ctr">
            <a:noFill/>
            <a:miter lim="800000"/>
            <a:headEnd/>
            <a:tailEnd/>
          </a:ln>
          <a:effectLst/>
        </p:spPr>
      </p:pic>
      <p:pic>
        <p:nvPicPr>
          <p:cNvPr id="7" name="Picture 6" descr="cellular"/>
          <p:cNvPicPr>
            <a:picLocks noChangeAspect="1" noChangeArrowheads="1"/>
          </p:cNvPicPr>
          <p:nvPr/>
        </p:nvPicPr>
        <p:blipFill>
          <a:blip r:embed="rId4" cstate="print"/>
          <a:srcRect/>
          <a:stretch>
            <a:fillRect/>
          </a:stretch>
        </p:blipFill>
        <p:spPr bwMode="auto">
          <a:xfrm>
            <a:off x="5334000" y="2952597"/>
            <a:ext cx="2209800" cy="2000403"/>
          </a:xfrm>
          <a:prstGeom prst="rect">
            <a:avLst/>
          </a:prstGeom>
          <a:noFill/>
        </p:spPr>
      </p:pic>
      <p:sp>
        <p:nvSpPr>
          <p:cNvPr id="12" name="TextBox 11"/>
          <p:cNvSpPr txBox="1"/>
          <p:nvPr/>
        </p:nvSpPr>
        <p:spPr>
          <a:xfrm>
            <a:off x="304800" y="3403937"/>
            <a:ext cx="4800600" cy="1015663"/>
          </a:xfrm>
          <a:prstGeom prst="rect">
            <a:avLst/>
          </a:prstGeom>
          <a:noFill/>
        </p:spPr>
        <p:txBody>
          <a:bodyPr wrap="square" rtlCol="0">
            <a:spAutoFit/>
          </a:bodyPr>
          <a:lstStyle/>
          <a:p>
            <a:r>
              <a:rPr lang="en-US" sz="2000" dirty="0" smtClean="0"/>
              <a:t>Cellular/WLAN: </a:t>
            </a:r>
          </a:p>
          <a:p>
            <a:pPr>
              <a:buFont typeface="Arial" pitchFamily="34" charset="0"/>
              <a:buChar char="•"/>
            </a:pPr>
            <a:r>
              <a:rPr lang="en-US" sz="2000" dirty="0" smtClean="0"/>
              <a:t>Terrestrial infrastructure-based</a:t>
            </a:r>
          </a:p>
          <a:p>
            <a:pPr>
              <a:buFont typeface="Arial" pitchFamily="34" charset="0"/>
              <a:buChar char="•"/>
            </a:pPr>
            <a:r>
              <a:rPr lang="en-US" sz="2000" dirty="0" smtClean="0"/>
              <a:t> Reference available in coverage</a:t>
            </a:r>
          </a:p>
        </p:txBody>
      </p:sp>
      <p:sp>
        <p:nvSpPr>
          <p:cNvPr id="13" name="TextBox 12"/>
          <p:cNvSpPr txBox="1"/>
          <p:nvPr/>
        </p:nvSpPr>
        <p:spPr>
          <a:xfrm>
            <a:off x="3733800" y="5029200"/>
            <a:ext cx="5181600" cy="1323439"/>
          </a:xfrm>
          <a:prstGeom prst="rect">
            <a:avLst/>
          </a:prstGeom>
          <a:noFill/>
        </p:spPr>
        <p:txBody>
          <a:bodyPr wrap="square" rtlCol="0">
            <a:spAutoFit/>
          </a:bodyPr>
          <a:lstStyle/>
          <a:p>
            <a:r>
              <a:rPr lang="en-US" sz="2000" dirty="0" smtClean="0"/>
              <a:t>Ad-Hoc/Sensor networks: Infrastructure-less</a:t>
            </a:r>
          </a:p>
          <a:p>
            <a:pPr marL="285750" indent="-285750">
              <a:buFont typeface="Arial" pitchFamily="34" charset="0"/>
              <a:buChar char="•"/>
              <a:defRPr/>
            </a:pPr>
            <a:r>
              <a:rPr lang="en-US" sz="2000" dirty="0" smtClean="0"/>
              <a:t>Reference nodes are sparse</a:t>
            </a:r>
          </a:p>
          <a:p>
            <a:pPr marL="285750" indent="-285750">
              <a:buFont typeface="Arial" pitchFamily="34" charset="0"/>
              <a:buChar char="•"/>
              <a:defRPr/>
            </a:pPr>
            <a:r>
              <a:rPr lang="en-US" sz="2000" dirty="0" smtClean="0"/>
              <a:t>Possibly no direct radio link to references</a:t>
            </a:r>
          </a:p>
          <a:p>
            <a:pPr marL="285750" indent="-285750">
              <a:buFont typeface="Arial" pitchFamily="34" charset="0"/>
              <a:buChar char="•"/>
            </a:pPr>
            <a:r>
              <a:rPr lang="en-US" sz="2000" dirty="0" smtClean="0"/>
              <a:t>Cooperative localization applicable</a:t>
            </a:r>
          </a:p>
        </p:txBody>
      </p:sp>
      <p:sp>
        <p:nvSpPr>
          <p:cNvPr id="14" name="TextBox 13"/>
          <p:cNvSpPr txBox="1"/>
          <p:nvPr/>
        </p:nvSpPr>
        <p:spPr>
          <a:xfrm>
            <a:off x="4724400" y="1371600"/>
            <a:ext cx="3810000" cy="1323439"/>
          </a:xfrm>
          <a:prstGeom prst="rect">
            <a:avLst/>
          </a:prstGeom>
          <a:noFill/>
        </p:spPr>
        <p:txBody>
          <a:bodyPr wrap="square" rtlCol="0">
            <a:spAutoFit/>
          </a:bodyPr>
          <a:lstStyle/>
          <a:p>
            <a:r>
              <a:rPr lang="en-US" sz="2000" dirty="0" smtClean="0"/>
              <a:t>GPS/GNSS: </a:t>
            </a:r>
          </a:p>
          <a:p>
            <a:pPr marL="285750" indent="-285750">
              <a:buFont typeface="Arial" pitchFamily="34" charset="0"/>
              <a:buChar char="•"/>
              <a:defRPr/>
            </a:pPr>
            <a:r>
              <a:rPr lang="en-US" sz="2000" dirty="0"/>
              <a:t>Sky infrastructure-based</a:t>
            </a:r>
          </a:p>
          <a:p>
            <a:pPr marL="285750" indent="-285750">
              <a:buFont typeface="Arial" pitchFamily="34" charset="0"/>
              <a:buChar char="•"/>
              <a:defRPr/>
            </a:pPr>
            <a:r>
              <a:rPr lang="en-US" sz="2000" dirty="0"/>
              <a:t>At least 4 accurate references always </a:t>
            </a:r>
            <a:r>
              <a:rPr lang="en-US" sz="2000" dirty="0" smtClean="0"/>
              <a:t>available</a:t>
            </a:r>
            <a:endParaRPr lang="en-US" sz="2000" dirty="0"/>
          </a:p>
        </p:txBody>
      </p:sp>
      <p:pic>
        <p:nvPicPr>
          <p:cNvPr id="15" name="Content Placeholder 5" descr="Fig1_9.jpg"/>
          <p:cNvPicPr>
            <a:picLocks noGrp="1" noChangeAspect="1"/>
          </p:cNvPicPr>
          <p:nvPr>
            <p:ph idx="1"/>
          </p:nvPr>
        </p:nvPicPr>
        <p:blipFill rotWithShape="1">
          <a:blip r:embed="rId5" cstate="print"/>
          <a:srcRect b="29407"/>
          <a:stretch/>
        </p:blipFill>
        <p:spPr>
          <a:xfrm>
            <a:off x="466539" y="1095464"/>
            <a:ext cx="3876861" cy="187633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Results: Non-</a:t>
            </a:r>
            <a:r>
              <a:rPr lang="en-US" dirty="0" err="1" smtClean="0"/>
              <a:t>i.i.d</a:t>
            </a:r>
            <a:r>
              <a:rPr lang="en-US" dirty="0" smtClean="0"/>
              <a:t> Bias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30</a:t>
            </a:fld>
            <a:endParaRPr lang="en-US" dirty="0"/>
          </a:p>
        </p:txBody>
      </p:sp>
      <p:pic>
        <p:nvPicPr>
          <p:cNvPr id="71682"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2620" y="880112"/>
            <a:ext cx="6370580" cy="478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8200" y="762000"/>
            <a:ext cx="36068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3276601"/>
            <a:ext cx="3657599"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90600" y="5780782"/>
            <a:ext cx="7239000" cy="1077218"/>
          </a:xfrm>
          <a:prstGeom prst="rect">
            <a:avLst/>
          </a:prstGeom>
          <a:noFill/>
        </p:spPr>
        <p:txBody>
          <a:bodyPr wrap="square" rtlCol="0">
            <a:spAutoFit/>
          </a:bodyPr>
          <a:lstStyle/>
          <a:p>
            <a:r>
              <a:rPr lang="en-US" sz="1600" b="1" dirty="0" smtClean="0"/>
              <a:t>Non-uniform </a:t>
            </a:r>
            <a:r>
              <a:rPr lang="en-US" sz="1600" b="1" dirty="0"/>
              <a:t>circular array of 10 references. </a:t>
            </a:r>
            <a:r>
              <a:rPr lang="en-US" sz="1600" b="1" dirty="0" smtClean="0"/>
              <a:t>The </a:t>
            </a:r>
            <a:r>
              <a:rPr lang="en-US" sz="1600" b="1" dirty="0"/>
              <a:t>case of </a:t>
            </a:r>
            <a:r>
              <a:rPr lang="en-US" sz="1600" b="1" dirty="0" smtClean="0"/>
              <a:t>non-</a:t>
            </a:r>
            <a:r>
              <a:rPr lang="en-US" sz="1600" b="1" dirty="0" err="1" smtClean="0"/>
              <a:t>iid</a:t>
            </a:r>
            <a:r>
              <a:rPr lang="en-US" sz="1600" b="1" dirty="0" smtClean="0"/>
              <a:t> measurement </a:t>
            </a:r>
            <a:r>
              <a:rPr lang="en-US" sz="1600" b="1" dirty="0"/>
              <a:t>bias. The standard deviation </a:t>
            </a:r>
            <a:r>
              <a:rPr lang="en-US" sz="1600" b="1" dirty="0" smtClean="0"/>
              <a:t>of </a:t>
            </a:r>
            <a:r>
              <a:rPr lang="en-US" sz="1600" b="1" dirty="0"/>
              <a:t>the exponential </a:t>
            </a:r>
            <a:r>
              <a:rPr lang="en-US" sz="1600" b="1" dirty="0" smtClean="0"/>
              <a:t>bias at </a:t>
            </a:r>
            <a:r>
              <a:rPr lang="en-US" sz="1600" b="1" dirty="0"/>
              <a:t>five sensor groups (2 sensors per group) keep the constant ratio of 1:2:4:2:0.5, starting from the sensor at </a:t>
            </a:r>
            <a:r>
              <a:rPr lang="en-US" sz="1600" b="1" dirty="0" smtClean="0"/>
              <a:t>0 degree.</a:t>
            </a:r>
            <a:endParaRPr lang="en-US" sz="1600" b="1" dirty="0"/>
          </a:p>
        </p:txBody>
      </p:sp>
      <p:cxnSp>
        <p:nvCxnSpPr>
          <p:cNvPr id="10" name="Straight Arrow Connector 9"/>
          <p:cNvCxnSpPr/>
          <p:nvPr/>
        </p:nvCxnSpPr>
        <p:spPr bwMode="auto">
          <a:xfrm rot="16200000" flipV="1">
            <a:off x="6515100" y="1866900"/>
            <a:ext cx="9906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6200000" flipV="1">
            <a:off x="6705599" y="2133600"/>
            <a:ext cx="304801" cy="3047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6858000" y="2390001"/>
            <a:ext cx="1066800" cy="276999"/>
          </a:xfrm>
          <a:prstGeom prst="rect">
            <a:avLst/>
          </a:prstGeom>
          <a:noFill/>
        </p:spPr>
        <p:txBody>
          <a:bodyPr wrap="square" rtlCol="0">
            <a:spAutoFit/>
          </a:bodyPr>
          <a:lstStyle/>
          <a:p>
            <a:r>
              <a:rPr lang="en-US" sz="1200" dirty="0" smtClean="0"/>
              <a:t>Group 3</a:t>
            </a:r>
            <a:endParaRPr lang="en-US" sz="1200" dirty="0"/>
          </a:p>
        </p:txBody>
      </p:sp>
      <p:sp>
        <p:nvSpPr>
          <p:cNvPr id="3" name="TextBox 2"/>
          <p:cNvSpPr txBox="1"/>
          <p:nvPr/>
        </p:nvSpPr>
        <p:spPr>
          <a:xfrm>
            <a:off x="7543800" y="1066800"/>
            <a:ext cx="533400" cy="276999"/>
          </a:xfrm>
          <a:prstGeom prst="rect">
            <a:avLst/>
          </a:prstGeom>
          <a:noFill/>
        </p:spPr>
        <p:txBody>
          <a:bodyPr wrap="square" rtlCol="0">
            <a:spAutoFit/>
          </a:bodyPr>
          <a:lstStyle/>
          <a:p>
            <a:r>
              <a:rPr lang="en-US" sz="1200" dirty="0" smtClean="0"/>
              <a:t>WLS</a:t>
            </a:r>
            <a:endParaRPr lang="en-US" sz="1200" dirty="0"/>
          </a:p>
        </p:txBody>
      </p:sp>
      <p:sp>
        <p:nvSpPr>
          <p:cNvPr id="12" name="TextBox 11"/>
          <p:cNvSpPr txBox="1"/>
          <p:nvPr/>
        </p:nvSpPr>
        <p:spPr>
          <a:xfrm>
            <a:off x="7494917" y="3505200"/>
            <a:ext cx="533400" cy="276999"/>
          </a:xfrm>
          <a:prstGeom prst="rect">
            <a:avLst/>
          </a:prstGeom>
          <a:noFill/>
        </p:spPr>
        <p:txBody>
          <a:bodyPr wrap="square" rtlCol="0">
            <a:spAutoFit/>
          </a:bodyPr>
          <a:lstStyle/>
          <a:p>
            <a:r>
              <a:rPr lang="en-US" sz="1200" dirty="0" smtClean="0"/>
              <a:t>MLE</a:t>
            </a:r>
            <a:endParaRPr lang="en-US" sz="1200" dirty="0"/>
          </a:p>
        </p:txBody>
      </p:sp>
    </p:spTree>
    <p:extLst>
      <p:ext uri="{BB962C8B-B14F-4D97-AF65-F5344CB8AC3E}">
        <p14:creationId xmlns:p14="http://schemas.microsoft.com/office/powerpoint/2010/main" val="4007047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Results: Scatter Plots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31</a:t>
            </a:fld>
            <a:endParaRPr lang="en-US" dirty="0"/>
          </a:p>
        </p:txBody>
      </p:sp>
      <p:pic>
        <p:nvPicPr>
          <p:cNvPr id="7270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5420465" cy="407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5300" y="1127640"/>
            <a:ext cx="54483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7400" y="5029200"/>
            <a:ext cx="1219200" cy="369332"/>
          </a:xfrm>
          <a:prstGeom prst="rect">
            <a:avLst/>
          </a:prstGeom>
          <a:noFill/>
        </p:spPr>
        <p:txBody>
          <a:bodyPr wrap="square" rtlCol="0">
            <a:spAutoFit/>
          </a:bodyPr>
          <a:lstStyle/>
          <a:p>
            <a:r>
              <a:rPr lang="en-US" b="1" dirty="0" smtClean="0"/>
              <a:t>WLS</a:t>
            </a:r>
            <a:endParaRPr lang="en-US" b="1" dirty="0"/>
          </a:p>
        </p:txBody>
      </p:sp>
      <p:sp>
        <p:nvSpPr>
          <p:cNvPr id="9" name="TextBox 8"/>
          <p:cNvSpPr txBox="1"/>
          <p:nvPr/>
        </p:nvSpPr>
        <p:spPr>
          <a:xfrm>
            <a:off x="6553200" y="5029200"/>
            <a:ext cx="1219200" cy="369332"/>
          </a:xfrm>
          <a:prstGeom prst="rect">
            <a:avLst/>
          </a:prstGeom>
          <a:noFill/>
        </p:spPr>
        <p:txBody>
          <a:bodyPr wrap="square" rtlCol="0">
            <a:spAutoFit/>
          </a:bodyPr>
          <a:lstStyle/>
          <a:p>
            <a:r>
              <a:rPr lang="en-US" b="1" dirty="0" smtClean="0"/>
              <a:t>MLE</a:t>
            </a:r>
            <a:endParaRPr lang="en-US" b="1" dirty="0"/>
          </a:p>
        </p:txBody>
      </p:sp>
      <p:sp>
        <p:nvSpPr>
          <p:cNvPr id="10" name="TextBox 9"/>
          <p:cNvSpPr txBox="1"/>
          <p:nvPr/>
        </p:nvSpPr>
        <p:spPr>
          <a:xfrm>
            <a:off x="990600" y="5486400"/>
            <a:ext cx="6629400" cy="830997"/>
          </a:xfrm>
          <a:prstGeom prst="rect">
            <a:avLst/>
          </a:prstGeom>
          <a:noFill/>
        </p:spPr>
        <p:txBody>
          <a:bodyPr wrap="square" rtlCol="0">
            <a:spAutoFit/>
          </a:bodyPr>
          <a:lstStyle/>
          <a:p>
            <a:r>
              <a:rPr lang="en-US" sz="1600" b="1" dirty="0"/>
              <a:t>Scatter plots with uniform and three non-uniform </a:t>
            </a:r>
            <a:r>
              <a:rPr lang="en-US" sz="1600" b="1" dirty="0" smtClean="0"/>
              <a:t>circular </a:t>
            </a:r>
            <a:r>
              <a:rPr lang="en-US" sz="1600" b="1" dirty="0"/>
              <a:t>arrays</a:t>
            </a:r>
            <a:r>
              <a:rPr lang="en-US" sz="1600" b="1" dirty="0" smtClean="0"/>
              <a:t>. </a:t>
            </a:r>
            <a:r>
              <a:rPr lang="en-US" sz="1600" b="1" dirty="0"/>
              <a:t>The exponential distributed bias and Gaussian noise at each sensor are assumed </a:t>
            </a:r>
            <a:r>
              <a:rPr lang="en-US" sz="1600" b="1" dirty="0" err="1"/>
              <a:t>i.i.d</a:t>
            </a:r>
            <a:r>
              <a:rPr lang="en-US" sz="1600" b="1" dirty="0"/>
              <a:t>.</a:t>
            </a:r>
          </a:p>
        </p:txBody>
      </p:sp>
    </p:spTree>
    <p:extLst>
      <p:ext uri="{BB962C8B-B14F-4D97-AF65-F5344CB8AC3E}">
        <p14:creationId xmlns:p14="http://schemas.microsoft.com/office/powerpoint/2010/main" val="1962747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Contributions</a:t>
            </a:r>
            <a:endParaRPr lang="en-US" dirty="0"/>
          </a:p>
        </p:txBody>
      </p:sp>
      <p:sp>
        <p:nvSpPr>
          <p:cNvPr id="3" name="Content Placeholder 2"/>
          <p:cNvSpPr>
            <a:spLocks noGrp="1"/>
          </p:cNvSpPr>
          <p:nvPr>
            <p:ph idx="1"/>
          </p:nvPr>
        </p:nvSpPr>
        <p:spPr>
          <a:xfrm>
            <a:off x="228600" y="1066800"/>
            <a:ext cx="8686800" cy="5334000"/>
          </a:xfrm>
        </p:spPr>
        <p:txBody>
          <a:bodyPr>
            <a:noAutofit/>
          </a:bodyPr>
          <a:lstStyle/>
          <a:p>
            <a:pPr>
              <a:spcBef>
                <a:spcPts val="600"/>
              </a:spcBef>
            </a:pPr>
            <a:r>
              <a:rPr lang="en-US" sz="2000" dirty="0" smtClean="0"/>
              <a:t>Developed</a:t>
            </a:r>
            <a:r>
              <a:rPr lang="en-US" sz="2000" dirty="0" smtClean="0">
                <a:solidFill>
                  <a:schemeClr val="bg2">
                    <a:lumMod val="60000"/>
                    <a:lumOff val="40000"/>
                  </a:schemeClr>
                </a:solidFill>
              </a:rPr>
              <a:t> Bayesian MSE bounds </a:t>
            </a:r>
            <a:r>
              <a:rPr lang="en-US" sz="2000" dirty="0" smtClean="0"/>
              <a:t>by </a:t>
            </a:r>
            <a:r>
              <a:rPr lang="en-US" sz="2000" dirty="0" err="1" smtClean="0"/>
              <a:t>Ziv-Zakai</a:t>
            </a:r>
            <a:r>
              <a:rPr lang="en-US" sz="2000" dirty="0"/>
              <a:t> </a:t>
            </a:r>
            <a:r>
              <a:rPr lang="en-US" sz="2000" dirty="0" smtClean="0"/>
              <a:t>approach for random time delay estimation in </a:t>
            </a:r>
            <a:r>
              <a:rPr lang="en-US" sz="2000" dirty="0" smtClean="0">
                <a:solidFill>
                  <a:schemeClr val="bg2">
                    <a:lumMod val="60000"/>
                    <a:lumOff val="40000"/>
                  </a:schemeClr>
                </a:solidFill>
              </a:rPr>
              <a:t>unknown random multipath channels. </a:t>
            </a:r>
          </a:p>
          <a:p>
            <a:pPr lvl="1">
              <a:spcBef>
                <a:spcPts val="600"/>
              </a:spcBef>
            </a:pPr>
            <a:r>
              <a:rPr lang="en-US" sz="2000" dirty="0" smtClean="0"/>
              <a:t>Valid for both </a:t>
            </a:r>
            <a:r>
              <a:rPr lang="en-US" sz="2000" dirty="0" smtClean="0">
                <a:solidFill>
                  <a:schemeClr val="bg2">
                    <a:lumMod val="60000"/>
                    <a:lumOff val="40000"/>
                  </a:schemeClr>
                </a:solidFill>
              </a:rPr>
              <a:t>pulsed signal </a:t>
            </a:r>
            <a:r>
              <a:rPr lang="en-US" sz="2000" dirty="0" smtClean="0"/>
              <a:t>and </a:t>
            </a:r>
            <a:r>
              <a:rPr lang="en-US" sz="2000" dirty="0" smtClean="0">
                <a:solidFill>
                  <a:schemeClr val="bg2">
                    <a:lumMod val="60000"/>
                    <a:lumOff val="40000"/>
                  </a:schemeClr>
                </a:solidFill>
              </a:rPr>
              <a:t>frequency hopping </a:t>
            </a:r>
            <a:r>
              <a:rPr lang="en-US" sz="2000" dirty="0" smtClean="0"/>
              <a:t>waveforms.</a:t>
            </a:r>
          </a:p>
          <a:p>
            <a:pPr lvl="1">
              <a:spcBef>
                <a:spcPts val="600"/>
              </a:spcBef>
            </a:pPr>
            <a:r>
              <a:rPr lang="en-US" sz="2000" dirty="0" smtClean="0"/>
              <a:t>valid for both </a:t>
            </a:r>
            <a:r>
              <a:rPr lang="en-US" sz="2000" dirty="0"/>
              <a:t>wideband and narrow band </a:t>
            </a:r>
            <a:r>
              <a:rPr lang="en-US" sz="2000" dirty="0" smtClean="0"/>
              <a:t>channels, both </a:t>
            </a:r>
            <a:r>
              <a:rPr lang="en-US" sz="2000" dirty="0"/>
              <a:t>LOS and NLOS channels, </a:t>
            </a:r>
            <a:r>
              <a:rPr lang="en-US" sz="2000" dirty="0" smtClean="0"/>
              <a:t>different power delay profiles (PDP), and different channel tap correlation profiles (TCP).</a:t>
            </a:r>
            <a:endParaRPr lang="en-US" sz="2000" dirty="0"/>
          </a:p>
          <a:p>
            <a:pPr lvl="1">
              <a:spcBef>
                <a:spcPts val="600"/>
              </a:spcBef>
            </a:pPr>
            <a:r>
              <a:rPr lang="en-US" sz="2000" dirty="0"/>
              <a:t>The ZZBs </a:t>
            </a:r>
            <a:r>
              <a:rPr lang="en-US" sz="2000" dirty="0" smtClean="0"/>
              <a:t>represent more </a:t>
            </a:r>
            <a:r>
              <a:rPr lang="en-US" sz="2000" dirty="0"/>
              <a:t>realistic and tighter performance limits, and provide good performance </a:t>
            </a:r>
            <a:r>
              <a:rPr lang="en-US" sz="2000" dirty="0" smtClean="0"/>
              <a:t>prediction for the MAP estimation.</a:t>
            </a:r>
            <a:endParaRPr lang="en-US" sz="2000" dirty="0"/>
          </a:p>
          <a:p>
            <a:pPr lvl="1">
              <a:spcBef>
                <a:spcPts val="600"/>
              </a:spcBef>
            </a:pPr>
            <a:r>
              <a:rPr lang="en-US" sz="2000" dirty="0" smtClean="0"/>
              <a:t>The ZZB </a:t>
            </a:r>
            <a:r>
              <a:rPr lang="en-US" sz="2000" dirty="0"/>
              <a:t>for </a:t>
            </a:r>
            <a:r>
              <a:rPr lang="en-US" sz="2000" dirty="0" smtClean="0"/>
              <a:t>FH waveforms reveals achievable </a:t>
            </a:r>
            <a:r>
              <a:rPr lang="en-US" sz="2000" dirty="0"/>
              <a:t>performance with frequency diversity in wideband frequency-selective </a:t>
            </a:r>
            <a:r>
              <a:rPr lang="en-US" sz="2000" dirty="0" smtClean="0"/>
              <a:t>fading channels</a:t>
            </a:r>
            <a:r>
              <a:rPr lang="en-US" sz="2000" dirty="0"/>
              <a:t>.</a:t>
            </a:r>
          </a:p>
          <a:p>
            <a:pPr>
              <a:spcBef>
                <a:spcPts val="600"/>
              </a:spcBef>
            </a:pPr>
            <a:r>
              <a:rPr lang="en-US" sz="2000" dirty="0" smtClean="0">
                <a:solidFill>
                  <a:schemeClr val="bg2">
                    <a:lumMod val="60000"/>
                    <a:lumOff val="40000"/>
                  </a:schemeClr>
                </a:solidFill>
              </a:rPr>
              <a:t>A MGF approach </a:t>
            </a:r>
            <a:r>
              <a:rPr lang="en-US" sz="2000" dirty="0" smtClean="0"/>
              <a:t>is proposed to compute the </a:t>
            </a:r>
            <a:r>
              <a:rPr lang="en-US" sz="2000" dirty="0" err="1" smtClean="0"/>
              <a:t>pdf</a:t>
            </a:r>
            <a:r>
              <a:rPr lang="en-US" sz="2000" dirty="0" smtClean="0"/>
              <a:t> of the LLR.</a:t>
            </a:r>
          </a:p>
          <a:p>
            <a:pPr>
              <a:spcBef>
                <a:spcPts val="600"/>
              </a:spcBef>
            </a:pPr>
            <a:r>
              <a:rPr lang="en-US" sz="2000" dirty="0">
                <a:solidFill>
                  <a:schemeClr val="bg2">
                    <a:lumMod val="60000"/>
                    <a:lumOff val="40000"/>
                  </a:schemeClr>
                </a:solidFill>
              </a:rPr>
              <a:t>The compact form of MGF </a:t>
            </a:r>
            <a:r>
              <a:rPr lang="en-US" sz="2000" dirty="0"/>
              <a:t>is developed, which greatly lowers the computation complexity, and is very efficient for evaluating ZZBs</a:t>
            </a:r>
            <a:r>
              <a:rPr lang="en-US" sz="2000" dirty="0" smtClean="0"/>
              <a:t>.</a:t>
            </a:r>
          </a:p>
          <a:p>
            <a:pPr>
              <a:spcBef>
                <a:spcPts val="600"/>
              </a:spcBef>
            </a:pPr>
            <a:r>
              <a:rPr lang="en-US" sz="2000" dirty="0">
                <a:solidFill>
                  <a:schemeClr val="bg2">
                    <a:lumMod val="60000"/>
                    <a:lumOff val="40000"/>
                  </a:schemeClr>
                </a:solidFill>
              </a:rPr>
              <a:t>Closed-form expressions of the ZZB</a:t>
            </a:r>
            <a:r>
              <a:rPr lang="en-US" sz="2000" dirty="0"/>
              <a:t> are developed for </a:t>
            </a:r>
            <a:r>
              <a:rPr lang="en-US" sz="2000" dirty="0">
                <a:solidFill>
                  <a:schemeClr val="bg2">
                    <a:lumMod val="60000"/>
                    <a:lumOff val="40000"/>
                  </a:schemeClr>
                </a:solidFill>
              </a:rPr>
              <a:t>special cases </a:t>
            </a:r>
            <a:r>
              <a:rPr lang="en-US" sz="2000" dirty="0"/>
              <a:t>of multipath </a:t>
            </a:r>
            <a:r>
              <a:rPr lang="en-US" sz="2000" dirty="0" smtClean="0"/>
              <a:t>channels: independent </a:t>
            </a:r>
            <a:r>
              <a:rPr lang="en-US" sz="2000" dirty="0" err="1" smtClean="0"/>
              <a:t>Rician</a:t>
            </a:r>
            <a:r>
              <a:rPr lang="en-US" sz="2000" dirty="0" smtClean="0"/>
              <a:t>/Rayleigh flat-fading channels.</a:t>
            </a:r>
            <a:endParaRPr lang="en-US" sz="2000" dirty="0">
              <a:solidFill>
                <a:schemeClr val="bg2">
                  <a:lumMod val="60000"/>
                  <a:lumOff val="40000"/>
                </a:schemeClr>
              </a:solidFill>
            </a:endParaRP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Contributions of Thesis</a:t>
            </a:r>
          </a:p>
        </p:txBody>
      </p:sp>
      <p:sp>
        <p:nvSpPr>
          <p:cNvPr id="3" name="Content Placeholder 2"/>
          <p:cNvSpPr>
            <a:spLocks noGrp="1"/>
          </p:cNvSpPr>
          <p:nvPr>
            <p:ph idx="1"/>
          </p:nvPr>
        </p:nvSpPr>
        <p:spPr>
          <a:xfrm>
            <a:off x="457200" y="990600"/>
            <a:ext cx="8229600" cy="5334000"/>
          </a:xfrm>
        </p:spPr>
        <p:txBody>
          <a:bodyPr/>
          <a:lstStyle/>
          <a:p>
            <a:pPr>
              <a:spcBef>
                <a:spcPts val="600"/>
              </a:spcBef>
            </a:pPr>
            <a:r>
              <a:rPr lang="en-US" sz="2000" dirty="0" smtClean="0">
                <a:solidFill>
                  <a:schemeClr val="bg2">
                    <a:lumMod val="60000"/>
                    <a:lumOff val="40000"/>
                  </a:schemeClr>
                </a:solidFill>
              </a:rPr>
              <a:t>Asymptotic </a:t>
            </a:r>
            <a:r>
              <a:rPr lang="en-US" sz="2000" dirty="0">
                <a:solidFill>
                  <a:schemeClr val="bg2">
                    <a:lumMod val="60000"/>
                    <a:lumOff val="40000"/>
                  </a:schemeClr>
                </a:solidFill>
              </a:rPr>
              <a:t>analysis </a:t>
            </a:r>
            <a:r>
              <a:rPr lang="en-US" sz="2000" dirty="0"/>
              <a:t>on the ZZBs at low and high SNR regimes are </a:t>
            </a:r>
            <a:r>
              <a:rPr lang="en-US" sz="2000" dirty="0" smtClean="0"/>
              <a:t>performed</a:t>
            </a:r>
            <a:r>
              <a:rPr lang="en-US" sz="2000" dirty="0"/>
              <a:t>.</a:t>
            </a:r>
            <a:r>
              <a:rPr lang="en-US" sz="2000" dirty="0">
                <a:solidFill>
                  <a:schemeClr val="bg2">
                    <a:lumMod val="60000"/>
                    <a:lumOff val="40000"/>
                  </a:schemeClr>
                </a:solidFill>
              </a:rPr>
              <a:t> </a:t>
            </a:r>
            <a:r>
              <a:rPr lang="en-US" sz="2000" dirty="0" smtClean="0"/>
              <a:t>The results </a:t>
            </a:r>
            <a:r>
              <a:rPr lang="en-US" sz="2000" dirty="0"/>
              <a:t>are useful for </a:t>
            </a:r>
            <a:r>
              <a:rPr lang="en-US" sz="2000" dirty="0" smtClean="0"/>
              <a:t>studying ZZB </a:t>
            </a:r>
            <a:r>
              <a:rPr lang="en-US" sz="2000" dirty="0">
                <a:solidFill>
                  <a:schemeClr val="bg2">
                    <a:lumMod val="60000"/>
                    <a:lumOff val="40000"/>
                  </a:schemeClr>
                </a:solidFill>
              </a:rPr>
              <a:t>SNR </a:t>
            </a:r>
            <a:r>
              <a:rPr lang="en-US" sz="2000" dirty="0" smtClean="0">
                <a:solidFill>
                  <a:schemeClr val="bg2">
                    <a:lumMod val="60000"/>
                    <a:lumOff val="40000"/>
                  </a:schemeClr>
                </a:solidFill>
              </a:rPr>
              <a:t>thresholds behavior. </a:t>
            </a:r>
            <a:r>
              <a:rPr lang="en-US" sz="2000" dirty="0" smtClean="0"/>
              <a:t>At low SNR </a:t>
            </a:r>
            <a:r>
              <a:rPr lang="en-US" sz="2000" dirty="0" smtClean="0">
                <a:solidFill>
                  <a:schemeClr val="bg2">
                    <a:lumMod val="60000"/>
                    <a:lumOff val="40000"/>
                  </a:schemeClr>
                </a:solidFill>
              </a:rPr>
              <a:t>a </a:t>
            </a:r>
            <a:r>
              <a:rPr lang="en-US" sz="2000" dirty="0">
                <a:solidFill>
                  <a:schemeClr val="bg2">
                    <a:lumMod val="60000"/>
                    <a:lumOff val="40000"/>
                  </a:schemeClr>
                </a:solidFill>
              </a:rPr>
              <a:t>closed-form expression </a:t>
            </a:r>
            <a:r>
              <a:rPr lang="en-US" sz="2000" dirty="0"/>
              <a:t>is </a:t>
            </a:r>
            <a:r>
              <a:rPr lang="en-US" sz="2000" dirty="0" smtClean="0"/>
              <a:t>obtained.</a:t>
            </a:r>
          </a:p>
          <a:p>
            <a:pPr>
              <a:spcBef>
                <a:spcPts val="600"/>
              </a:spcBef>
            </a:pPr>
            <a:r>
              <a:rPr lang="en-US" sz="2000" dirty="0" smtClean="0">
                <a:solidFill>
                  <a:schemeClr val="bg2">
                    <a:lumMod val="60000"/>
                    <a:lumOff val="40000"/>
                  </a:schemeClr>
                </a:solidFill>
              </a:rPr>
              <a:t>ECRB, MAP, and GML estimators</a:t>
            </a:r>
            <a:r>
              <a:rPr lang="en-US" sz="2000" dirty="0" smtClean="0"/>
              <a:t> </a:t>
            </a:r>
            <a:r>
              <a:rPr lang="en-US" sz="2000" dirty="0"/>
              <a:t>for TDE in multipath channels are developed for </a:t>
            </a:r>
            <a:r>
              <a:rPr lang="en-US" sz="2000" dirty="0" smtClean="0"/>
              <a:t>comparative </a:t>
            </a:r>
            <a:r>
              <a:rPr lang="en-US" sz="2000" dirty="0"/>
              <a:t>study with the ZZBs</a:t>
            </a:r>
            <a:r>
              <a:rPr lang="en-US" sz="2000" dirty="0" smtClean="0"/>
              <a:t>.</a:t>
            </a:r>
          </a:p>
          <a:p>
            <a:r>
              <a:rPr lang="en-US" sz="2000" dirty="0" smtClean="0"/>
              <a:t>The </a:t>
            </a:r>
            <a:r>
              <a:rPr lang="en-US" sz="2000" dirty="0" smtClean="0">
                <a:solidFill>
                  <a:schemeClr val="bg2">
                    <a:lumMod val="60000"/>
                    <a:lumOff val="40000"/>
                  </a:schemeClr>
                </a:solidFill>
              </a:rPr>
              <a:t>3dB gap</a:t>
            </a:r>
            <a:r>
              <a:rPr lang="en-US" sz="2000" dirty="0" smtClean="0"/>
              <a:t> between ZZB and MAP at low SNR is </a:t>
            </a:r>
            <a:r>
              <a:rPr lang="en-US" sz="2000" dirty="0"/>
              <a:t>accounted for by studying the </a:t>
            </a:r>
            <a:r>
              <a:rPr lang="en-US" sz="2000" dirty="0" smtClean="0"/>
              <a:t>inequality approximations during ZZB development.</a:t>
            </a:r>
          </a:p>
          <a:p>
            <a:pPr>
              <a:spcBef>
                <a:spcPts val="600"/>
              </a:spcBef>
            </a:pPr>
            <a:r>
              <a:rPr lang="en-US" sz="2000" dirty="0" smtClean="0"/>
              <a:t>Developed </a:t>
            </a:r>
            <a:r>
              <a:rPr lang="en-US" sz="2000" dirty="0" smtClean="0">
                <a:solidFill>
                  <a:schemeClr val="bg2">
                    <a:lumMod val="60000"/>
                    <a:lumOff val="40000"/>
                  </a:schemeClr>
                </a:solidFill>
              </a:rPr>
              <a:t>random bias models </a:t>
            </a:r>
            <a:r>
              <a:rPr lang="en-US" sz="2000" dirty="0" smtClean="0"/>
              <a:t>and the </a:t>
            </a:r>
            <a:r>
              <a:rPr lang="en-US" sz="2000" dirty="0" smtClean="0">
                <a:solidFill>
                  <a:schemeClr val="bg2">
                    <a:lumMod val="60000"/>
                    <a:lumOff val="40000"/>
                  </a:schemeClr>
                </a:solidFill>
              </a:rPr>
              <a:t>convolved distributions </a:t>
            </a:r>
            <a:r>
              <a:rPr lang="en-US" sz="2000" dirty="0" smtClean="0"/>
              <a:t>are developed for </a:t>
            </a:r>
            <a:r>
              <a:rPr lang="en-US" sz="2000" dirty="0" err="1" smtClean="0"/>
              <a:t>ToA</a:t>
            </a:r>
            <a:r>
              <a:rPr lang="en-US" sz="2000" dirty="0" smtClean="0"/>
              <a:t> localization performance analysis.</a:t>
            </a:r>
          </a:p>
          <a:p>
            <a:pPr>
              <a:spcBef>
                <a:spcPts val="600"/>
              </a:spcBef>
            </a:pPr>
            <a:r>
              <a:rPr lang="en-US" sz="2000" dirty="0" smtClean="0"/>
              <a:t>Derived the </a:t>
            </a:r>
            <a:r>
              <a:rPr lang="en-US" sz="2000" dirty="0" smtClean="0">
                <a:solidFill>
                  <a:schemeClr val="bg2">
                    <a:lumMod val="60000"/>
                    <a:lumOff val="40000"/>
                  </a:schemeClr>
                </a:solidFill>
              </a:rPr>
              <a:t>CRB</a:t>
            </a:r>
            <a:r>
              <a:rPr lang="en-US" sz="2000" dirty="0" smtClean="0"/>
              <a:t> </a:t>
            </a:r>
            <a:r>
              <a:rPr lang="en-US" sz="2000" dirty="0" smtClean="0">
                <a:solidFill>
                  <a:schemeClr val="bg2">
                    <a:lumMod val="60000"/>
                    <a:lumOff val="40000"/>
                  </a:schemeClr>
                </a:solidFill>
              </a:rPr>
              <a:t>for </a:t>
            </a:r>
            <a:r>
              <a:rPr lang="en-US" sz="2000" dirty="0" err="1" smtClean="0">
                <a:solidFill>
                  <a:schemeClr val="bg2">
                    <a:lumMod val="60000"/>
                    <a:lumOff val="40000"/>
                  </a:schemeClr>
                </a:solidFill>
              </a:rPr>
              <a:t>ToA</a:t>
            </a:r>
            <a:r>
              <a:rPr lang="en-US" sz="2000" dirty="0" smtClean="0">
                <a:solidFill>
                  <a:schemeClr val="bg2">
                    <a:lumMod val="60000"/>
                    <a:lumOff val="40000"/>
                  </a:schemeClr>
                </a:solidFill>
              </a:rPr>
              <a:t> localization </a:t>
            </a:r>
            <a:r>
              <a:rPr lang="en-US" sz="2000" dirty="0" smtClean="0"/>
              <a:t>with random biased range measurements for several distribution cases.</a:t>
            </a:r>
          </a:p>
          <a:p>
            <a:pPr>
              <a:spcBef>
                <a:spcPts val="600"/>
              </a:spcBef>
            </a:pPr>
            <a:r>
              <a:rPr lang="en-US" sz="2000" dirty="0" smtClean="0">
                <a:solidFill>
                  <a:schemeClr val="bg2">
                    <a:lumMod val="60000"/>
                    <a:lumOff val="40000"/>
                  </a:schemeClr>
                </a:solidFill>
              </a:rPr>
              <a:t>Error analysis for WLS and ML </a:t>
            </a:r>
            <a:r>
              <a:rPr lang="en-US" sz="2000" dirty="0" smtClean="0"/>
              <a:t>location estimators:</a:t>
            </a:r>
          </a:p>
          <a:p>
            <a:pPr lvl="1">
              <a:spcBef>
                <a:spcPts val="600"/>
              </a:spcBef>
            </a:pPr>
            <a:r>
              <a:rPr lang="en-US" sz="1800" dirty="0" smtClean="0"/>
              <a:t>Analytical </a:t>
            </a:r>
            <a:r>
              <a:rPr lang="en-US" sz="1800" dirty="0"/>
              <a:t>estimation bias and MSE depend on bias and noise statistics, reference array geometry and estimator type.</a:t>
            </a:r>
          </a:p>
          <a:p>
            <a:pPr lvl="1"/>
            <a:r>
              <a:rPr lang="en-US" sz="1800" dirty="0"/>
              <a:t>The ML estimation has an obvious </a:t>
            </a:r>
            <a:r>
              <a:rPr lang="en-US" sz="1800" dirty="0" smtClean="0"/>
              <a:t>suppression effect </a:t>
            </a:r>
            <a:r>
              <a:rPr lang="en-US" sz="1800" dirty="0"/>
              <a:t>on the estimation </a:t>
            </a:r>
            <a:r>
              <a:rPr lang="en-US" sz="1800" dirty="0" smtClean="0"/>
              <a:t>bias </a:t>
            </a:r>
            <a:r>
              <a:rPr lang="en-US" sz="1800" dirty="0"/>
              <a:t>in typical cases, and </a:t>
            </a:r>
            <a:r>
              <a:rPr lang="en-US" sz="1800" dirty="0" smtClean="0"/>
              <a:t>is closer </a:t>
            </a:r>
            <a:r>
              <a:rPr lang="en-US" sz="1800" dirty="0"/>
              <a:t>to the CRB.</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09600"/>
          </a:xfrm>
        </p:spPr>
        <p:txBody>
          <a:bodyPr/>
          <a:lstStyle/>
          <a:p>
            <a:pPr algn="ctr"/>
            <a:r>
              <a:rPr lang="en-US" sz="4800" dirty="0" smtClean="0"/>
              <a:t>Thank you!</a:t>
            </a:r>
            <a:endParaRPr lang="en-US" sz="4800"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34</a:t>
            </a:fld>
            <a:endParaRPr lang="en-US" dirty="0"/>
          </a:p>
        </p:txBody>
      </p:sp>
    </p:spTree>
    <p:extLst>
      <p:ext uri="{BB962C8B-B14F-4D97-AF65-F5344CB8AC3E}">
        <p14:creationId xmlns:p14="http://schemas.microsoft.com/office/powerpoint/2010/main" val="341085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35</a:t>
            </a:fld>
            <a:endParaRPr lang="en-US" dirty="0"/>
          </a:p>
        </p:txBody>
      </p:sp>
      <p:graphicFrame>
        <p:nvGraphicFramePr>
          <p:cNvPr id="69634" name="Object 2"/>
          <p:cNvGraphicFramePr>
            <a:graphicFrameLocks noGrp="1" noChangeAspect="1"/>
          </p:cNvGraphicFramePr>
          <p:nvPr>
            <p:ph idx="1"/>
            <p:extLst>
              <p:ext uri="{D42A27DB-BD31-4B8C-83A1-F6EECF244321}">
                <p14:modId xmlns:p14="http://schemas.microsoft.com/office/powerpoint/2010/main" val="2505563454"/>
              </p:ext>
            </p:extLst>
          </p:nvPr>
        </p:nvGraphicFramePr>
        <p:xfrm>
          <a:off x="3429000" y="1447800"/>
          <a:ext cx="1857375" cy="3995738"/>
        </p:xfrm>
        <a:graphic>
          <a:graphicData uri="http://schemas.openxmlformats.org/presentationml/2006/ole">
            <mc:AlternateContent xmlns:mc="http://schemas.openxmlformats.org/markup-compatibility/2006">
              <mc:Choice xmlns:v="urn:schemas-microsoft-com:vml" Requires="v">
                <p:oleObj spid="_x0000_s69917" name="Clip" r:id="rId4" imgW="1857375" imgH="3995738" progId="">
                  <p:embed/>
                </p:oleObj>
              </mc:Choice>
              <mc:Fallback>
                <p:oleObj name="Clip" r:id="rId4" imgW="1857375" imgH="3995738" progId="">
                  <p:embed/>
                  <p:pic>
                    <p:nvPicPr>
                      <p:cNvPr id="0" name="Picture 17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447800"/>
                        <a:ext cx="1857375" cy="399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Two-Stage Localization Schemes</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4</a:t>
            </a:fld>
            <a:endParaRPr lang="en-US" dirty="0"/>
          </a:p>
        </p:txBody>
      </p:sp>
      <p:pic>
        <p:nvPicPr>
          <p:cNvPr id="706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295400"/>
            <a:ext cx="6400800" cy="7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2362200"/>
            <a:ext cx="6875172" cy="407004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609600"/>
          </a:xfrm>
        </p:spPr>
        <p:txBody>
          <a:bodyPr>
            <a:normAutofit/>
          </a:bodyPr>
          <a:lstStyle/>
          <a:p>
            <a:r>
              <a:rPr lang="en-US" sz="2800" dirty="0" smtClean="0"/>
              <a:t>Time Delay Estimation</a:t>
            </a:r>
            <a:endParaRPr lang="en-US" sz="2800" dirty="0"/>
          </a:p>
        </p:txBody>
      </p:sp>
      <p:sp>
        <p:nvSpPr>
          <p:cNvPr id="3" name="Content Placeholder 2"/>
          <p:cNvSpPr>
            <a:spLocks noGrp="1"/>
          </p:cNvSpPr>
          <p:nvPr>
            <p:ph idx="1"/>
          </p:nvPr>
        </p:nvSpPr>
        <p:spPr>
          <a:xfrm>
            <a:off x="457200" y="1143000"/>
            <a:ext cx="8229600" cy="5257800"/>
          </a:xfrm>
        </p:spPr>
        <p:txBody>
          <a:bodyPr/>
          <a:lstStyle/>
          <a:p>
            <a:pPr eaLnBrk="1" hangingPunct="1"/>
            <a:r>
              <a:rPr lang="en-US" sz="2400" dirty="0" smtClean="0">
                <a:latin typeface="Arial" charset="0"/>
              </a:rPr>
              <a:t>Challenge on TDE in multipath channels</a:t>
            </a:r>
          </a:p>
          <a:p>
            <a:pPr lvl="1"/>
            <a:r>
              <a:rPr lang="en-US" sz="2000" dirty="0">
                <a:latin typeface="Arial" charset="0"/>
              </a:rPr>
              <a:t>t</a:t>
            </a:r>
            <a:r>
              <a:rPr lang="en-US" sz="2000" baseline="-25000" dirty="0">
                <a:latin typeface="Arial" charset="0"/>
              </a:rPr>
              <a:t>0</a:t>
            </a:r>
            <a:r>
              <a:rPr lang="en-US" sz="2000" dirty="0">
                <a:latin typeface="Arial" charset="0"/>
              </a:rPr>
              <a:t>: generally </a:t>
            </a:r>
            <a:r>
              <a:rPr lang="en-US" sz="2000" dirty="0" smtClean="0">
                <a:latin typeface="Arial" charset="0"/>
              </a:rPr>
              <a:t>random; Channel </a:t>
            </a:r>
            <a:r>
              <a:rPr lang="en-US" sz="2000" dirty="0">
                <a:latin typeface="Arial" charset="0"/>
              </a:rPr>
              <a:t>known/unknown to </a:t>
            </a:r>
            <a:r>
              <a:rPr lang="en-US" sz="2000" dirty="0" smtClean="0">
                <a:latin typeface="Arial" charset="0"/>
              </a:rPr>
              <a:t>receivers.</a:t>
            </a:r>
          </a:p>
          <a:p>
            <a:pPr lvl="1" eaLnBrk="1" hangingPunct="1"/>
            <a:r>
              <a:rPr lang="en-US" sz="2000" dirty="0" smtClean="0">
                <a:latin typeface="Arial" charset="0"/>
              </a:rPr>
              <a:t>LOS path detection</a:t>
            </a:r>
            <a:r>
              <a:rPr lang="en-US" sz="1200" dirty="0" smtClean="0">
                <a:latin typeface="Arial" charset="0"/>
              </a:rPr>
              <a:t> </a:t>
            </a:r>
            <a:r>
              <a:rPr lang="en-US" sz="1000" dirty="0" smtClean="0">
                <a:latin typeface="Arial" charset="0"/>
              </a:rPr>
              <a:t>(</a:t>
            </a:r>
            <a:r>
              <a:rPr lang="en-US" sz="1000" dirty="0" err="1" smtClean="0">
                <a:latin typeface="Arial" charset="0"/>
              </a:rPr>
              <a:t>Patwari</a:t>
            </a:r>
            <a:r>
              <a:rPr lang="en-US" sz="1000" dirty="0" smtClean="0">
                <a:latin typeface="Arial" charset="0"/>
              </a:rPr>
              <a:t>, 2005; Peterson, 1998; Lee, 2002)</a:t>
            </a:r>
          </a:p>
          <a:p>
            <a:pPr lvl="1"/>
            <a:r>
              <a:rPr lang="en-US" sz="2000" dirty="0">
                <a:latin typeface="Arial" charset="0"/>
              </a:rPr>
              <a:t>NLOS identification and mitigation </a:t>
            </a:r>
            <a:r>
              <a:rPr lang="en-US" sz="900" dirty="0">
                <a:latin typeface="Arial" charset="0"/>
              </a:rPr>
              <a:t>(Chen 1999; </a:t>
            </a:r>
            <a:r>
              <a:rPr lang="en-US" sz="900" dirty="0" err="1">
                <a:latin typeface="Arial" charset="0"/>
              </a:rPr>
              <a:t>Tuchler</a:t>
            </a:r>
            <a:r>
              <a:rPr lang="en-US" sz="900" dirty="0">
                <a:latin typeface="Arial" charset="0"/>
              </a:rPr>
              <a:t>, </a:t>
            </a:r>
            <a:r>
              <a:rPr lang="en-US" sz="900" dirty="0" smtClean="0">
                <a:latin typeface="Arial" charset="0"/>
              </a:rPr>
              <a:t>2006</a:t>
            </a:r>
            <a:r>
              <a:rPr lang="en-US" sz="900" dirty="0">
                <a:latin typeface="Arial" charset="0"/>
              </a:rPr>
              <a:t>)</a:t>
            </a:r>
            <a:endParaRPr lang="en-US"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5</a:t>
            </a:fld>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9" y="3276600"/>
            <a:ext cx="4111621" cy="308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5872" y="3236547"/>
            <a:ext cx="4140928" cy="316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7400" y="2819400"/>
            <a:ext cx="1676400" cy="369332"/>
          </a:xfrm>
          <a:prstGeom prst="rect">
            <a:avLst/>
          </a:prstGeom>
          <a:noFill/>
        </p:spPr>
        <p:txBody>
          <a:bodyPr wrap="square" rtlCol="0">
            <a:spAutoFit/>
          </a:bodyPr>
          <a:lstStyle/>
          <a:p>
            <a:r>
              <a:rPr lang="en-US" b="1" dirty="0" smtClean="0"/>
              <a:t>LOS</a:t>
            </a:r>
            <a:endParaRPr lang="en-US" b="1" dirty="0"/>
          </a:p>
        </p:txBody>
      </p:sp>
      <p:sp>
        <p:nvSpPr>
          <p:cNvPr id="8" name="TextBox 7"/>
          <p:cNvSpPr txBox="1"/>
          <p:nvPr/>
        </p:nvSpPr>
        <p:spPr>
          <a:xfrm>
            <a:off x="6400800" y="2819400"/>
            <a:ext cx="825867" cy="369332"/>
          </a:xfrm>
          <a:prstGeom prst="rect">
            <a:avLst/>
          </a:prstGeom>
          <a:noFill/>
        </p:spPr>
        <p:txBody>
          <a:bodyPr wrap="none" rtlCol="0">
            <a:spAutoFit/>
          </a:bodyPr>
          <a:lstStyle/>
          <a:p>
            <a:r>
              <a:rPr lang="en-US" b="1" dirty="0" smtClean="0"/>
              <a:t>NLOS</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534400" cy="609600"/>
          </a:xfrm>
        </p:spPr>
        <p:txBody>
          <a:bodyPr>
            <a:noAutofit/>
          </a:bodyPr>
          <a:lstStyle/>
          <a:p>
            <a:r>
              <a:rPr lang="en-US" sz="2800" dirty="0" smtClean="0"/>
              <a:t>Motivation on Developing Realistic TDE Bounds</a:t>
            </a:r>
            <a:endParaRPr lang="en-US" sz="28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6</a:t>
            </a:fld>
            <a:endParaRPr lang="en-US" dirty="0"/>
          </a:p>
        </p:txBody>
      </p:sp>
      <p:pic>
        <p:nvPicPr>
          <p:cNvPr id="7270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230868"/>
            <a:ext cx="5943600" cy="471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2514600" y="3769990"/>
            <a:ext cx="583078" cy="96366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3124200" y="1483991"/>
            <a:ext cx="583078" cy="1030609"/>
          </a:xfrm>
          <a:prstGeom prst="ellipse">
            <a:avLst/>
          </a:prstGeom>
          <a:noFill/>
          <a:ln w="381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lumMod val="60000"/>
                  <a:lumOff val="40000"/>
                </a:schemeClr>
              </a:solidFill>
              <a:effectLst/>
              <a:latin typeface="Arial" charset="0"/>
            </a:endParaRPr>
          </a:p>
        </p:txBody>
      </p:sp>
      <p:sp>
        <p:nvSpPr>
          <p:cNvPr id="7" name="Left-Right Arrow 6"/>
          <p:cNvSpPr/>
          <p:nvPr/>
        </p:nvSpPr>
        <p:spPr bwMode="auto">
          <a:xfrm rot="17864593">
            <a:off x="3819258" y="3592130"/>
            <a:ext cx="1842743" cy="444999"/>
          </a:xfrm>
          <a:prstGeom prst="leftRightArrow">
            <a:avLst/>
          </a:prstGeom>
          <a:solidFill>
            <a:srgbClr val="FF0000">
              <a:tint val="66000"/>
              <a:satMod val="160000"/>
              <a:alpha val="5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2514599" y="4724400"/>
            <a:ext cx="2226029" cy="707886"/>
          </a:xfrm>
          <a:prstGeom prst="rect">
            <a:avLst/>
          </a:prstGeom>
          <a:noFill/>
        </p:spPr>
        <p:txBody>
          <a:bodyPr wrap="square" rtlCol="0">
            <a:spAutoFit/>
          </a:bodyPr>
          <a:lstStyle/>
          <a:p>
            <a:r>
              <a:rPr lang="en-US" sz="2000" dirty="0" smtClean="0">
                <a:solidFill>
                  <a:srgbClr val="FF0000"/>
                </a:solidFill>
                <a:latin typeface="Comic Sans MS" pitchFamily="66" charset="0"/>
              </a:rPr>
              <a:t>Fundamental Bounds and MLE</a:t>
            </a:r>
            <a:endParaRPr lang="en-US" sz="2000" dirty="0">
              <a:solidFill>
                <a:srgbClr val="FF0000"/>
              </a:solidFill>
              <a:latin typeface="Comic Sans MS" pitchFamily="66" charset="0"/>
            </a:endParaRPr>
          </a:p>
        </p:txBody>
      </p:sp>
      <p:sp>
        <p:nvSpPr>
          <p:cNvPr id="11" name="TextBox 10"/>
          <p:cNvSpPr txBox="1"/>
          <p:nvPr/>
        </p:nvSpPr>
        <p:spPr>
          <a:xfrm>
            <a:off x="3581400" y="1352490"/>
            <a:ext cx="2601090" cy="400110"/>
          </a:xfrm>
          <a:prstGeom prst="rect">
            <a:avLst/>
          </a:prstGeom>
          <a:noFill/>
        </p:spPr>
        <p:txBody>
          <a:bodyPr wrap="square" rtlCol="0">
            <a:spAutoFit/>
          </a:bodyPr>
          <a:lstStyle/>
          <a:p>
            <a:r>
              <a:rPr lang="en-US" sz="2000" dirty="0" smtClean="0">
                <a:solidFill>
                  <a:schemeClr val="bg2">
                    <a:lumMod val="60000"/>
                    <a:lumOff val="40000"/>
                  </a:schemeClr>
                </a:solidFill>
                <a:latin typeface="Comic Sans MS" pitchFamily="66" charset="0"/>
              </a:rPr>
              <a:t>Practical Algorithms</a:t>
            </a:r>
            <a:endParaRPr lang="en-US" sz="2000" dirty="0">
              <a:solidFill>
                <a:schemeClr val="bg2">
                  <a:lumMod val="60000"/>
                  <a:lumOff val="40000"/>
                </a:schemeClr>
              </a:solidFill>
              <a:latin typeface="Comic Sans MS" pitchFamily="66" charset="0"/>
            </a:endParaRPr>
          </a:p>
        </p:txBody>
      </p:sp>
      <p:sp>
        <p:nvSpPr>
          <p:cNvPr id="12" name="Rectangular Callout 11"/>
          <p:cNvSpPr/>
          <p:nvPr/>
        </p:nvSpPr>
        <p:spPr bwMode="auto">
          <a:xfrm rot="5400000" flipH="1">
            <a:off x="7289241" y="2264405"/>
            <a:ext cx="875220" cy="2747209"/>
          </a:xfrm>
          <a:prstGeom prst="wedgeRectCallout">
            <a:avLst>
              <a:gd name="adj1" fmla="val -16267"/>
              <a:gd name="adj2" fmla="val 102421"/>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6325984" y="3191470"/>
            <a:ext cx="2894216" cy="923330"/>
          </a:xfrm>
          <a:prstGeom prst="rect">
            <a:avLst/>
          </a:prstGeom>
          <a:noFill/>
          <a:ln>
            <a:noFill/>
          </a:ln>
        </p:spPr>
        <p:txBody>
          <a:bodyPr wrap="square" rtlCol="0">
            <a:spAutoFit/>
          </a:bodyPr>
          <a:lstStyle/>
          <a:p>
            <a:r>
              <a:rPr lang="en-US" b="1" dirty="0">
                <a:latin typeface="Comic Sans MS" pitchFamily="66" charset="0"/>
              </a:rPr>
              <a:t>Still a big gap between practical algorithms and fundamental </a:t>
            </a:r>
            <a:r>
              <a:rPr lang="en-US" b="1" dirty="0" smtClean="0">
                <a:latin typeface="Comic Sans MS" pitchFamily="66" charset="0"/>
              </a:rPr>
              <a:t>bounds</a:t>
            </a:r>
            <a:endParaRPr lang="en-US" b="1" dirty="0">
              <a:latin typeface="Comic Sans MS" pitchFamily="66" charset="0"/>
            </a:endParaRPr>
          </a:p>
        </p:txBody>
      </p:sp>
      <p:sp>
        <p:nvSpPr>
          <p:cNvPr id="16" name="TextBox 15"/>
          <p:cNvSpPr txBox="1"/>
          <p:nvPr/>
        </p:nvSpPr>
        <p:spPr>
          <a:xfrm>
            <a:off x="6353246" y="5257800"/>
            <a:ext cx="2790754" cy="707886"/>
          </a:xfrm>
          <a:prstGeom prst="rect">
            <a:avLst/>
          </a:prstGeom>
          <a:noFill/>
          <a:ln w="28575">
            <a:solidFill>
              <a:srgbClr val="C00000"/>
            </a:solidFill>
          </a:ln>
        </p:spPr>
        <p:txBody>
          <a:bodyPr wrap="square" rtlCol="0">
            <a:spAutoFit/>
          </a:bodyPr>
          <a:lstStyle/>
          <a:p>
            <a:r>
              <a:rPr lang="en-US" sz="2000" b="1" dirty="0" smtClean="0">
                <a:solidFill>
                  <a:srgbClr val="FF0000"/>
                </a:solidFill>
                <a:latin typeface="Comic Sans MS" pitchFamily="66" charset="0"/>
              </a:rPr>
              <a:t>Need tighter bounds in practical scenarios</a:t>
            </a:r>
            <a:endParaRPr lang="en-US" sz="2000" b="1" dirty="0">
              <a:solidFill>
                <a:srgbClr val="FF0000"/>
              </a:solidFill>
              <a:latin typeface="Comic Sans MS" pitchFamily="66" charset="0"/>
            </a:endParaRPr>
          </a:p>
        </p:txBody>
      </p:sp>
      <p:sp>
        <p:nvSpPr>
          <p:cNvPr id="17" name="TextBox 16"/>
          <p:cNvSpPr txBox="1"/>
          <p:nvPr/>
        </p:nvSpPr>
        <p:spPr>
          <a:xfrm>
            <a:off x="6325983" y="1295400"/>
            <a:ext cx="2774473" cy="646331"/>
          </a:xfrm>
          <a:prstGeom prst="rect">
            <a:avLst/>
          </a:prstGeom>
          <a:noFill/>
          <a:ln>
            <a:solidFill>
              <a:schemeClr val="bg2">
                <a:lumMod val="60000"/>
                <a:lumOff val="40000"/>
              </a:schemeClr>
            </a:solidFill>
          </a:ln>
        </p:spPr>
        <p:txBody>
          <a:bodyPr wrap="square" rtlCol="0">
            <a:spAutoFit/>
          </a:bodyPr>
          <a:lstStyle/>
          <a:p>
            <a:r>
              <a:rPr lang="en-US" b="1" dirty="0" smtClean="0">
                <a:solidFill>
                  <a:schemeClr val="bg2">
                    <a:lumMod val="60000"/>
                    <a:lumOff val="40000"/>
                  </a:schemeClr>
                </a:solidFill>
                <a:latin typeface="Comic Sans MS" pitchFamily="66" charset="0"/>
              </a:rPr>
              <a:t>Need better ranging algorithms in practice</a:t>
            </a:r>
            <a:endParaRPr lang="en-US" b="1" dirty="0">
              <a:solidFill>
                <a:schemeClr val="bg2">
                  <a:lumMod val="60000"/>
                  <a:lumOff val="40000"/>
                </a:schemeClr>
              </a:solidFill>
              <a:latin typeface="Comic Sans MS" pitchFamily="66" charset="0"/>
            </a:endParaRPr>
          </a:p>
        </p:txBody>
      </p:sp>
      <p:sp>
        <p:nvSpPr>
          <p:cNvPr id="15" name="Striped Right Arrow 14"/>
          <p:cNvSpPr/>
          <p:nvPr/>
        </p:nvSpPr>
        <p:spPr bwMode="auto">
          <a:xfrm rot="16200000">
            <a:off x="6985143" y="2130093"/>
            <a:ext cx="1204218" cy="827494"/>
          </a:xfrm>
          <a:prstGeom prst="stripedRightArrow">
            <a:avLst/>
          </a:prstGeom>
          <a:pattFill prst="pct60">
            <a:fgClr>
              <a:srgbClr val="CCECFF"/>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Striped Right Arrow 18"/>
          <p:cNvSpPr/>
          <p:nvPr/>
        </p:nvSpPr>
        <p:spPr bwMode="auto">
          <a:xfrm rot="5400000">
            <a:off x="7005048" y="4272554"/>
            <a:ext cx="1142998" cy="827494"/>
          </a:xfrm>
          <a:prstGeom prst="stripedRightArrow">
            <a:avLst/>
          </a:prstGeom>
          <a:pattFill prst="pct60">
            <a:fgClr>
              <a:srgbClr val="CCECFF"/>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761998" y="5892225"/>
            <a:ext cx="5420492" cy="646331"/>
          </a:xfrm>
          <a:prstGeom prst="rect">
            <a:avLst/>
          </a:prstGeom>
          <a:noFill/>
        </p:spPr>
        <p:txBody>
          <a:bodyPr wrap="square" rtlCol="0">
            <a:spAutoFit/>
          </a:bodyPr>
          <a:lstStyle/>
          <a:p>
            <a:r>
              <a:rPr lang="en-US" dirty="0"/>
              <a:t>T</a:t>
            </a:r>
            <a:r>
              <a:rPr lang="en-US" dirty="0" smtClean="0"/>
              <a:t>ime delay estimation with UWB signal over deterministic multipath channels. </a:t>
            </a:r>
            <a:r>
              <a:rPr lang="en-US" sz="1400" dirty="0" smtClean="0"/>
              <a:t>(</a:t>
            </a:r>
            <a:r>
              <a:rPr lang="en-US" sz="1400" dirty="0" err="1"/>
              <a:t>Guvenc</a:t>
            </a:r>
            <a:r>
              <a:rPr lang="en-US" sz="1400" dirty="0"/>
              <a:t> et al, 2008</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Autofit/>
          </a:bodyPr>
          <a:lstStyle/>
          <a:p>
            <a:r>
              <a:rPr lang="en-US" sz="2800" dirty="0"/>
              <a:t>Motivation: Two fundamental </a:t>
            </a:r>
            <a:r>
              <a:rPr lang="en-US" sz="2800" dirty="0" smtClean="0"/>
              <a:t>topics</a:t>
            </a:r>
            <a:endParaRPr lang="en-US" sz="2800"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a:lnSpc>
                <a:spcPct val="130000"/>
              </a:lnSpc>
              <a:buClr>
                <a:schemeClr val="bg2">
                  <a:lumMod val="60000"/>
                  <a:lumOff val="40000"/>
                </a:schemeClr>
              </a:buClr>
              <a:buFont typeface="Wingdings" pitchFamily="2" charset="2"/>
              <a:buChar char="Ø"/>
            </a:pPr>
            <a:r>
              <a:rPr lang="en-US" dirty="0" smtClean="0"/>
              <a:t>Performance bounds for TDE</a:t>
            </a:r>
          </a:p>
          <a:p>
            <a:pPr lvl="1">
              <a:lnSpc>
                <a:spcPct val="130000"/>
              </a:lnSpc>
              <a:buFont typeface="Arial" pitchFamily="34" charset="0"/>
              <a:buChar char="•"/>
            </a:pPr>
            <a:r>
              <a:rPr lang="en-US" dirty="0" smtClean="0"/>
              <a:t>Tight bounds to predict performance limits</a:t>
            </a:r>
          </a:p>
          <a:p>
            <a:pPr lvl="2">
              <a:lnSpc>
                <a:spcPct val="130000"/>
              </a:lnSpc>
              <a:buFont typeface="Arial" pitchFamily="34" charset="0"/>
              <a:buChar char="•"/>
            </a:pPr>
            <a:r>
              <a:rPr lang="en-US" dirty="0" smtClean="0"/>
              <a:t>ZZB is tighter than CRB in low-to-mid SNR region</a:t>
            </a:r>
          </a:p>
          <a:p>
            <a:pPr lvl="1">
              <a:lnSpc>
                <a:spcPct val="130000"/>
              </a:lnSpc>
              <a:buFont typeface="Arial" pitchFamily="34" charset="0"/>
              <a:buChar char="•"/>
            </a:pPr>
            <a:r>
              <a:rPr lang="en-US" dirty="0" smtClean="0"/>
              <a:t>Bounds for practical scenario: unknown multipath channel</a:t>
            </a:r>
          </a:p>
          <a:p>
            <a:pPr lvl="2">
              <a:lnSpc>
                <a:spcPct val="130000"/>
              </a:lnSpc>
              <a:buFont typeface="Arial" pitchFamily="34" charset="0"/>
              <a:buChar char="•"/>
            </a:pPr>
            <a:r>
              <a:rPr lang="en-US" sz="1900" dirty="0" smtClean="0"/>
              <a:t>CRB for deterministic channels </a:t>
            </a:r>
            <a:r>
              <a:rPr lang="en-US" sz="1500" dirty="0" smtClean="0"/>
              <a:t>(</a:t>
            </a:r>
            <a:r>
              <a:rPr lang="en-US" sz="1500" dirty="0" err="1" smtClean="0"/>
              <a:t>Yau</a:t>
            </a:r>
            <a:r>
              <a:rPr lang="en-US" sz="1500" dirty="0" smtClean="0"/>
              <a:t> 1992, </a:t>
            </a:r>
            <a:r>
              <a:rPr lang="en-US" sz="1500" dirty="0" err="1" smtClean="0"/>
              <a:t>Saarnisaari</a:t>
            </a:r>
            <a:r>
              <a:rPr lang="en-US" sz="1500" dirty="0" smtClean="0"/>
              <a:t> 1996)</a:t>
            </a:r>
          </a:p>
          <a:p>
            <a:pPr lvl="2">
              <a:lnSpc>
                <a:spcPct val="130000"/>
              </a:lnSpc>
              <a:buFont typeface="Arial" pitchFamily="34" charset="0"/>
              <a:buChar char="•"/>
            </a:pPr>
            <a:r>
              <a:rPr lang="en-US" sz="1900" dirty="0" smtClean="0"/>
              <a:t>ZZB for AWGN and </a:t>
            </a:r>
            <a:r>
              <a:rPr lang="en-US" sz="1900" dirty="0"/>
              <a:t>flat-fading channel </a:t>
            </a:r>
            <a:r>
              <a:rPr lang="en-US" sz="1500" dirty="0" smtClean="0"/>
              <a:t>(Sadler 2007, </a:t>
            </a:r>
            <a:r>
              <a:rPr lang="en-US" sz="1500" dirty="0" err="1" smtClean="0"/>
              <a:t>Kozick</a:t>
            </a:r>
            <a:r>
              <a:rPr lang="en-US" sz="1500" dirty="0" smtClean="0"/>
              <a:t> 2006)</a:t>
            </a:r>
          </a:p>
          <a:p>
            <a:pPr lvl="2">
              <a:lnSpc>
                <a:spcPct val="130000"/>
              </a:lnSpc>
              <a:buFont typeface="Arial" pitchFamily="34" charset="0"/>
              <a:buChar char="•"/>
            </a:pPr>
            <a:r>
              <a:rPr lang="en-US" sz="1900" dirty="0" smtClean="0"/>
              <a:t>Average ZZB for known multipath channel </a:t>
            </a:r>
            <a:r>
              <a:rPr lang="en-US" sz="1500" dirty="0" smtClean="0"/>
              <a:t>(</a:t>
            </a:r>
            <a:r>
              <a:rPr lang="en-US" sz="1500" dirty="0" err="1" smtClean="0"/>
              <a:t>Xu</a:t>
            </a:r>
            <a:r>
              <a:rPr lang="en-US" sz="1500" dirty="0" smtClean="0"/>
              <a:t> 2007)</a:t>
            </a:r>
          </a:p>
          <a:p>
            <a:pPr lvl="1">
              <a:lnSpc>
                <a:spcPct val="130000"/>
              </a:lnSpc>
              <a:buFont typeface="Arial" pitchFamily="34" charset="0"/>
              <a:buChar char="•"/>
            </a:pPr>
            <a:r>
              <a:rPr lang="en-US" dirty="0" smtClean="0"/>
              <a:t>Efficient evaluation method for ZZB</a:t>
            </a:r>
          </a:p>
          <a:p>
            <a:pPr lvl="1">
              <a:lnSpc>
                <a:spcPct val="130000"/>
              </a:lnSpc>
              <a:buFont typeface="Arial" pitchFamily="34" charset="0"/>
              <a:buChar char="•"/>
            </a:pPr>
            <a:endParaRPr lang="en-US" sz="1300" dirty="0" smtClean="0"/>
          </a:p>
          <a:p>
            <a:pPr>
              <a:lnSpc>
                <a:spcPct val="130000"/>
              </a:lnSpc>
              <a:buClr>
                <a:schemeClr val="bg2">
                  <a:lumMod val="60000"/>
                  <a:lumOff val="40000"/>
                </a:schemeClr>
              </a:buClr>
              <a:buFont typeface="Wingdings" pitchFamily="2" charset="2"/>
              <a:buChar char="Ø"/>
            </a:pPr>
            <a:r>
              <a:rPr lang="en-US" dirty="0" smtClean="0"/>
              <a:t>Performance of </a:t>
            </a:r>
            <a:r>
              <a:rPr lang="en-US" dirty="0" err="1" smtClean="0"/>
              <a:t>ToA</a:t>
            </a:r>
            <a:r>
              <a:rPr lang="en-US" dirty="0" smtClean="0"/>
              <a:t> localization with biased ranging</a:t>
            </a:r>
            <a:endParaRPr lang="en-US" dirty="0"/>
          </a:p>
          <a:p>
            <a:pPr lvl="1">
              <a:lnSpc>
                <a:spcPct val="130000"/>
              </a:lnSpc>
              <a:buClr>
                <a:srgbClr val="9999CC"/>
              </a:buClr>
              <a:buFont typeface="Arial" pitchFamily="34" charset="0"/>
              <a:buChar char="•"/>
            </a:pPr>
            <a:r>
              <a:rPr lang="en-US" dirty="0" smtClean="0"/>
              <a:t>Error analysis for typical estimators </a:t>
            </a:r>
          </a:p>
          <a:p>
            <a:pPr lvl="2">
              <a:lnSpc>
                <a:spcPct val="130000"/>
              </a:lnSpc>
              <a:buClr>
                <a:srgbClr val="00007D"/>
              </a:buClr>
              <a:buFont typeface="Arial" pitchFamily="34" charset="0"/>
              <a:buChar char="•"/>
            </a:pPr>
            <a:r>
              <a:rPr lang="en-US" sz="1900" dirty="0" smtClean="0">
                <a:solidFill>
                  <a:srgbClr val="000000"/>
                </a:solidFill>
              </a:rPr>
              <a:t>ML for Deterministic </a:t>
            </a:r>
            <a:r>
              <a:rPr lang="en-US" sz="1900" dirty="0">
                <a:solidFill>
                  <a:srgbClr val="000000"/>
                </a:solidFill>
              </a:rPr>
              <a:t>bias </a:t>
            </a:r>
            <a:r>
              <a:rPr lang="en-US" sz="1500" dirty="0" smtClean="0">
                <a:solidFill>
                  <a:srgbClr val="000000"/>
                </a:solidFill>
              </a:rPr>
              <a:t>(Weiss </a:t>
            </a:r>
            <a:r>
              <a:rPr lang="en-US" sz="1500" dirty="0">
                <a:solidFill>
                  <a:srgbClr val="000000"/>
                </a:solidFill>
              </a:rPr>
              <a:t>2008</a:t>
            </a:r>
            <a:r>
              <a:rPr lang="en-US" sz="1500" dirty="0" smtClean="0">
                <a:solidFill>
                  <a:srgbClr val="000000"/>
                </a:solidFill>
              </a:rPr>
              <a:t>)</a:t>
            </a:r>
          </a:p>
          <a:p>
            <a:pPr lvl="1">
              <a:lnSpc>
                <a:spcPct val="130000"/>
              </a:lnSpc>
              <a:buFont typeface="Arial" pitchFamily="34" charset="0"/>
              <a:buChar char="•"/>
            </a:pPr>
            <a:r>
              <a:rPr lang="en-US" dirty="0"/>
              <a:t>CRB of </a:t>
            </a:r>
            <a:r>
              <a:rPr lang="en-US" dirty="0" err="1" smtClean="0"/>
              <a:t>ToA</a:t>
            </a:r>
            <a:r>
              <a:rPr lang="en-US" dirty="0" smtClean="0"/>
              <a:t> localization </a:t>
            </a:r>
            <a:endParaRPr lang="en-US" dirty="0"/>
          </a:p>
          <a:p>
            <a:pPr lvl="2">
              <a:lnSpc>
                <a:spcPct val="130000"/>
              </a:lnSpc>
              <a:buFont typeface="Arial" pitchFamily="34" charset="0"/>
              <a:buChar char="•"/>
            </a:pPr>
            <a:r>
              <a:rPr lang="en-US" sz="1900" dirty="0"/>
              <a:t>Uniformly distributed random bias </a:t>
            </a:r>
            <a:r>
              <a:rPr lang="en-US" sz="1500" dirty="0"/>
              <a:t>(</a:t>
            </a:r>
            <a:r>
              <a:rPr lang="en-US" sz="1500" dirty="0" err="1"/>
              <a:t>Jourdan</a:t>
            </a:r>
            <a:r>
              <a:rPr lang="en-US" sz="1500" dirty="0"/>
              <a:t> 2008</a:t>
            </a:r>
            <a:r>
              <a:rPr lang="en-US" sz="1500" dirty="0" smtClean="0"/>
              <a:t>)</a:t>
            </a:r>
            <a:endParaRPr lang="en-US" sz="15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5">
                    <a:lumMod val="50000"/>
                  </a:schemeClr>
                </a:solidFill>
              </a:rPr>
              <a:t>Part I</a:t>
            </a:r>
            <a:endParaRPr lang="en-US" sz="4000" dirty="0">
              <a:solidFill>
                <a:schemeClr val="accent5">
                  <a:lumMod val="50000"/>
                </a:schemeClr>
              </a:solidFill>
            </a:endParaRPr>
          </a:p>
        </p:txBody>
      </p:sp>
      <p:sp>
        <p:nvSpPr>
          <p:cNvPr id="3" name="Content Placeholder 2"/>
          <p:cNvSpPr>
            <a:spLocks noGrp="1"/>
          </p:cNvSpPr>
          <p:nvPr>
            <p:ph idx="1"/>
          </p:nvPr>
        </p:nvSpPr>
        <p:spPr>
          <a:xfrm>
            <a:off x="457200" y="1371600"/>
            <a:ext cx="8229600" cy="5181600"/>
          </a:xfrm>
        </p:spPr>
        <p:txBody>
          <a:bodyPr/>
          <a:lstStyle/>
          <a:p>
            <a:pPr algn="ctr">
              <a:buNone/>
            </a:pPr>
            <a:r>
              <a:rPr lang="en-US" b="1" dirty="0" err="1" smtClean="0">
                <a:solidFill>
                  <a:schemeClr val="accent1">
                    <a:lumMod val="50000"/>
                  </a:schemeClr>
                </a:solidFill>
              </a:rPr>
              <a:t>Ziv-Zakai</a:t>
            </a:r>
            <a:r>
              <a:rPr lang="en-US" b="1" dirty="0" smtClean="0">
                <a:solidFill>
                  <a:schemeClr val="accent1">
                    <a:lumMod val="50000"/>
                  </a:schemeClr>
                </a:solidFill>
              </a:rPr>
              <a:t> Performance Bounds for TDE in Unknown Random Multipath Channels</a:t>
            </a:r>
          </a:p>
          <a:p>
            <a:pPr lvl="2"/>
            <a:endParaRPr lang="en-US" dirty="0" smtClean="0"/>
          </a:p>
          <a:p>
            <a:pPr lvl="2"/>
            <a:r>
              <a:rPr lang="en-US" dirty="0" smtClean="0"/>
              <a:t>Signal and channel </a:t>
            </a:r>
            <a:r>
              <a:rPr lang="en-US" dirty="0"/>
              <a:t>m</a:t>
            </a:r>
            <a:r>
              <a:rPr lang="en-US" dirty="0" smtClean="0"/>
              <a:t>odels</a:t>
            </a:r>
          </a:p>
          <a:p>
            <a:pPr lvl="2"/>
            <a:r>
              <a:rPr lang="en-US" dirty="0" smtClean="0"/>
              <a:t>ZZB development for pulsed signal</a:t>
            </a:r>
          </a:p>
          <a:p>
            <a:pPr lvl="2"/>
            <a:r>
              <a:rPr lang="en-US" dirty="0" smtClean="0"/>
              <a:t>Evaluation of ZZB by MGF approach</a:t>
            </a:r>
          </a:p>
          <a:p>
            <a:pPr lvl="3"/>
            <a:r>
              <a:rPr lang="en-US" dirty="0" smtClean="0"/>
              <a:t>Efficiently compute MGF with a compact form</a:t>
            </a:r>
          </a:p>
          <a:p>
            <a:pPr lvl="2"/>
            <a:r>
              <a:rPr lang="en-US" dirty="0"/>
              <a:t>Asymptotic </a:t>
            </a:r>
            <a:r>
              <a:rPr lang="en-US" dirty="0" smtClean="0"/>
              <a:t>analysis at low and high SNR regimes</a:t>
            </a:r>
          </a:p>
          <a:p>
            <a:pPr lvl="2"/>
            <a:r>
              <a:rPr lang="en-US" altLang="zh-CN" dirty="0" smtClean="0"/>
              <a:t>ECRB, MAP/GML estimators.</a:t>
            </a:r>
          </a:p>
          <a:p>
            <a:pPr lvl="2"/>
            <a:r>
              <a:rPr lang="en-US" dirty="0" smtClean="0"/>
              <a:t>ZZB for frequency hopping: frequency diversity</a:t>
            </a:r>
          </a:p>
          <a:p>
            <a:pPr lvl="2"/>
            <a:r>
              <a:rPr lang="en-US" dirty="0" smtClean="0"/>
              <a:t>Numerical examples</a:t>
            </a:r>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09600"/>
          </a:xfrm>
        </p:spPr>
        <p:txBody>
          <a:bodyPr/>
          <a:lstStyle/>
          <a:p>
            <a:r>
              <a:rPr lang="en-US" sz="2800" dirty="0" smtClean="0"/>
              <a:t>Review of ZZB: A Hypothesis Testing Approach</a:t>
            </a:r>
            <a:endParaRPr lang="en-US" sz="2800" dirty="0"/>
          </a:p>
        </p:txBody>
      </p:sp>
      <p:sp>
        <p:nvSpPr>
          <p:cNvPr id="4" name="Slide Number Placeholder 3"/>
          <p:cNvSpPr>
            <a:spLocks noGrp="1"/>
          </p:cNvSpPr>
          <p:nvPr>
            <p:ph type="sldNum" sz="quarter" idx="12"/>
          </p:nvPr>
        </p:nvSpPr>
        <p:spPr/>
        <p:txBody>
          <a:bodyPr/>
          <a:lstStyle/>
          <a:p>
            <a:pPr>
              <a:defRPr/>
            </a:pPr>
            <a:fld id="{E4011FDD-A64F-4116-88CC-608CF5AAEB4E}" type="slidenum">
              <a:rPr lang="en-US" smtClean="0"/>
              <a:pPr>
                <a:defRPr/>
              </a:pPr>
              <a:t>9</a:t>
            </a:fld>
            <a:endParaRPr lang="en-US" dirty="0"/>
          </a:p>
        </p:txBody>
      </p:sp>
      <p:sp>
        <p:nvSpPr>
          <p:cNvPr id="6" name="Content Placeholder 2"/>
          <p:cNvSpPr txBox="1">
            <a:spLocks/>
          </p:cNvSpPr>
          <p:nvPr/>
        </p:nvSpPr>
        <p:spPr bwMode="auto">
          <a:xfrm>
            <a:off x="457200" y="990600"/>
            <a:ext cx="8305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1000"/>
              </a:spcBef>
              <a:spcAft>
                <a:spcPct val="0"/>
              </a:spcAft>
              <a:buClr>
                <a:schemeClr val="bg2"/>
              </a:buClr>
              <a:buSzPct val="75000"/>
              <a:buFont typeface="Wingdings" pitchFamily="2" charset="2"/>
              <a:buChar char="n"/>
              <a:tabLst/>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Two possible time delays for</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eaLnBrk="1" hangingPunct="1">
              <a:spcBef>
                <a:spcPts val="1000"/>
              </a:spcBef>
              <a:buClr>
                <a:schemeClr val="bg2"/>
              </a:buClr>
              <a:buSzPct val="75000"/>
              <a:defRPr/>
            </a:pPr>
            <a:endParaRPr lang="en-US" sz="2400" kern="0" dirty="0" smtClean="0">
              <a:latin typeface="+mn-lt"/>
            </a:endParaRPr>
          </a:p>
          <a:p>
            <a:pPr marL="342900" indent="-342900" eaLnBrk="1" hangingPunct="1">
              <a:spcBef>
                <a:spcPts val="1000"/>
              </a:spcBef>
              <a:buClr>
                <a:schemeClr val="bg2"/>
              </a:buClr>
              <a:buSzPct val="75000"/>
              <a:buFont typeface="Wingdings" pitchFamily="2" charset="2"/>
              <a:buChar char="n"/>
              <a:defRPr/>
            </a:pPr>
            <a:r>
              <a:rPr lang="en-US" sz="2400" kern="0" dirty="0" smtClean="0">
                <a:latin typeface="+mn-lt"/>
              </a:rPr>
              <a:t>Time </a:t>
            </a:r>
            <a:r>
              <a:rPr lang="en-US" sz="2400" kern="0" dirty="0">
                <a:latin typeface="+mn-lt"/>
              </a:rPr>
              <a:t>delay estimate  by </a:t>
            </a:r>
            <a:r>
              <a:rPr lang="en-US" sz="2400" kern="0" dirty="0" smtClean="0">
                <a:latin typeface="+mn-lt"/>
              </a:rPr>
              <a:t>an arbitrary </a:t>
            </a:r>
            <a:r>
              <a:rPr lang="en-US" sz="2400" kern="0" dirty="0">
                <a:latin typeface="+mn-lt"/>
              </a:rPr>
              <a:t>estimator</a:t>
            </a:r>
          </a:p>
          <a:p>
            <a:pPr marR="0" lvl="0" algn="l" defTabSz="914400" rtl="0" eaLnBrk="1" fontAlgn="base" latinLnBrk="0" hangingPunct="1">
              <a:spcBef>
                <a:spcPts val="1000"/>
              </a:spcBef>
              <a:spcAft>
                <a:spcPct val="0"/>
              </a:spcAft>
              <a:buClr>
                <a:schemeClr val="bg2"/>
              </a:buClr>
              <a:buSzPct val="75000"/>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eaLnBrk="1" hangingPunct="1">
              <a:lnSpc>
                <a:spcPct val="200000"/>
              </a:lnSpc>
              <a:spcBef>
                <a:spcPts val="1000"/>
              </a:spcBef>
              <a:buClr>
                <a:schemeClr val="bg2"/>
              </a:buClr>
              <a:buSzPct val="75000"/>
              <a:buFont typeface="Wingdings" pitchFamily="2" charset="2"/>
              <a:buChar char="n"/>
              <a:defRPr/>
            </a:pPr>
            <a:r>
              <a:rPr lang="en-US" sz="2400" kern="0" dirty="0">
                <a:latin typeface="+mn-lt"/>
              </a:rPr>
              <a:t>Minimum error probability by an optimum detector</a:t>
            </a:r>
          </a:p>
          <a:p>
            <a:pPr marL="342900" lvl="0" indent="-342900" eaLnBrk="1" hangingPunct="1">
              <a:spcBef>
                <a:spcPts val="600"/>
              </a:spcBef>
              <a:buClr>
                <a:schemeClr val="bg2"/>
              </a:buClr>
              <a:buSzPct val="75000"/>
              <a:buFont typeface="Wingdings" pitchFamily="2" charset="2"/>
              <a:buChar char="n"/>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1" hangingPunct="1">
              <a:spcBef>
                <a:spcPts val="600"/>
              </a:spcBef>
              <a:buClr>
                <a:schemeClr val="bg2"/>
              </a:buClr>
              <a:buSzPct val="75000"/>
              <a:buFont typeface="Wingdings" pitchFamily="2" charset="2"/>
              <a:buChar char="n"/>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1" hangingPunct="1">
              <a:spcBef>
                <a:spcPts val="600"/>
              </a:spcBef>
              <a:buClr>
                <a:schemeClr val="bg2"/>
              </a:buClr>
              <a:buSzPct val="75000"/>
              <a:buFont typeface="Wingdings" pitchFamily="2" charset="2"/>
              <a:buChar char="n"/>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ZZB </a:t>
            </a:r>
            <a:r>
              <a:rPr lang="en-US" altLang="zh-CN" kern="0" dirty="0">
                <a:solidFill>
                  <a:srgbClr val="000000"/>
                </a:solidFill>
                <a:latin typeface="Arial"/>
              </a:rPr>
              <a:t>(</a:t>
            </a:r>
            <a:r>
              <a:rPr lang="en-US" altLang="zh-CN" kern="0" dirty="0" err="1">
                <a:solidFill>
                  <a:srgbClr val="000000"/>
                </a:solidFill>
                <a:latin typeface="Arial"/>
              </a:rPr>
              <a:t>Ziv</a:t>
            </a:r>
            <a:r>
              <a:rPr lang="en-US" altLang="zh-CN" kern="0" dirty="0">
                <a:solidFill>
                  <a:srgbClr val="000000"/>
                </a:solidFill>
                <a:latin typeface="Arial"/>
              </a:rPr>
              <a:t>, </a:t>
            </a:r>
            <a:r>
              <a:rPr lang="en-US" altLang="zh-CN" kern="0" dirty="0" err="1">
                <a:solidFill>
                  <a:srgbClr val="000000"/>
                </a:solidFill>
                <a:latin typeface="Arial"/>
              </a:rPr>
              <a:t>Zakai</a:t>
            </a:r>
            <a:r>
              <a:rPr lang="en-US" altLang="zh-CN" kern="0" dirty="0">
                <a:solidFill>
                  <a:srgbClr val="000000"/>
                </a:solidFill>
                <a:latin typeface="Arial"/>
              </a:rPr>
              <a:t>, ’69, ’75)</a:t>
            </a:r>
            <a:r>
              <a:rPr lang="en-US" altLang="zh-CN" sz="2800" kern="0" dirty="0">
                <a:solidFill>
                  <a:srgbClr val="000000"/>
                </a:solidFill>
                <a:latin typeface="Arial"/>
              </a:rPr>
              <a:t> </a:t>
            </a:r>
            <a:endParaRPr lang="en-US" sz="2400" kern="0" dirty="0">
              <a:latin typeface="+mn-lt"/>
            </a:endParaRPr>
          </a:p>
          <a:p>
            <a:pPr marR="0" lvl="0" algn="l" defTabSz="914400" rtl="0" eaLnBrk="1" fontAlgn="base" latinLnBrk="0" hangingPunct="1">
              <a:spcBef>
                <a:spcPts val="1000"/>
              </a:spcBef>
              <a:spcAft>
                <a:spcPct val="0"/>
              </a:spcAft>
              <a:buClr>
                <a:schemeClr val="bg2"/>
              </a:buClr>
              <a:buSzPct val="75000"/>
              <a:tabLst/>
              <a:defRPr/>
            </a:pPr>
            <a:endParaRPr lang="en-US" sz="2800" kern="0" dirty="0">
              <a:latin typeface="+mn-lt"/>
            </a:endParaRPr>
          </a:p>
          <a:p>
            <a:pPr marL="342900" marR="0" lvl="0" indent="-342900" algn="l" defTabSz="914400" rtl="0" eaLnBrk="1" fontAlgn="base" latinLnBrk="0" hangingPunct="1">
              <a:lnSpc>
                <a:spcPct val="150000"/>
              </a:lnSpc>
              <a:spcBef>
                <a:spcPts val="10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rgbClr val="FF0000"/>
                </a:solidFill>
                <a:effectLst/>
                <a:uLnTx/>
                <a:uFillTx/>
                <a:latin typeface="+mn-lt"/>
                <a:ea typeface="+mn-ea"/>
                <a:cs typeface="+mn-cs"/>
              </a:rPr>
              <a:t>Question</a:t>
            </a:r>
            <a:r>
              <a:rPr kumimoji="0" lang="en-US" sz="2400" b="0" i="0" u="none" strike="noStrike" kern="0" cap="none" spc="0" normalizeH="0" baseline="0" noProof="0" dirty="0" smtClean="0">
                <a:ln>
                  <a:noFill/>
                </a:ln>
                <a:effectLst/>
                <a:uLnTx/>
                <a:uFillTx/>
                <a:latin typeface="+mn-lt"/>
                <a:ea typeface="+mn-ea"/>
                <a:cs typeface="+mn-cs"/>
              </a:rPr>
              <a:t>: How to find           in case of interest?</a:t>
            </a:r>
          </a:p>
          <a:p>
            <a:pPr marL="342900" marR="0" lvl="0" indent="-342900" algn="l" defTabSz="914400" rtl="0" eaLnBrk="1" fontAlgn="base" latinLnBrk="0" hangingPunct="1">
              <a:lnSpc>
                <a:spcPct val="100000"/>
              </a:lnSpc>
              <a:spcBef>
                <a:spcPts val="1000"/>
              </a:spcBef>
              <a:spcAft>
                <a:spcPct val="0"/>
              </a:spcAft>
              <a:buClr>
                <a:schemeClr val="bg2"/>
              </a:buClr>
              <a:buSzPct val="75000"/>
              <a:buFont typeface="Arial" charset="0"/>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3" descr="txp_fig.png"/>
          <p:cNvPicPr>
            <a:picLocks noChangeAspect="1"/>
          </p:cNvPicPr>
          <p:nvPr>
            <p:custDataLst>
              <p:tags r:id="rId1"/>
            </p:custDataLst>
          </p:nvPr>
        </p:nvPicPr>
        <p:blipFill>
          <a:blip r:embed="rId11" cstate="print"/>
          <a:srcRect/>
          <a:stretch>
            <a:fillRect/>
          </a:stretch>
        </p:blipFill>
        <p:spPr bwMode="auto">
          <a:xfrm>
            <a:off x="1524000" y="2499167"/>
            <a:ext cx="6172200" cy="625033"/>
          </a:xfrm>
          <a:prstGeom prst="rect">
            <a:avLst/>
          </a:prstGeom>
          <a:noFill/>
          <a:ln w="9525">
            <a:noFill/>
            <a:miter lim="800000"/>
            <a:headEnd/>
            <a:tailEnd/>
          </a:ln>
        </p:spPr>
      </p:pic>
      <p:pic>
        <p:nvPicPr>
          <p:cNvPr id="11" name="Content Placeholder 3" descr="txp_fig.png"/>
          <p:cNvPicPr>
            <a:picLocks noChangeAspect="1"/>
          </p:cNvPicPr>
          <p:nvPr>
            <p:custDataLst>
              <p:tags r:id="rId2"/>
            </p:custDataLst>
          </p:nvPr>
        </p:nvPicPr>
        <p:blipFill>
          <a:blip r:embed="rId12" cstate="print"/>
          <a:srcRect/>
          <a:stretch>
            <a:fillRect/>
          </a:stretch>
        </p:blipFill>
        <p:spPr bwMode="auto">
          <a:xfrm>
            <a:off x="2590801" y="5265818"/>
            <a:ext cx="3733799" cy="601582"/>
          </a:xfrm>
          <a:prstGeom prst="rect">
            <a:avLst/>
          </a:prstGeom>
          <a:noFill/>
          <a:ln w="9525">
            <a:noFill/>
            <a:miter lim="800000"/>
            <a:headEnd/>
            <a:tailEnd/>
          </a:ln>
        </p:spPr>
      </p:pic>
      <p:pic>
        <p:nvPicPr>
          <p:cNvPr id="13" name="Picture 10" descr="txp_fig.png"/>
          <p:cNvPicPr>
            <a:picLocks noChangeAspect="1"/>
          </p:cNvPicPr>
          <p:nvPr>
            <p:custDataLst>
              <p:tags r:id="rId3"/>
            </p:custDataLst>
          </p:nvPr>
        </p:nvPicPr>
        <p:blipFill>
          <a:blip r:embed="rId13" cstate="print"/>
          <a:srcRect/>
          <a:stretch>
            <a:fillRect/>
          </a:stretch>
        </p:blipFill>
        <p:spPr bwMode="auto">
          <a:xfrm>
            <a:off x="3886201" y="6071040"/>
            <a:ext cx="762000" cy="253560"/>
          </a:xfrm>
          <a:prstGeom prst="rect">
            <a:avLst/>
          </a:prstGeom>
          <a:noFill/>
          <a:ln w="9525">
            <a:noFill/>
            <a:miter lim="800000"/>
            <a:headEnd/>
            <a:tailEnd/>
          </a:ln>
        </p:spPr>
      </p:pic>
      <p:pic>
        <p:nvPicPr>
          <p:cNvPr id="14" name="Picture 13"/>
          <p:cNvPicPr>
            <a:picLocks noChangeAspect="1"/>
          </p:cNvPicPr>
          <p:nvPr>
            <p:custDataLst>
              <p:tags r:id="rId4"/>
            </p:custDataLst>
          </p:nvPr>
        </p:nvPicPr>
        <p:blipFill>
          <a:blip r:embed="rId14" cstate="print">
            <a:lum/>
            <a:extLst>
              <a:ext uri="{28A0092B-C50C-407E-A947-70E740481C1C}">
                <a14:useLocalDpi xmlns:a14="http://schemas.microsoft.com/office/drawing/2010/main" val="0"/>
              </a:ext>
            </a:extLst>
          </a:blip>
          <a:stretch>
            <a:fillRect/>
          </a:stretch>
        </p:blipFill>
        <p:spPr>
          <a:xfrm>
            <a:off x="1159865" y="1600200"/>
            <a:ext cx="4326535" cy="254242"/>
          </a:xfrm>
          <a:prstGeom prst="rect">
            <a:avLst/>
          </a:prstGeom>
        </p:spPr>
      </p:pic>
      <p:pic>
        <p:nvPicPr>
          <p:cNvPr id="15" name="Picture 14"/>
          <p:cNvPicPr>
            <a:picLocks noChangeAspect="1"/>
          </p:cNvPicPr>
          <p:nvPr>
            <p:custDataLst>
              <p:tags r:id="rId5"/>
            </p:custDataLst>
          </p:nvPr>
        </p:nvPicPr>
        <p:blipFill>
          <a:blip r:embed="rId15" cstate="print">
            <a:lum/>
            <a:extLst>
              <a:ext uri="{28A0092B-C50C-407E-A947-70E740481C1C}">
                <a14:useLocalDpi xmlns:a14="http://schemas.microsoft.com/office/drawing/2010/main" val="0"/>
              </a:ext>
            </a:extLst>
          </a:blip>
          <a:stretch>
            <a:fillRect/>
          </a:stretch>
        </p:blipFill>
        <p:spPr>
          <a:xfrm>
            <a:off x="5943599" y="1600200"/>
            <a:ext cx="2155671" cy="244746"/>
          </a:xfrm>
          <a:prstGeom prst="rect">
            <a:avLst/>
          </a:prstGeom>
        </p:spPr>
      </p:pic>
      <p:pic>
        <p:nvPicPr>
          <p:cNvPr id="10" name="Picture 9"/>
          <p:cNvPicPr>
            <a:picLocks noChangeAspect="1"/>
          </p:cNvPicPr>
          <p:nvPr>
            <p:custDataLst>
              <p:tags r:id="rId6"/>
            </p:custDataLst>
          </p:nvPr>
        </p:nvPicPr>
        <p:blipFill>
          <a:blip r:embed="rId16" cstate="print">
            <a:lum/>
            <a:extLst>
              <a:ext uri="{28A0092B-C50C-407E-A947-70E740481C1C}">
                <a14:useLocalDpi xmlns:a14="http://schemas.microsoft.com/office/drawing/2010/main" val="0"/>
              </a:ext>
            </a:extLst>
          </a:blip>
          <a:stretch>
            <a:fillRect/>
          </a:stretch>
        </p:blipFill>
        <p:spPr>
          <a:xfrm>
            <a:off x="1272063" y="4186330"/>
            <a:ext cx="6881337" cy="538070"/>
          </a:xfrm>
          <a:prstGeom prst="rect">
            <a:avLst/>
          </a:prstGeom>
        </p:spPr>
      </p:pic>
      <p:pic>
        <p:nvPicPr>
          <p:cNvPr id="12" name="Picture 11"/>
          <p:cNvPicPr>
            <a:picLocks noChangeAspect="1"/>
          </p:cNvPicPr>
          <p:nvPr>
            <p:custDataLst>
              <p:tags r:id="rId7"/>
            </p:custDataLst>
          </p:nvPr>
        </p:nvPicPr>
        <p:blipFill>
          <a:blip r:embed="rId17" cstate="print">
            <a:lum/>
            <a:extLst>
              <a:ext uri="{28A0092B-C50C-407E-A947-70E740481C1C}">
                <a14:useLocalDpi xmlns:a14="http://schemas.microsoft.com/office/drawing/2010/main" val="0"/>
              </a:ext>
            </a:extLst>
          </a:blip>
          <a:stretch>
            <a:fillRect/>
          </a:stretch>
        </p:blipFill>
        <p:spPr>
          <a:xfrm>
            <a:off x="1232151" y="3848099"/>
            <a:ext cx="1282449" cy="266701"/>
          </a:xfrm>
          <a:prstGeom prst="rect">
            <a:avLst/>
          </a:prstGeom>
        </p:spPr>
      </p:pic>
      <p:sp>
        <p:nvSpPr>
          <p:cNvPr id="16" name="TextBox 15"/>
          <p:cNvSpPr txBox="1"/>
          <p:nvPr/>
        </p:nvSpPr>
        <p:spPr>
          <a:xfrm>
            <a:off x="2514600" y="3790890"/>
            <a:ext cx="5562599" cy="400110"/>
          </a:xfrm>
          <a:prstGeom prst="rect">
            <a:avLst/>
          </a:prstGeom>
          <a:noFill/>
        </p:spPr>
        <p:txBody>
          <a:bodyPr wrap="square" rtlCol="0">
            <a:spAutoFit/>
          </a:bodyPr>
          <a:lstStyle/>
          <a:p>
            <a:r>
              <a:rPr lang="en-US" sz="2000" dirty="0" smtClean="0"/>
              <a:t>: estimation error by an arbitrary estimator</a:t>
            </a:r>
            <a:endParaRPr lang="en-US" sz="2000" dirty="0"/>
          </a:p>
        </p:txBody>
      </p:sp>
      <p:pic>
        <p:nvPicPr>
          <p:cNvPr id="17" name="Picture 16"/>
          <p:cNvPicPr>
            <a:picLocks noChangeAspect="1"/>
          </p:cNvPicPr>
          <p:nvPr>
            <p:custDataLst>
              <p:tags r:id="rId8"/>
            </p:custDataLst>
          </p:nvPr>
        </p:nvPicPr>
        <p:blipFill>
          <a:blip r:embed="rId18" cstate="print">
            <a:lum/>
            <a:extLst>
              <a:ext uri="{28A0092B-C50C-407E-A947-70E740481C1C}">
                <a14:useLocalDpi xmlns:a14="http://schemas.microsoft.com/office/drawing/2010/main" val="0"/>
              </a:ext>
            </a:extLst>
          </a:blip>
          <a:stretch>
            <a:fillRect/>
          </a:stretch>
        </p:blipFill>
        <p:spPr>
          <a:xfrm>
            <a:off x="4889748" y="1117853"/>
            <a:ext cx="3035052" cy="253747"/>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usepackage{latexsym,amsfonts,amsmath,amssymb}&#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2400"/>
  <p:tag name="DEFAULTMAGNIFICATION" val="1"/>
  <p:tag name="DEFAULTFONTSIZE" val="10"/>
  <p:tag name="DEFAULTWIDTH" val="579"/>
  <p:tag name="DEFAULTHEIGHT" val="362"/>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input myheader.tex&#10;\def\LRT{~\stackrel{H_0}{\underset{H_1}\gtrless}~}&#10;\usepackage{amsmath,amssymb,amsfonts,times,latexsym}&#10;\begin{document}&#10;$\balpha\sim\mathcal{N}(\bmu_{\alpha},\bV)$&#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35.9903"/>
  <p:tag name="PICTUREFILESIZE" val="18451"/>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amssymb,amsfonts,times,latexsym}&#10;\begin{document}&#10;\begin{equation}&#10;p(t)= \sqrt{E_{\rm{tx}}} ~ s(t)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59.9903"/>
  <p:tag name="PICTUREFILESIZE" val="2342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amsmath,amssymb,amsfonts,times,latexsym}&#10;\begin{document}&#10;\begin{equation}&#10;g(t)= \sqrt{G_0}\sum_{l=0}^{L-1} \alpha_l \delta(t-lT_t)\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61.9905"/>
  <p:tag name="PICTUREFILESIZE" val="4703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    \begin{align}&#10;    y(t) &amp;= \sqrt{E_\mathrm{rx}}\sum_{l=0}^{L-1} \alpha_l s(t-lT_t-t_0) + n(t) \nonumber\\&#10;    &amp;= \sqrt{E_\mathrm{rx}}~\balpha^T \mathbf{s}(t-t_0) + n(t)  \nonumber&#10;    \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79.9808"/>
  <p:tag name="PICTUREFILESIZE" val="95379"/>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amsmath,amssymb,amsfonts,times,latexsym}&#10;\begin{document}&#10;\[&#10;p(\by(t)|\balpha,m\Delta) =   {\mathcal K} \exp &#10;\left[-\frac{1}{N_0} \int_{T_0}  \left\|y(t)-\sqrt{E_\mathrm{rx}}\balpha^T\bs_m\right\|^2dt \right]&#1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46.9911"/>
  <p:tag name="PICTUREFILESIZE" val="91903"/>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egin{align}&#10;   p(y(t)|m\Delta) &amp;=  E_{\alpha}\left\{p(y(t)|\balpha,m\Delta)\right\}  \nonumber\\&#10;&amp;\propto \exp \left\{ \br_m^T\bW\br_m +\bh^T\br_m \righ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54.9907"/>
  <p:tag name="PICTUREFILESIZE" val="85806"/>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egin{equation}&#10;\br_m\bydef\int_{T_0}\bs_my(t)dt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69.9803"/>
  <p:tag name="PICTUREFILESIZE" val="29502"/>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t_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9"/>
  <p:tag name="BOXWRAP" val="False"/>
  <p:tag name="WORKAROUNDTRANSPARENCYBUG" val="False"/>
  <p:tag name="ALLOWFONTSUBSTITUTION" val="False"/>
  <p:tag name="BITMAPFORMAT" val="pngmono"/>
  <p:tag name="ORIGWIDTH" val="18"/>
  <p:tag name="PICTUREFILESIZE" val="2542"/>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Delta$,~$m=0,1$&#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9"/>
  <p:tag name="BOXWRAP" val="False"/>
  <p:tag name="WORKAROUNDTRANSPARENCYBUG" val="False"/>
  <p:tag name="ALLOWFONTSUBSTITUTION" val="False"/>
  <p:tag name="BITMAPFORMAT" val="pngmono"/>
  <p:tag name="ORIGWIDTH" val="136.9803"/>
  <p:tag name="PICTUREFILESIZE" val="12951"/>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s_{m}=\bs(t-m\Del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54.9803"/>
  <p:tag name="PICTUREFILESIZE" val="1761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input myheader.tex&#10;\def\LRT{~\stackrel{H_0}{\underset{H_1}\gtrless}~}&#10;\usepackage{amsmath,amssymb,amsfonts,times,latexsym}&#10;\begin{document}&#10;\[&#10;\begin{array}{lll}&#10;\mbox{Decide $H_0$}:&amp; t_0 = a &amp; \mbox{if~~} |\hat{t_0}-a| &lt; |\hat{t_0}-a-\Delta|, \\&#10;\mbox{Decide $H_{1}$} : &amp; t_0 = a+ \Delta  &amp; \mbox{if~~} &#10;|\hat{t_0}-a| &gt; |\hat{t_0}-a-\Delta|. &#10;\end{array}&#1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83.0009"/>
  <p:tag name="PICTUREFILESIZE" val="95389"/>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usepackage{times,latexsym,amsfonts,amsmath,amssymb}&#10;\input abbrv.tex&#10;\begin{document}&#10;$y(t) = \sqrt{E_\mathrm{rx}}~\balpha^T\bs_{m} + n(t)$&#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44.9805"/>
  <p:tag name="PICTUREFILESIZE" val="32469"/>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10;    {\mathcal L} \bydef \ln \frac{p(\by(t)|0)}{p(\by(t)|\Delta)} = \br^T \bPsi \br + \bg^T\br \LRT 0&#10;\]&#10;\end{document}&#10;"/>
  <p:tag name="EXTERNALNAME" val="txp_fig"/>
  <p:tag name="BLEND" val="False"/>
  <p:tag name="TRANSPARENT" val="False"/>
  <p:tag name="KEEPFILES" val="False"/>
  <p:tag name="DEBUGPAUSE" val="False"/>
  <p:tag name="RESOLUTION" val="2400"/>
  <p:tag name="TIMEOUT" val="(none)"/>
  <p:tag name="BOXWIDTH" val="576"/>
  <p:tag name="BOXHEIGHT" val="362"/>
  <p:tag name="BOXFONT" val="10"/>
  <p:tag name="BOXWRAP" val="False"/>
  <p:tag name="WORKAROUNDTRANSPARENCYBUG" val="False"/>
  <p:tag name="ALLOWFONTSUBSTITUTION" val="False"/>
  <p:tag name="BITMAPFORMAT" val="pngmono"/>
  <p:tag name="ORIGWIDTH" val="355.9807"/>
  <p:tag name="PICTUREFILESIZE" val="66978"/>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egin{equation}&#10;\br=[\br^H_0~\br^H_1]^H,~~&#10;    \bPsi=&#10;    \left[\begin{array}{cc}&#10;        \bW &amp; \bold{0} \\ &#10;        \bold{0} &amp; -\bW &#10;      \end{array}\right],~~&#10;    \bg =&#10;    \left[\begin{array}{c}&#10;        \bh \\ &#10;        -\bh&#10;      \end{array}\right] = \bG \bmu_{\alpha}. \nonumber&#10;\end{equation}&#10;\end{document}&#10;"/>
  <p:tag name="EXTERNALNAME" val="txp_fig"/>
  <p:tag name="BLEND" val="False"/>
  <p:tag name="TRANSPARENT" val="False"/>
  <p:tag name="KEEPFILES" val="False"/>
  <p:tag name="DEBUGPAUSE" val="False"/>
  <p:tag name="RESOLUTION" val="2400"/>
  <p:tag name="TIMEOUT" val="(none)"/>
  <p:tag name="BOXWIDTH" val="576"/>
  <p:tag name="BOXHEIGHT" val="362"/>
  <p:tag name="BOXFONT" val="10"/>
  <p:tag name="BOXWRAP" val="False"/>
  <p:tag name="WORKAROUNDTRANSPARENCYBUG" val="False"/>
  <p:tag name="ALLOWFONTSUBSTITUTION" val="False"/>
  <p:tag name="BITMAPFORMAT" val="pngmono"/>
  <p:tag name="ORIGWIDTH" val="525.9911"/>
  <p:tag name="PICTUREFILESIZE" val="63773"/>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athcal{L}$&#10;\end{document}&#10;"/>
  <p:tag name="EXTERNALNAME" val="txp_fig"/>
  <p:tag name="BLEND" val="False"/>
  <p:tag name="TRANSPARENT" val="False"/>
  <p:tag name="KEEPFILES" val="False"/>
  <p:tag name="DEBUGPAUSE" val="False"/>
  <p:tag name="RESOLUTION" val="2400"/>
  <p:tag name="TIMEOUT" val="(none)"/>
  <p:tag name="BOXWIDTH" val="576"/>
  <p:tag name="BOXHEIGHT" val="362"/>
  <p:tag name="BOXFONT" val="10"/>
  <p:tag name="BOXWRAP" val="False"/>
  <p:tag name="WORKAROUNDTRANSPARENCYBUG" val="False"/>
  <p:tag name="ALLOWFONTSUBSTITUTION" val="False"/>
  <p:tag name="BITMAPFORMAT" val="pngmono"/>
  <p:tag name="ORIGWIDTH" val="13.98"/>
  <p:tag name="PICTUREFILESIZE" val="212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athcal{L}$&#10;\end{document}&#10;"/>
  <p:tag name="EXTERNALNAME" val="txp_fig"/>
  <p:tag name="BLEND" val="False"/>
  <p:tag name="TRANSPARENT" val="False"/>
  <p:tag name="KEEPFILES" val="False"/>
  <p:tag name="DEBUGPAUSE" val="False"/>
  <p:tag name="RESOLUTION" val="2400"/>
  <p:tag name="TIMEOUT" val="(none)"/>
  <p:tag name="BOXWIDTH" val="576"/>
  <p:tag name="BOXHEIGHT" val="362"/>
  <p:tag name="BOXFONT" val="10"/>
  <p:tag name="BOXWRAP" val="False"/>
  <p:tag name="WORKAROUNDTRANSPARENCYBUG" val="False"/>
  <p:tag name="ALLOWFONTSUBSTITUTION" val="False"/>
  <p:tag name="BITMAPFORMAT" val="pngmono"/>
  <p:tag name="ORIGWIDTH" val="13.98"/>
  <p:tag name="PICTUREFILESIZE" val="2120"/>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input myheader.tex&#10;\def\LRT{~\stackrel{H_0}{\underset{H_1}\gtrless}~}&#10;\usepackage{amsmath,amssymb,amsfonts,times,latexsym}&#10;\begin{document}&#10;\beq&#10;\overline{\epsilon^{2}} \geq \frac{1}{T} \int_{0}^{T} \Delta (T-\Delta) P_e(\Delta) d\Delta \nonumber&#10;\eeq&#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97.0006"/>
  <p:tag name="PICTUREFILESIZE" val="4456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_e(\Del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0.00016"/>
  <p:tag name="PICTUREFILESIZE" val="8661"/>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Del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9"/>
  <p:tag name="BOXWRAP" val="False"/>
  <p:tag name="WORKAROUNDTRANSPARENCYBUG" val="False"/>
  <p:tag name="ALLOWFONTSUBSTITUTION" val="False"/>
  <p:tag name="BITMAPFORMAT" val="pngmono"/>
  <p:tag name="ORIGWIDTH" val="39.00008"/>
  <p:tag name="PICTUREFILESIZE" val="5380"/>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egin{align}&#10;P_e (\Delta)&amp;= \frac{1}{2} \mathrm{Pr}\{{\mathcal L}&lt;0|H_0\}+ \frac{1}{2}\mathrm{Pr}\{{\mathcal L}&gt;0|H_1\} \nonumber\\&#10;&amp;=\frac{1}{2}\int_{-\infty}^{0} \int_{-\infty}^{\infty} \Theta_0 (j 2\pi f) e^{-j 2 \pi f u} df d u&#10;+\frac{1}{2}\int_{0}^{\infty} \int_{-\infty}^{\infty} \Theta_1 (j 2\pi f) e^{-j 2 \pi f u} df du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720"/>
  <p:tag name="PICTUREFILESIZE" val="160455"/>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tilde{\bA}_m,~\tilde{\bp}_m,~k_m$&#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24.9802"/>
  <p:tag name="PICTUREFILESIZE" val="1445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input myheader.tex&#10;\def\LRT{~\stackrel{H_0}{\underset{H_1}\gtrless}~}&#10;\usepackage{amsmath,amssymb,amsfonts,times,latexsym}&#10;\begin{document}&#10;\beq&#10;\overline{\epsilon^{2}} \geq \frac{1}{T} \int_{0}^{T} \Delta (T-\Delta) P_e(\Delta) d\Delta \nonumber&#10;\eeq&#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97.0006"/>
  <p:tag name="PICTUREFILESIZE" val="44565"/>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Theta_m (s) = \prod_{k=1}^{2L} (1-2s\lambda_k)^{-\frac{1}{2}} {\rm exp} \left\{\frac{s\lambda_k b_{mk}^2}{1-2s\lambda_k}\right\}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06.9809"/>
  <p:tag name="PICTUREFILESIZE" val="79053"/>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mathcal L}_m =  (\bu_m+\bb_m)^T {\rm diag}\{\lambda_1, \cdots, \lambda_{2L}\}(\bu_m+\bb_m) = \sum_{k=1}^{2L} \lambda_k (u_{mk}+b_{mk})^2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79.9814"/>
  <p:tag name="PICTUREFILESIZE" val="96917"/>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Theta_m(s) \bydef E_{\tilde{r}_m} \{\exp(s {\mathcal L}_m)\} =|\tilde{\bA}_m(s)|^{-\frac{1}{2}}\exp\{sk_m+\frac{1}{2}s^2\tilde{\bp}_m^T \tilde{\bA}_m^{-1}(s)\bSigma_m\tilde{\bp}_m\}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97.9814"/>
  <p:tag name="PICTUREFILESIZE" val="111941"/>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b_m$&#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7.99008"/>
  <p:tag name="PICTUREFILESIZE" val="3545"/>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mu_{\alph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4.99008"/>
  <p:tag name="PICTUREFILESIZE" val="3490"/>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bSigma_m^{\frac{1}{2}} \bPsi \bSigma_m^{\frac{1}{2}} = \bP_m {\rm diag}\{\lambda_1, \cdots,\lambda_{2L}\}\bP_m^T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48.9907"/>
  <p:tag name="PICTUREFILESIZE" val="49302"/>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tilde\br_m\bydef \br|H_m \sim \mathcal{N}(\bmu_m,\bSigma_m)$&#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43.9905"/>
  <p:tag name="PICTUREFILESIZE" val="31709"/>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Delta$,~$m=0,1$&#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9"/>
  <p:tag name="BOXWRAP" val="False"/>
  <p:tag name="WORKAROUNDTRANSPARENCYBUG" val="False"/>
  <p:tag name="ALLOWFONTSUBSTITUTION" val="False"/>
  <p:tag name="BITMAPFORMAT" val="pngmono"/>
  <p:tag name="ORIGWIDTH" val="136.9803"/>
  <p:tag name="PICTUREFILESIZE" val="12951"/>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u_m \sim \mathcal{N}(\b0,\bI)$&#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24.9802"/>
  <p:tag name="PICTUREFILESIZE" val="15180"/>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Theta_m(s) \approx \exp\Big\{s\xi_b\bg_1^T \bm_m +\frac{s^2}{2}\xi_b\bg_1^T\bGamma\bg_1 \Big\}\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70.9808"/>
  <p:tag name="PICTUREFILESIZE" val="66164"/>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input myheader.tex&#10;\def\LRT{~\stackrel{H_0}{\underset{H_1}\gtrless}~}&#10;\usepackage{amsmath,amssymb,amsfonts,times,latexsym}&#10;\begin{document}&#10;$P_e(\Delta)$&#10;\end{document}&#10;"/>
  <p:tag name="EXTERNALNAME" val="txp_fig"/>
  <p:tag name="BLEND" val="False"/>
  <p:tag name="TRANSPARENT" val="False"/>
  <p:tag name="KEEPFILES" val="False"/>
  <p:tag name="DEBUGPAUSE" val="False"/>
  <p:tag name="RESOLUTION" val="2400"/>
  <p:tag name="TIMEOUT" val="(none)"/>
  <p:tag name="BOXWIDTH" val="427"/>
  <p:tag name="BOXHEIGHT" val="309"/>
  <p:tag name="BOXFONT" val="10"/>
  <p:tag name="BOXWRAP" val="False"/>
  <p:tag name="WORKAROUNDTRANSPARENCYBUG" val="False"/>
  <p:tag name="ALLOWFONTSUBSTITUTION" val="False"/>
  <p:tag name="BITMAPFORMAT" val="pngmono"/>
  <p:tag name="ORIGWIDTH" val="60.00016"/>
  <p:tag name="PICTUREFILESIZE" val="8500"/>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mathcal L}_m \sim {\mathcal N}(\xi_b\bg_1^T \bm_m, \xi_b\bg_1^T\bGamma\bg_1)$&#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61.9905"/>
  <p:tag name="PICTUREFILESIZE" val="38720"/>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Pr\{{\mathcal L}_0&lt;0\} = Q\left(\frac{\xi_b\bg_1^T \bm_0}{\sqrt{\xi_b\bg_1^T\bGamma\bg_1}}\right), \quad&#10;Pr\{{\mathcal L}_1&gt;0\} = Q\left(-\frac{\xi_b\bg_1^T\bm_1}{\sqrt{\xi_b\bg_1^T\bGamma\bg_1}}\right)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34.9813"/>
  <p:tag name="PICTUREFILESIZE" val="136150"/>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narray}&#10;  \Theta_m(s) \approx \left\{ \xi_b\left[-\frac{s}{2}tr(\bA_1)\right] + \left[1-\frac{s}{2}tr(\bA_0)\right] \right\}  \exp\left\{ \xi_b^3q_3 + \xi_b^2q_2 + \xi_b[q_1+s(\bm_m ^T\bPsi_1\bm_m)] + q_0  \right\}  \nonumber&#10;\end{eqnarray}&#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720"/>
  <p:tag name="PICTUREFILESIZE" val="130323"/>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xi_b \rightarrow 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1.98016"/>
  <p:tag name="PICTUREFILESIZE" val="7550"/>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xi_b \rightarrow \infty$&#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70.98016"/>
  <p:tag name="PICTUREFILESIZE" val="9150"/>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10;$J_{F}(t_0|\balpha) =\xi_b \Upsilon(\balpha)$,&#1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92.0004"/>
  <p:tag name="PICTUREFILESIZE" val="25641"/>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Upsilon(\balpha)=\balpha^T\left(\int_{T_0}\frac{d\bs(t-t_{0})}{dt_{0}}\frac{d\bs^{T}(t-t_{0})}{dt_{0}}dt\right)\balph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63.0007"/>
  <p:tag name="PICTUREFILESIZE" val="57556"/>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mathrm{ECRB} \bydef  \mathbb{E}_{t_{0},\alpha}\left\{ J_{F}^{-1}(t_{0}|\balpha)\right\} &#10;&amp;=\frac{1}{\xi_b} E_{\alpha}\left\{ \Upsilon^{-1}(\boldsymbol{\alpha})\right\}  \nonumber\\&#10;&amp;= -\frac{1}{\xi_b}\int_{-\infty}^{0}E_{\alpha}\left\{ e^{s\Upsilon(\boldsymbol{\alpha})}\right\} ds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17.981"/>
  <p:tag name="PICTUREFILESIZE" val="117652"/>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hat{t}_{0,\mathrm{MAP/ML}} &amp;= \underset{t_{0}}{\arg\max}\left\{ f_{t_{0}}(t_{0})p(y(t)|t_{0})\right\} \nonumber\\ &#10;&amp;= \underset{t_{0}}{\arg\max}\left\{ \frac{1}{T}\exp\left(\br_{t_0}^{T}\bW\br_{t_0}+\bh^{T}\br_{t_0}\right)\righ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72.981"/>
  <p:tag name="PICTUREFILESIZE" val="130783"/>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hat{t}_{0,\mathrm{GML}}= \underset{t_{0}}{\arg\max}\left\{\br_{t_0}^{T}\bS_{00}^{-1}\br_{t_0}\righ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86.9806"/>
  <p:tag name="PICTUREFILESIZE" val="4577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amssymb,amsfonts,times,latexsym}&#10;\begin{document}&#10;$H_0:~t_0=a$, \quad or \quad $H_1:~t_0=a+\Del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52.9807"/>
  <p:tag name="PICTUREFILESIZE" val="2854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amsmath,amssymb,amsfonts,times,latexsym}&#10;\begin{document}&#10;\begin{equation}&#10;g_i(t)= \sum_{l=0}^{L-1} \alpha_{i,l} \delta(t-lT_t)\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31.0005"/>
  <p:tag name="PICTUREFILESIZE" val="39323"/>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    &#10;\balpha_i=[\alpha_{i,1},\cdots,\alpha_{i,L}]^T \sim&#10;    \mathcal{CN}(\bmu_{\alpha i},\bV_i),~~&#10;    \balpha =[\balpha_1^T, \cdots, \balpha_N^T]^T \sim&#10;    \mathcal{CN}(\bmu_{\alpha},\bV)\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84.9914"/>
  <p:tag name="PICTUREFILESIZE" val="85320"/>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    \begin{align}&#10;    y_i(t) &amp;= \sum_{l=0}^{L-1} \alpha_{i,l} s(t-lT_t-t_0) + n_i(t) \nonumber\\&#10;    &amp;= \balpha_i^T \bs_i(t-t_0) + n_i(t)  \nonumber&#10;    \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49.9807"/>
  <p:tag name="PICTUREFILESIZE" val="84635"/>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y(t)=[y_1(t),\cdots,y_N(t)]^T$&#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49.9905"/>
  <p:tag name="PICTUREFILESIZE" val="29697"/>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bn(t)=[n_1(t),\cdots,n_N(t)]^T$&#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53.9805"/>
  <p:tag name="PICTUREFILESIZE" val="27725"/>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input abbrv.tex&#10;\usepackage{latexsym,amsfonts,amsmath,amssymb}&#10;\begin{document}&#10; \[s_i(t)=\sum_{k=-K_1}^{K_2}a_{i,k}p(t-(i-1)MT_s-kT_s),\quad i=1\cdots N, ~~M=K_1+K_2-1 \]&#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84.9914"/>
  <p:tag name="PICTUREFILESIZE" val="92700"/>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P_e(\Delta) &amp;= Q_1(a,b) -  \left[1-\frac{\sum_{i=0}^{N-1}\binom{2N-1}{i}\eta^i}{(1+\eta)^{2N-1}} \right]\exp\left(-\frac{a^2+b^2}{2}\right)I_0(ab) \nonumber\\&#10; &amp;+ \frac{1}{(1+\eta)^{2N-1}} \left\{ \sum_{i=2}^N \binom{2N-1}{N-i} \left\{\eta^{N-i}[Q_i(a,b)-Q_1(a,b)] &#10; - \eta^{N-1+i}[Q_i(b,a)-Q_1(b,a)] \right\} \right\} \nonumber&#10;\end{align}&#1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720"/>
  <p:tag name="PICTUREFILESIZE" val="266901"/>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a,b,\e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8.99008"/>
  <p:tag name="PICTUREFILESIZE" val="6669"/>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P_e(\Delta) &amp;\approx \sum_{i=N-U}^{N-1} \binom{2N-1}{i}&#10;  \left(\frac{1+\nu(\Delta)}{2}\right)^i\left({\frac{1-\nu(\Delta)}{2}}\right)^{2N-1-i} \nonumber\\&#10;  &amp;\approx \sum_{i=N-U}^{N-1}&#10;  \frac{\exp\left\{-\frac{[i-(2N-1)(1+\nu(\Delta))/2]^2 }{(2N-1)(1-\nu^2(\Delta))/2}  \right\}}&#10;{\sqrt{2\pi(2N-1)(1-\nu^2(\Delta))/4}}\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73.0012"/>
  <p:tag name="PICTUREFILESIZE" val="231373"/>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nu(\Delta)$&#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8.99008"/>
  <p:tag name="PICTUREFILESIZE" val="7361"/>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orall~a,a+\Delta\in [0,T]$&#10;\end{document}&#10;"/>
  <p:tag name="EXTERNALNAME" val="txp_fig"/>
  <p:tag name="BLEND" val="False"/>
  <p:tag name="TRANSPARENT" val="False"/>
  <p:tag name="KEEPFILES" val="False"/>
  <p:tag name="DEBUGPAUSE" val="False"/>
  <p:tag name="RESOLUTION" val="1200"/>
  <p:tag name="TIMEOUT" val="(none)"/>
  <p:tag name="BOXWIDTH" val="579"/>
  <p:tag name="BOXHEIGHT" val="362"/>
  <p:tag name="BOXFONT" val="10"/>
  <p:tag name="BOXWRAP" val="False"/>
  <p:tag name="WORKAROUNDTRANSPARENCYBUG" val="False"/>
  <p:tag name="ALLOWFONTSUBSTITUTION" val="False"/>
  <p:tag name="BITMAPFORMAT" val="pngmono"/>
  <p:tag name="ORIGWIDTH" val="175.9804"/>
  <p:tag name="PICTUREFILESIZE" val="7518"/>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_i \geq 0.~~ b_i \sim p(\mu_{b_i},\sigma_{b_i})$.&#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16.9905"/>
  <p:tag name="PICTUREFILESIZE" val="27842"/>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n_i \sim \mathcal{N}(0,\sigma^2_{n_i})$&#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35.9903"/>
  <p:tag name="PICTUREFILESIZE" val="20980"/>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egin{align}&#10;  r_i &amp;= d_i+v_i \nonumber\\&#10;  &amp;= d_i+b_i+n_i,\quad i=1,\cdots,K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09.9906"/>
  <p:tag name="PICTUREFILESIZE" val="38634"/>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egin{equation}&#10;  h_i(b_i) = \frac{1}{\sigma_{b_i}}\exp\left[-\frac{1}{\sigma_{b_i}}(b_i-b_i^0)\right],  ~~b_i \geq b_i^0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90.0008"/>
  <p:tag name="PICTUREFILESIZE" val="65962"/>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egin{equation}&#10;  g_i(n_i) = \frac{1}{\sqrt{2\pi} \sigma_{n_i}} e^{-\frac{n_i^2}{2\sigma_{n_i}^2}}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16.9905"/>
  <p:tag name="PICTUREFILESIZE" val="42033"/>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f_i(v_i) &amp;= \int_{b_i^0}^{\infty}h_i(x)g_i(v_i-x)dx \nonumber\\&#10;&amp;=\frac{1}{\sigma_{b_i}} \exp\left(\frac{b_i^0-v_i}{\sigma_{b_i}} +&#10;    \frac{\sigma_{n_i}^2}{2\sigma_{b_i}^2}\right)&#10;  Q\left(\frac{b_i^0-v_i+\sigma_{n_i}^2/\sigma_{b_i}}{\sigma_{n_i}}\righ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22.9911"/>
  <p:tag name="PICTUREFILESIZE" val="157337"/>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f(\br;\bp_s) = \prod_{i=1}^Kf_i(r_i;\bp_s),  \quad \mathbf{r}=[r_1, r_2, \cdots, r_K]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35.9909"/>
  <p:tag name="PICTUREFILESIZE" val="54669"/>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mathbf{J} &amp;= \mathbb{E}_{\bbr}\left\{&#10;    \left[\nabla_{\bp_s}\ln(f(\bbr;\bp_s))\right]&#10;    \left[\nabla_{\bp_s}\ln(f(\bbr;\bp_s))\right]^T \right\} \nonumber\\&#10;  &amp;= \sum_{i=1}^K \rho(\nu_i)\left[&#10;    \begin{array}{cc}&#10;      \cos^2\theta_i &amp; \cos\theta_i\sin\theta_i \\&#10;      \sin\theta_i\cos\theta_i &amp; \sin^2\theta_i&#10;    \end{array}&#10;  \righ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32.9909"/>
  <p:tag name="PICTUREFILESIZE" val="139385"/>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nu_i=v_i-\mu_{b_i}=r_i-d_i-\mu_{b_i},~~\rho(\nu_i) = \int_{-\infty}^{\infty} \frac{1}{f_i(r_i;\bp_s)} \left(\frac{\partial f_i(r_i;\bp_s)}{\partial d_i}\right)^2 d\nu_i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628.9813"/>
  <p:tag name="PICTUREFILESIZE" val="105194"/>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mathbb{E}_{\bbr}\left\{(\bp_s-\hat{\mathbf{p}}_\mathrm{s})(\bp_s-\hat{\mathbf{p}}_\mathrm{s})^T\right\} \geq \mathbf{J}^{-1}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00.0006"/>
  <p:tag name="PICTUREFILESIZE" val="37092"/>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amssymb,amsfonts,times,latexsym}&#10;\begin{document}&#10;\begin{equation}&#10;P_e(\Delta)=P_e(a,a+\Delta)\leq \frac{1}{2}\mathrm{Pr}\{\epsilon &gt;\frac{\Delta}{2}|a\}+\frac{1}{2}\mathrm{Pr}\{\epsilon \leq -\frac{\Delta}{2}|a+\Delta\}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82.0012"/>
  <p:tag name="PICTUREFILESIZE" val="76290"/>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mathrm{RMSE} \bydef \sqrt{\mathbb{E}_{\bbr}\left\{(x_s-\hat{x}_s)^2+(y_s-\hat{y}_s)^2\right\}} \geq \sqrt{tr\{\mathbf{J}^{-1}\}}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01.001"/>
  <p:tag name="PICTUREFILESIZE" val="74579"/>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mathbf{p}_s=(x_s,y_s)$&#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17.9902"/>
  <p:tag name="PICTUREFILESIZE" val="14187"/>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sum_{i=1}^Kw_i(r_i-d_i)\cos\theta_i=0 \nonumber\\&#10;  \sum_{i=1}^Kw_i(r_i-d_i)\sin\theta_i=0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34.9905"/>
  <p:tag name="PICTUREFILESIZE" val="77261"/>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bC = \left[ \begin{array}{cc}&#10;      c_{11} &amp; c_{12} \\&#10;      c_{21} &amp; c_{22} \\&#10;    \end{array} \right], ~~&#10;  c_{11} = \sum_{i=1}^{K} w_i\cos^2\theta_i,~~ c_{12} = \sum_{i=1}^{K}  w_i\cos\theta_i\sin\theta_i,~~&#10;  c_{22} = \sum_{i=1}^{K} w_i \sin^2\theta_i, \nonumber\\&#10;  \bD = [\bd_1^T,\bd_2^T]^T,~~\mathbf{d}_1 =[w_1\cos\theta_1, \cdots, w_K\cos\theta_K]^T,~~&#10;  \mathbf{d}_2 =[w_1\sin\theta_1, \cdots, w_K\sin\theta_K]^T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720"/>
  <p:tag name="PICTUREFILESIZE" val="214067"/>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bPhi = \mathbb{E}\{\delta\br\delta\br^T\} = \mathbf{R}_b + {\rm diag}\{\sigma_{n1}^2, \cdots, \sigma_{nK}^2 \}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03.9808"/>
  <p:tag name="PICTUREFILESIZE" val="51390"/>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rm Bias:}~~\beta_\mathrm{WLS}=\mathbb{E}\{\delta\mathbf{p}\} \approx  \mathbf{C}^{-1}\mathbf{D}\bmu_b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22.9806"/>
  <p:tag name="PICTUREFILESIZE" val="40764"/>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rm MSE:}~~  {\bar{\epsilon}^2_{\rm WLS}} = \mathbb{E} \{\delta\bp\delta\bp^T \} \approx tr\{\bC^{-1}\bD\bPhi\bD^T\bC^{-1} \}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65.0009"/>
  <p:tag name="PICTUREFILESIZE" val="61753"/>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delta \mathbf{p} \approx \mathbf{C}^{-1}\mathbf{D}\delta\mathbf{r},\quad \delta\br=\bv=\bb+\bn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12.0006"/>
  <p:tag name="PICTUREFILESIZE" val="27948"/>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hat{\bp}_s = (\hat{x}_s,\hat{y}_s)=\underset{(x_s,y_s)}{\operatorname{argmin}}\sum_{i=1}^K(r_i-d_i)^2w_i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66.0007"/>
  <p:tag name="PICTUREFILESIZE" val="67215"/>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sum_{i=1}^K\frac{f_i'(r_i-d_i)}{f_i(r_i-d_i)}\cos\theta_i &amp;= 0, \nonumber\\&#10;  \sum_{i=1}^K\frac{f_i'(r_i-d_i)}{f_i(r_i-d_i)}\sin\theta_i &amp;= 0,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38.9805"/>
  <p:tag name="PICTUREFILESIZE" val="101870"/>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epsilon= \hat{t}_0-t_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00.9802"/>
  <p:tag name="PICTUREFILESIZE" val="8552"/>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sum_{i=1}^{K} \frac{1}{\sigma_{b_i}} \left[\frac{g_i(r_i-d_i-b_i^0)}{f_i(r_i-d_i) } -1\right] \cos\theta_i  =0 \nonumber\\&#10;  \sum_{i=1}^{K} \frac{1}{\sigma_{b_i}} \left[\frac{g_i(r_i-d_i-b_i^0)}{f_i(r_i-d_i) } -1\right] \sin\theta_i  =0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66.9907"/>
  <p:tag name="PICTUREFILESIZE" val="139634"/>
</p:tagLst>
</file>

<file path=ppt/tags/tag81.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hat{\bp}_s = \underset{(x_s,y_s)}{\operatorname{argmax}}~ {\ln\prod_{i=1}^{K} f_i(r_i-d_i)}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85.0005"/>
  <p:tag name="PICTUREFILESIZE" val="53392"/>
</p:tagLst>
</file>

<file path=ppt/tags/tag82.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  \delta \mathbf{p} \approx \mathbf{U}^{-1}\mathbf{T}\delta\mathbf{r},\quad \delta\br=\bv=\bb+\bn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12.0006"/>
  <p:tag name="PICTUREFILESIZE" val="27043"/>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align}&#10;  {\rm Bias:}~~\beta_{\mathrm{ML}}&amp;=\mathbb{E}\{\delta\mathbf{p}\} \approx \mathbf{U}^{-1}\mathbf{T} \bmu_b  \nonumber \\&#10;  {\rm MSE:}~~\epsilon^2_\mathrm{ML} &amp;=\mathbb{E}\{\delta\mathbf{p}^T\delta\mathbf{p}\} \approx tr\{\mathbf{U}^{-1}\mathbf{T}\bPsi\mathbf{T}^T\mathbf{U}^{-1} \}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453.0009"/>
  <p:tag name="PICTUREFILESIZE" val="91443"/>
</p:tagLst>
</file>

<file path=ppt/tags/tag84.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egin{equation}&#10;\bPsi = \mathbb{E}\{\delta\mathbf{r}\delta\mathbf{r}^T\} = \bmu_b \bmu_b^T +{\rm diag} \{(\sigma_{b_1}^2+\sigma_{n_1}^2), \cdots, (\sigma_{b_K}^2+\sigma_{n_K}^2)\} \nonumber&#10;\end{equatio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558.0011"/>
  <p:tag name="PICTUREFILESIZE" val="80086"/>
</p:tagLst>
</file>

<file path=ppt/tags/tag85.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input abbrv.tex&#10;\begin{document}&#10;$\bU$,$\bT$: depend on $f_i(v_i),g_i(n_i),d_i,\theta_i$.&#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45.9907"/>
  <p:tag name="PICTUREFILESIZE" val="46617"/>
</p:tagLst>
</file>

<file path=ppt/tags/tag86.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forall\sigma_{b_i}\rightarrow 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81.99016"/>
  <p:tag name="PICTUREFILESIZE" val="10116"/>
</p:tagLst>
</file>

<file path=ppt/tags/tag87.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 $\lim_{\sigma_{b_i}\rightarrow 0} f_i(v_i) = g_i(v_i-b_i^0)$&#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62.9806"/>
  <p:tag name="PICTUREFILESIZE" val="34313"/>
</p:tagLst>
</file>

<file path=ppt/tags/tag88.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egin{align}&#10;  \sum_{i=1}^{K} \frac{1}{\sigma_{n_i}^2}[(r_i-b_i^0)-d_i]\cos\theta_i =0, \nonumber \\&#10;  \sum_{i=1}^{K} \frac{1}{\sigma_{n_i}^2}[(r_i-b_i^0)-d_i]\sin\theta_i =0,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309.0006"/>
  <p:tag name="PICTUREFILESIZE" val="104007"/>
</p:tagLst>
</file>

<file path=ppt/tags/tag8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begin{align}&#10;  \lim_{\forall\sigma_{b_i}\rightarrow 0} \mathbf{U} = \mathbf{C} \nonumber\\&#10;  \lim_{\forall\sigma_{b_i}\rightarrow 0} \mathbf{T} = \mathbf{D} \nonumber&#10;\end{align}&#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129.0002"/>
  <p:tag name="PICTUREFILESIZE" val="34163"/>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latexsym,amsfonts,amsmath,amssymb}&#10;\begin{document}&#10;$r(t)=s(t-t_0,\alpha)+n(t)$&#10;\end{document}&#10;"/>
  <p:tag name="EXTERNALNAME" val="txp_fig"/>
  <p:tag name="BLEND" val="False"/>
  <p:tag name="TRANSPARENT" val="False"/>
  <p:tag name="KEEPFILES" val="False"/>
  <p:tag name="DEBUGPAUSE" val="False"/>
  <p:tag name="RESOLUTION" val="2400"/>
  <p:tag name="TIMEOUT" val="(none)"/>
  <p:tag name="BOXWIDTH" val="579"/>
  <p:tag name="BOXHEIGHT" val="362"/>
  <p:tag name="BOXFONT" val="10"/>
  <p:tag name="BOXWRAP" val="False"/>
  <p:tag name="WORKAROUNDTRANSPARENCYBUG" val="False"/>
  <p:tag name="ALLOWFONTSUBSTITUTION" val="False"/>
  <p:tag name="BITMAPFORMAT" val="pngmono"/>
  <p:tag name="ORIGWIDTH" val="238.9805"/>
  <p:tag name="PICTUREFILESIZE" val="26137"/>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9357</TotalTime>
  <Words>8075</Words>
  <Application>Microsoft Office PowerPoint</Application>
  <PresentationFormat>On-screen Show (4:3)</PresentationFormat>
  <Paragraphs>427</Paragraphs>
  <Slides>35</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Pixel</vt:lpstr>
      <vt:lpstr>Clip</vt:lpstr>
      <vt:lpstr>Performance of  Time Delay Estimation and Range-Based Localization in Wireless Channels </vt:lpstr>
      <vt:lpstr>Outline</vt:lpstr>
      <vt:lpstr>Transceiver Localization in Wireless Systems</vt:lpstr>
      <vt:lpstr>Two-Stage Localization Schemes</vt:lpstr>
      <vt:lpstr>Time Delay Estimation</vt:lpstr>
      <vt:lpstr>Motivation on Developing Realistic TDE Bounds</vt:lpstr>
      <vt:lpstr>Motivation: Two fundamental topics</vt:lpstr>
      <vt:lpstr>Part I</vt:lpstr>
      <vt:lpstr>Review of ZZB: A Hypothesis Testing Approach</vt:lpstr>
      <vt:lpstr>Pulsed Signal and Channel Models</vt:lpstr>
      <vt:lpstr>Distributions of Received Signal</vt:lpstr>
      <vt:lpstr>Log-likelihood Ratio Test</vt:lpstr>
      <vt:lpstr>Efficiently Computing MGF</vt:lpstr>
      <vt:lpstr>Asymptotic Analysis</vt:lpstr>
      <vt:lpstr>Numerical Result: Typical ZZB Behavior</vt:lpstr>
      <vt:lpstr>ECRB and MAP</vt:lpstr>
      <vt:lpstr>Numerical Result: Compare ZZB, CRB, Estimators</vt:lpstr>
      <vt:lpstr>Case of Frequency Hopping Transmission</vt:lpstr>
      <vt:lpstr>Closed-Forms under Independent Flat-Fading</vt:lpstr>
      <vt:lpstr>Numerical Results - Frequency Diversity</vt:lpstr>
      <vt:lpstr>Performance Summary on the ZZBs</vt:lpstr>
      <vt:lpstr>Part II</vt:lpstr>
      <vt:lpstr>Assumptions on the Bias in Time Delay Estimation</vt:lpstr>
      <vt:lpstr>Model</vt:lpstr>
      <vt:lpstr>CRB</vt:lpstr>
      <vt:lpstr>Weighted Least-Square (WLS)</vt:lpstr>
      <vt:lpstr>Maximum-Likelihood (MLE)</vt:lpstr>
      <vt:lpstr>Error Analysis for MLE</vt:lpstr>
      <vt:lpstr>Numerical Results: Typical</vt:lpstr>
      <vt:lpstr>Numerical Results: Non-i.i.d Bias</vt:lpstr>
      <vt:lpstr>Numerical Results: Scatter Plots</vt:lpstr>
      <vt:lpstr>Conclusions and Contributions</vt:lpstr>
      <vt:lpstr>Conclusions and Contributions of Thesis</vt:lpstr>
      <vt:lpstr>Thank you!</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Multi-Cell Joint Detection for TD-SCDMA Receivers</dc:title>
  <dc:creator>Ning Liu</dc:creator>
  <cp:lastModifiedBy>Ning Liu</cp:lastModifiedBy>
  <cp:revision>871</cp:revision>
  <cp:lastPrinted>2010-09-03T00:55:52Z</cp:lastPrinted>
  <dcterms:created xsi:type="dcterms:W3CDTF">2005-11-06T06:22:06Z</dcterms:created>
  <dcterms:modified xsi:type="dcterms:W3CDTF">2010-09-03T16:44:25Z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