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4CA"/>
          </a:solidFill>
        </a:fill>
      </a:tcStyle>
    </a:wholeTbl>
    <a:band2H>
      <a:tcTxStyle/>
      <a:tcStyle>
        <a:tcBdr/>
        <a:fill>
          <a:solidFill>
            <a:srgbClr val="FBEB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DACD"/>
          </a:solidFill>
        </a:fill>
      </a:tcStyle>
    </a:wholeTbl>
    <a:band2H>
      <a:tcTxStyle/>
      <a:tcStyle>
        <a:tcBdr/>
        <a:fill>
          <a:solidFill>
            <a:srgbClr val="F6ED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3D3"/>
          </a:solidFill>
        </a:fill>
      </a:tcStyle>
    </a:wholeTbl>
    <a:band2H>
      <a:tcTxStyle/>
      <a:tcStyle>
        <a:tcBdr/>
        <a:fill>
          <a:solidFill>
            <a:srgbClr val="EFEA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Franklin Gothic Book"/>
      </a:defRPr>
    </a:lvl1pPr>
    <a:lvl2pPr indent="228600" latinLnBrk="0">
      <a:defRPr sz="1200">
        <a:latin typeface="+mj-lt"/>
        <a:ea typeface="+mj-ea"/>
        <a:cs typeface="+mj-cs"/>
        <a:sym typeface="Franklin Gothic Book"/>
      </a:defRPr>
    </a:lvl2pPr>
    <a:lvl3pPr indent="457200" latinLnBrk="0">
      <a:defRPr sz="1200">
        <a:latin typeface="+mj-lt"/>
        <a:ea typeface="+mj-ea"/>
        <a:cs typeface="+mj-cs"/>
        <a:sym typeface="Franklin Gothic Book"/>
      </a:defRPr>
    </a:lvl3pPr>
    <a:lvl4pPr indent="685800" latinLnBrk="0">
      <a:defRPr sz="1200">
        <a:latin typeface="+mj-lt"/>
        <a:ea typeface="+mj-ea"/>
        <a:cs typeface="+mj-cs"/>
        <a:sym typeface="Franklin Gothic Book"/>
      </a:defRPr>
    </a:lvl4pPr>
    <a:lvl5pPr indent="914400" latinLnBrk="0">
      <a:defRPr sz="1200">
        <a:latin typeface="+mj-lt"/>
        <a:ea typeface="+mj-ea"/>
        <a:cs typeface="+mj-cs"/>
        <a:sym typeface="Franklin Gothic Book"/>
      </a:defRPr>
    </a:lvl5pPr>
    <a:lvl6pPr indent="1143000" latinLnBrk="0">
      <a:defRPr sz="1200">
        <a:latin typeface="+mj-lt"/>
        <a:ea typeface="+mj-ea"/>
        <a:cs typeface="+mj-cs"/>
        <a:sym typeface="Franklin Gothic Book"/>
      </a:defRPr>
    </a:lvl6pPr>
    <a:lvl7pPr indent="1371600" latinLnBrk="0">
      <a:defRPr sz="1200">
        <a:latin typeface="+mj-lt"/>
        <a:ea typeface="+mj-ea"/>
        <a:cs typeface="+mj-cs"/>
        <a:sym typeface="Franklin Gothic Book"/>
      </a:defRPr>
    </a:lvl7pPr>
    <a:lvl8pPr indent="1600200" latinLnBrk="0">
      <a:defRPr sz="1200">
        <a:latin typeface="+mj-lt"/>
        <a:ea typeface="+mj-ea"/>
        <a:cs typeface="+mj-cs"/>
        <a:sym typeface="Franklin Gothic Book"/>
      </a:defRPr>
    </a:lvl8pPr>
    <a:lvl9pPr indent="1828800" latinLnBrk="0">
      <a:defRPr sz="1200">
        <a:latin typeface="+mj-lt"/>
        <a:ea typeface="+mj-ea"/>
        <a:cs typeface="+mj-cs"/>
        <a:sym typeface="Franklin Gothic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 spc="-50">
                <a:solidFill>
                  <a:srgbClr val="26262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00050" y="4645152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sz="2400" cap="all" spc="200">
                <a:solidFill>
                  <a:srgbClr val="000000"/>
                </a:solidFill>
              </a:defRPr>
            </a:lvl1pPr>
            <a:lvl2pPr marL="0" indent="457200">
              <a:buClrTx/>
              <a:buSzTx/>
              <a:buFontTx/>
              <a:buNone/>
              <a:defRPr sz="2400" cap="all" spc="200">
                <a:solidFill>
                  <a:srgbClr val="000000"/>
                </a:solidFill>
              </a:defRPr>
            </a:lvl2pPr>
            <a:lvl3pPr marL="0" indent="914400">
              <a:buClrTx/>
              <a:buSzTx/>
              <a:buFontTx/>
              <a:buNone/>
              <a:defRPr sz="2400" cap="all" spc="200"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FontTx/>
              <a:buNone/>
              <a:defRPr sz="2400" cap="all" spc="200"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FontTx/>
              <a:buNone/>
              <a:defRPr sz="2400" cap="all" spc="2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traight Connector 8"/>
          <p:cNvSpPr/>
          <p:nvPr/>
        </p:nvSpPr>
        <p:spPr>
          <a:xfrm>
            <a:off x="1207657" y="4474740"/>
            <a:ext cx="9875522" cy="1"/>
          </a:xfrm>
          <a:prstGeom prst="line">
            <a:avLst/>
          </a:prstGeom>
          <a:ln w="12700">
            <a:solidFill>
              <a:srgbClr val="40404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Picture Placeholder 2"/>
          <p:cNvSpPr>
            <a:spLocks noGrp="1"/>
          </p:cNvSpPr>
          <p:nvPr>
            <p:ph type="pic" idx="21"/>
          </p:nvPr>
        </p:nvSpPr>
        <p:spPr>
          <a:xfrm>
            <a:off x="14" y="0"/>
            <a:ext cx="12191987" cy="45783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1097278" y="4799362"/>
            <a:ext cx="10113646" cy="743683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spc="-5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97278" y="5715000"/>
            <a:ext cx="10113266" cy="609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0">
    <p:bg>
      <p:bgPr>
        <a:solidFill>
          <a:srgbClr val="D7D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Straight Connector 9"/>
          <p:cNvSpPr/>
          <p:nvPr/>
        </p:nvSpPr>
        <p:spPr>
          <a:xfrm>
            <a:off x="1193532" y="1897379"/>
            <a:ext cx="9966960" cy="1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 spc="-5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00050" y="4645152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sz="2400" cap="all" spc="2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FontTx/>
              <a:buNone/>
              <a:defRPr sz="2400" cap="all" spc="2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FontTx/>
              <a:buNone/>
              <a:defRPr sz="2400" cap="all" spc="2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FontTx/>
              <a:buNone/>
              <a:defRPr sz="2400" cap="all" spc="2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FontTx/>
              <a:buNone/>
              <a:defRPr sz="2400" cap="all" spc="2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traight Connector 8"/>
          <p:cNvSpPr/>
          <p:nvPr/>
        </p:nvSpPr>
        <p:spPr>
          <a:xfrm>
            <a:off x="1207657" y="4474740"/>
            <a:ext cx="9875522" cy="1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xfrm>
            <a:off x="1097280" y="2108200"/>
            <a:ext cx="10058401" cy="376089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 spc="-50">
                <a:solidFill>
                  <a:srgbClr val="26262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97280" y="4663440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sz="2400" cap="all" spc="200">
                <a:solidFill>
                  <a:srgbClr val="000000"/>
                </a:solidFill>
              </a:defRPr>
            </a:lvl1pPr>
            <a:lvl2pPr marL="0" indent="457200">
              <a:buClrTx/>
              <a:buSzTx/>
              <a:buFontTx/>
              <a:buNone/>
              <a:defRPr sz="2400" cap="all" spc="200">
                <a:solidFill>
                  <a:srgbClr val="000000"/>
                </a:solidFill>
              </a:defRPr>
            </a:lvl2pPr>
            <a:lvl3pPr marL="0" indent="914400">
              <a:buClrTx/>
              <a:buSzTx/>
              <a:buFontTx/>
              <a:buNone/>
              <a:defRPr sz="2400" cap="all" spc="200"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FontTx/>
              <a:buNone/>
              <a:defRPr sz="2400" cap="all" spc="200"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FontTx/>
              <a:buNone/>
              <a:defRPr sz="2400" cap="all" spc="2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traight Connector 8"/>
          <p:cNvSpPr/>
          <p:nvPr/>
        </p:nvSpPr>
        <p:spPr>
          <a:xfrm>
            <a:off x="1207657" y="4485132"/>
            <a:ext cx="9875522" cy="1"/>
          </a:xfrm>
          <a:prstGeom prst="line">
            <a:avLst/>
          </a:prstGeom>
          <a:ln w="12700">
            <a:solidFill>
              <a:srgbClr val="40404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97280" y="2120900"/>
            <a:ext cx="4639737" cy="374819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97280" y="2057400"/>
            <a:ext cx="4639737" cy="736282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>
              <a:buClrTx/>
              <a:buSzTx/>
              <a:buFontTx/>
              <a:buNone/>
              <a:defRPr sz="2000" cap="all">
                <a:solidFill>
                  <a:srgbClr val="000000"/>
                </a:solidFill>
              </a:defRPr>
            </a:lvl1pPr>
            <a:lvl2pPr marL="0" indent="457200">
              <a:buClrTx/>
              <a:buSzTx/>
              <a:buFontTx/>
              <a:buNone/>
              <a:defRPr sz="2000" cap="all">
                <a:solidFill>
                  <a:srgbClr val="000000"/>
                </a:solidFill>
              </a:defRPr>
            </a:lvl2pPr>
            <a:lvl3pPr marL="0" indent="914400">
              <a:buClrTx/>
              <a:buSzTx/>
              <a:buFontTx/>
              <a:buNone/>
              <a:defRPr sz="2000" cap="all"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FontTx/>
              <a:buNone/>
              <a:defRPr sz="2000" cap="all"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FontTx/>
              <a:buNone/>
              <a:defRPr sz="2000" cap="all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515944" y="2057400"/>
            <a:ext cx="4639737" cy="736282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0" indent="0">
              <a:buClrTx/>
              <a:buSzTx/>
              <a:buFontTx/>
              <a:buNone/>
              <a:defRPr sz="2000" cap="all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7"/>
          <p:cNvSpPr/>
          <p:nvPr/>
        </p:nvSpPr>
        <p:spPr>
          <a:xfrm>
            <a:off x="15" y="0"/>
            <a:ext cx="4654298" cy="68580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8" cy="2093976"/>
          </a:xfrm>
          <a:prstGeom prst="rect">
            <a:avLst/>
          </a:prstGeom>
        </p:spPr>
        <p:txBody>
          <a:bodyPr/>
          <a:lstStyle>
            <a:lvl1pPr>
              <a:defRPr sz="3600" spc="-5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458983" y="812798"/>
            <a:ext cx="5928345" cy="529475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3464" y="3043049"/>
            <a:ext cx="3517569" cy="3064506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9302A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6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Straight Connector 9"/>
          <p:cNvSpPr/>
          <p:nvPr/>
        </p:nvSpPr>
        <p:spPr>
          <a:xfrm>
            <a:off x="1193532" y="1897379"/>
            <a:ext cx="9966960" cy="1"/>
          </a:xfrm>
          <a:prstGeom prst="line">
            <a:avLst/>
          </a:prstGeom>
          <a:ln w="12700">
            <a:solidFill>
              <a:srgbClr val="40404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993581" y="6521602"/>
            <a:ext cx="217120" cy="21559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-49" baseline="0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-49" baseline="0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-49" baseline="0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-49" baseline="0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-49" baseline="0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-49" baseline="0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-49" baseline="0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-49" baseline="0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-49" baseline="0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9pPr>
    </p:titleStyle>
    <p:bodyStyle>
      <a:lvl1pPr marL="91439" marR="0" indent="-91439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 "/>
        <a:tabLst/>
        <a:defRPr sz="19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1pPr>
      <a:lvl2pPr marL="405563" marR="0" indent="-204395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19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2pPr>
      <a:lvl3pPr marL="651334" marR="0" indent="-267286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19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3pPr>
      <a:lvl4pPr marL="834214" marR="0" indent="-267286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19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4pPr>
      <a:lvl5pPr marL="1017094" marR="0" indent="-267286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19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5pPr>
      <a:lvl6pPr marL="1181642" marR="0" indent="-310242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19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6pPr>
      <a:lvl7pPr marL="1381642" marR="0" indent="-310242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19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7pPr>
      <a:lvl8pPr marL="1581642" marR="0" indent="-310242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19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8pPr>
      <a:lvl9pPr marL="1781642" marR="0" indent="-310242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19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32"/>
          <p:cNvSpPr/>
          <p:nvPr/>
        </p:nvSpPr>
        <p:spPr>
          <a:xfrm>
            <a:off x="0" y="-1"/>
            <a:ext cx="12188728" cy="685897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Rectangle 34"/>
          <p:cNvSpPr/>
          <p:nvPr/>
        </p:nvSpPr>
        <p:spPr>
          <a:xfrm>
            <a:off x="7912606" y="1238441"/>
            <a:ext cx="3635927" cy="4355753"/>
          </a:xfrm>
          <a:prstGeom prst="rect">
            <a:avLst/>
          </a:prstGeom>
          <a:solidFill>
            <a:srgbClr val="000000">
              <a:alpha val="8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Title 1"/>
          <p:cNvSpPr txBox="1">
            <a:spLocks noGrp="1"/>
          </p:cNvSpPr>
          <p:nvPr>
            <p:ph type="title"/>
          </p:nvPr>
        </p:nvSpPr>
        <p:spPr>
          <a:xfrm>
            <a:off x="7934621" y="753384"/>
            <a:ext cx="3745655" cy="874245"/>
          </a:xfrm>
          <a:prstGeom prst="rect">
            <a:avLst/>
          </a:prstGeom>
        </p:spPr>
        <p:txBody>
          <a:bodyPr/>
          <a:lstStyle>
            <a:lvl1pPr>
              <a:defRPr sz="2400" b="1" spc="-100"/>
            </a:lvl1pPr>
          </a:lstStyle>
          <a:p>
            <a:r>
              <a:t>Mango python and theholyflask</a:t>
            </a:r>
          </a:p>
        </p:txBody>
      </p:sp>
      <p:sp>
        <p:nvSpPr>
          <p:cNvPr id="119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8158013" y="4590629"/>
            <a:ext cx="3640261" cy="774187"/>
          </a:xfrm>
          <a:prstGeom prst="rect">
            <a:avLst/>
          </a:prstGeom>
        </p:spPr>
        <p:txBody>
          <a:bodyPr/>
          <a:lstStyle/>
          <a:p>
            <a:pPr defTabSz="859536">
              <a:lnSpc>
                <a:spcPct val="100000"/>
              </a:lnSpc>
              <a:spcBef>
                <a:spcPts val="1100"/>
              </a:spcBef>
              <a:defRPr sz="1504" spc="188"/>
            </a:pPr>
            <a:r>
              <a:t>Jesse Perez, Yi Huang, Drew</a:t>
            </a:r>
          </a:p>
          <a:p>
            <a:pPr defTabSz="859536">
              <a:lnSpc>
                <a:spcPct val="100000"/>
              </a:lnSpc>
              <a:spcBef>
                <a:spcPts val="1100"/>
              </a:spcBef>
              <a:defRPr sz="1504" spc="188"/>
            </a:pPr>
            <a:r>
              <a:t>Williams, Nashra Khan</a:t>
            </a:r>
          </a:p>
        </p:txBody>
      </p:sp>
      <p:sp>
        <p:nvSpPr>
          <p:cNvPr id="120" name="Straight Connector 36"/>
          <p:cNvSpPr/>
          <p:nvPr/>
        </p:nvSpPr>
        <p:spPr>
          <a:xfrm>
            <a:off x="8176090" y="4508518"/>
            <a:ext cx="3108961" cy="1"/>
          </a:xfrm>
          <a:prstGeom prst="line">
            <a:avLst/>
          </a:prstGeom>
          <a:ln w="19050">
            <a:solidFill>
              <a:srgbClr val="F6A21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Rectangle 38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TextBox 5"/>
          <p:cNvSpPr txBox="1"/>
          <p:nvPr/>
        </p:nvSpPr>
        <p:spPr>
          <a:xfrm>
            <a:off x="8076764" y="1810412"/>
            <a:ext cx="3136731" cy="69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A Deep dive into the world of Finance.</a:t>
            </a:r>
          </a:p>
        </p:txBody>
      </p:sp>
      <p:sp>
        <p:nvSpPr>
          <p:cNvPr id="123" name="TextBox 6"/>
          <p:cNvSpPr txBox="1"/>
          <p:nvPr/>
        </p:nvSpPr>
        <p:spPr>
          <a:xfrm>
            <a:off x="8076764" y="2821944"/>
            <a:ext cx="2885441" cy="819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Wall Street vs Cryptocurrency</a:t>
            </a:r>
          </a:p>
        </p:txBody>
      </p:sp>
      <p:pic>
        <p:nvPicPr>
          <p:cNvPr id="124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23" y="432949"/>
            <a:ext cx="7255838" cy="56089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99"/>
            </a:lvl1pPr>
          </a:lstStyle>
          <a:p>
            <a:r>
              <a:t>Our Data</a:t>
            </a:r>
          </a:p>
        </p:txBody>
      </p:sp>
      <p:sp>
        <p:nvSpPr>
          <p:cNvPr id="12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Stocks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S&amp;P 500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Crypto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Top 100 cryptos on Yahoo Finance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of Interest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 year span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Closing Price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99"/>
            </a:lvl1pPr>
          </a:lstStyle>
          <a:p>
            <a:r>
              <a:t>Technical Developments</a:t>
            </a:r>
          </a:p>
        </p:txBody>
      </p:sp>
      <p:sp>
        <p:nvSpPr>
          <p:cNvPr id="13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2608" lvl="1" indent="-91440">
              <a:buChar char=" "/>
              <a:defRPr b="1"/>
            </a:pPr>
            <a:r>
              <a:t>Backend</a:t>
            </a:r>
          </a:p>
          <a:p>
            <a:pPr marL="292608" lvl="1" indent="-91440">
              <a:buChar char=" "/>
            </a:pPr>
            <a:r>
              <a:t>sqlite database, cleaned and developed using Jupyter notebook, SQLAlchemy, SQLite3</a:t>
            </a:r>
          </a:p>
          <a:p>
            <a:pPr marL="292608" lvl="1" indent="-91440">
              <a:buChar char=" "/>
            </a:pPr>
            <a:r>
              <a:t>Flask app serves our data via several routes allowing devs to access tickers by Sector (Category), Date, or Name</a:t>
            </a:r>
          </a:p>
          <a:p>
            <a:pPr marL="292608" lvl="1" indent="-91440">
              <a:buChar char=" "/>
            </a:pPr>
            <a:r>
              <a:rPr b="1"/>
              <a:t>Frontend</a:t>
            </a:r>
            <a:r>
              <a:t> </a:t>
            </a:r>
          </a:p>
          <a:p>
            <a:pPr marL="292608" lvl="1" indent="-91440">
              <a:buChar char=" "/>
            </a:pPr>
            <a:r>
              <a:t>Bootstrap, D3, ObservableHQ add-ons (D3), Plotly</a:t>
            </a:r>
          </a:p>
          <a:p>
            <a:pPr marL="292608" lvl="1" indent="-91440">
              <a:buChar char=" "/>
            </a:pPr>
            <a:r>
              <a:t>ObservableHQ add-ons: Multiline chart, Tree map, Bubble chart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RetrospectVTI">
  <a:themeElements>
    <a:clrScheme name="1_RetrospectVTI">
      <a:dk1>
        <a:srgbClr val="000000"/>
      </a:dk1>
      <a:lt1>
        <a:srgbClr val="D7DACD"/>
      </a:lt1>
      <a:dk2>
        <a:srgbClr val="A7A7A7"/>
      </a:dk2>
      <a:lt2>
        <a:srgbClr val="535353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0000FF"/>
      </a:hlink>
      <a:folHlink>
        <a:srgbClr val="FF00FF"/>
      </a:folHlink>
    </a:clrScheme>
    <a:fontScheme name="1_RetrospectVTI">
      <a:majorFont>
        <a:latin typeface="Franklin Gothic Book"/>
        <a:ea typeface="Franklin Gothic Book"/>
        <a:cs typeface="Franklin Gothic Book"/>
      </a:majorFont>
      <a:minorFont>
        <a:latin typeface="Helvetica"/>
        <a:ea typeface="Helvetica"/>
        <a:cs typeface="Helvetica"/>
      </a:minorFont>
    </a:fontScheme>
    <a:fmtScheme name="1_Retrospect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RetrospectVTI">
  <a:themeElements>
    <a:clrScheme name="1_Retrospect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0000FF"/>
      </a:hlink>
      <a:folHlink>
        <a:srgbClr val="FF00FF"/>
      </a:folHlink>
    </a:clrScheme>
    <a:fontScheme name="1_RetrospectVTI">
      <a:majorFont>
        <a:latin typeface="Franklin Gothic Book"/>
        <a:ea typeface="Franklin Gothic Book"/>
        <a:cs typeface="Franklin Gothic Book"/>
      </a:majorFont>
      <a:minorFont>
        <a:latin typeface="Helvetica"/>
        <a:ea typeface="Helvetica"/>
        <a:cs typeface="Helvetica"/>
      </a:minorFont>
    </a:fontScheme>
    <a:fmtScheme name="1_Retrospect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Franklin Gothic Book</vt:lpstr>
      <vt:lpstr>1_RetrospectVTI</vt:lpstr>
      <vt:lpstr>Mango python and theholyflask</vt:lpstr>
      <vt:lpstr>Our Data</vt:lpstr>
      <vt:lpstr>Technical Developments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Mango python and theholyflask</dc:title>
  <cp:lastModifiedBy>Yi Huang</cp:lastModifiedBy>
  <cp:revision>1</cp:revision>
  <dcterms:modified xsi:type="dcterms:W3CDTF">2022-07-16T13:28:12Z</dcterms:modified>
</cp:coreProperties>
</file>