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4CA"/>
          </a:solidFill>
        </a:fill>
      </a:tcStyle>
    </a:wholeTbl>
    <a:band2H>
      <a:tcTxStyle/>
      <a:tcStyle>
        <a:tcBdr/>
        <a:fill>
          <a:solidFill>
            <a:srgbClr val="FB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ACD"/>
          </a:solidFill>
        </a:fill>
      </a:tcStyle>
    </a:wholeTbl>
    <a:band2H>
      <a:tcTxStyle/>
      <a:tcStyle>
        <a:tcBdr/>
        <a:fill>
          <a:solidFill>
            <a:srgbClr val="F6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3D3"/>
          </a:solidFill>
        </a:fill>
      </a:tcStyle>
    </a:wholeTbl>
    <a:band2H>
      <a:tcTxStyle/>
      <a:tcStyle>
        <a:tcBdr/>
        <a:fill>
          <a:solidFill>
            <a:srgbClr val="EF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Franklin Gothic Book"/>
      </a:defRPr>
    </a:lvl1pPr>
    <a:lvl2pPr indent="228600" latinLnBrk="0">
      <a:defRPr sz="1200">
        <a:latin typeface="+mj-lt"/>
        <a:ea typeface="+mj-ea"/>
        <a:cs typeface="+mj-cs"/>
        <a:sym typeface="Franklin Gothic Book"/>
      </a:defRPr>
    </a:lvl2pPr>
    <a:lvl3pPr indent="457200" latinLnBrk="0">
      <a:defRPr sz="1200">
        <a:latin typeface="+mj-lt"/>
        <a:ea typeface="+mj-ea"/>
        <a:cs typeface="+mj-cs"/>
        <a:sym typeface="Franklin Gothic Book"/>
      </a:defRPr>
    </a:lvl3pPr>
    <a:lvl4pPr indent="685800" latinLnBrk="0">
      <a:defRPr sz="1200">
        <a:latin typeface="+mj-lt"/>
        <a:ea typeface="+mj-ea"/>
        <a:cs typeface="+mj-cs"/>
        <a:sym typeface="Franklin Gothic Book"/>
      </a:defRPr>
    </a:lvl4pPr>
    <a:lvl5pPr indent="914400" latinLnBrk="0">
      <a:defRPr sz="1200">
        <a:latin typeface="+mj-lt"/>
        <a:ea typeface="+mj-ea"/>
        <a:cs typeface="+mj-cs"/>
        <a:sym typeface="Franklin Gothic Book"/>
      </a:defRPr>
    </a:lvl5pPr>
    <a:lvl6pPr indent="1143000" latinLnBrk="0">
      <a:defRPr sz="1200">
        <a:latin typeface="+mj-lt"/>
        <a:ea typeface="+mj-ea"/>
        <a:cs typeface="+mj-cs"/>
        <a:sym typeface="Franklin Gothic Book"/>
      </a:defRPr>
    </a:lvl6pPr>
    <a:lvl7pPr indent="1371600" latinLnBrk="0">
      <a:defRPr sz="1200">
        <a:latin typeface="+mj-lt"/>
        <a:ea typeface="+mj-ea"/>
        <a:cs typeface="+mj-cs"/>
        <a:sym typeface="Franklin Gothic Book"/>
      </a:defRPr>
    </a:lvl7pPr>
    <a:lvl8pPr indent="1600200" latinLnBrk="0">
      <a:defRPr sz="1200">
        <a:latin typeface="+mj-lt"/>
        <a:ea typeface="+mj-ea"/>
        <a:cs typeface="+mj-cs"/>
        <a:sym typeface="Franklin Gothic Book"/>
      </a:defRPr>
    </a:lvl8pPr>
    <a:lvl9pPr indent="1828800" latinLnBrk="0">
      <a:defRPr sz="12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Picture Placeholder 2"/>
          <p:cNvSpPr>
            <a:spLocks noGrp="1"/>
          </p:cNvSpPr>
          <p:nvPr>
            <p:ph type="pic" idx="21"/>
          </p:nvPr>
        </p:nvSpPr>
        <p:spPr>
          <a:xfrm>
            <a:off x="14" y="0"/>
            <a:ext cx="12191987" cy="4578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097278" y="4799362"/>
            <a:ext cx="10113646" cy="743683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78" y="5715000"/>
            <a:ext cx="10113266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">
    <p:bg>
      <p:bgPr>
        <a:solidFill>
          <a:srgbClr val="D7D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 spc="-5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663440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traight Connector 8"/>
          <p:cNvSpPr/>
          <p:nvPr/>
        </p:nvSpPr>
        <p:spPr>
          <a:xfrm>
            <a:off x="1207657" y="4485132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97280" y="2120900"/>
            <a:ext cx="4639737" cy="37481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515944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sz="2000" cap="all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15" y="0"/>
            <a:ext cx="4654298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8" cy="2093976"/>
          </a:xfrm>
          <a:prstGeom prst="rect">
            <a:avLst/>
          </a:prstGeom>
        </p:spPr>
        <p:txBody>
          <a:bodyPr/>
          <a:lstStyle>
            <a:lvl1pPr>
              <a:defRPr sz="3600" spc="-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58983" y="812798"/>
            <a:ext cx="5928345" cy="529475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3464" y="3043049"/>
            <a:ext cx="3517569" cy="306450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3581" y="6521602"/>
            <a:ext cx="217120" cy="2155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-49" baseline="0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91439" marR="0" indent="-91439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1pPr>
      <a:lvl2pPr marL="405563" marR="0" indent="-204395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2pPr>
      <a:lvl3pPr marL="65133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3pPr>
      <a:lvl4pPr marL="83421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4pPr>
      <a:lvl5pPr marL="101709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5pPr>
      <a:lvl6pPr marL="11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6pPr>
      <a:lvl7pPr marL="13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7pPr>
      <a:lvl8pPr marL="15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8pPr>
      <a:lvl9pPr marL="17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19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2"/>
          <p:cNvSpPr/>
          <p:nvPr/>
        </p:nvSpPr>
        <p:spPr>
          <a:xfrm>
            <a:off x="0" y="-1"/>
            <a:ext cx="12188728" cy="685897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ectangle 34"/>
          <p:cNvSpPr/>
          <p:nvPr/>
        </p:nvSpPr>
        <p:spPr>
          <a:xfrm>
            <a:off x="7912606" y="1238441"/>
            <a:ext cx="3635927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934621" y="753384"/>
            <a:ext cx="3745655" cy="874245"/>
          </a:xfrm>
          <a:prstGeom prst="rect">
            <a:avLst/>
          </a:prstGeom>
        </p:spPr>
        <p:txBody>
          <a:bodyPr/>
          <a:lstStyle>
            <a:lvl1pPr>
              <a:defRPr sz="2400" b="1" spc="-100"/>
            </a:lvl1pPr>
          </a:lstStyle>
          <a:p>
            <a:r>
              <a:t>Mango python and theholyflask</a:t>
            </a:r>
          </a:p>
        </p:txBody>
      </p:sp>
      <p:sp>
        <p:nvSpPr>
          <p:cNvPr id="119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8158013" y="4590629"/>
            <a:ext cx="3640261" cy="774187"/>
          </a:xfrm>
          <a:prstGeom prst="rect">
            <a:avLst/>
          </a:prstGeom>
        </p:spPr>
        <p:txBody>
          <a:bodyPr/>
          <a:lstStyle/>
          <a:p>
            <a:pPr defTabSz="859536">
              <a:lnSpc>
                <a:spcPct val="100000"/>
              </a:lnSpc>
              <a:spcBef>
                <a:spcPts val="1100"/>
              </a:spcBef>
              <a:defRPr sz="1504" spc="188"/>
            </a:pPr>
            <a:r>
              <a:t>Jesse Perez, Yi Huang, Drew</a:t>
            </a:r>
          </a:p>
          <a:p>
            <a:pPr defTabSz="859536">
              <a:lnSpc>
                <a:spcPct val="100000"/>
              </a:lnSpc>
              <a:spcBef>
                <a:spcPts val="1100"/>
              </a:spcBef>
              <a:defRPr sz="1504" spc="188"/>
            </a:pPr>
            <a:r>
              <a:t>Williams, Nashra Khan</a:t>
            </a:r>
          </a:p>
        </p:txBody>
      </p:sp>
      <p:sp>
        <p:nvSpPr>
          <p:cNvPr id="120" name="Straight Connector 36"/>
          <p:cNvSpPr/>
          <p:nvPr/>
        </p:nvSpPr>
        <p:spPr>
          <a:xfrm>
            <a:off x="8176090" y="4508518"/>
            <a:ext cx="3108961" cy="1"/>
          </a:xfrm>
          <a:prstGeom prst="line">
            <a:avLst/>
          </a:prstGeom>
          <a:ln w="19050">
            <a:solidFill>
              <a:srgbClr val="F6A21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3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Box 5"/>
          <p:cNvSpPr txBox="1"/>
          <p:nvPr/>
        </p:nvSpPr>
        <p:spPr>
          <a:xfrm>
            <a:off x="8076764" y="1810412"/>
            <a:ext cx="3136731" cy="6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A Deep dive into the world of Finance.</a:t>
            </a:r>
          </a:p>
        </p:txBody>
      </p:sp>
      <p:sp>
        <p:nvSpPr>
          <p:cNvPr id="123" name="TextBox 6"/>
          <p:cNvSpPr txBox="1"/>
          <p:nvPr/>
        </p:nvSpPr>
        <p:spPr>
          <a:xfrm>
            <a:off x="8076764" y="2821944"/>
            <a:ext cx="2885441" cy="819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Wall Street vs Cryptocurrency</a:t>
            </a:r>
          </a:p>
        </p:txBody>
      </p:sp>
      <p:pic>
        <p:nvPicPr>
          <p:cNvPr id="12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3" y="432949"/>
            <a:ext cx="7255838" cy="5608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r>
              <a:t>Our Data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S&amp;P 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Crypto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100 cryptos on Yahoo 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of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 year span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Closing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r>
              <a:t>Technical Developments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8" lvl="1" indent="-91440">
              <a:buChar char=" "/>
              <a:defRPr b="1"/>
            </a:pPr>
            <a:r>
              <a:rPr dirty="0"/>
              <a:t>Backend</a:t>
            </a:r>
          </a:p>
          <a:p>
            <a:pPr marL="292608" lvl="1" indent="-91440">
              <a:buChar char=" "/>
            </a:pPr>
            <a:r>
              <a:rPr dirty="0" err="1"/>
              <a:t>sqlite</a:t>
            </a:r>
            <a:r>
              <a:rPr dirty="0"/>
              <a:t> database, cleaned and developed using </a:t>
            </a:r>
            <a:r>
              <a:rPr dirty="0" err="1"/>
              <a:t>Jupyter</a:t>
            </a:r>
            <a:r>
              <a:rPr dirty="0"/>
              <a:t> notebook, </a:t>
            </a:r>
            <a:r>
              <a:rPr dirty="0" err="1"/>
              <a:t>SQLAlchemy</a:t>
            </a:r>
            <a:r>
              <a:rPr dirty="0"/>
              <a:t>, SQLite3</a:t>
            </a:r>
          </a:p>
          <a:p>
            <a:pPr marL="292608" lvl="1" indent="-91440">
              <a:buChar char=" "/>
            </a:pPr>
            <a:r>
              <a:rPr dirty="0"/>
              <a:t>Flask app serves our data via several routes allowing </a:t>
            </a:r>
            <a:r>
              <a:rPr dirty="0" err="1"/>
              <a:t>devs</a:t>
            </a:r>
            <a:r>
              <a:rPr dirty="0"/>
              <a:t> to access tickers by Sector (Category), Date, or Name</a:t>
            </a:r>
          </a:p>
          <a:p>
            <a:pPr marL="292608" lvl="1" indent="-91440">
              <a:buChar char=" "/>
            </a:pPr>
            <a:r>
              <a:rPr b="1" dirty="0"/>
              <a:t>Frontend</a:t>
            </a:r>
            <a:r>
              <a:rPr dirty="0"/>
              <a:t> </a:t>
            </a:r>
          </a:p>
          <a:p>
            <a:pPr marL="292608" lvl="1" indent="-91440">
              <a:buChar char=" "/>
            </a:pPr>
            <a:r>
              <a:rPr dirty="0"/>
              <a:t>Bootstrap, D3, </a:t>
            </a:r>
            <a:r>
              <a:rPr dirty="0" err="1"/>
              <a:t>ObservableHQ</a:t>
            </a:r>
            <a:r>
              <a:rPr dirty="0"/>
              <a:t> add-ons (D3), </a:t>
            </a:r>
            <a:r>
              <a:rPr dirty="0" err="1"/>
              <a:t>Plotly</a:t>
            </a:r>
            <a:endParaRPr dirty="0"/>
          </a:p>
          <a:p>
            <a:pPr marL="292608" lvl="1" indent="-91440">
              <a:buChar char=" "/>
            </a:pPr>
            <a:r>
              <a:rPr dirty="0" err="1"/>
              <a:t>ObservableHQ</a:t>
            </a:r>
            <a:r>
              <a:rPr dirty="0"/>
              <a:t> add-ons: Multiline chart, Tree map, Bubble chart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RetrospectVTI">
  <a:themeElements>
    <a:clrScheme name="1_RetrospectVTI">
      <a:dk1>
        <a:srgbClr val="000000"/>
      </a:dk1>
      <a:lt1>
        <a:srgbClr val="D7DACD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RetrospectVTI">
  <a:themeElements>
    <a:clrScheme name="1_Retrospec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Mango python and theholyflask</vt:lpstr>
      <vt:lpstr>Our Data</vt:lpstr>
      <vt:lpstr>Technical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python and theholyflask</dc:title>
  <cp:lastModifiedBy>Yi Huang</cp:lastModifiedBy>
  <cp:revision>1</cp:revision>
  <dcterms:modified xsi:type="dcterms:W3CDTF">2022-07-16T13:33:12Z</dcterms:modified>
</cp:coreProperties>
</file>