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Iv0Do/Bbxspt2im7Wu8Bfuu38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6416040" y="4434840"/>
            <a:ext cx="4941771" cy="1122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6416041" y="5586890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8" name="Google Shape;18;p15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4"/>
          <p:cNvSpPr txBox="1"/>
          <p:nvPr>
            <p:ph type="title"/>
          </p:nvPr>
        </p:nvSpPr>
        <p:spPr>
          <a:xfrm>
            <a:off x="4657724" y="2809875"/>
            <a:ext cx="6696075" cy="190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" type="subTitle"/>
          </p:nvPr>
        </p:nvSpPr>
        <p:spPr>
          <a:xfrm>
            <a:off x="4657725" y="5028803"/>
            <a:ext cx="6696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>
                <a:solidFill>
                  <a:srgbClr val="757070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9" name="Google Shape;79;p24"/>
          <p:cNvSpPr txBox="1"/>
          <p:nvPr>
            <p:ph idx="10" type="dt"/>
          </p:nvPr>
        </p:nvSpPr>
        <p:spPr>
          <a:xfrm>
            <a:off x="4676774" y="6356350"/>
            <a:ext cx="1695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1" type="ftr"/>
          </p:nvPr>
        </p:nvSpPr>
        <p:spPr>
          <a:xfrm>
            <a:off x="6743699" y="6356350"/>
            <a:ext cx="2543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2" type="sldNum"/>
          </p:nvPr>
        </p:nvSpPr>
        <p:spPr>
          <a:xfrm>
            <a:off x="9658350" y="6356350"/>
            <a:ext cx="1695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2" name="Google Shape;82;p24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4 People">
  <p:cSld name="Team Slide 4 People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/>
          <p:nvPr>
            <p:ph idx="2" type="pic"/>
          </p:nvPr>
        </p:nvSpPr>
        <p:spPr>
          <a:xfrm>
            <a:off x="1487181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6" name="Google Shape;86;p25"/>
          <p:cNvSpPr txBox="1"/>
          <p:nvPr>
            <p:ph idx="1" type="body"/>
          </p:nvPr>
        </p:nvSpPr>
        <p:spPr>
          <a:xfrm>
            <a:off x="1228568" y="5084524"/>
            <a:ext cx="2317707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7" name="Google Shape;87;p25"/>
          <p:cNvSpPr txBox="1"/>
          <p:nvPr>
            <p:ph idx="3" type="body"/>
          </p:nvPr>
        </p:nvSpPr>
        <p:spPr>
          <a:xfrm>
            <a:off x="1487181" y="5464114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25"/>
          <p:cNvSpPr/>
          <p:nvPr>
            <p:ph idx="4" type="pic"/>
          </p:nvPr>
        </p:nvSpPr>
        <p:spPr>
          <a:xfrm>
            <a:off x="3836914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9" name="Google Shape;89;p25"/>
          <p:cNvSpPr txBox="1"/>
          <p:nvPr>
            <p:ph idx="5" type="body"/>
          </p:nvPr>
        </p:nvSpPr>
        <p:spPr>
          <a:xfrm>
            <a:off x="3578300" y="5084524"/>
            <a:ext cx="233081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25"/>
          <p:cNvSpPr txBox="1"/>
          <p:nvPr>
            <p:ph idx="6" type="body"/>
          </p:nvPr>
        </p:nvSpPr>
        <p:spPr>
          <a:xfrm>
            <a:off x="3836913" y="5478796"/>
            <a:ext cx="1855949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1" name="Google Shape;91;p25"/>
          <p:cNvSpPr/>
          <p:nvPr>
            <p:ph idx="7" type="pic"/>
          </p:nvPr>
        </p:nvSpPr>
        <p:spPr>
          <a:xfrm>
            <a:off x="632757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2" name="Google Shape;92;p25"/>
          <p:cNvSpPr txBox="1"/>
          <p:nvPr>
            <p:ph idx="8" type="body"/>
          </p:nvPr>
        </p:nvSpPr>
        <p:spPr>
          <a:xfrm>
            <a:off x="6068964" y="5084524"/>
            <a:ext cx="2317707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3" name="Google Shape;93;p25"/>
          <p:cNvSpPr txBox="1"/>
          <p:nvPr>
            <p:ph idx="9" type="body"/>
          </p:nvPr>
        </p:nvSpPr>
        <p:spPr>
          <a:xfrm>
            <a:off x="6327577" y="5478796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4" name="Google Shape;94;p25"/>
          <p:cNvSpPr/>
          <p:nvPr>
            <p:ph idx="13" type="pic"/>
          </p:nvPr>
        </p:nvSpPr>
        <p:spPr>
          <a:xfrm>
            <a:off x="874745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5" name="Google Shape;95;p25"/>
          <p:cNvSpPr txBox="1"/>
          <p:nvPr>
            <p:ph idx="14" type="body"/>
          </p:nvPr>
        </p:nvSpPr>
        <p:spPr>
          <a:xfrm>
            <a:off x="8488845" y="5084524"/>
            <a:ext cx="231770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6" name="Google Shape;96;p25"/>
          <p:cNvSpPr txBox="1"/>
          <p:nvPr>
            <p:ph idx="15" type="body"/>
          </p:nvPr>
        </p:nvSpPr>
        <p:spPr>
          <a:xfrm>
            <a:off x="8747458" y="5464114"/>
            <a:ext cx="184551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0" name="Google Shape;100;p25"/>
          <p:cNvGrpSpPr/>
          <p:nvPr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1" name="Google Shape;101;p25"/>
            <p:cNvCxnSpPr/>
            <p:nvPr/>
          </p:nvCxnSpPr>
          <p:spPr>
            <a:xfrm rot="10800000">
              <a:off x="7334250" y="0"/>
              <a:ext cx="485775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25"/>
            <p:cNvCxnSpPr/>
            <p:nvPr/>
          </p:nvCxnSpPr>
          <p:spPr>
            <a:xfrm>
              <a:off x="11487150" y="0"/>
              <a:ext cx="704850" cy="17240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6"/>
          <p:cNvGrpSpPr/>
          <p:nvPr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05" name="Google Shape;105;p2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473953"/>
              <a:ext cx="2057400" cy="164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" name="Google Shape;107;p26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1500168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26"/>
          <p:cNvSpPr txBox="1"/>
          <p:nvPr>
            <p:ph idx="3" type="body"/>
          </p:nvPr>
        </p:nvSpPr>
        <p:spPr>
          <a:xfrm>
            <a:off x="1500168" y="3809747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1" name="Google Shape;111;p26"/>
          <p:cNvSpPr/>
          <p:nvPr>
            <p:ph idx="4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2" name="Google Shape;112;p26"/>
          <p:cNvSpPr txBox="1"/>
          <p:nvPr>
            <p:ph idx="5" type="body"/>
          </p:nvPr>
        </p:nvSpPr>
        <p:spPr>
          <a:xfrm>
            <a:off x="3849262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26"/>
          <p:cNvSpPr txBox="1"/>
          <p:nvPr>
            <p:ph idx="6" type="body"/>
          </p:nvPr>
        </p:nvSpPr>
        <p:spPr>
          <a:xfrm>
            <a:off x="3849262" y="3809747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26"/>
          <p:cNvSpPr/>
          <p:nvPr>
            <p:ph idx="7" type="pic"/>
          </p:nvPr>
        </p:nvSpPr>
        <p:spPr>
          <a:xfrm>
            <a:off x="665558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5" name="Google Shape;115;p26"/>
          <p:cNvSpPr txBox="1"/>
          <p:nvPr>
            <p:ph idx="8" type="body"/>
          </p:nvPr>
        </p:nvSpPr>
        <p:spPr>
          <a:xfrm>
            <a:off x="6198355" y="3654378"/>
            <a:ext cx="2105135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26"/>
          <p:cNvSpPr txBox="1"/>
          <p:nvPr>
            <p:ph idx="9" type="body"/>
          </p:nvPr>
        </p:nvSpPr>
        <p:spPr>
          <a:xfrm>
            <a:off x="6095999" y="3809747"/>
            <a:ext cx="2299855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26"/>
          <p:cNvSpPr/>
          <p:nvPr>
            <p:ph idx="13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8" name="Google Shape;118;p26"/>
          <p:cNvSpPr txBox="1"/>
          <p:nvPr>
            <p:ph idx="14" type="body"/>
          </p:nvPr>
        </p:nvSpPr>
        <p:spPr>
          <a:xfrm>
            <a:off x="8759806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26"/>
          <p:cNvSpPr txBox="1"/>
          <p:nvPr>
            <p:ph idx="15" type="body"/>
          </p:nvPr>
        </p:nvSpPr>
        <p:spPr>
          <a:xfrm>
            <a:off x="8744480" y="3809747"/>
            <a:ext cx="184412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26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1" name="Google Shape;121;p26"/>
          <p:cNvSpPr txBox="1"/>
          <p:nvPr>
            <p:ph idx="17" type="body"/>
          </p:nvPr>
        </p:nvSpPr>
        <p:spPr>
          <a:xfrm>
            <a:off x="1500168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26"/>
          <p:cNvSpPr txBox="1"/>
          <p:nvPr>
            <p:ph idx="18" type="body"/>
          </p:nvPr>
        </p:nvSpPr>
        <p:spPr>
          <a:xfrm>
            <a:off x="1500168" y="5668583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3" name="Google Shape;123;p26"/>
          <p:cNvSpPr/>
          <p:nvPr>
            <p:ph idx="19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4" name="Google Shape;124;p26"/>
          <p:cNvSpPr txBox="1"/>
          <p:nvPr>
            <p:ph idx="20" type="body"/>
          </p:nvPr>
        </p:nvSpPr>
        <p:spPr>
          <a:xfrm>
            <a:off x="3849262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26"/>
          <p:cNvSpPr txBox="1"/>
          <p:nvPr>
            <p:ph idx="21" type="body"/>
          </p:nvPr>
        </p:nvSpPr>
        <p:spPr>
          <a:xfrm>
            <a:off x="3849262" y="5668583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26"/>
          <p:cNvSpPr/>
          <p:nvPr>
            <p:ph idx="22" type="pic"/>
          </p:nvPr>
        </p:nvSpPr>
        <p:spPr>
          <a:xfrm>
            <a:off x="665558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7" name="Google Shape;127;p26"/>
          <p:cNvSpPr txBox="1"/>
          <p:nvPr>
            <p:ph idx="23" type="body"/>
          </p:nvPr>
        </p:nvSpPr>
        <p:spPr>
          <a:xfrm>
            <a:off x="633992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26"/>
          <p:cNvSpPr txBox="1"/>
          <p:nvPr>
            <p:ph idx="24" type="body"/>
          </p:nvPr>
        </p:nvSpPr>
        <p:spPr>
          <a:xfrm>
            <a:off x="6339926" y="5668583"/>
            <a:ext cx="1813474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26"/>
          <p:cNvSpPr/>
          <p:nvPr>
            <p:ph idx="25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0" name="Google Shape;130;p26"/>
          <p:cNvSpPr txBox="1"/>
          <p:nvPr>
            <p:ph idx="26" type="body"/>
          </p:nvPr>
        </p:nvSpPr>
        <p:spPr>
          <a:xfrm>
            <a:off x="875980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26"/>
          <p:cNvSpPr txBox="1"/>
          <p:nvPr>
            <p:ph idx="27" type="body"/>
          </p:nvPr>
        </p:nvSpPr>
        <p:spPr>
          <a:xfrm>
            <a:off x="8744480" y="5668583"/>
            <a:ext cx="184412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7"/>
          <p:cNvSpPr txBox="1"/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166074" y="1507772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2" type="body"/>
          </p:nvPr>
        </p:nvSpPr>
        <p:spPr>
          <a:xfrm>
            <a:off x="732131" y="2584097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3" type="body"/>
          </p:nvPr>
        </p:nvSpPr>
        <p:spPr>
          <a:xfrm>
            <a:off x="1338556" y="3660422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4" type="body"/>
          </p:nvPr>
        </p:nvSpPr>
        <p:spPr>
          <a:xfrm>
            <a:off x="1922756" y="473674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5" type="body"/>
          </p:nvPr>
        </p:nvSpPr>
        <p:spPr>
          <a:xfrm>
            <a:off x="4401536" y="1613528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6" type="body"/>
          </p:nvPr>
        </p:nvSpPr>
        <p:spPr>
          <a:xfrm>
            <a:off x="4986029" y="2682564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7" type="body"/>
          </p:nvPr>
        </p:nvSpPr>
        <p:spPr>
          <a:xfrm>
            <a:off x="5576938" y="3755394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8" type="body"/>
          </p:nvPr>
        </p:nvSpPr>
        <p:spPr>
          <a:xfrm>
            <a:off x="6175280" y="4824430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1" type="ftr"/>
          </p:nvPr>
        </p:nvSpPr>
        <p:spPr>
          <a:xfrm>
            <a:off x="6749143" y="6356350"/>
            <a:ext cx="37759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9" name="Google Shape;149;p27"/>
          <p:cNvCxnSpPr/>
          <p:nvPr/>
        </p:nvCxnSpPr>
        <p:spPr>
          <a:xfrm>
            <a:off x="4353515" y="502393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" name="Google Shape;150;p27"/>
          <p:cNvCxnSpPr/>
          <p:nvPr/>
        </p:nvCxnSpPr>
        <p:spPr>
          <a:xfrm>
            <a:off x="3759917" y="3948451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27"/>
          <p:cNvCxnSpPr/>
          <p:nvPr/>
        </p:nvCxnSpPr>
        <p:spPr>
          <a:xfrm>
            <a:off x="3173453" y="2872686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" name="Google Shape;152;p27"/>
          <p:cNvCxnSpPr/>
          <p:nvPr/>
        </p:nvCxnSpPr>
        <p:spPr>
          <a:xfrm>
            <a:off x="2586263" y="179608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TxTwoObj">
  <p:cSld name="TWO_OBJECTS_WITH_TEXT">
    <p:bg>
      <p:bgPr>
        <a:solidFill>
          <a:schemeClr val="accen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2933700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2933700" y="2776936"/>
            <a:ext cx="39243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6" name="Google Shape;156;p28"/>
          <p:cNvSpPr txBox="1"/>
          <p:nvPr>
            <p:ph idx="2" type="body"/>
          </p:nvPr>
        </p:nvSpPr>
        <p:spPr>
          <a:xfrm>
            <a:off x="2933700" y="3834606"/>
            <a:ext cx="3924300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8"/>
          <p:cNvSpPr txBox="1"/>
          <p:nvPr>
            <p:ph idx="3" type="body"/>
          </p:nvPr>
        </p:nvSpPr>
        <p:spPr>
          <a:xfrm>
            <a:off x="7410173" y="2776936"/>
            <a:ext cx="394362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28"/>
          <p:cNvSpPr txBox="1"/>
          <p:nvPr>
            <p:ph idx="4" type="body"/>
          </p:nvPr>
        </p:nvSpPr>
        <p:spPr>
          <a:xfrm>
            <a:off x="7410173" y="3834606"/>
            <a:ext cx="3943627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25785" y="0"/>
            <a:ext cx="4368030" cy="391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1243104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6" name="Google Shape;166;p29"/>
          <p:cNvSpPr txBox="1"/>
          <p:nvPr>
            <p:ph idx="2" type="body"/>
          </p:nvPr>
        </p:nvSpPr>
        <p:spPr>
          <a:xfrm>
            <a:off x="1243104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9"/>
          <p:cNvSpPr txBox="1"/>
          <p:nvPr>
            <p:ph idx="3" type="body"/>
          </p:nvPr>
        </p:nvSpPr>
        <p:spPr>
          <a:xfrm>
            <a:off x="4647665" y="2776936"/>
            <a:ext cx="28966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8" name="Google Shape;168;p29"/>
          <p:cNvSpPr txBox="1"/>
          <p:nvPr>
            <p:ph idx="4" type="body"/>
          </p:nvPr>
        </p:nvSpPr>
        <p:spPr>
          <a:xfrm>
            <a:off x="4647665" y="3834606"/>
            <a:ext cx="2896671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idx="5" type="body"/>
          </p:nvPr>
        </p:nvSpPr>
        <p:spPr>
          <a:xfrm>
            <a:off x="8066421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0" name="Google Shape;170;p29"/>
          <p:cNvSpPr txBox="1"/>
          <p:nvPr>
            <p:ph idx="6" type="body"/>
          </p:nvPr>
        </p:nvSpPr>
        <p:spPr>
          <a:xfrm>
            <a:off x="8066421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4" name="Google Shape;174;p29"/>
          <p:cNvGrpSpPr/>
          <p:nvPr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75" name="Google Shape;175;p29"/>
            <p:cNvCxnSpPr/>
            <p:nvPr/>
          </p:nvCxnSpPr>
          <p:spPr>
            <a:xfrm flipH="1">
              <a:off x="0" y="0"/>
              <a:ext cx="1238250" cy="31051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" name="Google Shape;176;p29"/>
            <p:cNvCxnSpPr/>
            <p:nvPr/>
          </p:nvCxnSpPr>
          <p:spPr>
            <a:xfrm flipH="1">
              <a:off x="0" y="0"/>
              <a:ext cx="2238376" cy="2476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6"/>
          <p:cNvGrpSpPr/>
          <p:nvPr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21" name="Google Shape;21;p16"/>
            <p:cNvCxnSpPr/>
            <p:nvPr/>
          </p:nvCxnSpPr>
          <p:spPr>
            <a:xfrm flipH="1" rot="10800000">
              <a:off x="0" y="0"/>
              <a:ext cx="259080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16"/>
            <p:cNvCxnSpPr/>
            <p:nvPr/>
          </p:nvCxnSpPr>
          <p:spPr>
            <a:xfrm flipH="1">
              <a:off x="0" y="0"/>
              <a:ext cx="704850" cy="102790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" name="Google Shape;2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/>
          <p:nvPr>
            <p:ph idx="2" type="dgm"/>
          </p:nvPr>
        </p:nvSpPr>
        <p:spPr>
          <a:xfrm>
            <a:off x="838200" y="2111375"/>
            <a:ext cx="10515600" cy="3744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7"/>
          <p:cNvPicPr preferRelativeResize="0"/>
          <p:nvPr/>
        </p:nvPicPr>
        <p:blipFill rotWithShape="1">
          <a:blip r:embed="rId2">
            <a:alphaModFix/>
          </a:blip>
          <a:srcRect b="23070" l="0" r="28340" t="1830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7"/>
          <p:cNvSpPr txBox="1"/>
          <p:nvPr>
            <p:ph type="title"/>
          </p:nvPr>
        </p:nvSpPr>
        <p:spPr>
          <a:xfrm>
            <a:off x="1333500" y="1020445"/>
            <a:ext cx="289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1333500" y="2924175"/>
            <a:ext cx="2895600" cy="251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1" type="ftr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" type="body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8"/>
          <p:cNvSpPr txBox="1"/>
          <p:nvPr>
            <p:ph idx="10" type="dt"/>
          </p:nvPr>
        </p:nvSpPr>
        <p:spPr>
          <a:xfrm>
            <a:off x="838200" y="6356350"/>
            <a:ext cx="1219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1" type="ftr"/>
          </p:nvPr>
        </p:nvSpPr>
        <p:spPr>
          <a:xfrm>
            <a:off x="2463800" y="6356350"/>
            <a:ext cx="347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1" name="Google Shape;41;p18"/>
          <p:cNvGrpSpPr/>
          <p:nvPr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42" name="Google Shape;42;p18"/>
            <p:cNvCxnSpPr/>
            <p:nvPr/>
          </p:nvCxnSpPr>
          <p:spPr>
            <a:xfrm>
              <a:off x="9096375" y="1497012"/>
              <a:ext cx="309562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18"/>
            <p:cNvCxnSpPr/>
            <p:nvPr/>
          </p:nvCxnSpPr>
          <p:spPr>
            <a:xfrm flipH="1">
              <a:off x="6953250" y="-25401"/>
              <a:ext cx="3790950" cy="690245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ctrTitle"/>
          </p:nvPr>
        </p:nvSpPr>
        <p:spPr>
          <a:xfrm>
            <a:off x="6991350" y="2148840"/>
            <a:ext cx="4179570" cy="17155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subTitle"/>
          </p:nvPr>
        </p:nvSpPr>
        <p:spPr>
          <a:xfrm>
            <a:off x="6991350" y="3962003"/>
            <a:ext cx="417957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47" name="Google Shape;4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type="title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" type="body"/>
          </p:nvPr>
        </p:nvSpPr>
        <p:spPr>
          <a:xfrm>
            <a:off x="54768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51" name="Google Shape;51;p20"/>
          <p:cNvGrpSpPr/>
          <p:nvPr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52" name="Google Shape;52;p20"/>
            <p:cNvCxnSpPr/>
            <p:nvPr/>
          </p:nvCxnSpPr>
          <p:spPr>
            <a:xfrm rot="10800000">
              <a:off x="0" y="876300"/>
              <a:ext cx="4762500" cy="16287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" name="Google Shape;53;p20"/>
            <p:cNvCxnSpPr/>
            <p:nvPr/>
          </p:nvCxnSpPr>
          <p:spPr>
            <a:xfrm rot="10800000">
              <a:off x="2638425" y="0"/>
              <a:ext cx="2124076" cy="51863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4" name="Google Shape;5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dk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" type="subTitle"/>
          </p:nvPr>
        </p:nvSpPr>
        <p:spPr>
          <a:xfrm>
            <a:off x="4267200" y="3238103"/>
            <a:ext cx="4179570" cy="1371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60" name="Google Shape;6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1"/>
          <p:cNvSpPr txBox="1"/>
          <p:nvPr>
            <p:ph idx="10" type="dt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1" type="ftr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accen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22"/>
          <p:cNvSpPr/>
          <p:nvPr>
            <p:ph idx="2" type="chart"/>
          </p:nvPr>
        </p:nvSpPr>
        <p:spPr>
          <a:xfrm>
            <a:off x="838200" y="2111608"/>
            <a:ext cx="10515600" cy="3744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file/d/1uSOPMapDdU4XprT5hJjvD6_BfFjO1PZB/view?usp=share_link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"/>
          <p:cNvSpPr txBox="1"/>
          <p:nvPr>
            <p:ph type="ctrTitle"/>
          </p:nvPr>
        </p:nvSpPr>
        <p:spPr>
          <a:xfrm>
            <a:off x="5992663" y="4208231"/>
            <a:ext cx="5919937" cy="12142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br>
              <a:rPr lang="en-US" sz="2800" cap="none"/>
            </a:br>
            <a:r>
              <a:rPr lang="en-US" sz="2800" cap="none"/>
              <a:t>FALL 2022</a:t>
            </a:r>
            <a:br>
              <a:rPr lang="en-US" sz="2800" cap="none"/>
            </a:br>
            <a:r>
              <a:rPr lang="en-US" sz="2800" cap="none"/>
              <a:t>PROFESSOR JOHNSON</a:t>
            </a:r>
            <a:br>
              <a:rPr lang="en-US" sz="2800" cap="none"/>
            </a:br>
            <a:r>
              <a:rPr lang="en-US" sz="2800" cap="none"/>
              <a:t>SOFTWARE ENGINEERING 515</a:t>
            </a:r>
            <a:endParaRPr/>
          </a:p>
        </p:txBody>
      </p:sp>
      <p:sp>
        <p:nvSpPr>
          <p:cNvPr id="182" name="Google Shape;182;p1"/>
          <p:cNvSpPr txBox="1"/>
          <p:nvPr>
            <p:ph idx="1" type="subTitle"/>
          </p:nvPr>
        </p:nvSpPr>
        <p:spPr>
          <a:xfrm>
            <a:off x="545031" y="5923197"/>
            <a:ext cx="11101938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Team Members:    Omar Obidat	  Jesse Parron	  Allen Asencio	   Dan Ferdetta	    Sumit Mistry</a:t>
            </a:r>
            <a:endParaRPr/>
          </a:p>
        </p:txBody>
      </p:sp>
      <p:sp>
        <p:nvSpPr>
          <p:cNvPr id="183" name="Google Shape;183;p1"/>
          <p:cNvSpPr txBox="1"/>
          <p:nvPr/>
        </p:nvSpPr>
        <p:spPr>
          <a:xfrm>
            <a:off x="8358339" y="360068"/>
            <a:ext cx="3288630" cy="21963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 AN AUTOMATED VOICE ACTIVATED ADVISEMENT SYSTEM</a:t>
            </a:r>
            <a:endParaRPr/>
          </a:p>
        </p:txBody>
      </p:sp>
      <p:sp>
        <p:nvSpPr>
          <p:cNvPr id="184" name="Google Shape;184;p1"/>
          <p:cNvSpPr txBox="1"/>
          <p:nvPr/>
        </p:nvSpPr>
        <p:spPr>
          <a:xfrm>
            <a:off x="7668526" y="2990288"/>
            <a:ext cx="3978443" cy="877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SOFTWARE GURUS</a:t>
            </a:r>
            <a:endParaRPr/>
          </a:p>
        </p:txBody>
      </p:sp>
      <p:sp>
        <p:nvSpPr>
          <p:cNvPr id="185" name="Google Shape;185;p1"/>
          <p:cNvSpPr txBox="1"/>
          <p:nvPr/>
        </p:nvSpPr>
        <p:spPr>
          <a:xfrm>
            <a:off x="545031" y="5422520"/>
            <a:ext cx="2567137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 December 2022</a:t>
            </a:r>
            <a:endParaRPr/>
          </a:p>
        </p:txBody>
      </p:sp>
      <p:pic>
        <p:nvPicPr>
          <p:cNvPr id="186" name="Google Shape;1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" y="3945508"/>
            <a:ext cx="1270000" cy="1226674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O Project - Home | Facebook" id="249" name="Google Shape;249;p1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94638" y="2357437"/>
            <a:ext cx="2143125" cy="2143125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250" name="Google Shape;250;p10"/>
          <p:cNvSpPr txBox="1"/>
          <p:nvPr/>
        </p:nvSpPr>
        <p:spPr>
          <a:xfrm>
            <a:off x="3144837" y="6091239"/>
            <a:ext cx="70326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 AN AUTOMATED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VOICE</a:t>
            </a:r>
            <a:r>
              <a:rPr lang="en-US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ACTIVATED ADVISEMENT SYSTEM</a:t>
            </a:r>
            <a:endParaRPr/>
          </a:p>
        </p:txBody>
      </p:sp>
      <p:pic>
        <p:nvPicPr>
          <p:cNvPr id="251" name="Google Shape;25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79814" y="332903"/>
            <a:ext cx="978786" cy="945394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"/>
          <p:cNvSpPr txBox="1"/>
          <p:nvPr>
            <p:ph type="ctrTitle"/>
          </p:nvPr>
        </p:nvSpPr>
        <p:spPr>
          <a:xfrm>
            <a:off x="6991350" y="1524000"/>
            <a:ext cx="4179570" cy="2340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/>
              <a:t>TEAM ORGANIZATION </a:t>
            </a:r>
            <a:br>
              <a:rPr lang="en-US" sz="3600"/>
            </a:br>
            <a:r>
              <a:rPr lang="en-US" sz="3600"/>
              <a:t>&amp; </a:t>
            </a:r>
            <a:br>
              <a:rPr lang="en-US" sz="3600"/>
            </a:br>
            <a:r>
              <a:rPr lang="en-US" sz="3600"/>
              <a:t>TEAMWORK </a:t>
            </a:r>
            <a:endParaRPr/>
          </a:p>
        </p:txBody>
      </p:sp>
      <p:sp>
        <p:nvSpPr>
          <p:cNvPr id="257" name="Google Shape;257;p11"/>
          <p:cNvSpPr txBox="1"/>
          <p:nvPr>
            <p:ph idx="1" type="subTitle"/>
          </p:nvPr>
        </p:nvSpPr>
        <p:spPr>
          <a:xfrm>
            <a:off x="7092950" y="4457303"/>
            <a:ext cx="3244850" cy="1029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</a:pPr>
            <a:r>
              <a:rPr lang="en-US" sz="2000"/>
              <a:t>Weekly meetings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</a:pPr>
            <a:r>
              <a:rPr lang="en-US" sz="2000"/>
              <a:t>Discord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 with medium confidence" id="262" name="Google Shape;2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8100" y="1358900"/>
            <a:ext cx="5012267" cy="37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ank You GIFs | Tenor" id="267" name="Google Shape;2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3050" y="1863725"/>
            <a:ext cx="3130550" cy="31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with Digits on Screen. Binary Code Zero One Matrix White  Background. Banner, Pattern, Wallpaper Stock Vector - Illustration of  coding, background: 134543387" id="191" name="Google Shape;1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with Digits on Screen. Binary Code Zero One Matrix White  Background. Banner, Pattern, Wallpaper Stock Vector - Illustration of  coding, background: 134543387" id="192" name="Google Shape;1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4638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0614" y="409102"/>
            <a:ext cx="5970772" cy="5767079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"/>
          <p:cNvSpPr txBox="1"/>
          <p:nvPr>
            <p:ph type="title"/>
          </p:nvPr>
        </p:nvSpPr>
        <p:spPr>
          <a:xfrm>
            <a:off x="1333500" y="1020445"/>
            <a:ext cx="289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99" name="Google Shape;199;p3"/>
          <p:cNvSpPr txBox="1"/>
          <p:nvPr>
            <p:ph idx="1" type="body"/>
          </p:nvPr>
        </p:nvSpPr>
        <p:spPr>
          <a:xfrm>
            <a:off x="1333499" y="2924175"/>
            <a:ext cx="3840759" cy="33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lang="en-US" sz="1800"/>
              <a:t>Introduction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lang="en-US" sz="1800"/>
              <a:t>Project Scope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lang="en-US" sz="1800"/>
              <a:t>Technology implementation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lang="en-US" sz="1800"/>
              <a:t>Demo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lang="en-US" sz="1800"/>
              <a:t>Team Organization &amp; Teamwork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lang="en-US" sz="1800"/>
              <a:t>Q&amp;A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 txBox="1"/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05" name="Google Shape;205;p4"/>
          <p:cNvSpPr txBox="1"/>
          <p:nvPr>
            <p:ph idx="1" type="body"/>
          </p:nvPr>
        </p:nvSpPr>
        <p:spPr>
          <a:xfrm>
            <a:off x="1362074" y="3660774"/>
            <a:ext cx="6702425" cy="2765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Student advisement tool for Computer Science Undergraduate students at Montclair State University.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Pros: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advisor’s workload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efficient system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Quick support to students (24/7)</a:t>
            </a:r>
            <a:endParaRPr/>
          </a:p>
          <a:p>
            <a:pPr indent="-1714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58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"/>
          <p:cNvSpPr txBox="1"/>
          <p:nvPr/>
        </p:nvSpPr>
        <p:spPr>
          <a:xfrm>
            <a:off x="9820274" y="1671639"/>
            <a:ext cx="2257426" cy="1204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 AN AUTOMATED VOICE ACTIVATED ADVISEMENT SYSTEM</a:t>
            </a:r>
            <a:endParaRPr/>
          </a:p>
        </p:txBody>
      </p:sp>
      <p:pic>
        <p:nvPicPr>
          <p:cNvPr id="207" name="Google Shape;2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9814" y="332903"/>
            <a:ext cx="978786" cy="945394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/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PROJECT SCOPE</a:t>
            </a:r>
            <a:endParaRPr/>
          </a:p>
        </p:txBody>
      </p:sp>
      <p:sp>
        <p:nvSpPr>
          <p:cNvPr id="213" name="Google Shape;213;p5"/>
          <p:cNvSpPr txBox="1"/>
          <p:nvPr>
            <p:ph idx="1" type="body"/>
          </p:nvPr>
        </p:nvSpPr>
        <p:spPr>
          <a:xfrm>
            <a:off x="1362074" y="3660774"/>
            <a:ext cx="6702425" cy="2765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/>
              <a:t>Language Recognition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/>
              <a:t>Academic advisement</a:t>
            </a:r>
            <a:endParaRPr sz="1800"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/>
              <a:t>GPA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/>
              <a:t>Course catalog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/>
              <a:t>Transcript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/>
              <a:t>Login / Logout module</a:t>
            </a:r>
            <a:endParaRPr/>
          </a:p>
          <a:p>
            <a:pPr indent="-1714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/>
          </a:p>
          <a:p>
            <a:pPr indent="-1714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/>
          </a:p>
          <a:p>
            <a:pPr indent="-1714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/>
          </a:p>
          <a:p>
            <a:pPr indent="-1714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/>
          </a:p>
          <a:p>
            <a:pPr indent="-1714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/>
          </a:p>
          <a:p>
            <a:pPr indent="-1714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/>
          </a:p>
          <a:p>
            <a:pPr indent="-158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14" name="Google Shape;214;p5"/>
          <p:cNvSpPr txBox="1"/>
          <p:nvPr/>
        </p:nvSpPr>
        <p:spPr>
          <a:xfrm>
            <a:off x="9820274" y="1671639"/>
            <a:ext cx="2257426" cy="1204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 AN AUTOMATED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VOICE</a:t>
            </a:r>
            <a:r>
              <a:rPr lang="en-US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ACTIVATED ADVISEMENT SYSTEM</a:t>
            </a:r>
            <a:endParaRPr/>
          </a:p>
        </p:txBody>
      </p:sp>
      <p:pic>
        <p:nvPicPr>
          <p:cNvPr id="215" name="Google Shape;2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9814" y="332903"/>
            <a:ext cx="978786" cy="945394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"/>
          <p:cNvSpPr txBox="1"/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TECHNOLOGY USED</a:t>
            </a:r>
            <a:endParaRPr/>
          </a:p>
        </p:txBody>
      </p:sp>
      <p:sp>
        <p:nvSpPr>
          <p:cNvPr id="221" name="Google Shape;221;p6"/>
          <p:cNvSpPr txBox="1"/>
          <p:nvPr>
            <p:ph idx="1" type="body"/>
          </p:nvPr>
        </p:nvSpPr>
        <p:spPr>
          <a:xfrm>
            <a:off x="1362074" y="3660774"/>
            <a:ext cx="6702425" cy="2765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/>
              <a:t>Backend: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</a:rPr>
              <a:t>Python Flask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/>
              <a:t>Frontend: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</a:rPr>
              <a:t>HTML CSS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/>
              <a:t>Database: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</a:rPr>
              <a:t>SQL</a:t>
            </a:r>
            <a:endParaRPr/>
          </a:p>
        </p:txBody>
      </p:sp>
      <p:sp>
        <p:nvSpPr>
          <p:cNvPr id="222" name="Google Shape;222;p6"/>
          <p:cNvSpPr txBox="1"/>
          <p:nvPr/>
        </p:nvSpPr>
        <p:spPr>
          <a:xfrm>
            <a:off x="9820274" y="1671639"/>
            <a:ext cx="2257426" cy="1204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 AN AUTOMATED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VOICE</a:t>
            </a:r>
            <a:r>
              <a:rPr lang="en-US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ACTIVATED ADVISEMENT SYSTEM</a:t>
            </a:r>
            <a:endParaRPr/>
          </a:p>
        </p:txBody>
      </p:sp>
      <p:pic>
        <p:nvPicPr>
          <p:cNvPr id="223" name="Google Shape;2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9814" y="332903"/>
            <a:ext cx="978786" cy="945394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"/>
          <p:cNvSpPr txBox="1"/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9" name="Google Shape;229;p7"/>
          <p:cNvSpPr txBox="1"/>
          <p:nvPr>
            <p:ph idx="1" type="body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30" name="Google Shape;2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003" y="194018"/>
            <a:ext cx="7929793" cy="646996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7"/>
          <p:cNvSpPr txBox="1"/>
          <p:nvPr/>
        </p:nvSpPr>
        <p:spPr>
          <a:xfrm>
            <a:off x="9820274" y="1671639"/>
            <a:ext cx="2257426" cy="1204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 AN AUTOMATED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VOICE</a:t>
            </a:r>
            <a:r>
              <a:rPr lang="en-US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ACTIVATED ADVISEMENT SYSTEM</a:t>
            </a:r>
            <a:endParaRPr/>
          </a:p>
        </p:txBody>
      </p:sp>
      <p:pic>
        <p:nvPicPr>
          <p:cNvPr id="232" name="Google Shape;23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79814" y="332903"/>
            <a:ext cx="978786" cy="945394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"/>
          <p:cNvSpPr txBox="1"/>
          <p:nvPr/>
        </p:nvSpPr>
        <p:spPr>
          <a:xfrm>
            <a:off x="9820274" y="1671639"/>
            <a:ext cx="2257426" cy="1204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 AN AUTOMATED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VOICE</a:t>
            </a:r>
            <a:r>
              <a:rPr lang="en-US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ACTIVATED ADVISEMENT SYSTEM</a:t>
            </a:r>
            <a:endParaRPr/>
          </a:p>
        </p:txBody>
      </p:sp>
      <p:pic>
        <p:nvPicPr>
          <p:cNvPr id="243" name="Google Shape;2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9814" y="332903"/>
            <a:ext cx="978786" cy="945394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pic>
        <p:nvPicPr>
          <p:cNvPr id="244" name="Google Shape;24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8259" y="-12700"/>
            <a:ext cx="7047781" cy="6641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2022-12-19T21:46:00Z</dcterms:created>
  <dc:creator>Sumit Mistry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