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5" r:id="rId6"/>
    <p:sldId id="266" r:id="rId7"/>
    <p:sldId id="285" r:id="rId8"/>
    <p:sldId id="286" r:id="rId9"/>
    <p:sldId id="287" r:id="rId10"/>
    <p:sldId id="267" r:id="rId11"/>
    <p:sldId id="277" r:id="rId12"/>
    <p:sldId id="279" r:id="rId13"/>
    <p:sldId id="269" r:id="rId14"/>
    <p:sldId id="259" r:id="rId15"/>
    <p:sldId id="261" r:id="rId16"/>
    <p:sldId id="272" r:id="rId17"/>
    <p:sldId id="275" r:id="rId18"/>
    <p:sldId id="273" r:id="rId19"/>
    <p:sldId id="274" r:id="rId20"/>
    <p:sldId id="280" r:id="rId21"/>
    <p:sldId id="281" r:id="rId22"/>
    <p:sldId id="282" r:id="rId23"/>
    <p:sldId id="258" r:id="rId24"/>
    <p:sldId id="278" r:id="rId25"/>
    <p:sldId id="283" r:id="rId26"/>
    <p:sldId id="284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6"/>
    <p:restoredTop sz="95666"/>
  </p:normalViewPr>
  <p:slideViewPr>
    <p:cSldViewPr snapToGrid="0">
      <p:cViewPr varScale="1">
        <p:scale>
          <a:sx n="68" d="100"/>
          <a:sy n="68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ED7B9-0E4B-6C49-B54B-B5E41BCD0AD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9452-BB41-0844-85DC-9CD022DCF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 media and cyber bullying increased.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Few years after the market crashed in 2008/2009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 correlation between opioid usage and mood disorders amongst adolescent girls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of the cyber bullying act 2013-15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in suicide amongst young men partially for the easier access to firearms within the United States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 stability went down due to the crash, economic decline at the country level such as unemployment had a strong correlation to predict suicide.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9452-BB41-0844-85DC-9CD022DCF6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lower income rate is a predictor of a higher suicide rate.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Open Sans" panose="020F0502020204030204" pitchFamily="34" charset="0"/>
              </a:rPr>
              <a:t>Males who have lost their jobs in adulthood are those at higher risk of suicide and to whom financial support measures should be delivered in a timely manner.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Open Sans" panose="020F0502020204030204" pitchFamily="34" charset="0"/>
              </a:rPr>
              <a:t>Every 1% increase in global unemployment rates is associated with a 1% upsurge in male deaths by suicide.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Lower income and unemployment is strongly correlated with an increase in suicide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 correlation between increase in inflation and suicide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9452-BB41-0844-85DC-9CD022DCF6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8699163/" TargetMode="External"/><Relationship Id="rId3" Type="http://schemas.openxmlformats.org/officeDocument/2006/relationships/hyperlink" Target="https://ourfuture.org/20160422/an-economy-like-its-1999#:~:text=During%201999%2C%20the%20economy%20was,or%20%2469%2C405%20in%202014%20dollars" TargetMode="External"/><Relationship Id="rId7" Type="http://schemas.openxmlformats.org/officeDocument/2006/relationships/hyperlink" Target="https://pubmed.ncbi.nlm.nih.gov/9675500/" TargetMode="External"/><Relationship Id="rId2" Type="http://schemas.openxmlformats.org/officeDocument/2006/relationships/hyperlink" Target="https://www.aei.org/economics/1999-might-have-been-americas-last-good-year-and-not-because-of-the-phantom-mena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scientificamerican.com/bering-in-mind/sex-and-suicide-why-do-more-men-than-women-kill-themselves/" TargetMode="External"/><Relationship Id="rId5" Type="http://schemas.openxmlformats.org/officeDocument/2006/relationships/hyperlink" Target="https://www.ncbi.nlm.nih.gov/pmc/articles/PMC9292781/#:~:text=At%20the%20income%20class%20level,%2C%20RR%20%3D%200.95%20%5B0.94%E2%80%93" TargetMode="External"/><Relationship Id="rId4" Type="http://schemas.openxmlformats.org/officeDocument/2006/relationships/hyperlink" Target="https://www.kaggle.com/datasets/russellyates88/suicide-rates-overview-1985-to-2016" TargetMode="External"/><Relationship Id="rId9" Type="http://schemas.openxmlformats.org/officeDocument/2006/relationships/hyperlink" Target="https://www.prb.org/resources/in-u-s-who-is-at-greatest-risk-for-suicides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reference/api/pandas.DataFrame.plot.bar.html" TargetMode="External"/><Relationship Id="rId3" Type="http://schemas.openxmlformats.org/officeDocument/2006/relationships/hyperlink" Target="https://stackoverflow.com/questions/18039057/pandas-parser-cparsererror-error-tokenizing-data" TargetMode="External"/><Relationship Id="rId7" Type="http://schemas.openxmlformats.org/officeDocument/2006/relationships/hyperlink" Target="https://pandas.pydata.org/docs/reference/api/pandas.DataFrame.aggregate.html" TargetMode="External"/><Relationship Id="rId12" Type="http://schemas.openxmlformats.org/officeDocument/2006/relationships/hyperlink" Target="https://pandas.pydata.org/docs/reference/api/pandas.DataFrame.isin.html" TargetMode="External"/><Relationship Id="rId2" Type="http://schemas.openxmlformats.org/officeDocument/2006/relationships/hyperlink" Target="https://www.nytimes.com/2020/12/30/upshot/suicide-demographic-differen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api/pandas.unique.html" TargetMode="External"/><Relationship Id="rId11" Type="http://schemas.openxmlformats.org/officeDocument/2006/relationships/hyperlink" Target="https://docs.scipy.org/doc/scipy/reference/generated/scipy.stats.linregress.html" TargetMode="External"/><Relationship Id="rId5" Type="http://schemas.openxmlformats.org/officeDocument/2006/relationships/hyperlink" Target="https://www.programiz.com/python-programming/methods/built-in/zip" TargetMode="External"/><Relationship Id="rId10" Type="http://schemas.openxmlformats.org/officeDocument/2006/relationships/hyperlink" Target="https://stackoverflow.com/questions/34087382/matplotlib-center-text-in-its-bbox" TargetMode="External"/><Relationship Id="rId4" Type="http://schemas.openxmlformats.org/officeDocument/2006/relationships/hyperlink" Target="https://github.com/matplotlib/matplotlib/issues/8998" TargetMode="External"/><Relationship Id="rId9" Type="http://schemas.openxmlformats.org/officeDocument/2006/relationships/hyperlink" Target="https://pandas.pydata.org/docs/user_guide/groupby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441982/#article-34532.s15" TargetMode="External"/><Relationship Id="rId3" Type="http://schemas.openxmlformats.org/officeDocument/2006/relationships/hyperlink" Target="https://www.w3schools.com/python/ref_dictionary_items.asp" TargetMode="External"/><Relationship Id="rId7" Type="http://schemas.openxmlformats.org/officeDocument/2006/relationships/hyperlink" Target="https://www.enterpriseappstoday.com/stats/suicide-statistics.html#Causes_of_Suicide" TargetMode="External"/><Relationship Id="rId2" Type="http://schemas.openxmlformats.org/officeDocument/2006/relationships/hyperlink" Target="https://stackoverflow.com/questions/13018115/matplotlib-savefig-image-size-with-bbox-inches-tigh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dataset/death-rates-for-suicide-by-sex-race-hispanic-origin-and-age-united-states-020c1/resource/e1d8e368-2a1b-488a-a7cc-6953439fc3af" TargetMode="External"/><Relationship Id="rId5" Type="http://schemas.openxmlformats.org/officeDocument/2006/relationships/hyperlink" Target="https://matplotlib.org/stable/api/_as_gen/matplotlib.pyplot.plot.html" TargetMode="External"/><Relationship Id="rId10" Type="http://schemas.openxmlformats.org/officeDocument/2006/relationships/hyperlink" Target="https://www.statista.com/statistics/1053024/lgbtq-youth-in-us-attempted-suicide-conversion-therapy-experience/" TargetMode="External"/><Relationship Id="rId4" Type="http://schemas.openxmlformats.org/officeDocument/2006/relationships/hyperlink" Target="https://stackoverflow.com/questions/40908983/arguments-of-bbox-to-anchor-function" TargetMode="External"/><Relationship Id="rId9" Type="http://schemas.openxmlformats.org/officeDocument/2006/relationships/hyperlink" Target="https://data.world/samhsa/serious-thoughts-of-suicide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suicide/facts/disparities-in-suicide.html" TargetMode="External"/><Relationship Id="rId3" Type="http://schemas.openxmlformats.org/officeDocument/2006/relationships/hyperlink" Target="https://www.ajpmonline.org/article/S0749-3797(18)31677-5/fulltext" TargetMode="External"/><Relationship Id="rId7" Type="http://schemas.openxmlformats.org/officeDocument/2006/relationships/hyperlink" Target="https://catalog.data.gov/dataset/early-model-based-provisional-estimates-of-drug-overdose-suicide-and-transportation-relate-b35b2" TargetMode="External"/><Relationship Id="rId2" Type="http://schemas.openxmlformats.org/officeDocument/2006/relationships/hyperlink" Target="https://catalog.data.gov/dataset/monthly-counts-of-deaths-by-select-causes-2014-2019-da9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dataset/intimate-partner-homicide-suicide-in-new-york-city-2010-2018" TargetMode="External"/><Relationship Id="rId5" Type="http://schemas.openxmlformats.org/officeDocument/2006/relationships/hyperlink" Target="https://ourworldindata.org/suicide" TargetMode="External"/><Relationship Id="rId10" Type="http://schemas.openxmlformats.org/officeDocument/2006/relationships/hyperlink" Target="https://www.ncbi.nlm.nih.gov/pmc/articles/PMC3539603/" TargetMode="External"/><Relationship Id="rId4" Type="http://schemas.openxmlformats.org/officeDocument/2006/relationships/hyperlink" Target="https://catalog.data.gov/dataset/unintentional-drug-overdose-death-rate-by-race-ethnicity" TargetMode="External"/><Relationship Id="rId9" Type="http://schemas.openxmlformats.org/officeDocument/2006/relationships/hyperlink" Target="https://catalog.data.gov/dataset/unintentional-drug-overdose-death-rate-by-race-ethnicity/resource/44ea7356-5175-4574-a668-3bca76c192c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b.org/resources/in-u-s-who-is-at-greatest-risk-for-suicides/" TargetMode="External"/><Relationship Id="rId7" Type="http://schemas.openxmlformats.org/officeDocument/2006/relationships/hyperlink" Target="https://www.ncbi.nlm.nih.gov/pmc/articles/PMC9292781/#:~:text=At%20the%20income%20class%20level,%2C%20RR%20%3D%200.95%20%5B0.94%E2%80%93" TargetMode="External"/><Relationship Id="rId2" Type="http://schemas.openxmlformats.org/officeDocument/2006/relationships/hyperlink" Target="https://www.nytimes.com/2020/12/30/upshot/suicide-demographic-differen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scientificamerican.com/bering-in-mind/sex-and-suicide-why-do-more-men-than-women-kill-themselves/" TargetMode="External"/><Relationship Id="rId5" Type="http://schemas.openxmlformats.org/officeDocument/2006/relationships/hyperlink" Target="https://pubmed.ncbi.nlm.nih.gov/9675500/" TargetMode="External"/><Relationship Id="rId4" Type="http://schemas.openxmlformats.org/officeDocument/2006/relationships/hyperlink" Target="https://www.ncbi.nlm.nih.gov/pmc/articles/PMC869916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D530-C5E1-37F7-E10A-1DE0B7C2C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15581"/>
            <a:ext cx="8361229" cy="2972280"/>
          </a:xfrm>
        </p:spPr>
        <p:txBody>
          <a:bodyPr/>
          <a:lstStyle/>
          <a:p>
            <a:r>
              <a:rPr lang="en-US" dirty="0"/>
              <a:t>Suicide Risk and rate by demographic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B3DC6-673C-535F-39AE-EA4FB935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490851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Linet</a:t>
            </a:r>
            <a:r>
              <a:rPr lang="en-US" dirty="0"/>
              <a:t> </a:t>
            </a:r>
            <a:r>
              <a:rPr lang="en-US" dirty="0" err="1"/>
              <a:t>Osoro</a:t>
            </a:r>
            <a:endParaRPr lang="en-US" dirty="0"/>
          </a:p>
          <a:p>
            <a:r>
              <a:rPr lang="en-US" dirty="0"/>
              <a:t>Jesse Reed</a:t>
            </a:r>
          </a:p>
          <a:p>
            <a:r>
              <a:rPr lang="en-US" dirty="0"/>
              <a:t>Madeline Riley</a:t>
            </a:r>
          </a:p>
        </p:txBody>
      </p:sp>
    </p:spTree>
    <p:extLst>
      <p:ext uri="{BB962C8B-B14F-4D97-AF65-F5344CB8AC3E}">
        <p14:creationId xmlns:p14="http://schemas.microsoft.com/office/powerpoint/2010/main" val="264055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F729-AB10-0BDF-4041-D17B1C2A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12" y="685800"/>
            <a:ext cx="9685606" cy="636563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Top and Bottom Years for Suicide 1985-2015</a:t>
            </a:r>
          </a:p>
        </p:txBody>
      </p:sp>
      <p:pic>
        <p:nvPicPr>
          <p:cNvPr id="5" name="Content Placeholder 4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D779D58E-BAE2-EC23-2D9C-4165ACD9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59" y="1322363"/>
            <a:ext cx="7729713" cy="50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5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A929-35BE-8265-7272-AD209296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9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82D59-AB10-AC18-6779-7A93B5B4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6464"/>
            <a:ext cx="4443984" cy="518246"/>
          </a:xfrm>
        </p:spPr>
        <p:txBody>
          <a:bodyPr/>
          <a:lstStyle/>
          <a:p>
            <a:r>
              <a:rPr lang="en-US" dirty="0"/>
              <a:t>High Years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5A516F-CE7F-D7D9-F6BC-FCD2F6E82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060621"/>
            <a:ext cx="4443984" cy="3806780"/>
          </a:xfrm>
        </p:spPr>
        <p:txBody>
          <a:bodyPr>
            <a:normAutofit/>
          </a:bodyPr>
          <a:lstStyle/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1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 in cyberbullying</a:t>
            </a: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1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Access to firearms led to increase in male suicide</a:t>
            </a: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1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Job stability went down due to the crash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DADEB4-AE6E-777B-1CE8-91A0094D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452222"/>
            <a:ext cx="4443984" cy="492488"/>
          </a:xfrm>
        </p:spPr>
        <p:txBody>
          <a:bodyPr/>
          <a:lstStyle/>
          <a:p>
            <a:r>
              <a:rPr lang="en-US" dirty="0"/>
              <a:t>Low Years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055C55-7B55-6E7A-21A4-BE3F1BA4B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060621"/>
            <a:ext cx="4443984" cy="3806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Rise in median income by 15%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="0" i="0" dirty="0">
                <a:solidFill>
                  <a:schemeClr val="tx1"/>
                </a:solidFill>
                <a:effectLst/>
              </a:rPr>
              <a:t>ow unemployment; 4% in 1999 </a:t>
            </a:r>
          </a:p>
        </p:txBody>
      </p:sp>
    </p:spTree>
    <p:extLst>
      <p:ext uri="{BB962C8B-B14F-4D97-AF65-F5344CB8AC3E}">
        <p14:creationId xmlns:p14="http://schemas.microsoft.com/office/powerpoint/2010/main" val="306516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A37C-16AD-C86F-B05E-0A46A534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Mean Suicide Rate by Generation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53D70B8E-84E5-234F-F519-6174CCC98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Difference in generations due to length of time they’ve been alive</a:t>
            </a:r>
          </a:p>
          <a:p>
            <a:pPr lvl="1"/>
            <a:r>
              <a:rPr lang="en-US" dirty="0"/>
              <a:t>i.e. Gen Z has only been around since 1997</a:t>
            </a:r>
          </a:p>
        </p:txBody>
      </p:sp>
      <p:pic>
        <p:nvPicPr>
          <p:cNvPr id="7" name="Content Placeholder 6" descr="A graph with a line graph and text&#10;&#10;Description automatically generated">
            <a:extLst>
              <a:ext uri="{FF2B5EF4-FFF2-40B4-BE49-F238E27FC236}">
                <a16:creationId xmlns:a16="http://schemas.microsoft.com/office/drawing/2014/main" id="{70C5AD91-5EF6-E12B-FFA6-FAB38ECC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256836"/>
            <a:ext cx="6517065" cy="40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AFE-C4A6-681B-C437-C229292B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118"/>
          </a:xfrm>
        </p:spPr>
        <p:txBody>
          <a:bodyPr/>
          <a:lstStyle/>
          <a:p>
            <a:r>
              <a:rPr lang="en-US" dirty="0"/>
              <a:t>Generation with Highest Suicide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540B-9E7A-9730-EC8E-FB6FB997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918"/>
            <a:ext cx="9601200" cy="4476482"/>
          </a:xfrm>
        </p:spPr>
        <p:txBody>
          <a:bodyPr/>
          <a:lstStyle/>
          <a:p>
            <a:r>
              <a:rPr lang="en-US" dirty="0"/>
              <a:t>Boomers are most likely due to</a:t>
            </a:r>
          </a:p>
          <a:p>
            <a:pPr lvl="1"/>
            <a:r>
              <a:rPr lang="en-US" dirty="0"/>
              <a:t>Feeling like a burden on family</a:t>
            </a:r>
          </a:p>
          <a:p>
            <a:pPr lvl="1"/>
            <a:r>
              <a:rPr lang="en-US" dirty="0"/>
              <a:t>Loneliness and lack of social life</a:t>
            </a:r>
          </a:p>
          <a:p>
            <a:pPr lvl="1"/>
            <a:r>
              <a:rPr lang="en-US" dirty="0"/>
              <a:t>Health issues</a:t>
            </a:r>
          </a:p>
        </p:txBody>
      </p:sp>
    </p:spTree>
    <p:extLst>
      <p:ext uri="{BB962C8B-B14F-4D97-AF65-F5344CB8AC3E}">
        <p14:creationId xmlns:p14="http://schemas.microsoft.com/office/powerpoint/2010/main" val="387533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1295A-D115-F9A5-FF89-8A406060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563"/>
          </a:xfrm>
        </p:spPr>
        <p:txBody>
          <a:bodyPr/>
          <a:lstStyle/>
          <a:p>
            <a:r>
              <a:rPr lang="en-US" dirty="0"/>
              <a:t>Number of Suicides by Generation </a:t>
            </a:r>
          </a:p>
        </p:txBody>
      </p:sp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4CB6445A-00DE-101D-31E1-89079C4CCB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201" y="2122669"/>
            <a:ext cx="5439947" cy="3263968"/>
          </a:xfrm>
        </p:spPr>
      </p:pic>
      <p:pic>
        <p:nvPicPr>
          <p:cNvPr id="10" name="Content Placeholder 9" descr="A graph with red dots&#10;&#10;Description automatically generated">
            <a:extLst>
              <a:ext uri="{FF2B5EF4-FFF2-40B4-BE49-F238E27FC236}">
                <a16:creationId xmlns:a16="http://schemas.microsoft.com/office/drawing/2014/main" id="{BFDBAE86-AAE7-EB93-32D3-8B69A0AAC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6972" y="2122669"/>
            <a:ext cx="5439947" cy="3263968"/>
          </a:xfrm>
        </p:spPr>
      </p:pic>
    </p:spTree>
    <p:extLst>
      <p:ext uri="{BB962C8B-B14F-4D97-AF65-F5344CB8AC3E}">
        <p14:creationId xmlns:p14="http://schemas.microsoft.com/office/powerpoint/2010/main" val="304120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2C3689-9204-2119-DD77-5A95CE53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Suicide Methods</a:t>
            </a:r>
          </a:p>
        </p:txBody>
      </p:sp>
      <p:pic>
        <p:nvPicPr>
          <p:cNvPr id="9" name="Content Placeholder 8" descr="A graph of suicide&#10;&#10;Description automatically generated">
            <a:extLst>
              <a:ext uri="{FF2B5EF4-FFF2-40B4-BE49-F238E27FC236}">
                <a16:creationId xmlns:a16="http://schemas.microsoft.com/office/drawing/2014/main" id="{AF19260C-AF2A-5AAB-87B5-289D91E44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08" y="1323047"/>
            <a:ext cx="6613341" cy="5294996"/>
          </a:xfrm>
        </p:spPr>
      </p:pic>
    </p:spTree>
    <p:extLst>
      <p:ext uri="{BB962C8B-B14F-4D97-AF65-F5344CB8AC3E}">
        <p14:creationId xmlns:p14="http://schemas.microsoft.com/office/powerpoint/2010/main" val="182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57EF-4341-C631-3209-55308D41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443"/>
          </a:xfrm>
        </p:spPr>
        <p:txBody>
          <a:bodyPr/>
          <a:lstStyle/>
          <a:p>
            <a:pPr algn="ctr"/>
            <a:r>
              <a:rPr lang="en-US" dirty="0"/>
              <a:t>Methods By Gender</a:t>
            </a:r>
          </a:p>
        </p:txBody>
      </p:sp>
      <p:pic>
        <p:nvPicPr>
          <p:cNvPr id="6" name="Content Placeholder 5" descr="A diagram of suicide among males&#10;&#10;Description automatically generated">
            <a:extLst>
              <a:ext uri="{FF2B5EF4-FFF2-40B4-BE49-F238E27FC236}">
                <a16:creationId xmlns:a16="http://schemas.microsoft.com/office/drawing/2014/main" id="{9C9E43A9-3A1F-E6A7-032B-1CB1C12ECB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3607" y="1665783"/>
            <a:ext cx="5158593" cy="3602035"/>
          </a:xfrm>
        </p:spPr>
      </p:pic>
      <p:pic>
        <p:nvPicPr>
          <p:cNvPr id="8" name="Content Placeholder 7" descr="A chart of suicide among females&#10;&#10;Description automatically generated">
            <a:extLst>
              <a:ext uri="{FF2B5EF4-FFF2-40B4-BE49-F238E27FC236}">
                <a16:creationId xmlns:a16="http://schemas.microsoft.com/office/drawing/2014/main" id="{AF821601-0034-9A82-E5F3-EAF5EC8544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0764" y="1665783"/>
            <a:ext cx="5022370" cy="3677637"/>
          </a:xfrm>
        </p:spPr>
      </p:pic>
    </p:spTree>
    <p:extLst>
      <p:ext uri="{BB962C8B-B14F-4D97-AF65-F5344CB8AC3E}">
        <p14:creationId xmlns:p14="http://schemas.microsoft.com/office/powerpoint/2010/main" val="339570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CDD3F9-C766-DB7C-E5F5-DA95DC01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118"/>
          </a:xfrm>
        </p:spPr>
        <p:txBody>
          <a:bodyPr/>
          <a:lstStyle/>
          <a:p>
            <a:pPr algn="ctr"/>
            <a:r>
              <a:rPr lang="en-US" dirty="0"/>
              <a:t>Difference In Methods by Gender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998E1-1AB4-A954-0220-900E8A59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00706"/>
            <a:ext cx="4443984" cy="505367"/>
          </a:xfrm>
        </p:spPr>
        <p:txBody>
          <a:bodyPr/>
          <a:lstStyle/>
          <a:p>
            <a:pPr algn="ctr"/>
            <a:r>
              <a:rPr lang="en-US" dirty="0"/>
              <a:t>Men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B630F-CF12-7265-27CA-F1DD61247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086377"/>
            <a:ext cx="4443984" cy="3781023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Men use more final methods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4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More men own firearms than women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8FF5D2-2A51-E162-9B5D-64D46023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400706"/>
            <a:ext cx="4443984" cy="505367"/>
          </a:xfrm>
        </p:spPr>
        <p:txBody>
          <a:bodyPr/>
          <a:lstStyle/>
          <a:p>
            <a:pPr algn="ctr"/>
            <a:r>
              <a:rPr lang="en-US" dirty="0"/>
              <a:t>Women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C1BF4D-721D-B57D-AB99-B7B25E274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086377"/>
            <a:ext cx="4443984" cy="3781023"/>
          </a:xfrm>
        </p:spPr>
        <p:txBody>
          <a:bodyPr>
            <a:normAutofit/>
          </a:bodyPr>
          <a:lstStyle/>
          <a:p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Women anticipate the cleanup of their body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theory is women care how their body looks post-mortem</a:t>
            </a:r>
          </a:p>
          <a:p>
            <a:r>
              <a:rPr lang="en-US" sz="2000" i="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Women potentially attempt as a cry for help</a:t>
            </a:r>
          </a:p>
          <a:p>
            <a:endParaRPr lang="en-US" sz="2000" i="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4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ECD5F9-BA8C-0146-5E7B-58E969CD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GDP And Suicide Rate by Generation</a:t>
            </a:r>
          </a:p>
        </p:txBody>
      </p:sp>
      <p:pic>
        <p:nvPicPr>
          <p:cNvPr id="8" name="Content Placeholder 7" descr="A graph of colored dots&#10;&#10;Description automatically generated">
            <a:extLst>
              <a:ext uri="{FF2B5EF4-FFF2-40B4-BE49-F238E27FC236}">
                <a16:creationId xmlns:a16="http://schemas.microsoft.com/office/drawing/2014/main" id="{1C8D24CD-F79C-93F1-B5D5-23930775B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8628" y="1485900"/>
            <a:ext cx="8073141" cy="5171032"/>
          </a:xfrm>
        </p:spPr>
      </p:pic>
    </p:spTree>
    <p:extLst>
      <p:ext uri="{BB962C8B-B14F-4D97-AF65-F5344CB8AC3E}">
        <p14:creationId xmlns:p14="http://schemas.microsoft.com/office/powerpoint/2010/main" val="409205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4B1E-849E-119A-2AF0-6A9A3E73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375"/>
          </a:xfrm>
        </p:spPr>
        <p:txBody>
          <a:bodyPr/>
          <a:lstStyle/>
          <a:p>
            <a:pPr algn="ctr"/>
            <a:r>
              <a:rPr lang="en-US" dirty="0"/>
              <a:t>GDP And Suicide Rate by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BABB-6C90-ED50-1811-5CF0FD6E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175"/>
            <a:ext cx="9601200" cy="4376225"/>
          </a:xfrm>
        </p:spPr>
        <p:txBody>
          <a:bodyPr/>
          <a:lstStyle/>
          <a:p>
            <a:pPr marL="21259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Lower income = higher suicide rate</a:t>
            </a:r>
          </a:p>
          <a:p>
            <a:pPr marL="21259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kern="100" dirty="0">
                <a:ea typeface="Aptos" panose="020B0004020202020204" pitchFamily="34" charset="0"/>
                <a:cs typeface="Times New Roman" panose="02020603050405020304" pitchFamily="18" charset="0"/>
              </a:rPr>
              <a:t>Men without jobs are more likely to attempt suicide</a:t>
            </a:r>
          </a:p>
          <a:p>
            <a:pPr marL="21259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 every 1% increase in unemployment rate there’s a 1% increase in male suicides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C0CD-1E83-6CA6-A5C4-A0D649F9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3849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A0F8-9EDF-E687-E3FB-EAD5E2F3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r>
              <a:rPr lang="en-US" dirty="0"/>
              <a:t>What gender is more likely to attempt suicide</a:t>
            </a:r>
          </a:p>
          <a:p>
            <a:r>
              <a:rPr lang="en-US" dirty="0"/>
              <a:t>What gender is more likely to commit suicide</a:t>
            </a:r>
          </a:p>
          <a:p>
            <a:pPr lvl="1"/>
            <a:r>
              <a:rPr lang="en-US" dirty="0"/>
              <a:t>Why is that</a:t>
            </a:r>
          </a:p>
          <a:p>
            <a:r>
              <a:rPr lang="en-US" dirty="0"/>
              <a:t>What methods are most commonly used</a:t>
            </a:r>
          </a:p>
          <a:p>
            <a:pPr lvl="1"/>
            <a:r>
              <a:rPr lang="en-US" dirty="0"/>
              <a:t>Is there a difference between genders</a:t>
            </a:r>
          </a:p>
          <a:p>
            <a:r>
              <a:rPr lang="en-US" dirty="0"/>
              <a:t>Generation most likely to attempt suicide</a:t>
            </a:r>
          </a:p>
          <a:p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influential is the economy to suicide? Is there a strong correlation between income and suicide attempts?</a:t>
            </a:r>
          </a:p>
          <a:p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is the difference in perspective on suicide from a culturally perspective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graph with blue bars and white text&#10;&#10;Description automatically generated">
            <a:extLst>
              <a:ext uri="{FF2B5EF4-FFF2-40B4-BE49-F238E27FC236}">
                <a16:creationId xmlns:a16="http://schemas.microsoft.com/office/drawing/2014/main" id="{01C36E7E-5C4F-AEAF-CFE5-B18B2547C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73488"/>
            <a:ext cx="7239000" cy="2140932"/>
          </a:xfrm>
        </p:spPr>
      </p:pic>
      <p:pic>
        <p:nvPicPr>
          <p:cNvPr id="15" name="Picture 14" descr="A graph with red and black text&#10;&#10;Description automatically generated">
            <a:extLst>
              <a:ext uri="{FF2B5EF4-FFF2-40B4-BE49-F238E27FC236}">
                <a16:creationId xmlns:a16="http://schemas.microsoft.com/office/drawing/2014/main" id="{F63EBE46-8C27-1D67-67D7-84DDB694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04761"/>
            <a:ext cx="7239000" cy="2036652"/>
          </a:xfrm>
          <a:prstGeom prst="rect">
            <a:avLst/>
          </a:prstGeom>
        </p:spPr>
      </p:pic>
      <p:pic>
        <p:nvPicPr>
          <p:cNvPr id="17" name="Picture 16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38E2E545-DE7E-7168-F673-4DDF1AD9D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541413"/>
            <a:ext cx="7239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2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47A1-8169-82A3-524F-B27B98AA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105"/>
          </a:xfrm>
        </p:spPr>
        <p:txBody>
          <a:bodyPr>
            <a:normAutofit fontScale="90000"/>
          </a:bodyPr>
          <a:lstStyle/>
          <a:p>
            <a:r>
              <a:rPr lang="en-US" dirty="0"/>
              <a:t>Overdose Among Different Races/Cultures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012B-0ECA-C4B2-0868-B14702AE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Common reason for suicide is access to drugs</a:t>
            </a: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African American risk factors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acism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tress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Fewer opportunities for advancement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Increased threats to well-being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Limited education/employment/income</a:t>
            </a:r>
          </a:p>
        </p:txBody>
      </p:sp>
    </p:spTree>
    <p:extLst>
      <p:ext uri="{BB962C8B-B14F-4D97-AF65-F5344CB8AC3E}">
        <p14:creationId xmlns:p14="http://schemas.microsoft.com/office/powerpoint/2010/main" val="413723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EABF-AB97-0EC6-6FDF-FE386D0E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89782"/>
          </a:xfrm>
        </p:spPr>
        <p:txBody>
          <a:bodyPr>
            <a:normAutofit fontScale="90000"/>
          </a:bodyPr>
          <a:lstStyle/>
          <a:p>
            <a:r>
              <a:rPr lang="en-US" dirty="0"/>
              <a:t>Overdose Among Different Races/Cultures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F308-99C3-E953-27EB-C8C50D37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Caucasian Americans </a:t>
            </a:r>
          </a:p>
          <a:p>
            <a:pPr marL="1200150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Make up 1/3 the suicide rate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Highest rate amongst uneducated middle-aged group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Higher suicide rates in rural America</a:t>
            </a:r>
          </a:p>
          <a:p>
            <a:pPr marL="1600200" marR="0" lvl="3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According to the CDC- two times more likely that rates in larger metropolitan counties.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Hispanic Americans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Low suicide rate</a:t>
            </a:r>
          </a:p>
          <a:p>
            <a:pPr marL="1600200" marR="0" lvl="3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i="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Higher sense of community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i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2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15D8-96E1-1C72-AA1B-9727F62E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23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DC55-31E6-3112-6CF7-3976A4D1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8146"/>
            <a:ext cx="9601200" cy="4834054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Slack-Lato"/>
                <a:hlinkClick r:id="rId2"/>
              </a:rPr>
              <a:t>https://www.aei.org/economics/1999-might-have-been-americas-last-good-year-and-not-because-of-the-phantom-menace/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https://ourfuture.org/20160422/an-economy-like-its-1999#:~:text=During%201999%2C%20the%20economy%20was,or%20%2469%2C405%20in%202014%20dollars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https://www.kaggle.com/datasets/russellyates88/suicide-rates-overview-1985-to-2016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https://www.ncbi.nlm.nih.gov/pmc/articles/PMC9292781/#:~:text=At%20the%20income%20class%20level,%2C%20RR%20%3D%200.95%20%5B0.94%E2%80%93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https://blogs.scientificamerican.com/bering-in-mind/sex-and-suicide-why-do-more-men-than-women-kill-themselves/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https://pubmed.ncbi.nlm.nih.gov/9675500/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https://www.ncbi.nlm.nih.gov/pmc/articles/PMC8699163/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https://www.prb.org/resources/in-u-s-who-is-at-greatest-risk-for-suicides/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6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951A-D738-2BCA-547D-B6A9632A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36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C159-F41C-B7E5-6C8D-E412C23B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161"/>
            <a:ext cx="9601200" cy="5007504"/>
          </a:xfrm>
        </p:spPr>
        <p:txBody>
          <a:bodyPr/>
          <a:lstStyle/>
          <a:p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https://www.nytimes.com/2020/12/30/upshot/suicide-demographic-differences.html</a:t>
            </a:r>
            <a:endParaRPr lang="en-US" sz="18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https://stackoverflow.com/questions/18039057/pandas-parser-cparsererror-error-tokenizing-data</a:t>
            </a:r>
            <a:endParaRPr lang="en-US" sz="1800" u="sng" kern="100" dirty="0">
              <a:solidFill>
                <a:srgbClr val="467886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https://github.com/matplotlib/matplotlib/issues/8998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https://www.programiz.com/python-programming/methods/built-in/zip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https://pandas.pydata.org/docs/reference/api/pandas.unique.html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https://pandas.pydata.org/docs/reference/api/pandas.DataFrame.aggregate.html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https://pandas.pydata.org/docs/reference/api/pandas.DataFrame.plot.bar.html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https://pandas.pydata.org/docs/user_guide/groupby.html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https://stackoverflow.com/questions/34087382/matplotlib-center-text-in-its-bbox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1"/>
              </a:rPr>
              <a:t>https://docs.scipy.org/doc/scipy/reference/generated/scipy.stats.linregress.html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https://pandas.pydata.org/docs/reference/api/pandas.DataFrame.isin.html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4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FFF3-557B-3D04-C151-C98F93AF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F8-EF54-D361-B511-DB5C01CD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36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2F30-863D-DC50-C4A9-4E52A8B6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161"/>
            <a:ext cx="9601200" cy="5007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https://stackoverflow.com/questions/13018115/matplotlib-savefig-image-size-with-bbox-inches-tight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https://www.w3schools.com/python/ref_dictionary_items.asp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https://stackoverflow.com/questions/40908983/arguments-of-bbox-to-anchor-function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https://matplotlib.org/stable/api/_as_gen/matplotlib.pyplot.plot.html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https://catalog.data.gov/dataset/death-rates-for-suicide-by-sex-race-hispanic-origin-and-age-united-states-020c1/resource/e1d8e368-2a1b-488a-a7cc-6953439fc3af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https://www.enterpriseappstoday.com/stats/suicide-statistics.html#Causes_of_Suicide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Gender differentiation in methods of suicide attempts - PMC (nih.gov)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https://www.ncbi.nlm.nih.gov/books/NBK441982/#article-34532.s15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https://data.world/samhsa/serious-thoughts-of-suicide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https://www.statista.com/statistics/1053024/lgbtq-youth-in-us-attempted-suicide-conversion-therapy-experience/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5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11FA-FD1E-7F7E-F16D-60E56EA25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35A-8DA2-3127-0642-C20930B6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36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A2C6-A613-C46A-8BD1-89777848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161"/>
            <a:ext cx="9601200" cy="5007504"/>
          </a:xfrm>
        </p:spPr>
        <p:txBody>
          <a:bodyPr>
            <a:normAutofit/>
          </a:bodyPr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https://catalog.data.gov/dataset/monthly-counts-of-deaths-by-select-causes-2014-2019-da9df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https://www.ajpmonline.org/article/S0749-3797(18)31677-5/fulltext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https://catalog.data.gov/dataset/unintentional-drug-overdose-death-rate-by-race-ethnicity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https://ourworldindata.org/suicide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https://catalog.data.gov/dataset/intimate-partner-homicide-suicide-in-new-york-city-2010-2018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https://catalog.data.gov/dataset/early-model-based-provisional-estimates-of-drug-overdose-suicide-and-transportation-relate-b35b2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https://www.cdc.gov/suicide/facts/disparities-in-suicide.html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https://catalog.data.gov/dataset/unintentional-drug-overdose-death-rate-by-race-ethnicity/resource/44ea7356-5175-4574-a668-3bca76c192c3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https://www.ncbi.nlm.nih.gov/pmc/articles/PMC3539603/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8EE33-4400-5299-D263-121F208C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809-E90D-AFF2-4130-3BCC0B16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36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3A25-E036-B2AF-6964-7BB440C1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161"/>
            <a:ext cx="9601200" cy="500750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https://www.nytimes.com/2020/12/30/upshot/suicide-demographic-differences.html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https://www.prb.org/resources/in-u-s-who-is-at-greatest-risk-for-suicides/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https://www.ncbi.nlm.nih.gov/pmc/articles/PMC8699163/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https://pubmed.ncbi.nlm.nih.gov/9675500/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https://blogs.scientificamerican.com/bering-in-mind/sex-and-suicide-why-do-more-men-than-women-kill-themselves/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Franklin Gothic Book" panose="020B0503020102020204" pitchFamily="34" charset="0"/>
              <a:buChar char="■"/>
              <a:tabLst>
                <a:tab pos="457200" algn="l"/>
              </a:tabLs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https://www.ncbi.nlm.nih.gov/pmc/articles/PMC9292781/#:~:text=At%20the%20income%20class%20level,%2C%20RR%20%3D%200.95%20%5B0.94%E2%80%93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ED76-D794-F2E4-C0CB-439C2E2B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105"/>
          </a:xfrm>
        </p:spPr>
        <p:txBody>
          <a:bodyPr/>
          <a:lstStyle/>
          <a:p>
            <a:r>
              <a:rPr lang="en-US" dirty="0"/>
              <a:t>Risk factors of suicide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12F5-A944-5F6F-C793-A18E5CE9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4905"/>
            <a:ext cx="9601200" cy="4432495"/>
          </a:xfrm>
        </p:spPr>
        <p:txBody>
          <a:bodyPr/>
          <a:lstStyle/>
          <a:p>
            <a:r>
              <a:rPr lang="en-US" dirty="0"/>
              <a:t>Financial Stability</a:t>
            </a:r>
          </a:p>
          <a:p>
            <a:r>
              <a:rPr lang="en-US" dirty="0"/>
              <a:t>Drug Abuse</a:t>
            </a:r>
          </a:p>
          <a:p>
            <a:r>
              <a:rPr lang="en-US" dirty="0"/>
              <a:t>Genetics/Family History</a:t>
            </a:r>
          </a:p>
          <a:p>
            <a:r>
              <a:rPr lang="en-US" dirty="0"/>
              <a:t>LGBTQIA Community</a:t>
            </a:r>
          </a:p>
        </p:txBody>
      </p:sp>
    </p:spTree>
    <p:extLst>
      <p:ext uri="{BB962C8B-B14F-4D97-AF65-F5344CB8AC3E}">
        <p14:creationId xmlns:p14="http://schemas.microsoft.com/office/powerpoint/2010/main" val="284845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4CB7-E8B4-A108-4960-22850F59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037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D8DEC05F-37D4-182B-DDC1-6226A166F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064" y="1420813"/>
            <a:ext cx="6690271" cy="5022850"/>
          </a:xfrm>
        </p:spPr>
      </p:pic>
    </p:spTree>
    <p:extLst>
      <p:ext uri="{BB962C8B-B14F-4D97-AF65-F5344CB8AC3E}">
        <p14:creationId xmlns:p14="http://schemas.microsoft.com/office/powerpoint/2010/main" val="42549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2EDA-B11C-ED2F-4221-C436F6AF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89CC84-3896-39CF-B94C-EA2CB868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853" y="1406525"/>
            <a:ext cx="8324693" cy="4460875"/>
          </a:xfrm>
        </p:spPr>
      </p:pic>
    </p:spTree>
    <p:extLst>
      <p:ext uri="{BB962C8B-B14F-4D97-AF65-F5344CB8AC3E}">
        <p14:creationId xmlns:p14="http://schemas.microsoft.com/office/powerpoint/2010/main" val="13597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0486-E94E-1881-39C5-0B0414F1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6B5FC5-C1B2-95F0-4C6B-3B41F6FC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93" y="1476375"/>
            <a:ext cx="8827413" cy="4391025"/>
          </a:xfrm>
        </p:spPr>
      </p:pic>
    </p:spTree>
    <p:extLst>
      <p:ext uri="{BB962C8B-B14F-4D97-AF65-F5344CB8AC3E}">
        <p14:creationId xmlns:p14="http://schemas.microsoft.com/office/powerpoint/2010/main" val="410711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D7F3-2E9A-AA90-AB76-E5515C11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8DC715-F388-D1A3-1E93-EEB3EB503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561" y="1736460"/>
            <a:ext cx="9507277" cy="3801005"/>
          </a:xfrm>
        </p:spPr>
      </p:pic>
    </p:spTree>
    <p:extLst>
      <p:ext uri="{BB962C8B-B14F-4D97-AF65-F5344CB8AC3E}">
        <p14:creationId xmlns:p14="http://schemas.microsoft.com/office/powerpoint/2010/main" val="41618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DBA6D-201E-82E8-CFF0-9017640E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A2B0-4ECE-5195-8F1A-0CCA7AC7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8A71E214-128A-FB55-F7DA-8D456871D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706" y="1645920"/>
            <a:ext cx="9090995" cy="4221480"/>
          </a:xfrm>
        </p:spPr>
      </p:pic>
    </p:spTree>
    <p:extLst>
      <p:ext uri="{BB962C8B-B14F-4D97-AF65-F5344CB8AC3E}">
        <p14:creationId xmlns:p14="http://schemas.microsoft.com/office/powerpoint/2010/main" val="325340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47FD2-1D6F-2775-7D5A-69F833900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6A4A-55A2-43D4-EE09-011A5A1D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/>
          <a:lstStyle/>
          <a:p>
            <a:r>
              <a:rPr lang="en-US" dirty="0"/>
              <a:t>Dataset Code</a:t>
            </a:r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34778104-4A66-18EF-3C84-2D0FE561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77" y="1406769"/>
            <a:ext cx="9039846" cy="4460631"/>
          </a:xfrm>
        </p:spPr>
      </p:pic>
    </p:spTree>
    <p:extLst>
      <p:ext uri="{BB962C8B-B14F-4D97-AF65-F5344CB8AC3E}">
        <p14:creationId xmlns:p14="http://schemas.microsoft.com/office/powerpoint/2010/main" val="15293381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6621</TotalTime>
  <Words>1271</Words>
  <Application>Microsoft Office PowerPoint</Application>
  <PresentationFormat>Widescreen</PresentationFormat>
  <Paragraphs>143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Arial</vt:lpstr>
      <vt:lpstr>Calibri</vt:lpstr>
      <vt:lpstr>Courier New</vt:lpstr>
      <vt:lpstr>Franklin Gothic Book</vt:lpstr>
      <vt:lpstr>Slack-Lato</vt:lpstr>
      <vt:lpstr>Wingdings</vt:lpstr>
      <vt:lpstr>Crop</vt:lpstr>
      <vt:lpstr>Suicide Risk and rate by demographic</vt:lpstr>
      <vt:lpstr>Questions to Answer</vt:lpstr>
      <vt:lpstr>Risk factors of suicide</vt:lpstr>
      <vt:lpstr>Dataset Code</vt:lpstr>
      <vt:lpstr>Dataset Code</vt:lpstr>
      <vt:lpstr>Dataset Code</vt:lpstr>
      <vt:lpstr>Dataset Code</vt:lpstr>
      <vt:lpstr>Dataset Code</vt:lpstr>
      <vt:lpstr>Dataset Code</vt:lpstr>
      <vt:lpstr>Top and Bottom Years for Suicide 1985-2015</vt:lpstr>
      <vt:lpstr>Analysis</vt:lpstr>
      <vt:lpstr>Mean Suicide Rate by Generation</vt:lpstr>
      <vt:lpstr>Generation with Highest Suicide Rate</vt:lpstr>
      <vt:lpstr>Number of Suicides by Generation </vt:lpstr>
      <vt:lpstr>Suicide Methods</vt:lpstr>
      <vt:lpstr>Methods By Gender</vt:lpstr>
      <vt:lpstr>Difference In Methods by Gender</vt:lpstr>
      <vt:lpstr>GDP And Suicide Rate by Generation</vt:lpstr>
      <vt:lpstr>GDP And Suicide Rate by Generation</vt:lpstr>
      <vt:lpstr>PowerPoint Presentation</vt:lpstr>
      <vt:lpstr>Overdose Among Different Races/Cultures</vt:lpstr>
      <vt:lpstr>Overdose Among Different Races/Cultures</vt:lpstr>
      <vt:lpstr>References</vt:lpstr>
      <vt:lpstr>References Cont.</vt:lpstr>
      <vt:lpstr>References Cont.</vt:lpstr>
      <vt:lpstr>References Cont.</vt:lpstr>
      <vt:lpstr>References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Risk and rate by demographic</dc:title>
  <dc:creator>Madeline Riley</dc:creator>
  <cp:lastModifiedBy>Madeline</cp:lastModifiedBy>
  <cp:revision>25</cp:revision>
  <dcterms:created xsi:type="dcterms:W3CDTF">2024-02-09T01:22:12Z</dcterms:created>
  <dcterms:modified xsi:type="dcterms:W3CDTF">2024-02-13T17:33:08Z</dcterms:modified>
</cp:coreProperties>
</file>