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6" r:id="rId2"/>
    <p:sldId id="277" r:id="rId3"/>
    <p:sldId id="304" r:id="rId4"/>
    <p:sldId id="320" r:id="rId5"/>
    <p:sldId id="295" r:id="rId6"/>
    <p:sldId id="302" r:id="rId7"/>
    <p:sldId id="300" r:id="rId8"/>
    <p:sldId id="288" r:id="rId9"/>
    <p:sldId id="309" r:id="rId10"/>
    <p:sldId id="311" r:id="rId11"/>
    <p:sldId id="313" r:id="rId12"/>
    <p:sldId id="314" r:id="rId13"/>
    <p:sldId id="315" r:id="rId14"/>
    <p:sldId id="317" r:id="rId15"/>
    <p:sldId id="291" r:id="rId16"/>
    <p:sldId id="316" r:id="rId17"/>
    <p:sldId id="312" r:id="rId18"/>
    <p:sldId id="292"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6AB6F-F2CA-4B5B-A2C7-E3E5748DCC3D}" v="107" dt="2024-06-11T02:35:54.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88" autoAdjust="0"/>
  </p:normalViewPr>
  <p:slideViewPr>
    <p:cSldViewPr snapToGrid="0">
      <p:cViewPr varScale="1">
        <p:scale>
          <a:sx n="77" d="100"/>
          <a:sy n="77" d="100"/>
        </p:scale>
        <p:origin x="10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D45-3840-4725-8C38-06E8850189EA}"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949D6-FC73-4AC6-BB89-45D446DC6F28}" type="slidenum">
              <a:rPr lang="en-US" smtClean="0"/>
              <a:t>‹#›</a:t>
            </a:fld>
            <a:endParaRPr lang="en-US"/>
          </a:p>
        </p:txBody>
      </p:sp>
    </p:spTree>
    <p:extLst>
      <p:ext uri="{BB962C8B-B14F-4D97-AF65-F5344CB8AC3E}">
        <p14:creationId xmlns:p14="http://schemas.microsoft.com/office/powerpoint/2010/main" val="376665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highlight>
                  <a:srgbClr val="000000"/>
                </a:highlight>
                <a:latin typeface="Segoe UI" panose="020B0502040204020203" pitchFamily="34" charset="0"/>
              </a:rPr>
              <a:t>Objective</a:t>
            </a:r>
            <a:r>
              <a:rPr lang="en-US" sz="1600" dirty="0">
                <a:solidFill>
                  <a:schemeClr val="bg1"/>
                </a:solidFill>
                <a:effectLst/>
                <a:highlight>
                  <a:srgbClr val="000000"/>
                </a:highlight>
                <a:latin typeface="Segoe UI" panose="020B0502040204020203" pitchFamily="34" charset="0"/>
              </a:rPr>
              <a:t>: </a:t>
            </a:r>
            <a:r>
              <a:rPr lang="en-US" sz="2000" b="1" dirty="0">
                <a:solidFill>
                  <a:schemeClr val="bg1"/>
                </a:solidFill>
                <a:effectLst/>
                <a:highlight>
                  <a:srgbClr val="000000"/>
                </a:highlight>
                <a:latin typeface="Segoe UI" panose="020B0502040204020203" pitchFamily="34" charset="0"/>
              </a:rPr>
              <a:t>Develop a categorical and linear regression machine learning model to analyze credit scores and predict consumer loan eligibility based on historical lending data</a:t>
            </a:r>
            <a:r>
              <a:rPr lang="en-US" sz="1600" dirty="0">
                <a:solidFill>
                  <a:schemeClr val="bg1"/>
                </a:solidFill>
                <a:effectLst/>
                <a:highlight>
                  <a:srgbClr val="000000"/>
                </a:highlight>
                <a:latin typeface="Segoe UI" panose="020B0502040204020203" pitchFamily="34" charset="0"/>
              </a:rPr>
              <a:t>, with the goal of assisting financial institutions in making informed decisions on loan approvals and minimizing credit risk.</a:t>
            </a:r>
            <a:endParaRPr lang="en-US" sz="1600" b="0" i="0" dirty="0">
              <a:solidFill>
                <a:schemeClr val="bg1"/>
              </a:solidFill>
              <a:effectLst/>
              <a:highlight>
                <a:srgbClr val="000000"/>
              </a:highlight>
              <a:latin typeface="Roboto" panose="02000000000000000000" pitchFamily="2" charset="0"/>
            </a:endParaRPr>
          </a:p>
          <a:p>
            <a:endParaRPr lang="en-US" sz="1600" dirty="0"/>
          </a:p>
        </p:txBody>
      </p:sp>
      <p:sp>
        <p:nvSpPr>
          <p:cNvPr id="4" name="Slide Number Placeholder 3"/>
          <p:cNvSpPr>
            <a:spLocks noGrp="1"/>
          </p:cNvSpPr>
          <p:nvPr>
            <p:ph type="sldNum" sz="quarter" idx="5"/>
          </p:nvPr>
        </p:nvSpPr>
        <p:spPr/>
        <p:txBody>
          <a:bodyPr/>
          <a:lstStyle/>
          <a:p>
            <a:fld id="{FC2949D6-FC73-4AC6-BB89-45D446DC6F28}" type="slidenum">
              <a:rPr lang="en-US" smtClean="0"/>
              <a:t>2</a:t>
            </a:fld>
            <a:endParaRPr lang="en-US"/>
          </a:p>
        </p:txBody>
      </p:sp>
    </p:spTree>
    <p:extLst>
      <p:ext uri="{BB962C8B-B14F-4D97-AF65-F5344CB8AC3E}">
        <p14:creationId xmlns:p14="http://schemas.microsoft.com/office/powerpoint/2010/main" val="261768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Segoe UI" panose="020B0502040204020203" pitchFamily="34" charset="0"/>
              </a:rPr>
              <a:t>This formula represents a linear relationship between the input variable ( x ) and the predicted output ( y ) based on the given MSE and RMSE values.</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17</a:t>
            </a:fld>
            <a:endParaRPr lang="en-US"/>
          </a:p>
        </p:txBody>
      </p:sp>
    </p:spTree>
    <p:extLst>
      <p:ext uri="{BB962C8B-B14F-4D97-AF65-F5344CB8AC3E}">
        <p14:creationId xmlns:p14="http://schemas.microsoft.com/office/powerpoint/2010/main" val="169279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 accuracy rate of 1.0 (or 100%) in a confusion matrix means that the model has predicted all instances correctly. In other words, the model has made no mistakes in its predictions when compared to the actual values in the test dataset.</a:t>
            </a:r>
          </a:p>
          <a:p>
            <a:endParaRPr lang="en-US" dirty="0"/>
          </a:p>
          <a:p>
            <a:r>
              <a:rPr lang="en-US" dirty="0"/>
              <a:t>Here's a breakdown of the components of a confusion matrix in the context of accuracy:</a:t>
            </a:r>
          </a:p>
          <a:p>
            <a:endParaRPr lang="en-US" dirty="0"/>
          </a:p>
          <a:p>
            <a:r>
              <a:rPr lang="en-US" dirty="0"/>
              <a:t>True Positives (TP): The number of correct positive predictions.</a:t>
            </a:r>
          </a:p>
          <a:p>
            <a:endParaRPr lang="en-US" dirty="0"/>
          </a:p>
          <a:p>
            <a:r>
              <a:rPr lang="en-US" dirty="0"/>
              <a:t>True Negatives (TN): The number of correct negative predictions.</a:t>
            </a:r>
          </a:p>
          <a:p>
            <a:endParaRPr lang="en-US" dirty="0"/>
          </a:p>
          <a:p>
            <a:r>
              <a:rPr lang="en-US" dirty="0"/>
              <a:t>False Positives (FP): The number of incorrect positive predictions.</a:t>
            </a:r>
          </a:p>
          <a:p>
            <a:endParaRPr lang="en-US" dirty="0"/>
          </a:p>
          <a:p>
            <a:r>
              <a:rPr lang="en-US" dirty="0"/>
              <a:t>False Negatives (FN): The number of incorrect negative predictions.</a:t>
            </a:r>
          </a:p>
          <a:p>
            <a:endParaRPr lang="en-US" dirty="0"/>
          </a:p>
          <a:p>
            <a:r>
              <a:rPr lang="en-US" dirty="0"/>
              <a:t>When the accuracy rate is 1.0, it means that the sum of true positives and true negatives is equal to the total number of instances, indicating that the model has made no errors in its predictions.</a:t>
            </a:r>
          </a:p>
          <a:p>
            <a:endParaRPr lang="en-US" dirty="0"/>
          </a:p>
          <a:p>
            <a:endParaRPr lang="en-US" dirty="0"/>
          </a:p>
          <a:p>
            <a:r>
              <a:rPr lang="en-US" dirty="0"/>
              <a:t>Confusion Matrix Explanation:</a:t>
            </a:r>
          </a:p>
          <a:p>
            <a:endParaRPr lang="en-US" dirty="0"/>
          </a:p>
          <a:p>
            <a:r>
              <a:rPr lang="en-US" dirty="0">
                <a:effectLst/>
                <a:latin typeface="Segoe UI" panose="020B0502040204020203" pitchFamily="34" charset="0"/>
              </a:rPr>
              <a:t>Confusion Matrix explanation: first row and third row 34 wrongs and none wrong, second row: 33 guesses and predicted 1 wrong</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18</a:t>
            </a:fld>
            <a:endParaRPr lang="en-US"/>
          </a:p>
        </p:txBody>
      </p:sp>
    </p:spTree>
    <p:extLst>
      <p:ext uri="{BB962C8B-B14F-4D97-AF65-F5344CB8AC3E}">
        <p14:creationId xmlns:p14="http://schemas.microsoft.com/office/powerpoint/2010/main" val="241348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buFont typeface="Arial" panose="020B0604020202020204" pitchFamily="34" charset="0"/>
              <a:buChar char="•"/>
            </a:pPr>
            <a:r>
              <a:rPr lang="en-US" sz="1800" dirty="0">
                <a:effectLst/>
                <a:latin typeface="Segoe UI" panose="020B0502040204020203" pitchFamily="34" charset="0"/>
              </a:rPr>
              <a:t> FICO Scores are calculated using many different pieces of credit data in your credit report. This data is grouped into five categories: payment history (35%), amounts owed (30%), length of credit history (15%), new credit (10%) and credit mix (10%).</a:t>
            </a:r>
            <a:endParaRPr lang="en-US" sz="1800" b="0" i="0" dirty="0">
              <a:solidFill>
                <a:schemeClr val="bg1"/>
              </a:solidFill>
              <a:effectLst/>
              <a:highlight>
                <a:srgbClr val="000000"/>
              </a:highligh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FC2949D6-FC73-4AC6-BB89-45D446DC6F28}" type="slidenum">
              <a:rPr lang="en-US" smtClean="0"/>
              <a:t>3</a:t>
            </a:fld>
            <a:endParaRPr lang="en-US"/>
          </a:p>
        </p:txBody>
      </p:sp>
    </p:spTree>
    <p:extLst>
      <p:ext uri="{BB962C8B-B14F-4D97-AF65-F5344CB8AC3E}">
        <p14:creationId xmlns:p14="http://schemas.microsoft.com/office/powerpoint/2010/main" val="298016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Segoe UI" panose="020B0502040204020203"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numpy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np</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pandas as pd</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pathlib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Path</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confusion_matrix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classification_report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pandas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DataFrame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pandas import Series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scipy.stats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linregress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seaborn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matplotlib.pyplot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plotly.express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px</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plotly.graph_objects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go</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warnings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csv</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collections import Counter</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sklearn.model_selection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train_test_split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sklearn.preprocessing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PowerTransformer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datasist.structdata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detect_outliers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mean_squared_error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imblearn.over_sampling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SMOTE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sklearn.impute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SimpleImputer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category_encoders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re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sklearn.experimental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enable_hist_gradient_boosting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sklearn.ensemble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BaggingClassifier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ExtraTreesClassifier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RandomForestClassifier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StackingClassifier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HistGradientBoostingClassifier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XGBClassifier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sklearn.metrics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classification_report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joblib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Packages options </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sns.set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figure.figsize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[14, 7]},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font_scale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=1.2) # Standard figure size for all </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np.seterr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(divide='ignore', invalid='ignore', over='ignore')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warnings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4</a:t>
            </a:fld>
            <a:endParaRPr lang="en-US"/>
          </a:p>
        </p:txBody>
      </p:sp>
    </p:spTree>
    <p:extLst>
      <p:ext uri="{BB962C8B-B14F-4D97-AF65-F5344CB8AC3E}">
        <p14:creationId xmlns:p14="http://schemas.microsoft.com/office/powerpoint/2010/main" val="166910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5</a:t>
            </a:fld>
            <a:endParaRPr lang="en-US"/>
          </a:p>
        </p:txBody>
      </p:sp>
    </p:spTree>
    <p:extLst>
      <p:ext uri="{BB962C8B-B14F-4D97-AF65-F5344CB8AC3E}">
        <p14:creationId xmlns:p14="http://schemas.microsoft.com/office/powerpoint/2010/main" val="318334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6</a:t>
            </a:fld>
            <a:endParaRPr lang="en-US"/>
          </a:p>
        </p:txBody>
      </p:sp>
    </p:spTree>
    <p:extLst>
      <p:ext uri="{BB962C8B-B14F-4D97-AF65-F5344CB8AC3E}">
        <p14:creationId xmlns:p14="http://schemas.microsoft.com/office/powerpoint/2010/main" val="74906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 164 data rows</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 32k data rows</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  1k data rows</a:t>
            </a:r>
            <a:endParaRPr lang="en-US" b="0" i="0" dirty="0">
              <a:solidFill>
                <a:schemeClr val="bg1"/>
              </a:solidFill>
              <a:effectLst/>
              <a:highlight>
                <a:srgbClr val="000000"/>
              </a:highlight>
              <a:latin typeface="Roboto" panose="02000000000000000000" pitchFamily="2" charset="0"/>
            </a:endParaRPr>
          </a:p>
          <a:p>
            <a:endParaRPr lang="en-US" dirty="0"/>
          </a:p>
          <a:p>
            <a:r>
              <a:rPr lang="en-US" dirty="0">
                <a:effectLst/>
                <a:latin typeface="Segoe UI" panose="020B0502040204020203" pitchFamily="34" charset="0"/>
              </a:rPr>
              <a:t>When working with data that contains categorical variables or features, it is essential to use a categorical machine learning model or technique.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7</a:t>
            </a:fld>
            <a:endParaRPr lang="en-US"/>
          </a:p>
        </p:txBody>
      </p:sp>
    </p:spTree>
    <p:extLst>
      <p:ext uri="{BB962C8B-B14F-4D97-AF65-F5344CB8AC3E}">
        <p14:creationId xmlns:p14="http://schemas.microsoft.com/office/powerpoint/2010/main" val="363495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8</a:t>
            </a:fld>
            <a:endParaRPr lang="en-US"/>
          </a:p>
        </p:txBody>
      </p:sp>
    </p:spTree>
    <p:extLst>
      <p:ext uri="{BB962C8B-B14F-4D97-AF65-F5344CB8AC3E}">
        <p14:creationId xmlns:p14="http://schemas.microsoft.com/office/powerpoint/2010/main" val="115950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a:p>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9</a:t>
            </a:fld>
            <a:endParaRPr lang="en-US"/>
          </a:p>
        </p:txBody>
      </p:sp>
    </p:spTree>
    <p:extLst>
      <p:ext uri="{BB962C8B-B14F-4D97-AF65-F5344CB8AC3E}">
        <p14:creationId xmlns:p14="http://schemas.microsoft.com/office/powerpoint/2010/main" val="119987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highlight>
                  <a:srgbClr val="000000"/>
                </a:highlight>
                <a:latin typeface="Roboto" panose="02000000000000000000" pitchFamily="2" charset="0"/>
              </a:rPr>
              <a:t>Data Model Implementation</a:t>
            </a:r>
          </a:p>
          <a:p>
            <a:endParaRPr lang="en-US" dirty="0"/>
          </a:p>
          <a:p>
            <a:r>
              <a:rPr lang="en-US" dirty="0">
                <a:effectLst/>
                <a:latin typeface="Segoe UI" panose="020B0502040204020203" pitchFamily="34" charset="0"/>
              </a:rPr>
              <a:t>In data analysis, when you have categorical variables (such as "red," "blue," "green" for a color variable), you can't directly use them in many machine learning algorithms because these algorithms require numerical input.</a:t>
            </a:r>
          </a:p>
          <a:p>
            <a:endParaRPr lang="en-US" dirty="0">
              <a:effectLst/>
              <a:latin typeface="Segoe UI" panose="020B0502040204020203" pitchFamily="34" charset="0"/>
            </a:endParaRPr>
          </a:p>
          <a:p>
            <a:r>
              <a:rPr lang="en-US" dirty="0">
                <a:effectLst/>
                <a:latin typeface="Segoe UI" panose="020B0502040204020203" pitchFamily="34" charset="0"/>
              </a:rPr>
              <a:t>Dummy variables are binary (0 or 1) variables that represent the categories of a categorical variable. Each category is converted into a separate binary column, where 1 indicates the presence of that category and 0 indicates the absence.</a:t>
            </a:r>
            <a:endParaRPr lang="en-US" dirty="0"/>
          </a:p>
        </p:txBody>
      </p:sp>
      <p:sp>
        <p:nvSpPr>
          <p:cNvPr id="4" name="Slide Number Placeholder 3"/>
          <p:cNvSpPr>
            <a:spLocks noGrp="1"/>
          </p:cNvSpPr>
          <p:nvPr>
            <p:ph type="sldNum" sz="quarter" idx="5"/>
          </p:nvPr>
        </p:nvSpPr>
        <p:spPr/>
        <p:txBody>
          <a:bodyPr/>
          <a:lstStyle/>
          <a:p>
            <a:fld id="{FC2949D6-FC73-4AC6-BB89-45D446DC6F28}" type="slidenum">
              <a:rPr lang="en-US" smtClean="0"/>
              <a:t>10</a:t>
            </a:fld>
            <a:endParaRPr lang="en-US"/>
          </a:p>
        </p:txBody>
      </p:sp>
    </p:spTree>
    <p:extLst>
      <p:ext uri="{BB962C8B-B14F-4D97-AF65-F5344CB8AC3E}">
        <p14:creationId xmlns:p14="http://schemas.microsoft.com/office/powerpoint/2010/main" val="251056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E38B-973F-DA76-9A62-3102AE354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29957-2D2C-3CF9-ACE8-974055D20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3FE86-4783-D2D4-B100-5F7BE85E5480}"/>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2FCAE53B-2914-86E6-0D1E-3D2FB0BD4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3FC-0B03-0637-8442-2C51B13056D4}"/>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185810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86F1-49D9-E61C-B407-F458FB0EE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9DABA-1A59-2DFE-0BD0-353486977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2A60E-D8AE-7D8D-54D1-9792F8BA26A8}"/>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03191B96-E6AC-B847-9347-DE429EF4A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D37A4-5554-3E6C-A758-EDD818FDC72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5600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7295C-801C-2AB7-E313-44771A91F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A68D0-8288-D761-3D01-9F057ED86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30308-25D0-696B-2704-AC9F1276478C}"/>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A7FD0BF5-6E87-030E-311D-F716B05C5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6D90E-3AB5-C895-84FB-00215BC1A4D0}"/>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419845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6B78-AC68-331F-A00E-0FECAA1D0C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3879D-34BD-55AB-3320-17C4B8251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7B660-E448-3032-3D10-65CF6EC67E19}"/>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7D7BB387-0600-0D91-BA36-F1540E6B5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629E3-F48B-E45D-931C-9420AA9F4343}"/>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6898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556C-AFC7-18A7-B4BA-B461261BC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CFBC9D-078D-9DC3-0204-BB7E902ABD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BF3B6-0938-5309-0D06-263ADACC62EB}"/>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70672433-50CA-BB8E-0D3B-65FAAF7C0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629D-A5A4-D969-B707-8EFC0BE46660}"/>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399423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E5EF-4687-D3BC-678B-3E6EDAF34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A97F5-47DA-D150-1AE7-28D66C8F16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FB83A-B36E-4851-826C-54E41AF65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77370-476B-36FF-7CDC-08CF18346C0B}"/>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03A928EF-5B9F-183B-CD48-CBA6B831B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F11F2-61C6-308D-EE7F-9D41720AF3C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84433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219E-31D1-B5B3-CD94-D39B81337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66133A-612D-22D7-C8CB-F25F2855B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0C0C5-B893-EEA9-2849-6C8487D0A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61BF0B-1CF6-7E55-D0E9-8F6A8E935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EEEC2-9AB6-FA86-5F4A-90F9E7B26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385B5-FB2F-08BC-EE8E-9A40818F9CBE}"/>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8" name="Footer Placeholder 7">
            <a:extLst>
              <a:ext uri="{FF2B5EF4-FFF2-40B4-BE49-F238E27FC236}">
                <a16:creationId xmlns:a16="http://schemas.microsoft.com/office/drawing/2014/main" id="{85B34801-02AA-7B6D-5C59-BBFC5231A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4DD74-7B84-52A4-5EA7-E27B53752906}"/>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93793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FFF5-9034-7DD8-0F73-3F02B29E5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24D27-40B6-BBA0-8C44-B12B12D71B6F}"/>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4" name="Footer Placeholder 3">
            <a:extLst>
              <a:ext uri="{FF2B5EF4-FFF2-40B4-BE49-F238E27FC236}">
                <a16:creationId xmlns:a16="http://schemas.microsoft.com/office/drawing/2014/main" id="{9D8F4A14-5DE3-9F3D-D73B-FD53E091F5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7D1A4-3976-FDA6-7057-8C705DF44AB2}"/>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116159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3F82E-8A14-7E35-36D5-3649FAE03961}"/>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3" name="Footer Placeholder 2">
            <a:extLst>
              <a:ext uri="{FF2B5EF4-FFF2-40B4-BE49-F238E27FC236}">
                <a16:creationId xmlns:a16="http://schemas.microsoft.com/office/drawing/2014/main" id="{9753DA38-D082-AEE3-5FD9-9A364C741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8335A4-7834-EEE6-D0C2-6E36E206C7E4}"/>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268983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555-6C47-4577-6013-23DB7BB85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E93C0-3140-9D30-CB82-EA0127532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43A39-839A-C0E9-1334-D7E9A3720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146CC-2B2D-6425-67FC-55D2E615C355}"/>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3FE0CF45-0A75-CED5-1656-37C851FC1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95C4F-4AD3-4E68-C773-15FC0DBF441F}"/>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401237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5E1C-AE2A-B51D-164D-0F314BD25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EEEF05-4641-E105-B4F3-9BF11EE36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908BA-4E58-5150-570B-06C3A5CB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D342E-8B67-8B50-DDD7-AA155044CDEE}"/>
              </a:ext>
            </a:extLst>
          </p:cNvPr>
          <p:cNvSpPr>
            <a:spLocks noGrp="1"/>
          </p:cNvSpPr>
          <p:nvPr>
            <p:ph type="dt" sz="half" idx="10"/>
          </p:nvPr>
        </p:nvSpPr>
        <p:spPr/>
        <p:txBody>
          <a:bodyPr/>
          <a:lstStyle/>
          <a:p>
            <a:fld id="{2EE599E8-1736-4AE5-9E60-F33F4F4000C5}" type="datetimeFigureOut">
              <a:rPr lang="en-US" smtClean="0"/>
              <a:t>6/10/2024</a:t>
            </a:fld>
            <a:endParaRPr lang="en-US"/>
          </a:p>
        </p:txBody>
      </p:sp>
      <p:sp>
        <p:nvSpPr>
          <p:cNvPr id="6" name="Footer Placeholder 5">
            <a:extLst>
              <a:ext uri="{FF2B5EF4-FFF2-40B4-BE49-F238E27FC236}">
                <a16:creationId xmlns:a16="http://schemas.microsoft.com/office/drawing/2014/main" id="{6A288D8B-A1C8-B899-8D76-4CEF63B24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724C4-4DFB-81D1-E97E-843335EDA828}"/>
              </a:ext>
            </a:extLst>
          </p:cNvPr>
          <p:cNvSpPr>
            <a:spLocks noGrp="1"/>
          </p:cNvSpPr>
          <p:nvPr>
            <p:ph type="sldNum" sz="quarter" idx="12"/>
          </p:nvPr>
        </p:nvSpPr>
        <p:spPr/>
        <p:txBody>
          <a:bodyPr/>
          <a:lstStyle/>
          <a:p>
            <a:fld id="{9FF08B69-2449-4718-8184-8A0ACDF87DB9}" type="slidenum">
              <a:rPr lang="en-US" smtClean="0"/>
              <a:t>‹#›</a:t>
            </a:fld>
            <a:endParaRPr lang="en-US"/>
          </a:p>
        </p:txBody>
      </p:sp>
    </p:spTree>
    <p:extLst>
      <p:ext uri="{BB962C8B-B14F-4D97-AF65-F5344CB8AC3E}">
        <p14:creationId xmlns:p14="http://schemas.microsoft.com/office/powerpoint/2010/main" val="382555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2B72E-B0DB-0869-140A-562169321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FAFEB-258A-B5E7-62E3-EDAD3A59E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5F0D9-2CC6-BBBC-71CD-D93809FB4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E599E8-1736-4AE5-9E60-F33F4F4000C5}" type="datetimeFigureOut">
              <a:rPr lang="en-US" smtClean="0"/>
              <a:t>6/10/2024</a:t>
            </a:fld>
            <a:endParaRPr lang="en-US"/>
          </a:p>
        </p:txBody>
      </p:sp>
      <p:sp>
        <p:nvSpPr>
          <p:cNvPr id="5" name="Footer Placeholder 4">
            <a:extLst>
              <a:ext uri="{FF2B5EF4-FFF2-40B4-BE49-F238E27FC236}">
                <a16:creationId xmlns:a16="http://schemas.microsoft.com/office/drawing/2014/main" id="{97DE303B-0E8E-CCFB-2768-8EADDAECD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61D3AC-8027-C9A4-025D-BF37084E2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F08B69-2449-4718-8184-8A0ACDF87DB9}" type="slidenum">
              <a:rPr lang="en-US" smtClean="0"/>
              <a:t>‹#›</a:t>
            </a:fld>
            <a:endParaRPr lang="en-US"/>
          </a:p>
        </p:txBody>
      </p:sp>
    </p:spTree>
    <p:extLst>
      <p:ext uri="{BB962C8B-B14F-4D97-AF65-F5344CB8AC3E}">
        <p14:creationId xmlns:p14="http://schemas.microsoft.com/office/powerpoint/2010/main" val="305907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hinking of Buying a Property? Get Your Credit Score Healthy">
            <a:extLst>
              <a:ext uri="{FF2B5EF4-FFF2-40B4-BE49-F238E27FC236}">
                <a16:creationId xmlns:a16="http://schemas.microsoft.com/office/drawing/2014/main" id="{7596CCC7-ABED-7E91-888E-C079A043C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47" r="11475" b="-1"/>
          <a:stretch/>
        </p:blipFill>
        <p:spPr bwMode="auto">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2" descr="The Limitations of Traditional Credit Scoring Systems | by ...">
            <a:extLst>
              <a:ext uri="{FF2B5EF4-FFF2-40B4-BE49-F238E27FC236}">
                <a16:creationId xmlns:a16="http://schemas.microsoft.com/office/drawing/2014/main" id="{931383E8-2596-A6F1-FBD1-7CD395574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1" y="-51492"/>
            <a:ext cx="7962899" cy="6909482"/>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420578" y="507831"/>
            <a:ext cx="4040022" cy="1661993"/>
          </a:xfrm>
          <a:prstGeom prst="rect">
            <a:avLst/>
          </a:prstGeom>
          <a:noFill/>
        </p:spPr>
        <p:txBody>
          <a:bodyPr wrap="square">
            <a:spAutoFit/>
          </a:bodyPr>
          <a:lstStyle/>
          <a:p>
            <a:pPr algn="l"/>
            <a:r>
              <a:rPr lang="en-US" sz="3400" b="1" dirty="0">
                <a:solidFill>
                  <a:schemeClr val="bg1"/>
                </a:solidFill>
                <a:highlight>
                  <a:srgbClr val="000000"/>
                </a:highlight>
                <a:latin typeface="Roboto" panose="02000000000000000000" pitchFamily="2" charset="0"/>
              </a:rPr>
              <a:t>Final Project:</a:t>
            </a:r>
          </a:p>
          <a:p>
            <a:pPr algn="l"/>
            <a:r>
              <a:rPr lang="en-US" sz="3400" b="1" dirty="0">
                <a:solidFill>
                  <a:schemeClr val="bg1"/>
                </a:solidFill>
                <a:highlight>
                  <a:srgbClr val="000000"/>
                </a:highlight>
                <a:latin typeface="Roboto" panose="02000000000000000000" pitchFamily="2" charset="0"/>
              </a:rPr>
              <a:t>Credit Scoring with </a:t>
            </a:r>
          </a:p>
          <a:p>
            <a:pPr algn="l"/>
            <a:r>
              <a:rPr lang="en-US" sz="3400" b="1" dirty="0">
                <a:solidFill>
                  <a:schemeClr val="bg1"/>
                </a:solidFill>
                <a:highlight>
                  <a:srgbClr val="000000"/>
                </a:highlight>
                <a:latin typeface="Roboto" panose="02000000000000000000" pitchFamily="2" charset="0"/>
              </a:rPr>
              <a:t>Machine Learning</a:t>
            </a:r>
            <a:endParaRPr lang="en-US" sz="3400" b="1" i="0" dirty="0">
              <a:solidFill>
                <a:schemeClr val="bg1"/>
              </a:solidFill>
              <a:effectLst/>
              <a:highlight>
                <a:srgbClr val="000000"/>
              </a:highlight>
              <a:latin typeface="Roboto" panose="02000000000000000000" pitchFamily="2" charset="0"/>
            </a:endParaRPr>
          </a:p>
        </p:txBody>
      </p:sp>
      <p:sp>
        <p:nvSpPr>
          <p:cNvPr id="4" name="TextBox 3">
            <a:extLst>
              <a:ext uri="{FF2B5EF4-FFF2-40B4-BE49-F238E27FC236}">
                <a16:creationId xmlns:a16="http://schemas.microsoft.com/office/drawing/2014/main" id="{A1EDD55F-B25A-FF89-7BF3-161B076B19C3}"/>
              </a:ext>
            </a:extLst>
          </p:cNvPr>
          <p:cNvSpPr txBox="1"/>
          <p:nvPr/>
        </p:nvSpPr>
        <p:spPr>
          <a:xfrm>
            <a:off x="420578" y="5334506"/>
            <a:ext cx="3723588" cy="1015663"/>
          </a:xfrm>
          <a:prstGeom prst="rect">
            <a:avLst/>
          </a:prstGeom>
          <a:noFill/>
        </p:spPr>
        <p:txBody>
          <a:bodyPr wrap="square" rtlCol="0">
            <a:spAutoFit/>
          </a:bodyPr>
          <a:lstStyle/>
          <a:p>
            <a:pPr algn="ctr"/>
            <a:r>
              <a:rPr lang="en-US" sz="2000" b="1" i="0" dirty="0">
                <a:solidFill>
                  <a:schemeClr val="bg1"/>
                </a:solidFill>
                <a:effectLst/>
                <a:highlight>
                  <a:srgbClr val="000000"/>
                </a:highlight>
                <a:latin typeface="Roboto" panose="02000000000000000000" pitchFamily="2" charset="0"/>
              </a:rPr>
              <a:t>Data Analytics Project 4</a:t>
            </a:r>
          </a:p>
          <a:p>
            <a:pPr algn="ct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Jesse Reed &amp; Damon Robinson</a:t>
            </a:r>
          </a:p>
          <a:p>
            <a:pPr algn="ct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June 10, 2024</a:t>
            </a:r>
          </a:p>
        </p:txBody>
      </p:sp>
    </p:spTree>
    <p:extLst>
      <p:ext uri="{BB962C8B-B14F-4D97-AF65-F5344CB8AC3E}">
        <p14:creationId xmlns:p14="http://schemas.microsoft.com/office/powerpoint/2010/main" val="384785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4" name="TextBox 13">
            <a:extLst>
              <a:ext uri="{FF2B5EF4-FFF2-40B4-BE49-F238E27FC236}">
                <a16:creationId xmlns:a16="http://schemas.microsoft.com/office/drawing/2014/main" id="{FD6A2E65-BB12-EED9-E81D-DB48DAA48A0F}"/>
              </a:ext>
            </a:extLst>
          </p:cNvPr>
          <p:cNvSpPr txBox="1"/>
          <p:nvPr/>
        </p:nvSpPr>
        <p:spPr>
          <a:xfrm>
            <a:off x="187328" y="1509317"/>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sp>
        <p:nvSpPr>
          <p:cNvPr id="8" name="TextBox 7">
            <a:extLst>
              <a:ext uri="{FF2B5EF4-FFF2-40B4-BE49-F238E27FC236}">
                <a16:creationId xmlns:a16="http://schemas.microsoft.com/office/drawing/2014/main" id="{6160AF8B-0573-ACD1-0FDE-56488AB666E7}"/>
              </a:ext>
            </a:extLst>
          </p:cNvPr>
          <p:cNvSpPr txBox="1"/>
          <p:nvPr/>
        </p:nvSpPr>
        <p:spPr>
          <a:xfrm>
            <a:off x="149228" y="111194"/>
            <a:ext cx="5690397"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credit_dummies</a:t>
            </a:r>
            <a:r>
              <a:rPr lang="en-US" dirty="0">
                <a:solidFill>
                  <a:schemeClr val="bg1"/>
                </a:solidFill>
                <a:highlight>
                  <a:srgbClr val="000000"/>
                </a:highlight>
              </a:rPr>
              <a:t> = </a:t>
            </a:r>
            <a:r>
              <a:rPr lang="en-US" dirty="0" err="1">
                <a:solidFill>
                  <a:schemeClr val="bg1"/>
                </a:solidFill>
                <a:highlight>
                  <a:srgbClr val="000000"/>
                </a:highlight>
              </a:rPr>
              <a:t>pd.get_dummies</a:t>
            </a:r>
            <a:r>
              <a:rPr lang="en-US" dirty="0">
                <a:solidFill>
                  <a:schemeClr val="bg1"/>
                </a:solidFill>
                <a:highlight>
                  <a:srgbClr val="000000"/>
                </a:highlight>
              </a:rPr>
              <a:t>(</a:t>
            </a:r>
            <a:r>
              <a:rPr lang="en-US" dirty="0" err="1">
                <a:solidFill>
                  <a:schemeClr val="bg1"/>
                </a:solidFill>
                <a:highlight>
                  <a:srgbClr val="000000"/>
                </a:highlight>
              </a:rPr>
              <a:t>credit_class_df</a:t>
            </a:r>
            <a:r>
              <a:rPr lang="en-US" dirty="0">
                <a:solidFill>
                  <a:schemeClr val="bg1"/>
                </a:solidFill>
                <a:highlight>
                  <a:srgbClr val="000000"/>
                </a:highlight>
              </a:rPr>
              <a:t>) </a:t>
            </a:r>
            <a:r>
              <a:rPr lang="en-US" dirty="0" err="1">
                <a:solidFill>
                  <a:schemeClr val="bg1"/>
                </a:solidFill>
                <a:highlight>
                  <a:srgbClr val="000000"/>
                </a:highlight>
              </a:rPr>
              <a:t>credit_dummies.head</a:t>
            </a:r>
            <a:r>
              <a:rPr lang="en-US" dirty="0">
                <a:solidFill>
                  <a:schemeClr val="bg1"/>
                </a:solidFill>
                <a:highlight>
                  <a:srgbClr val="000000"/>
                </a:highlight>
              </a:rPr>
              <a:t>(15)</a:t>
            </a:r>
          </a:p>
        </p:txBody>
      </p:sp>
      <p:pic>
        <p:nvPicPr>
          <p:cNvPr id="4" name="Picture 3">
            <a:extLst>
              <a:ext uri="{FF2B5EF4-FFF2-40B4-BE49-F238E27FC236}">
                <a16:creationId xmlns:a16="http://schemas.microsoft.com/office/drawing/2014/main" id="{A11E0AC3-F509-4BD9-04C0-2DD25F784FCC}"/>
              </a:ext>
            </a:extLst>
          </p:cNvPr>
          <p:cNvPicPr>
            <a:picLocks noChangeAspect="1"/>
          </p:cNvPicPr>
          <p:nvPr/>
        </p:nvPicPr>
        <p:blipFill>
          <a:blip r:embed="rId4"/>
          <a:stretch>
            <a:fillRect/>
          </a:stretch>
        </p:blipFill>
        <p:spPr>
          <a:xfrm>
            <a:off x="3467099" y="727876"/>
            <a:ext cx="8469171" cy="5126823"/>
          </a:xfrm>
          <a:prstGeom prst="rect">
            <a:avLst/>
          </a:prstGeom>
        </p:spPr>
      </p:pic>
    </p:spTree>
    <p:extLst>
      <p:ext uri="{BB962C8B-B14F-4D97-AF65-F5344CB8AC3E}">
        <p14:creationId xmlns:p14="http://schemas.microsoft.com/office/powerpoint/2010/main" val="191629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616913" y="431769"/>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pic>
        <p:nvPicPr>
          <p:cNvPr id="8" name="Picture 7">
            <a:extLst>
              <a:ext uri="{FF2B5EF4-FFF2-40B4-BE49-F238E27FC236}">
                <a16:creationId xmlns:a16="http://schemas.microsoft.com/office/drawing/2014/main" id="{26F55523-37F8-97CF-B301-FF24ED184594}"/>
              </a:ext>
            </a:extLst>
          </p:cNvPr>
          <p:cNvPicPr>
            <a:picLocks noChangeAspect="1"/>
          </p:cNvPicPr>
          <p:nvPr/>
        </p:nvPicPr>
        <p:blipFill>
          <a:blip r:embed="rId3"/>
          <a:stretch>
            <a:fillRect/>
          </a:stretch>
        </p:blipFill>
        <p:spPr>
          <a:xfrm>
            <a:off x="1270861" y="954989"/>
            <a:ext cx="10552839" cy="5471242"/>
          </a:xfrm>
          <a:prstGeom prst="rect">
            <a:avLst/>
          </a:prstGeom>
        </p:spPr>
      </p:pic>
    </p:spTree>
    <p:extLst>
      <p:ext uri="{BB962C8B-B14F-4D97-AF65-F5344CB8AC3E}">
        <p14:creationId xmlns:p14="http://schemas.microsoft.com/office/powerpoint/2010/main" val="152775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616913" y="431769"/>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sp>
        <p:nvSpPr>
          <p:cNvPr id="4" name="TextBox 3">
            <a:extLst>
              <a:ext uri="{FF2B5EF4-FFF2-40B4-BE49-F238E27FC236}">
                <a16:creationId xmlns:a16="http://schemas.microsoft.com/office/drawing/2014/main" id="{479DC5D5-E3AC-C916-1768-3317F1FFD901}"/>
              </a:ext>
            </a:extLst>
          </p:cNvPr>
          <p:cNvSpPr txBox="1"/>
          <p:nvPr/>
        </p:nvSpPr>
        <p:spPr>
          <a:xfrm>
            <a:off x="1308100" y="1160847"/>
            <a:ext cx="8147050" cy="4536306"/>
          </a:xfrm>
          <a:prstGeom prst="rect">
            <a:avLst/>
          </a:prstGeom>
          <a:noFill/>
        </p:spPr>
        <p:txBody>
          <a:bodyPr wrap="square">
            <a:spAutoFit/>
          </a:bodyPr>
          <a:lstStyle/>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test_dfc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test_df.drop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(columns=['ID','</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Customer_ID</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Accounts','</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Monthly_Inhand_Salary</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Num_Bank_Accounts</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Num_Credit_Card</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'Delay_from_due_date','</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Num_of_Delayed_Payment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Changed_Credit_Limit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Num_Credit_Inquiries</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Credit_Mix</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Outstanding_Debt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Credit_History_Age</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Payment_of_Min_Amount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Total_EMI_per_month</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Amount_invested_monthly</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Payment_Behaviour</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Monthly_Balance</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0"/>
              </a:spcAft>
            </a:pP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(columns=['person_home_ownership','person_emp_length','loan_grade','loan_amnt','loan_status','cb_person_default_on_file','cb_person_cred_hist_length'])</a:t>
            </a:r>
          </a:p>
          <a:p>
            <a:pPr marL="0" marR="0">
              <a:lnSpc>
                <a:spcPct val="115000"/>
              </a:lnSpc>
              <a:spcBef>
                <a:spcPts val="0"/>
              </a:spcBef>
              <a:spcAft>
                <a:spcPts val="0"/>
              </a:spcAft>
            </a:pP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0"/>
              </a:spcAft>
            </a:pP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credit_scoring_dfc</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credit_scoring_df.drop</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(columns=['</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Gender','Marital</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Status','Payment</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History','Number</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of Credit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Accounts','Loan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Amount','Loan</a:t>
            </a:r>
            <a:r>
              <a:rPr lang="en-US" sz="1800" kern="100" dirty="0">
                <a:solidFill>
                  <a:schemeClr val="bg1"/>
                </a:solidFill>
                <a:effectLst/>
                <a:highlight>
                  <a:srgbClr val="000000"/>
                </a:highlight>
                <a:latin typeface="Aptos" panose="020B0004020202020204" pitchFamily="34" charset="0"/>
                <a:ea typeface="Aptos" panose="020B0004020202020204" pitchFamily="34" charset="0"/>
                <a:cs typeface="Times New Roman" panose="02020603050405020304" pitchFamily="18" charset="0"/>
              </a:rPr>
              <a:t> Term'])       </a:t>
            </a:r>
          </a:p>
        </p:txBody>
      </p:sp>
    </p:spTree>
    <p:extLst>
      <p:ext uri="{BB962C8B-B14F-4D97-AF65-F5344CB8AC3E}">
        <p14:creationId xmlns:p14="http://schemas.microsoft.com/office/powerpoint/2010/main" val="302732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581572" y="302208"/>
            <a:ext cx="6678864"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Cleaning data columns and dropping values</a:t>
            </a:r>
            <a:endParaRPr lang="en-US" sz="2800" b="1" i="0" dirty="0">
              <a:solidFill>
                <a:schemeClr val="bg1"/>
              </a:solidFill>
              <a:effectLst/>
              <a:highlight>
                <a:srgbClr val="000000"/>
              </a:highlight>
              <a:latin typeface="Roboto" panose="02000000000000000000" pitchFamily="2" charset="0"/>
            </a:endParaRPr>
          </a:p>
        </p:txBody>
      </p:sp>
      <p:pic>
        <p:nvPicPr>
          <p:cNvPr id="2" name="Picture 1">
            <a:extLst>
              <a:ext uri="{FF2B5EF4-FFF2-40B4-BE49-F238E27FC236}">
                <a16:creationId xmlns:a16="http://schemas.microsoft.com/office/drawing/2014/main" id="{35FA67E0-A194-BF79-91CA-ADFAF8D24BF7}"/>
              </a:ext>
            </a:extLst>
          </p:cNvPr>
          <p:cNvPicPr>
            <a:picLocks noChangeAspect="1"/>
          </p:cNvPicPr>
          <p:nvPr/>
        </p:nvPicPr>
        <p:blipFill>
          <a:blip r:embed="rId3"/>
          <a:stretch>
            <a:fillRect/>
          </a:stretch>
        </p:blipFill>
        <p:spPr>
          <a:xfrm>
            <a:off x="2463800" y="861528"/>
            <a:ext cx="9593273" cy="5694264"/>
          </a:xfrm>
          <a:prstGeom prst="rect">
            <a:avLst/>
          </a:prstGeom>
        </p:spPr>
      </p:pic>
    </p:spTree>
    <p:extLst>
      <p:ext uri="{BB962C8B-B14F-4D97-AF65-F5344CB8AC3E}">
        <p14:creationId xmlns:p14="http://schemas.microsoft.com/office/powerpoint/2010/main" val="336585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Influence of education on credit scores</a:t>
            </a:r>
            <a:endParaRPr lang="en-US" sz="2800" b="1" i="0" dirty="0">
              <a:solidFill>
                <a:schemeClr val="bg1"/>
              </a:solidFill>
              <a:effectLst/>
              <a:highlight>
                <a:srgbClr val="000000"/>
              </a:highlight>
              <a:latin typeface="Roboto" panose="02000000000000000000" pitchFamily="2" charset="0"/>
            </a:endParaRPr>
          </a:p>
        </p:txBody>
      </p:sp>
      <p:pic>
        <p:nvPicPr>
          <p:cNvPr id="3" name="Picture 2">
            <a:extLst>
              <a:ext uri="{FF2B5EF4-FFF2-40B4-BE49-F238E27FC236}">
                <a16:creationId xmlns:a16="http://schemas.microsoft.com/office/drawing/2014/main" id="{9B7B79E2-3E48-B3BB-3F16-6ECD43F59BB9}"/>
              </a:ext>
            </a:extLst>
          </p:cNvPr>
          <p:cNvPicPr>
            <a:picLocks noChangeAspect="1"/>
          </p:cNvPicPr>
          <p:nvPr/>
        </p:nvPicPr>
        <p:blipFill>
          <a:blip r:embed="rId3"/>
          <a:stretch>
            <a:fillRect/>
          </a:stretch>
        </p:blipFill>
        <p:spPr>
          <a:xfrm>
            <a:off x="1078547" y="913077"/>
            <a:ext cx="10412278" cy="5668166"/>
          </a:xfrm>
          <a:prstGeom prst="rect">
            <a:avLst/>
          </a:prstGeom>
        </p:spPr>
      </p:pic>
    </p:spTree>
    <p:extLst>
      <p:ext uri="{BB962C8B-B14F-4D97-AF65-F5344CB8AC3E}">
        <p14:creationId xmlns:p14="http://schemas.microsoft.com/office/powerpoint/2010/main" val="330431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Home ownership influence on credit scores</a:t>
            </a:r>
            <a:endParaRPr lang="en-US" sz="2800" b="1" i="0" dirty="0">
              <a:solidFill>
                <a:schemeClr val="bg1"/>
              </a:solidFill>
              <a:effectLst/>
              <a:highlight>
                <a:srgbClr val="000000"/>
              </a:highlight>
              <a:latin typeface="Roboto" panose="02000000000000000000" pitchFamily="2" charset="0"/>
            </a:endParaRPr>
          </a:p>
        </p:txBody>
      </p:sp>
      <p:pic>
        <p:nvPicPr>
          <p:cNvPr id="4" name="Picture 3">
            <a:extLst>
              <a:ext uri="{FF2B5EF4-FFF2-40B4-BE49-F238E27FC236}">
                <a16:creationId xmlns:a16="http://schemas.microsoft.com/office/drawing/2014/main" id="{39CBAFF8-C8D5-AE10-9EDE-130532C891B1}"/>
              </a:ext>
            </a:extLst>
          </p:cNvPr>
          <p:cNvPicPr>
            <a:picLocks noChangeAspect="1"/>
          </p:cNvPicPr>
          <p:nvPr/>
        </p:nvPicPr>
        <p:blipFill>
          <a:blip r:embed="rId3"/>
          <a:stretch>
            <a:fillRect/>
          </a:stretch>
        </p:blipFill>
        <p:spPr>
          <a:xfrm>
            <a:off x="1494971" y="926980"/>
            <a:ext cx="10202774" cy="5548224"/>
          </a:xfrm>
          <a:prstGeom prst="rect">
            <a:avLst/>
          </a:prstGeom>
        </p:spPr>
      </p:pic>
    </p:spTree>
    <p:extLst>
      <p:ext uri="{BB962C8B-B14F-4D97-AF65-F5344CB8AC3E}">
        <p14:creationId xmlns:p14="http://schemas.microsoft.com/office/powerpoint/2010/main" val="410417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494254" y="113100"/>
            <a:ext cx="10202773" cy="523220"/>
          </a:xfrm>
          <a:prstGeom prst="rect">
            <a:avLst/>
          </a:prstGeom>
          <a:noFill/>
        </p:spPr>
        <p:txBody>
          <a:bodyPr wrap="square">
            <a:spAutoFit/>
          </a:bodyPr>
          <a:lstStyle/>
          <a:p>
            <a:pPr algn="l"/>
            <a:r>
              <a:rPr lang="en-US" sz="2800" b="0" i="0" dirty="0">
                <a:solidFill>
                  <a:schemeClr val="bg1"/>
                </a:solidFill>
                <a:effectLst/>
                <a:highlight>
                  <a:srgbClr val="000000"/>
                </a:highlight>
                <a:latin typeface="Slack-Lato"/>
              </a:rPr>
              <a:t>Influence of marital status on credit scores</a:t>
            </a:r>
            <a:endParaRPr lang="en-US" sz="2800" b="1" i="0" dirty="0">
              <a:solidFill>
                <a:schemeClr val="bg1"/>
              </a:solidFill>
              <a:effectLst/>
              <a:highlight>
                <a:srgbClr val="000000"/>
              </a:highlight>
              <a:latin typeface="Roboto" panose="02000000000000000000" pitchFamily="2" charset="0"/>
            </a:endParaRPr>
          </a:p>
        </p:txBody>
      </p:sp>
      <p:pic>
        <p:nvPicPr>
          <p:cNvPr id="7" name="Picture 6">
            <a:extLst>
              <a:ext uri="{FF2B5EF4-FFF2-40B4-BE49-F238E27FC236}">
                <a16:creationId xmlns:a16="http://schemas.microsoft.com/office/drawing/2014/main" id="{C55B105E-C5B0-85DB-C83E-76D2213FFC2E}"/>
              </a:ext>
            </a:extLst>
          </p:cNvPr>
          <p:cNvPicPr>
            <a:picLocks noChangeAspect="1"/>
          </p:cNvPicPr>
          <p:nvPr/>
        </p:nvPicPr>
        <p:blipFill>
          <a:blip r:embed="rId3"/>
          <a:stretch>
            <a:fillRect/>
          </a:stretch>
        </p:blipFill>
        <p:spPr>
          <a:xfrm>
            <a:off x="1211430" y="749421"/>
            <a:ext cx="10662203" cy="5817534"/>
          </a:xfrm>
          <a:prstGeom prst="rect">
            <a:avLst/>
          </a:prstGeom>
        </p:spPr>
      </p:pic>
    </p:spTree>
    <p:extLst>
      <p:ext uri="{BB962C8B-B14F-4D97-AF65-F5344CB8AC3E}">
        <p14:creationId xmlns:p14="http://schemas.microsoft.com/office/powerpoint/2010/main" val="384330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348787" y="732971"/>
            <a:ext cx="7336916" cy="212365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from </a:t>
            </a:r>
            <a:r>
              <a:rPr lang="en-US" b="0" i="0" dirty="0" err="1">
                <a:solidFill>
                  <a:schemeClr val="bg1"/>
                </a:solidFill>
                <a:effectLst/>
                <a:highlight>
                  <a:srgbClr val="000000"/>
                </a:highlight>
                <a:latin typeface="Roboto" panose="02000000000000000000" pitchFamily="2" charset="0"/>
              </a:rPr>
              <a:t>sklearn.linear_model</a:t>
            </a:r>
            <a:r>
              <a:rPr lang="en-US" b="0" i="0" dirty="0">
                <a:solidFill>
                  <a:schemeClr val="bg1"/>
                </a:solidFill>
                <a:effectLst/>
                <a:highlight>
                  <a:srgbClr val="000000"/>
                </a:highlight>
                <a:latin typeface="Roboto" panose="02000000000000000000" pitchFamily="2" charset="0"/>
              </a:rPr>
              <a:t> import </a:t>
            </a:r>
            <a:r>
              <a:rPr lang="en-US" b="0" i="0" dirty="0" err="1">
                <a:solidFill>
                  <a:schemeClr val="bg1"/>
                </a:solidFill>
                <a:effectLst/>
                <a:highlight>
                  <a:srgbClr val="000000"/>
                </a:highlight>
                <a:latin typeface="Roboto" panose="02000000000000000000" pitchFamily="2" charset="0"/>
              </a:rPr>
              <a:t>LinearRegression</a:t>
            </a:r>
            <a:endParaRPr lang="en-US"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model = </a:t>
            </a:r>
            <a:r>
              <a:rPr lang="en-US" b="0" i="0" dirty="0" err="1">
                <a:solidFill>
                  <a:schemeClr val="bg1"/>
                </a:solidFill>
                <a:effectLst/>
                <a:highlight>
                  <a:srgbClr val="000000"/>
                </a:highlight>
                <a:latin typeface="Roboto" panose="02000000000000000000" pitchFamily="2" charset="0"/>
              </a:rPr>
              <a:t>LinearRegression</a:t>
            </a:r>
            <a:r>
              <a:rPr lang="en-US" b="0" i="0" dirty="0">
                <a:solidFill>
                  <a:schemeClr val="bg1"/>
                </a:solidFill>
                <a:effectLst/>
                <a:highlight>
                  <a:srgbClr val="000000"/>
                </a:highlight>
                <a:latin typeface="Roboto" panose="02000000000000000000" pitchFamily="2" charset="0"/>
              </a:rPr>
              <a:t>()</a:t>
            </a:r>
          </a:p>
          <a:p>
            <a:pPr algn="l">
              <a:lnSpc>
                <a:spcPct val="150000"/>
              </a:lnSpc>
              <a:buFont typeface="Arial" panose="020B0604020202020204" pitchFamily="34" charset="0"/>
              <a:buChar char="•"/>
            </a:pPr>
            <a:r>
              <a:rPr lang="en-US" b="0" i="0" dirty="0" err="1">
                <a:solidFill>
                  <a:schemeClr val="bg1"/>
                </a:solidFill>
                <a:effectLst/>
                <a:highlight>
                  <a:srgbClr val="000000"/>
                </a:highlight>
                <a:latin typeface="Roboto" panose="02000000000000000000" pitchFamily="2" charset="0"/>
              </a:rPr>
              <a:t>model.fit</a:t>
            </a:r>
            <a:r>
              <a:rPr lang="en-US" b="0" i="0" dirty="0">
                <a:solidFill>
                  <a:schemeClr val="bg1"/>
                </a:solidFill>
                <a:effectLst/>
                <a:highlight>
                  <a:srgbClr val="000000"/>
                </a:highlight>
                <a:latin typeface="Roboto" panose="02000000000000000000" pitchFamily="2" charset="0"/>
              </a:rPr>
              <a:t>(X, y)</a:t>
            </a:r>
          </a:p>
          <a:p>
            <a:pPr algn="l">
              <a:lnSpc>
                <a:spcPct val="150000"/>
              </a:lnSpc>
            </a:pPr>
            <a:r>
              <a:rPr lang="en-US" b="0" i="0" dirty="0" err="1">
                <a:solidFill>
                  <a:schemeClr val="bg1"/>
                </a:solidFill>
                <a:effectLst/>
                <a:highlight>
                  <a:srgbClr val="000000"/>
                </a:highlight>
                <a:latin typeface="Roboto" panose="02000000000000000000" pitchFamily="2" charset="0"/>
              </a:rPr>
              <a:t>LinearRegression</a:t>
            </a:r>
            <a:r>
              <a:rPr lang="en-US" b="0" i="0" dirty="0">
                <a:solidFill>
                  <a:schemeClr val="bg1"/>
                </a:solidFill>
                <a:effectLst/>
                <a:highlight>
                  <a:srgbClr val="000000"/>
                </a:highlight>
                <a:latin typeface="Roboto" panose="02000000000000000000" pitchFamily="2" charset="0"/>
              </a:rPr>
              <a:t>()</a:t>
            </a:r>
          </a:p>
          <a:p>
            <a:pPr algn="l">
              <a:lnSpc>
                <a:spcPct val="150000"/>
              </a:lnSpc>
            </a:pPr>
            <a:endParaRPr lang="en-US" dirty="0">
              <a:solidFill>
                <a:schemeClr val="bg1"/>
              </a:solidFill>
              <a:highlight>
                <a:srgbClr val="000000"/>
              </a:highlight>
              <a:latin typeface="Roboto" panose="02000000000000000000" pitchFamily="2" charset="0"/>
            </a:endParaRPr>
          </a:p>
        </p:txBody>
      </p:sp>
      <p:sp>
        <p:nvSpPr>
          <p:cNvPr id="6" name="Rectangle 1">
            <a:extLst>
              <a:ext uri="{FF2B5EF4-FFF2-40B4-BE49-F238E27FC236}">
                <a16:creationId xmlns:a16="http://schemas.microsoft.com/office/drawing/2014/main" id="{2DF10A9A-80E6-CCF8-A364-4BE7F41989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ar(--jp-code-font-family)"/>
              </a:rPr>
              <a:t>inearRegression()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102E5D7-1043-7411-CAEB-5DFB3D3B4E26}"/>
              </a:ext>
            </a:extLst>
          </p:cNvPr>
          <p:cNvPicPr>
            <a:picLocks noChangeAspect="1"/>
          </p:cNvPicPr>
          <p:nvPr/>
        </p:nvPicPr>
        <p:blipFill>
          <a:blip r:embed="rId4"/>
          <a:stretch>
            <a:fillRect/>
          </a:stretch>
        </p:blipFill>
        <p:spPr>
          <a:xfrm>
            <a:off x="2619828" y="2042389"/>
            <a:ext cx="9354458" cy="3268400"/>
          </a:xfrm>
          <a:prstGeom prst="rect">
            <a:avLst/>
          </a:prstGeom>
        </p:spPr>
      </p:pic>
      <p:sp>
        <p:nvSpPr>
          <p:cNvPr id="13" name="TextBox 12">
            <a:extLst>
              <a:ext uri="{FF2B5EF4-FFF2-40B4-BE49-F238E27FC236}">
                <a16:creationId xmlns:a16="http://schemas.microsoft.com/office/drawing/2014/main" id="{9E482EB3-4CCE-3F2D-2AAD-F81AFC5A08F1}"/>
              </a:ext>
            </a:extLst>
          </p:cNvPr>
          <p:cNvSpPr txBox="1"/>
          <p:nvPr/>
        </p:nvSpPr>
        <p:spPr>
          <a:xfrm>
            <a:off x="5929086" y="749726"/>
            <a:ext cx="6262914" cy="1292662"/>
          </a:xfrm>
          <a:prstGeom prst="rect">
            <a:avLst/>
          </a:prstGeom>
          <a:noFill/>
        </p:spPr>
        <p:txBody>
          <a:bodyPr wrap="square">
            <a:spAutoFit/>
          </a:bodyPr>
          <a:lstStyle/>
          <a:p>
            <a:pPr algn="l">
              <a:lnSpc>
                <a:spcPct val="150000"/>
              </a:lnSpc>
            </a:pPr>
            <a:r>
              <a:rPr lang="en-US" b="0" i="0" dirty="0" err="1">
                <a:solidFill>
                  <a:schemeClr val="bg1"/>
                </a:solidFill>
                <a:effectLst/>
                <a:highlight>
                  <a:srgbClr val="000000"/>
                </a:highlight>
                <a:latin typeface="Roboto" panose="02000000000000000000" pitchFamily="2" charset="0"/>
              </a:rPr>
              <a:t>y_predict</a:t>
            </a:r>
            <a:r>
              <a:rPr lang="en-US" b="0" i="0" dirty="0">
                <a:solidFill>
                  <a:schemeClr val="bg1"/>
                </a:solidFill>
                <a:effectLst/>
                <a:highlight>
                  <a:srgbClr val="000000"/>
                </a:highlight>
                <a:latin typeface="Roboto" panose="02000000000000000000" pitchFamily="2" charset="0"/>
              </a:rPr>
              <a:t> = </a:t>
            </a:r>
            <a:r>
              <a:rPr lang="en-US" b="0" i="0" dirty="0" err="1">
                <a:solidFill>
                  <a:schemeClr val="bg1"/>
                </a:solidFill>
                <a:effectLst/>
                <a:highlight>
                  <a:srgbClr val="000000"/>
                </a:highlight>
                <a:latin typeface="Roboto" panose="02000000000000000000" pitchFamily="2" charset="0"/>
              </a:rPr>
              <a:t>model.predict</a:t>
            </a:r>
            <a:r>
              <a:rPr lang="en-US" b="0" i="0" dirty="0">
                <a:solidFill>
                  <a:schemeClr val="bg1"/>
                </a:solidFill>
                <a:effectLst/>
                <a:highlight>
                  <a:srgbClr val="000000"/>
                </a:highlight>
                <a:latin typeface="Roboto" panose="02000000000000000000" pitchFamily="2" charset="0"/>
              </a:rPr>
              <a:t>(X)</a:t>
            </a:r>
          </a:p>
          <a:p>
            <a:pPr algn="l">
              <a:lnSpc>
                <a:spcPct val="150000"/>
              </a:lnSpc>
            </a:pPr>
            <a:r>
              <a:rPr lang="en-US" b="0" i="0" dirty="0" err="1">
                <a:solidFill>
                  <a:schemeClr val="bg1"/>
                </a:solidFill>
                <a:effectLst/>
                <a:highlight>
                  <a:srgbClr val="000000"/>
                </a:highlight>
                <a:latin typeface="Roboto" panose="02000000000000000000" pitchFamily="2" charset="0"/>
              </a:rPr>
              <a:t>df_predicted</a:t>
            </a:r>
            <a:r>
              <a:rPr lang="en-US" b="0" i="0" dirty="0">
                <a:solidFill>
                  <a:schemeClr val="bg1"/>
                </a:solidFill>
                <a:effectLst/>
                <a:highlight>
                  <a:srgbClr val="000000"/>
                </a:highlight>
                <a:latin typeface="Roboto" panose="02000000000000000000" pitchFamily="2" charset="0"/>
              </a:rPr>
              <a:t> = </a:t>
            </a:r>
            <a:r>
              <a:rPr lang="en-US" b="0" i="0" dirty="0" err="1">
                <a:solidFill>
                  <a:schemeClr val="bg1"/>
                </a:solidFill>
                <a:effectLst/>
                <a:highlight>
                  <a:srgbClr val="000000"/>
                </a:highlight>
                <a:latin typeface="Roboto" panose="02000000000000000000" pitchFamily="2" charset="0"/>
              </a:rPr>
              <a:t>filtered_dummies.copy</a:t>
            </a:r>
            <a:r>
              <a:rPr lang="en-US" b="0" i="0" dirty="0">
                <a:solidFill>
                  <a:schemeClr val="bg1"/>
                </a:solidFill>
                <a:effectLst/>
                <a:highlight>
                  <a:srgbClr val="000000"/>
                </a:highlight>
                <a:latin typeface="Roboto" panose="02000000000000000000" pitchFamily="2" charset="0"/>
              </a:rPr>
              <a:t>()</a:t>
            </a:r>
            <a:r>
              <a:rPr lang="en-US" b="0" i="0" dirty="0" err="1">
                <a:solidFill>
                  <a:schemeClr val="bg1"/>
                </a:solidFill>
                <a:effectLst/>
                <a:highlight>
                  <a:srgbClr val="000000"/>
                </a:highlight>
                <a:latin typeface="Roboto" panose="02000000000000000000" pitchFamily="2" charset="0"/>
              </a:rPr>
              <a:t>df_predicted</a:t>
            </a:r>
            <a:r>
              <a:rPr lang="en-US" b="0" i="0" dirty="0">
                <a:solidFill>
                  <a:schemeClr val="bg1"/>
                </a:solidFill>
                <a:effectLst/>
                <a:highlight>
                  <a:srgbClr val="000000"/>
                </a:highlight>
                <a:latin typeface="Roboto" panose="02000000000000000000" pitchFamily="2" charset="0"/>
              </a:rPr>
              <a:t>["Ratio predicted"] = </a:t>
            </a:r>
            <a:r>
              <a:rPr lang="en-US" b="0" i="0" dirty="0" err="1">
                <a:solidFill>
                  <a:schemeClr val="bg1"/>
                </a:solidFill>
                <a:effectLst/>
                <a:highlight>
                  <a:srgbClr val="000000"/>
                </a:highlight>
                <a:latin typeface="Roboto" panose="02000000000000000000" pitchFamily="2" charset="0"/>
              </a:rPr>
              <a:t>y_predictdf_predicted</a:t>
            </a:r>
            <a:endParaRPr lang="en-US" b="0" i="0" dirty="0">
              <a:solidFill>
                <a:schemeClr val="bg1"/>
              </a:solidFill>
              <a:effectLst/>
              <a:highlight>
                <a:srgbClr val="000000"/>
              </a:highlight>
              <a:latin typeface="Roboto" panose="02000000000000000000" pitchFamily="2" charset="0"/>
            </a:endParaRPr>
          </a:p>
        </p:txBody>
      </p:sp>
      <p:sp>
        <p:nvSpPr>
          <p:cNvPr id="14" name="TextBox 13">
            <a:extLst>
              <a:ext uri="{FF2B5EF4-FFF2-40B4-BE49-F238E27FC236}">
                <a16:creationId xmlns:a16="http://schemas.microsoft.com/office/drawing/2014/main" id="{99D529B1-2E6D-C7D1-F53C-A285C6CA02B0}"/>
              </a:ext>
            </a:extLst>
          </p:cNvPr>
          <p:cNvSpPr txBox="1"/>
          <p:nvPr/>
        </p:nvSpPr>
        <p:spPr>
          <a:xfrm>
            <a:off x="4459203" y="89473"/>
            <a:ext cx="3486019" cy="584775"/>
          </a:xfrm>
          <a:prstGeom prst="rect">
            <a:avLst/>
          </a:prstGeom>
          <a:noFill/>
        </p:spPr>
        <p:txBody>
          <a:bodyPr wrap="none" rtlCol="0">
            <a:spAutoFit/>
          </a:bodyPr>
          <a:lstStyle/>
          <a:p>
            <a:r>
              <a:rPr lang="en-US" sz="3200" dirty="0" err="1">
                <a:solidFill>
                  <a:schemeClr val="bg1"/>
                </a:solidFill>
                <a:highlight>
                  <a:srgbClr val="000000"/>
                </a:highlight>
              </a:rPr>
              <a:t>LinearRegression</a:t>
            </a:r>
            <a:r>
              <a:rPr lang="en-US" sz="3200" dirty="0">
                <a:solidFill>
                  <a:schemeClr val="bg1"/>
                </a:solidFill>
                <a:highlight>
                  <a:srgbClr val="000000"/>
                </a:highlight>
              </a:rPr>
              <a:t>()</a:t>
            </a:r>
          </a:p>
        </p:txBody>
      </p:sp>
      <p:sp>
        <p:nvSpPr>
          <p:cNvPr id="18" name="Rectangle 7">
            <a:extLst>
              <a:ext uri="{FF2B5EF4-FFF2-40B4-BE49-F238E27FC236}">
                <a16:creationId xmlns:a16="http://schemas.microsoft.com/office/drawing/2014/main" id="{77A40B4B-2F62-A1DE-0AA6-0B70DFD9D4CE}"/>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016141C-23FA-579E-4124-88E12F4AAD77}"/>
              </a:ext>
            </a:extLst>
          </p:cNvPr>
          <p:cNvSpPr txBox="1"/>
          <p:nvPr/>
        </p:nvSpPr>
        <p:spPr>
          <a:xfrm>
            <a:off x="304800" y="5576563"/>
            <a:ext cx="5990358" cy="1015663"/>
          </a:xfrm>
          <a:prstGeom prst="rect">
            <a:avLst/>
          </a:prstGeom>
          <a:noFill/>
        </p:spPr>
        <p:txBody>
          <a:bodyPr wrap="none" rtlCol="0">
            <a:spAutoFit/>
          </a:bodyPr>
          <a:lstStyle/>
          <a:p>
            <a:r>
              <a:rPr kumimoji="0" lang="en-US" altLang="en-US" sz="2000" b="0" i="0" u="none" strike="noStrike" cap="none" normalizeH="0" baseline="0" dirty="0">
                <a:ln>
                  <a:noFill/>
                </a:ln>
                <a:solidFill>
                  <a:schemeClr val="bg1"/>
                </a:solidFill>
                <a:effectLst/>
                <a:highlight>
                  <a:srgbClr val="000000"/>
                </a:highlight>
                <a:latin typeface="var(--jp-code-font-family)"/>
              </a:rPr>
              <a:t>The </a:t>
            </a:r>
            <a:r>
              <a:rPr lang="en-US" altLang="en-US" sz="2000" dirty="0">
                <a:solidFill>
                  <a:schemeClr val="bg1"/>
                </a:solidFill>
                <a:highlight>
                  <a:srgbClr val="000000"/>
                </a:highlight>
                <a:latin typeface="var(--jp-code-font-family)"/>
              </a:rPr>
              <a:t>r</a:t>
            </a:r>
            <a:r>
              <a:rPr kumimoji="0" lang="en-US" altLang="en-US" sz="2000" b="0" i="0" u="none" strike="noStrike" cap="none" normalizeH="0" baseline="0" dirty="0">
                <a:ln>
                  <a:noFill/>
                </a:ln>
                <a:solidFill>
                  <a:schemeClr val="bg1"/>
                </a:solidFill>
                <a:effectLst/>
                <a:highlight>
                  <a:srgbClr val="000000"/>
                </a:highlight>
                <a:latin typeface="var(--jp-code-font-family)"/>
              </a:rPr>
              <a:t>2 is 0.8823944130726918. </a:t>
            </a:r>
            <a:br>
              <a:rPr kumimoji="0" lang="en-US" altLang="en-US" sz="1800" b="0" i="0" u="none" strike="noStrike" cap="none" normalizeH="0" baseline="0" dirty="0">
                <a:ln>
                  <a:noFill/>
                </a:ln>
                <a:solidFill>
                  <a:schemeClr val="bg1"/>
                </a:solidFill>
                <a:effectLst/>
                <a:highlight>
                  <a:srgbClr val="000000"/>
                </a:highlight>
              </a:rPr>
            </a:br>
            <a:r>
              <a:rPr kumimoji="0" lang="en-US" altLang="en-US" sz="2000" b="0" i="0" u="none" strike="noStrike" cap="none" normalizeH="0" baseline="0" dirty="0">
                <a:ln>
                  <a:noFill/>
                </a:ln>
                <a:solidFill>
                  <a:schemeClr val="bg1"/>
                </a:solidFill>
                <a:effectLst/>
                <a:latin typeface="var(--jp-code-font-family)"/>
                <a:ea typeface="Times New Roman" panose="02020603050405020304" pitchFamily="18" charset="0"/>
                <a:cs typeface="Courier New" panose="02070309020205020404" pitchFamily="49" charset="0"/>
              </a:rPr>
              <a:t>The mean squared error is 0.04956296825888349.</a:t>
            </a:r>
          </a:p>
          <a:p>
            <a:r>
              <a:rPr kumimoji="0" lang="en-US" altLang="en-US" sz="2000" b="0" i="0" u="none" strike="noStrike" cap="none" normalizeH="0" baseline="0" dirty="0">
                <a:ln>
                  <a:noFill/>
                </a:ln>
                <a:solidFill>
                  <a:schemeClr val="bg1"/>
                </a:solidFill>
                <a:effectLst/>
                <a:latin typeface="var(--jp-code-font-family)"/>
                <a:ea typeface="Times New Roman" panose="02020603050405020304" pitchFamily="18" charset="0"/>
                <a:cs typeface="Courier New" panose="02070309020205020404" pitchFamily="49" charset="0"/>
              </a:rPr>
              <a:t>The root mean squared error is 0.22262742027630714.</a:t>
            </a:r>
            <a:r>
              <a:rPr kumimoji="0" lang="en-US" altLang="en-US" sz="1600" b="0" i="0" u="none" strike="noStrike" cap="none" normalizeH="0" baseline="0" dirty="0">
                <a:ln>
                  <a:noFill/>
                </a:ln>
                <a:solidFill>
                  <a:schemeClr val="bg1"/>
                </a:solidFill>
                <a:effectLst/>
              </a:rPr>
              <a:t> </a:t>
            </a:r>
            <a:endParaRPr kumimoji="0" lang="en-US" altLang="en-US" sz="4400" b="0" i="0" u="none" strike="noStrike" cap="none" normalizeH="0" baseline="0" dirty="0">
              <a:ln>
                <a:noFill/>
              </a:ln>
              <a:solidFill>
                <a:schemeClr val="bg1"/>
              </a:solidFill>
              <a:effectLst/>
              <a:latin typeface="Arial" panose="020B0604020202020204" pitchFamily="34" charset="0"/>
            </a:endParaRPr>
          </a:p>
        </p:txBody>
      </p:sp>
      <p:sp>
        <p:nvSpPr>
          <p:cNvPr id="21" name="TextBox 20">
            <a:extLst>
              <a:ext uri="{FF2B5EF4-FFF2-40B4-BE49-F238E27FC236}">
                <a16:creationId xmlns:a16="http://schemas.microsoft.com/office/drawing/2014/main" id="{A88AC7E8-90C6-8F57-ACCF-36936EB6FB09}"/>
              </a:ext>
            </a:extLst>
          </p:cNvPr>
          <p:cNvSpPr txBox="1"/>
          <p:nvPr/>
        </p:nvSpPr>
        <p:spPr>
          <a:xfrm>
            <a:off x="6556184" y="6125029"/>
            <a:ext cx="5534216" cy="369332"/>
          </a:xfrm>
          <a:prstGeom prst="rect">
            <a:avLst/>
          </a:prstGeom>
          <a:noFill/>
        </p:spPr>
        <p:txBody>
          <a:bodyPr wrap="square">
            <a:spAutoFit/>
          </a:bodyPr>
          <a:lstStyle/>
          <a:p>
            <a:r>
              <a:rPr lang="en-US" dirty="0">
                <a:solidFill>
                  <a:schemeClr val="bg1"/>
                </a:solidFill>
                <a:effectLst/>
                <a:highlight>
                  <a:srgbClr val="000000"/>
                </a:highlight>
                <a:latin typeface="Segoe UI" panose="020B0502040204020203" pitchFamily="34" charset="0"/>
              </a:rPr>
              <a:t>y = 0.22262742027630714x + 0.04956296825888349</a:t>
            </a:r>
            <a:endParaRPr lang="en-US" dirty="0">
              <a:solidFill>
                <a:schemeClr val="bg1"/>
              </a:solidFill>
              <a:highlight>
                <a:srgbClr val="000000"/>
              </a:highlight>
            </a:endParaRPr>
          </a:p>
        </p:txBody>
      </p:sp>
      <p:sp>
        <p:nvSpPr>
          <p:cNvPr id="4" name="Rectangle 2">
            <a:extLst>
              <a:ext uri="{FF2B5EF4-FFF2-40B4-BE49-F238E27FC236}">
                <a16:creationId xmlns:a16="http://schemas.microsoft.com/office/drawing/2014/main" id="{6EDD08FF-F469-0B1B-72CE-9350D86450BB}"/>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37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6741982" y="1601382"/>
            <a:ext cx="4945553" cy="461665"/>
          </a:xfrm>
          <a:prstGeom prst="rect">
            <a:avLst/>
          </a:prstGeom>
          <a:noFill/>
        </p:spPr>
        <p:txBody>
          <a:bodyPr wrap="square">
            <a:spAutoFit/>
          </a:bodyPr>
          <a:lstStyle/>
          <a:p>
            <a:pPr algn="l"/>
            <a:r>
              <a:rPr lang="en-US" sz="2400" b="0" i="0" dirty="0">
                <a:solidFill>
                  <a:schemeClr val="bg1"/>
                </a:solidFill>
                <a:effectLst/>
                <a:highlight>
                  <a:srgbClr val="000000"/>
                </a:highlight>
                <a:latin typeface="Slack-Lato"/>
              </a:rPr>
              <a:t>(</a:t>
            </a:r>
            <a:r>
              <a:rPr lang="en-US" sz="2400" b="0" i="0" dirty="0" err="1">
                <a:solidFill>
                  <a:schemeClr val="bg1"/>
                </a:solidFill>
                <a:effectLst/>
                <a:highlight>
                  <a:srgbClr val="000000"/>
                </a:highlight>
                <a:latin typeface="Slack-Lato"/>
              </a:rPr>
              <a:t>classification_report</a:t>
            </a:r>
            <a:r>
              <a:rPr lang="en-US" sz="2400" b="0" i="0" dirty="0">
                <a:solidFill>
                  <a:schemeClr val="bg1"/>
                </a:solidFill>
                <a:effectLst/>
                <a:highlight>
                  <a:srgbClr val="000000"/>
                </a:highlight>
                <a:latin typeface="Slack-Lato"/>
              </a:rPr>
              <a:t>(</a:t>
            </a:r>
            <a:r>
              <a:rPr lang="en-US" sz="2400" b="0" i="0" dirty="0" err="1">
                <a:solidFill>
                  <a:schemeClr val="bg1"/>
                </a:solidFill>
                <a:effectLst/>
                <a:highlight>
                  <a:srgbClr val="000000"/>
                </a:highlight>
                <a:latin typeface="Slack-Lato"/>
              </a:rPr>
              <a:t>y_pred,y_test</a:t>
            </a:r>
            <a:r>
              <a:rPr lang="en-US" sz="2400" b="0" i="0" dirty="0">
                <a:solidFill>
                  <a:schemeClr val="bg1"/>
                </a:solidFill>
                <a:effectLst/>
                <a:highlight>
                  <a:srgbClr val="000000"/>
                </a:highlight>
                <a:latin typeface="Slack-Lato"/>
              </a:rPr>
              <a:t>))</a:t>
            </a:r>
            <a:endParaRPr lang="en-US" sz="2400"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625956" y="653183"/>
            <a:ext cx="10940087" cy="523220"/>
          </a:xfrm>
          <a:prstGeom prst="rect">
            <a:avLst/>
          </a:prstGeom>
          <a:noFill/>
        </p:spPr>
        <p:txBody>
          <a:bodyPr wrap="square">
            <a:spAutoFit/>
          </a:bodyPr>
          <a:lstStyle/>
          <a:p>
            <a:pPr algn="ctr"/>
            <a:r>
              <a:rPr lang="en-US" sz="2800" dirty="0">
                <a:solidFill>
                  <a:schemeClr val="bg1"/>
                </a:solidFill>
                <a:highlight>
                  <a:srgbClr val="000000"/>
                </a:highlight>
                <a:latin typeface="Slack-Lato"/>
              </a:rPr>
              <a:t>M</a:t>
            </a:r>
            <a:r>
              <a:rPr lang="en-US" sz="2800" b="0" i="0" dirty="0">
                <a:solidFill>
                  <a:schemeClr val="bg1"/>
                </a:solidFill>
                <a:effectLst/>
                <a:highlight>
                  <a:srgbClr val="000000"/>
                </a:highlight>
                <a:latin typeface="Slack-Lato"/>
              </a:rPr>
              <a:t>achine Learning</a:t>
            </a:r>
            <a:r>
              <a:rPr lang="en-US" sz="2800" dirty="0">
                <a:solidFill>
                  <a:schemeClr val="bg1"/>
                </a:solidFill>
                <a:highlight>
                  <a:srgbClr val="000000"/>
                </a:highlight>
                <a:latin typeface="Slack-Lato"/>
              </a:rPr>
              <a:t> Predictions</a:t>
            </a:r>
            <a:r>
              <a:rPr lang="en-US" sz="2800" b="0" i="0" dirty="0">
                <a:solidFill>
                  <a:schemeClr val="bg1"/>
                </a:solidFill>
                <a:effectLst/>
                <a:highlight>
                  <a:srgbClr val="000000"/>
                </a:highlight>
                <a:latin typeface="Slack-Lato"/>
              </a:rPr>
              <a:t>	</a:t>
            </a:r>
            <a:endParaRPr lang="en-US" sz="2800" b="1" i="0" dirty="0">
              <a:solidFill>
                <a:schemeClr val="bg1"/>
              </a:solidFill>
              <a:effectLst/>
              <a:highlight>
                <a:srgbClr val="000000"/>
              </a:highlight>
              <a:latin typeface="Roboto" panose="02000000000000000000" pitchFamily="2" charset="0"/>
            </a:endParaRPr>
          </a:p>
        </p:txBody>
      </p:sp>
      <p:pic>
        <p:nvPicPr>
          <p:cNvPr id="6" name="Picture 5">
            <a:extLst>
              <a:ext uri="{FF2B5EF4-FFF2-40B4-BE49-F238E27FC236}">
                <a16:creationId xmlns:a16="http://schemas.microsoft.com/office/drawing/2014/main" id="{A6BD5E8B-59F0-4ED0-0761-40FE6F70CD6B}"/>
              </a:ext>
            </a:extLst>
          </p:cNvPr>
          <p:cNvPicPr>
            <a:picLocks noChangeAspect="1"/>
          </p:cNvPicPr>
          <p:nvPr/>
        </p:nvPicPr>
        <p:blipFill>
          <a:blip r:embed="rId4"/>
          <a:stretch>
            <a:fillRect/>
          </a:stretch>
        </p:blipFill>
        <p:spPr>
          <a:xfrm>
            <a:off x="6542087" y="2759117"/>
            <a:ext cx="5345344" cy="2542074"/>
          </a:xfrm>
          <a:prstGeom prst="rect">
            <a:avLst/>
          </a:prstGeom>
        </p:spPr>
      </p:pic>
      <p:pic>
        <p:nvPicPr>
          <p:cNvPr id="8" name="Picture 7">
            <a:extLst>
              <a:ext uri="{FF2B5EF4-FFF2-40B4-BE49-F238E27FC236}">
                <a16:creationId xmlns:a16="http://schemas.microsoft.com/office/drawing/2014/main" id="{C62173E1-C747-2091-CE96-F989C7125118}"/>
              </a:ext>
            </a:extLst>
          </p:cNvPr>
          <p:cNvPicPr>
            <a:picLocks noChangeAspect="1"/>
          </p:cNvPicPr>
          <p:nvPr/>
        </p:nvPicPr>
        <p:blipFill>
          <a:blip r:embed="rId5"/>
          <a:stretch>
            <a:fillRect/>
          </a:stretch>
        </p:blipFill>
        <p:spPr>
          <a:xfrm>
            <a:off x="373280" y="3150327"/>
            <a:ext cx="5258263" cy="1759655"/>
          </a:xfrm>
          <a:prstGeom prst="rect">
            <a:avLst/>
          </a:prstGeom>
        </p:spPr>
      </p:pic>
      <p:sp>
        <p:nvSpPr>
          <p:cNvPr id="10" name="TextBox 9">
            <a:extLst>
              <a:ext uri="{FF2B5EF4-FFF2-40B4-BE49-F238E27FC236}">
                <a16:creationId xmlns:a16="http://schemas.microsoft.com/office/drawing/2014/main" id="{C038FDD7-0482-C643-E4B8-C2F0E6D7BD7E}"/>
              </a:ext>
            </a:extLst>
          </p:cNvPr>
          <p:cNvSpPr txBox="1"/>
          <p:nvPr/>
        </p:nvSpPr>
        <p:spPr>
          <a:xfrm>
            <a:off x="286199" y="1601382"/>
            <a:ext cx="6255888" cy="830997"/>
          </a:xfrm>
          <a:prstGeom prst="rect">
            <a:avLst/>
          </a:prstGeom>
          <a:noFill/>
        </p:spPr>
        <p:txBody>
          <a:bodyPr wrap="square">
            <a:spAutoFit/>
          </a:bodyPr>
          <a:lstStyle/>
          <a:p>
            <a:r>
              <a:rPr lang="en-US" sz="2400" dirty="0" err="1">
                <a:solidFill>
                  <a:schemeClr val="bg1"/>
                </a:solidFill>
                <a:highlight>
                  <a:srgbClr val="000000"/>
                </a:highlight>
              </a:rPr>
              <a:t>cf_test_matrix</a:t>
            </a:r>
            <a:r>
              <a:rPr lang="en-US" sz="2400" dirty="0">
                <a:solidFill>
                  <a:schemeClr val="bg1"/>
                </a:solidFill>
                <a:highlight>
                  <a:srgbClr val="000000"/>
                </a:highlight>
              </a:rPr>
              <a:t> = </a:t>
            </a:r>
            <a:r>
              <a:rPr lang="en-US" sz="2400" dirty="0" err="1">
                <a:solidFill>
                  <a:schemeClr val="bg1"/>
                </a:solidFill>
                <a:highlight>
                  <a:srgbClr val="000000"/>
                </a:highlight>
              </a:rPr>
              <a:t>confusion_matrix</a:t>
            </a:r>
            <a:r>
              <a:rPr lang="en-US" sz="2400" dirty="0">
                <a:solidFill>
                  <a:schemeClr val="bg1"/>
                </a:solidFill>
                <a:highlight>
                  <a:srgbClr val="000000"/>
                </a:highlight>
              </a:rPr>
              <a:t>(</a:t>
            </a:r>
            <a:r>
              <a:rPr lang="en-US" sz="2400" dirty="0" err="1">
                <a:solidFill>
                  <a:schemeClr val="bg1"/>
                </a:solidFill>
                <a:highlight>
                  <a:srgbClr val="000000"/>
                </a:highlight>
              </a:rPr>
              <a:t>y_test</a:t>
            </a:r>
            <a:r>
              <a:rPr lang="en-US" sz="2400" dirty="0">
                <a:solidFill>
                  <a:schemeClr val="bg1"/>
                </a:solidFill>
                <a:highlight>
                  <a:srgbClr val="000000"/>
                </a:highlight>
              </a:rPr>
              <a:t>, </a:t>
            </a:r>
            <a:r>
              <a:rPr lang="en-US" sz="2400" dirty="0" err="1">
                <a:solidFill>
                  <a:schemeClr val="bg1"/>
                </a:solidFill>
                <a:highlight>
                  <a:srgbClr val="000000"/>
                </a:highlight>
              </a:rPr>
              <a:t>y_pred</a:t>
            </a:r>
            <a:r>
              <a:rPr lang="en-US" sz="2400" dirty="0">
                <a:solidFill>
                  <a:schemeClr val="bg1"/>
                </a:solidFill>
                <a:highlight>
                  <a:srgbClr val="000000"/>
                </a:highlight>
              </a:rPr>
              <a:t>)</a:t>
            </a:r>
            <a:r>
              <a:rPr lang="en-US" sz="2400" dirty="0" err="1">
                <a:solidFill>
                  <a:schemeClr val="bg1"/>
                </a:solidFill>
                <a:highlight>
                  <a:srgbClr val="000000"/>
                </a:highlight>
              </a:rPr>
              <a:t>cf_test_matrix</a:t>
            </a:r>
            <a:r>
              <a:rPr lang="en-US" sz="2400" dirty="0">
                <a:solidFill>
                  <a:schemeClr val="bg1"/>
                </a:solidFill>
                <a:highlight>
                  <a:srgbClr val="000000"/>
                </a:highlight>
              </a:rPr>
              <a:t> </a:t>
            </a:r>
          </a:p>
        </p:txBody>
      </p:sp>
    </p:spTree>
    <p:extLst>
      <p:ext uri="{BB962C8B-B14F-4D97-AF65-F5344CB8AC3E}">
        <p14:creationId xmlns:p14="http://schemas.microsoft.com/office/powerpoint/2010/main" val="252251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4FE4220-6974-8B49-3665-BF841E93259C}"/>
              </a:ext>
            </a:extLst>
          </p:cNvPr>
          <p:cNvSpPr txBox="1"/>
          <p:nvPr/>
        </p:nvSpPr>
        <p:spPr>
          <a:xfrm>
            <a:off x="5070798" y="1712689"/>
            <a:ext cx="5624230" cy="1384995"/>
          </a:xfrm>
          <a:prstGeom prst="rect">
            <a:avLst/>
          </a:prstGeom>
          <a:noFill/>
        </p:spPr>
        <p:txBody>
          <a:bodyPr wrap="square">
            <a:spAutoFit/>
          </a:bodyPr>
          <a:lstStyle/>
          <a:p>
            <a:pPr algn="ctr"/>
            <a:r>
              <a:rPr lang="en-US" sz="2800" b="1" i="0" dirty="0">
                <a:solidFill>
                  <a:schemeClr val="bg1"/>
                </a:solidFill>
                <a:effectLst/>
                <a:highlight>
                  <a:srgbClr val="000000"/>
                </a:highlight>
                <a:latin typeface="Roboto" panose="02000000000000000000" pitchFamily="2" charset="0"/>
              </a:rPr>
              <a:t>Struggles with Data Conversion</a:t>
            </a:r>
          </a:p>
          <a:p>
            <a:pPr algn="ctr"/>
            <a:r>
              <a:rPr lang="en-US" sz="2800" b="1" i="0" dirty="0">
                <a:solidFill>
                  <a:schemeClr val="bg1"/>
                </a:solidFill>
                <a:effectLst/>
                <a:highlight>
                  <a:srgbClr val="000000"/>
                </a:highlight>
                <a:latin typeface="Roboto" panose="02000000000000000000" pitchFamily="2" charset="0"/>
              </a:rPr>
              <a:t>&amp;</a:t>
            </a:r>
          </a:p>
          <a:p>
            <a:pPr algn="ctr"/>
            <a:r>
              <a:rPr lang="en-US" sz="2800" b="1" i="0" dirty="0">
                <a:solidFill>
                  <a:schemeClr val="bg1"/>
                </a:solidFill>
                <a:effectLst/>
                <a:highlight>
                  <a:srgbClr val="000000"/>
                </a:highlight>
                <a:latin typeface="Roboto" panose="02000000000000000000" pitchFamily="2" charset="0"/>
              </a:rPr>
              <a:t>Conclusions</a:t>
            </a:r>
          </a:p>
        </p:txBody>
      </p:sp>
    </p:spTree>
    <p:extLst>
      <p:ext uri="{BB962C8B-B14F-4D97-AF65-F5344CB8AC3E}">
        <p14:creationId xmlns:p14="http://schemas.microsoft.com/office/powerpoint/2010/main" val="240264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5167791" y="2024096"/>
            <a:ext cx="6528909" cy="2809808"/>
          </a:xfrm>
          <a:prstGeom prst="rect">
            <a:avLst/>
          </a:prstGeom>
          <a:noFill/>
        </p:spPr>
        <p:txBody>
          <a:bodyPr wrap="square">
            <a:spAutoFit/>
          </a:bodyPr>
          <a:lstStyle/>
          <a:p>
            <a:pPr algn="l">
              <a:lnSpc>
                <a:spcPct val="150000"/>
              </a:lnSpc>
            </a:pPr>
            <a:r>
              <a:rPr lang="en-US" sz="2000" b="1" dirty="0">
                <a:solidFill>
                  <a:schemeClr val="bg1"/>
                </a:solidFill>
                <a:effectLst/>
                <a:highlight>
                  <a:srgbClr val="000000"/>
                </a:highlight>
                <a:latin typeface="Segoe UI" panose="020B0502040204020203" pitchFamily="34" charset="0"/>
              </a:rPr>
              <a:t>Objective</a:t>
            </a:r>
            <a:r>
              <a:rPr lang="en-US" sz="2000" dirty="0">
                <a:solidFill>
                  <a:schemeClr val="bg1"/>
                </a:solidFill>
                <a:effectLst/>
                <a:highlight>
                  <a:srgbClr val="000000"/>
                </a:highlight>
                <a:latin typeface="Segoe UI" panose="020B0502040204020203" pitchFamily="34" charset="0"/>
              </a:rPr>
              <a:t>: Develop a categorical and linear regression machine learning model to analyze credit scores and </a:t>
            </a:r>
          </a:p>
          <a:p>
            <a:pPr algn="l">
              <a:lnSpc>
                <a:spcPct val="150000"/>
              </a:lnSpc>
            </a:pPr>
            <a:r>
              <a:rPr lang="en-US" sz="2000" dirty="0">
                <a:solidFill>
                  <a:schemeClr val="bg1"/>
                </a:solidFill>
                <a:effectLst/>
                <a:highlight>
                  <a:srgbClr val="000000"/>
                </a:highlight>
                <a:latin typeface="Segoe UI" panose="020B0502040204020203" pitchFamily="34" charset="0"/>
              </a:rPr>
              <a:t>predict consumer loan eligibility based on historical </a:t>
            </a:r>
          </a:p>
          <a:p>
            <a:pPr algn="l">
              <a:lnSpc>
                <a:spcPct val="150000"/>
              </a:lnSpc>
            </a:pPr>
            <a:r>
              <a:rPr lang="en-US" sz="2000" dirty="0">
                <a:solidFill>
                  <a:schemeClr val="bg1"/>
                </a:solidFill>
                <a:effectLst/>
                <a:highlight>
                  <a:srgbClr val="000000"/>
                </a:highlight>
                <a:latin typeface="Segoe UI" panose="020B0502040204020203" pitchFamily="34" charset="0"/>
              </a:rPr>
              <a:t>lending data, with the goal of assisting financial </a:t>
            </a:r>
          </a:p>
          <a:p>
            <a:pPr algn="l">
              <a:lnSpc>
                <a:spcPct val="150000"/>
              </a:lnSpc>
            </a:pPr>
            <a:r>
              <a:rPr lang="en-US" sz="2000" dirty="0">
                <a:solidFill>
                  <a:schemeClr val="bg1"/>
                </a:solidFill>
                <a:effectLst/>
                <a:highlight>
                  <a:srgbClr val="000000"/>
                </a:highlight>
                <a:latin typeface="Segoe UI" panose="020B0502040204020203" pitchFamily="34" charset="0"/>
              </a:rPr>
              <a:t>institutions in making informed decisions on loan </a:t>
            </a:r>
          </a:p>
          <a:p>
            <a:pPr algn="l">
              <a:lnSpc>
                <a:spcPct val="150000"/>
              </a:lnSpc>
            </a:pPr>
            <a:r>
              <a:rPr lang="en-US" sz="2000" dirty="0">
                <a:solidFill>
                  <a:schemeClr val="bg1"/>
                </a:solidFill>
                <a:effectLst/>
                <a:highlight>
                  <a:srgbClr val="000000"/>
                </a:highlight>
                <a:latin typeface="Segoe UI" panose="020B0502040204020203" pitchFamily="34" charset="0"/>
              </a:rPr>
              <a:t>approvals and minimizing credit risk.</a:t>
            </a:r>
            <a:endParaRPr lang="en-US" sz="2000"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782013" y="914528"/>
            <a:ext cx="10216187" cy="523220"/>
          </a:xfrm>
          <a:prstGeom prst="rect">
            <a:avLst/>
          </a:prstGeom>
          <a:noFill/>
        </p:spPr>
        <p:txBody>
          <a:bodyPr wrap="square">
            <a:spAutoFit/>
          </a:bodyPr>
          <a:lstStyle/>
          <a:p>
            <a:pPr algn="l"/>
            <a:r>
              <a:rPr lang="en-US" sz="2800" dirty="0">
                <a:solidFill>
                  <a:schemeClr val="bg1"/>
                </a:solidFill>
                <a:highlight>
                  <a:srgbClr val="000000"/>
                </a:highlight>
                <a:latin typeface="Slack-Lato"/>
              </a:rPr>
              <a:t>Our machine learning p</a:t>
            </a:r>
            <a:r>
              <a:rPr lang="en-US" sz="2800" b="0" i="0" dirty="0">
                <a:solidFill>
                  <a:schemeClr val="bg1"/>
                </a:solidFill>
                <a:effectLst/>
                <a:highlight>
                  <a:srgbClr val="000000"/>
                </a:highlight>
                <a:latin typeface="Slack-Lato"/>
              </a:rPr>
              <a:t>roblems worth </a:t>
            </a:r>
            <a:r>
              <a:rPr lang="en-US" sz="2800" dirty="0">
                <a:solidFill>
                  <a:schemeClr val="bg1"/>
                </a:solidFill>
                <a:highlight>
                  <a:srgbClr val="000000"/>
                </a:highlight>
                <a:latin typeface="Slack-Lato"/>
              </a:rPr>
              <a:t>a</a:t>
            </a:r>
            <a:r>
              <a:rPr lang="en-US" sz="2800" b="0" i="0" dirty="0">
                <a:solidFill>
                  <a:schemeClr val="bg1"/>
                </a:solidFill>
                <a:effectLst/>
                <a:highlight>
                  <a:srgbClr val="000000"/>
                </a:highlight>
                <a:latin typeface="Slack-Lato"/>
              </a:rPr>
              <a:t>nalysis and visualizing</a:t>
            </a:r>
            <a:r>
              <a:rPr lang="en-US" sz="2800" dirty="0">
                <a:solidFill>
                  <a:schemeClr val="bg1"/>
                </a:solidFill>
                <a:highlight>
                  <a:srgbClr val="000000"/>
                </a:highlight>
                <a:latin typeface="Slack-Lato"/>
              </a:rPr>
              <a:t>:</a:t>
            </a:r>
            <a:endParaRPr lang="en-US" sz="2800" b="1" i="0" dirty="0">
              <a:solidFill>
                <a:schemeClr val="bg1"/>
              </a:solidFill>
              <a:effectLst/>
              <a:highlight>
                <a:srgbClr val="000000"/>
              </a:highlight>
              <a:latin typeface="Roboto" panose="02000000000000000000" pitchFamily="2" charset="0"/>
            </a:endParaRPr>
          </a:p>
        </p:txBody>
      </p:sp>
      <p:pic>
        <p:nvPicPr>
          <p:cNvPr id="2" name="Picture 2" descr="The Limitations of Traditional Credit Scoring Systems | by ...">
            <a:extLst>
              <a:ext uri="{FF2B5EF4-FFF2-40B4-BE49-F238E27FC236}">
                <a16:creationId xmlns:a16="http://schemas.microsoft.com/office/drawing/2014/main" id="{D1979181-4D5D-61CC-7C9F-A89B20C00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71" y="2024096"/>
            <a:ext cx="3577066" cy="366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7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348139" y="209249"/>
            <a:ext cx="6698287" cy="615553"/>
          </a:xfrm>
          <a:prstGeom prst="rect">
            <a:avLst/>
          </a:prstGeom>
          <a:noFill/>
        </p:spPr>
        <p:txBody>
          <a:bodyPr wrap="square">
            <a:spAutoFit/>
          </a:bodyPr>
          <a:lstStyle/>
          <a:p>
            <a:pPr algn="l"/>
            <a:r>
              <a:rPr lang="en-US" sz="3400" b="1" i="0" dirty="0">
                <a:solidFill>
                  <a:schemeClr val="bg1"/>
                </a:solidFill>
                <a:effectLst/>
                <a:highlight>
                  <a:srgbClr val="000000"/>
                </a:highlight>
                <a:latin typeface="Roboto" panose="02000000000000000000" pitchFamily="2" charset="0"/>
              </a:rPr>
              <a:t>Calculating Credit Factors</a:t>
            </a:r>
          </a:p>
        </p:txBody>
      </p:sp>
      <p:pic>
        <p:nvPicPr>
          <p:cNvPr id="6" name="Picture 5">
            <a:extLst>
              <a:ext uri="{FF2B5EF4-FFF2-40B4-BE49-F238E27FC236}">
                <a16:creationId xmlns:a16="http://schemas.microsoft.com/office/drawing/2014/main" id="{B7FB8F41-DBA0-5319-9CF9-82B02B057805}"/>
              </a:ext>
            </a:extLst>
          </p:cNvPr>
          <p:cNvPicPr>
            <a:picLocks noChangeAspect="1"/>
          </p:cNvPicPr>
          <p:nvPr/>
        </p:nvPicPr>
        <p:blipFill>
          <a:blip r:embed="rId4"/>
          <a:stretch>
            <a:fillRect/>
          </a:stretch>
        </p:blipFill>
        <p:spPr>
          <a:xfrm>
            <a:off x="2500116" y="1034051"/>
            <a:ext cx="7605688" cy="5240000"/>
          </a:xfrm>
          <a:prstGeom prst="rect">
            <a:avLst/>
          </a:prstGeom>
        </p:spPr>
      </p:pic>
    </p:spTree>
    <p:extLst>
      <p:ext uri="{BB962C8B-B14F-4D97-AF65-F5344CB8AC3E}">
        <p14:creationId xmlns:p14="http://schemas.microsoft.com/office/powerpoint/2010/main" val="11923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DC17851C-25ED-870D-B6EB-E50570C55E54}"/>
              </a:ext>
            </a:extLst>
          </p:cNvPr>
          <p:cNvSpPr txBox="1"/>
          <p:nvPr/>
        </p:nvSpPr>
        <p:spPr>
          <a:xfrm>
            <a:off x="348139" y="209249"/>
            <a:ext cx="6698287" cy="615553"/>
          </a:xfrm>
          <a:prstGeom prst="rect">
            <a:avLst/>
          </a:prstGeom>
          <a:noFill/>
        </p:spPr>
        <p:txBody>
          <a:bodyPr wrap="square">
            <a:spAutoFit/>
          </a:bodyPr>
          <a:lstStyle/>
          <a:p>
            <a:pPr algn="l"/>
            <a:r>
              <a:rPr lang="en-US" sz="3400" b="1" i="0" dirty="0">
                <a:solidFill>
                  <a:schemeClr val="bg1"/>
                </a:solidFill>
                <a:effectLst/>
                <a:highlight>
                  <a:srgbClr val="000000"/>
                </a:highlight>
                <a:latin typeface="Roboto" panose="02000000000000000000" pitchFamily="2" charset="0"/>
              </a:rPr>
              <a:t>Imported Dependencies</a:t>
            </a:r>
          </a:p>
        </p:txBody>
      </p:sp>
      <p:sp>
        <p:nvSpPr>
          <p:cNvPr id="3" name="TextBox 2">
            <a:extLst>
              <a:ext uri="{FF2B5EF4-FFF2-40B4-BE49-F238E27FC236}">
                <a16:creationId xmlns:a16="http://schemas.microsoft.com/office/drawing/2014/main" id="{E2423536-CABE-D315-84D3-FCCCFECFA0DA}"/>
              </a:ext>
            </a:extLst>
          </p:cNvPr>
          <p:cNvSpPr txBox="1"/>
          <p:nvPr/>
        </p:nvSpPr>
        <p:spPr>
          <a:xfrm>
            <a:off x="5162864" y="517025"/>
            <a:ext cx="6455822" cy="5591274"/>
          </a:xfrm>
          <a:prstGeom prst="rect">
            <a:avLst/>
          </a:prstGeom>
          <a:noFill/>
        </p:spPr>
        <p:txBody>
          <a:bodyPr wrap="square">
            <a:spAutoFit/>
          </a:bodyPr>
          <a:lstStyle/>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pandas as pd</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sklearn.metrics</a:t>
            </a:r>
            <a:r>
              <a:rPr lang="en-US" sz="1600" b="0" i="0" dirty="0">
                <a:solidFill>
                  <a:schemeClr val="bg1"/>
                </a:solidFill>
                <a:effectLst/>
                <a:highlight>
                  <a:srgbClr val="000000"/>
                </a:highlight>
                <a:latin typeface="Roboto" panose="02000000000000000000" pitchFamily="2" charset="0"/>
              </a:rPr>
              <a:t> </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confusion_matrix</a:t>
            </a:r>
            <a:r>
              <a:rPr lang="en-US" sz="1600" b="0" i="0" dirty="0">
                <a:solidFill>
                  <a:schemeClr val="bg1"/>
                </a:solidFill>
                <a:effectLst/>
                <a:highlight>
                  <a:srgbClr val="000000"/>
                </a:highlight>
                <a:latin typeface="Roboto" panose="02000000000000000000" pitchFamily="2" charset="0"/>
              </a:rPr>
              <a:t>, </a:t>
            </a:r>
            <a:r>
              <a:rPr lang="en-US" sz="1600" b="0" i="0" dirty="0" err="1">
                <a:solidFill>
                  <a:schemeClr val="bg1"/>
                </a:solidFill>
                <a:effectLst/>
                <a:highlight>
                  <a:srgbClr val="000000"/>
                </a:highlight>
                <a:latin typeface="Roboto" panose="02000000000000000000" pitchFamily="2" charset="0"/>
              </a:rPr>
              <a:t>classification_report</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pandas import </a:t>
            </a:r>
            <a:r>
              <a:rPr lang="en-US" sz="1600" b="0" i="0" dirty="0" err="1">
                <a:solidFill>
                  <a:schemeClr val="bg1"/>
                </a:solidFill>
                <a:effectLst/>
                <a:highlight>
                  <a:srgbClr val="000000"/>
                </a:highlight>
                <a:latin typeface="Roboto" panose="02000000000000000000" pitchFamily="2" charset="0"/>
              </a:rPr>
              <a:t>DataFrame</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scipy.stats</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linregress</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seaborn as </a:t>
            </a:r>
            <a:r>
              <a:rPr lang="en-US" sz="1600" b="0" i="0" dirty="0" err="1">
                <a:solidFill>
                  <a:schemeClr val="bg1"/>
                </a:solidFill>
                <a:effectLst/>
                <a:highlight>
                  <a:srgbClr val="000000"/>
                </a:highlight>
                <a:latin typeface="Roboto" panose="02000000000000000000" pitchFamily="2" charset="0"/>
              </a:rPr>
              <a:t>sns</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matplotlib.pyplot</a:t>
            </a:r>
            <a:r>
              <a:rPr lang="en-US" sz="1600" b="0" i="0" dirty="0">
                <a:solidFill>
                  <a:schemeClr val="bg1"/>
                </a:solidFill>
                <a:effectLst/>
                <a:highlight>
                  <a:srgbClr val="000000"/>
                </a:highlight>
                <a:latin typeface="Roboto" panose="02000000000000000000" pitchFamily="2" charset="0"/>
              </a:rPr>
              <a:t> as </a:t>
            </a:r>
            <a:r>
              <a:rPr lang="en-US" sz="1600" b="0" i="0" dirty="0" err="1">
                <a:solidFill>
                  <a:schemeClr val="bg1"/>
                </a:solidFill>
                <a:effectLst/>
                <a:highlight>
                  <a:srgbClr val="000000"/>
                </a:highlight>
                <a:latin typeface="Roboto" panose="02000000000000000000" pitchFamily="2" charset="0"/>
              </a:rPr>
              <a:t>plt</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a:t>
            </a:r>
            <a:r>
              <a:rPr lang="en-US" sz="1600" b="0" i="0" dirty="0" err="1">
                <a:solidFill>
                  <a:schemeClr val="bg1"/>
                </a:solidFill>
                <a:effectLst/>
                <a:highlight>
                  <a:srgbClr val="000000"/>
                </a:highlight>
                <a:latin typeface="Roboto" panose="02000000000000000000" pitchFamily="2" charset="0"/>
              </a:rPr>
              <a:t>plotly.graph_objects</a:t>
            </a:r>
            <a:r>
              <a:rPr lang="en-US" sz="1600" b="0" i="0" dirty="0">
                <a:solidFill>
                  <a:schemeClr val="bg1"/>
                </a:solidFill>
                <a:effectLst/>
                <a:highlight>
                  <a:srgbClr val="000000"/>
                </a:highlight>
                <a:latin typeface="Roboto" panose="02000000000000000000" pitchFamily="2" charset="0"/>
              </a:rPr>
              <a:t> as go</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warnings</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xgboost</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XGBClassifier</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from </a:t>
            </a:r>
            <a:r>
              <a:rPr lang="en-US" sz="1600" b="0" i="0" dirty="0" err="1">
                <a:solidFill>
                  <a:schemeClr val="bg1"/>
                </a:solidFill>
                <a:effectLst/>
                <a:highlight>
                  <a:srgbClr val="000000"/>
                </a:highlight>
                <a:latin typeface="Roboto" panose="02000000000000000000" pitchFamily="2" charset="0"/>
              </a:rPr>
              <a:t>sklearn.metrics</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classification_report</a:t>
            </a:r>
            <a:r>
              <a:rPr lang="en-US" sz="1600" b="0" i="0" dirty="0">
                <a:solidFill>
                  <a:schemeClr val="bg1"/>
                </a:solidFill>
                <a:effectLst/>
                <a:highlight>
                  <a:srgbClr val="000000"/>
                </a:highlight>
                <a:latin typeface="Roboto" panose="02000000000000000000" pitchFamily="2" charset="0"/>
              </a:rPr>
              <a:t> import </a:t>
            </a:r>
            <a:r>
              <a:rPr lang="en-US" sz="1600" b="0" i="0" dirty="0" err="1">
                <a:solidFill>
                  <a:schemeClr val="bg1"/>
                </a:solidFill>
                <a:effectLst/>
                <a:highlight>
                  <a:srgbClr val="000000"/>
                </a:highlight>
                <a:latin typeface="Roboto" panose="02000000000000000000" pitchFamily="2" charset="0"/>
              </a:rPr>
              <a:t>joblib</a:t>
            </a:r>
            <a:endParaRPr lang="en-US" sz="1600" b="0" i="0" dirty="0">
              <a:solidFill>
                <a:schemeClr val="bg1"/>
              </a:solidFill>
              <a:effectLst/>
              <a:highlight>
                <a:srgbClr val="000000"/>
              </a:highlight>
              <a:latin typeface="Roboto" panose="02000000000000000000" pitchFamily="2" charset="0"/>
            </a:endParaRP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#Packages options </a:t>
            </a:r>
            <a:r>
              <a:rPr lang="en-US" sz="1600" b="0" i="0" dirty="0" err="1">
                <a:solidFill>
                  <a:schemeClr val="bg1"/>
                </a:solidFill>
                <a:effectLst/>
                <a:highlight>
                  <a:srgbClr val="000000"/>
                </a:highlight>
                <a:latin typeface="Roboto" panose="02000000000000000000" pitchFamily="2" charset="0"/>
              </a:rPr>
              <a:t>sns.set</a:t>
            </a:r>
            <a:r>
              <a:rPr lang="en-US" sz="1600" b="0" i="0" dirty="0">
                <a:solidFill>
                  <a:schemeClr val="bg1"/>
                </a:solidFill>
                <a:effectLst/>
                <a:highlight>
                  <a:srgbClr val="000000"/>
                </a:highlight>
                <a:latin typeface="Roboto" panose="02000000000000000000" pitchFamily="2" charset="0"/>
              </a:rPr>
              <a:t>(</a:t>
            </a:r>
            <a:r>
              <a:rPr lang="en-US" sz="1600" b="0" i="0" dirty="0" err="1">
                <a:solidFill>
                  <a:schemeClr val="bg1"/>
                </a:solidFill>
                <a:effectLst/>
                <a:highlight>
                  <a:srgbClr val="000000"/>
                </a:highlight>
                <a:latin typeface="Roboto" panose="02000000000000000000" pitchFamily="2" charset="0"/>
              </a:rPr>
              <a:t>rc</a:t>
            </a:r>
            <a:r>
              <a:rPr lang="en-US" sz="1600" b="0" i="0" dirty="0">
                <a:solidFill>
                  <a:schemeClr val="bg1"/>
                </a:solidFill>
                <a:effectLst/>
                <a:highlight>
                  <a:srgbClr val="000000"/>
                </a:highlight>
                <a:latin typeface="Roboto" panose="02000000000000000000" pitchFamily="2" charset="0"/>
              </a:rPr>
              <a:t>={'</a:t>
            </a:r>
            <a:r>
              <a:rPr lang="en-US" sz="1600" b="0" i="0" dirty="0" err="1">
                <a:solidFill>
                  <a:schemeClr val="bg1"/>
                </a:solidFill>
                <a:effectLst/>
                <a:highlight>
                  <a:srgbClr val="000000"/>
                </a:highlight>
                <a:latin typeface="Roboto" panose="02000000000000000000" pitchFamily="2" charset="0"/>
              </a:rPr>
              <a:t>figure.figsize</a:t>
            </a:r>
            <a:r>
              <a:rPr lang="en-US" sz="1600" b="0" i="0" dirty="0">
                <a:solidFill>
                  <a:schemeClr val="bg1"/>
                </a:solidFill>
                <a:effectLst/>
                <a:highlight>
                  <a:srgbClr val="000000"/>
                </a:highlight>
                <a:latin typeface="Roboto" panose="02000000000000000000" pitchFamily="2" charset="0"/>
              </a:rPr>
              <a:t>': [14, 7]}, </a:t>
            </a:r>
            <a:r>
              <a:rPr lang="en-US" sz="1600" b="0" i="0" dirty="0" err="1">
                <a:solidFill>
                  <a:schemeClr val="bg1"/>
                </a:solidFill>
                <a:effectLst/>
                <a:highlight>
                  <a:srgbClr val="000000"/>
                </a:highlight>
                <a:latin typeface="Roboto" panose="02000000000000000000" pitchFamily="2" charset="0"/>
              </a:rPr>
              <a:t>font_scale</a:t>
            </a:r>
            <a:r>
              <a:rPr lang="en-US" sz="1600" b="0" i="0" dirty="0">
                <a:solidFill>
                  <a:schemeClr val="bg1"/>
                </a:solidFill>
                <a:effectLst/>
                <a:highlight>
                  <a:srgbClr val="000000"/>
                </a:highlight>
                <a:latin typeface="Roboto" panose="02000000000000000000" pitchFamily="2" charset="0"/>
              </a:rPr>
              <a:t>=1.2) # Standard figure size for all </a:t>
            </a:r>
            <a:r>
              <a:rPr lang="en-US" sz="1600" b="0" i="0" dirty="0" err="1">
                <a:solidFill>
                  <a:schemeClr val="bg1"/>
                </a:solidFill>
                <a:effectLst/>
                <a:highlight>
                  <a:srgbClr val="000000"/>
                </a:highlight>
                <a:latin typeface="Roboto" panose="02000000000000000000" pitchFamily="2" charset="0"/>
              </a:rPr>
              <a:t>np.seterr</a:t>
            </a:r>
            <a:r>
              <a:rPr lang="en-US" sz="1600" b="0" i="0" dirty="0">
                <a:solidFill>
                  <a:schemeClr val="bg1"/>
                </a:solidFill>
                <a:effectLst/>
                <a:highlight>
                  <a:srgbClr val="000000"/>
                </a:highlight>
                <a:latin typeface="Roboto" panose="02000000000000000000" pitchFamily="2" charset="0"/>
              </a:rPr>
              <a:t>(divide='ignore', invalid='ignore', over='ignore’) ;</a:t>
            </a:r>
          </a:p>
          <a:p>
            <a:pPr algn="l">
              <a:lnSpc>
                <a:spcPct val="150000"/>
              </a:lnSpc>
              <a:buFont typeface="Arial" panose="020B0604020202020204" pitchFamily="34" charset="0"/>
              <a:buChar char="•"/>
            </a:pPr>
            <a:r>
              <a:rPr lang="en-US" sz="1600" b="0" i="0" dirty="0">
                <a:solidFill>
                  <a:schemeClr val="bg1"/>
                </a:solidFill>
                <a:effectLst/>
                <a:highlight>
                  <a:srgbClr val="000000"/>
                </a:highlight>
                <a:latin typeface="Roboto" panose="02000000000000000000" pitchFamily="2" charset="0"/>
              </a:rPr>
              <a:t>import warnings </a:t>
            </a:r>
            <a:r>
              <a:rPr lang="en-US" sz="1600" b="0" i="0" dirty="0" err="1">
                <a:solidFill>
                  <a:schemeClr val="bg1"/>
                </a:solidFill>
                <a:effectLst/>
                <a:highlight>
                  <a:srgbClr val="000000"/>
                </a:highlight>
                <a:latin typeface="Roboto" panose="02000000000000000000" pitchFamily="2" charset="0"/>
              </a:rPr>
              <a:t>warnings.filterwarnings</a:t>
            </a:r>
            <a:r>
              <a:rPr lang="en-US" sz="1600" b="0" i="0" dirty="0">
                <a:solidFill>
                  <a:schemeClr val="bg1"/>
                </a:solidFill>
                <a:effectLst/>
                <a:highlight>
                  <a:srgbClr val="000000"/>
                </a:highlight>
                <a:latin typeface="Roboto" panose="02000000000000000000" pitchFamily="2" charset="0"/>
              </a:rPr>
              <a:t>("ignore")</a:t>
            </a:r>
          </a:p>
        </p:txBody>
      </p:sp>
      <p:pic>
        <p:nvPicPr>
          <p:cNvPr id="4" name="Picture 2" descr="The Limitations of Traditional Credit Scoring Systems | by ...">
            <a:extLst>
              <a:ext uri="{FF2B5EF4-FFF2-40B4-BE49-F238E27FC236}">
                <a16:creationId xmlns:a16="http://schemas.microsoft.com/office/drawing/2014/main" id="{65C39658-40F0-BAF4-211D-11013C937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71" y="2024096"/>
            <a:ext cx="3577066" cy="366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30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51491"/>
            <a:ext cx="3930294" cy="923330"/>
          </a:xfrm>
          <a:prstGeom prst="rect">
            <a:avLst/>
          </a:prstGeom>
          <a:noFill/>
        </p:spPr>
        <p:txBody>
          <a:bodyPr wrap="square">
            <a:spAutoFit/>
          </a:bodyPr>
          <a:lstStyle/>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Score Classification Dataset</a:t>
            </a:r>
            <a:endParaRPr lang="en-US" dirty="0">
              <a:solidFill>
                <a:srgbClr val="FFFF00"/>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a:t>
            </a:r>
            <a:endParaRPr lang="en-US"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pic>
        <p:nvPicPr>
          <p:cNvPr id="7" name="Picture 6">
            <a:extLst>
              <a:ext uri="{FF2B5EF4-FFF2-40B4-BE49-F238E27FC236}">
                <a16:creationId xmlns:a16="http://schemas.microsoft.com/office/drawing/2014/main" id="{428EC73A-3CDE-6003-63BD-4E2C50392368}"/>
              </a:ext>
            </a:extLst>
          </p:cNvPr>
          <p:cNvPicPr>
            <a:picLocks noChangeAspect="1"/>
          </p:cNvPicPr>
          <p:nvPr/>
        </p:nvPicPr>
        <p:blipFill>
          <a:blip r:embed="rId4"/>
          <a:stretch>
            <a:fillRect/>
          </a:stretch>
        </p:blipFill>
        <p:spPr>
          <a:xfrm>
            <a:off x="4864101" y="1173361"/>
            <a:ext cx="7035800" cy="4511278"/>
          </a:xfrm>
          <a:prstGeom prst="rect">
            <a:avLst/>
          </a:prstGeom>
        </p:spPr>
      </p:pic>
      <p:sp>
        <p:nvSpPr>
          <p:cNvPr id="9" name="TextBox 8">
            <a:extLst>
              <a:ext uri="{FF2B5EF4-FFF2-40B4-BE49-F238E27FC236}">
                <a16:creationId xmlns:a16="http://schemas.microsoft.com/office/drawing/2014/main" id="{85AD6BA2-F6BA-BE1E-F533-52224157E336}"/>
              </a:ext>
            </a:extLst>
          </p:cNvPr>
          <p:cNvSpPr txBox="1"/>
          <p:nvPr/>
        </p:nvSpPr>
        <p:spPr>
          <a:xfrm>
            <a:off x="171631" y="1624767"/>
            <a:ext cx="626291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Categorical Machine Learning Dataset</a:t>
            </a:r>
          </a:p>
        </p:txBody>
      </p:sp>
    </p:spTree>
    <p:extLst>
      <p:ext uri="{BB962C8B-B14F-4D97-AF65-F5344CB8AC3E}">
        <p14:creationId xmlns:p14="http://schemas.microsoft.com/office/powerpoint/2010/main" val="159759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00470"/>
            <a:ext cx="3930294" cy="923330"/>
          </a:xfrm>
          <a:prstGeom prst="rect">
            <a:avLst/>
          </a:prstGeom>
          <a:noFill/>
        </p:spPr>
        <p:txBody>
          <a:bodyPr wrap="square">
            <a:spAutoFit/>
          </a:bodyPr>
          <a:lstStyle/>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Score Classification Dataset</a:t>
            </a:r>
            <a:endParaRPr lang="en-US" dirty="0">
              <a:solidFill>
                <a:schemeClr val="bg1"/>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rgbClr val="FFFF00"/>
                </a:solidFill>
                <a:effectLst/>
                <a:highlight>
                  <a:srgbClr val="000000"/>
                </a:highlight>
                <a:latin typeface="Roboto" panose="02000000000000000000" pitchFamily="2" charset="0"/>
              </a:rPr>
              <a:t>Credit Risk Dataset (32,000)</a:t>
            </a:r>
          </a:p>
          <a:p>
            <a:pPr>
              <a:buFont typeface="Arial" panose="020B0604020202020204" pitchFamily="34" charset="0"/>
              <a:buChar char="•"/>
            </a:pPr>
            <a:r>
              <a:rPr lang="en-US" dirty="0">
                <a:solidFill>
                  <a:schemeClr val="bg1"/>
                </a:solidFill>
                <a:highlight>
                  <a:srgbClr val="000000"/>
                </a:highlight>
                <a:latin typeface="Roboto" panose="02000000000000000000" pitchFamily="2" charset="0"/>
              </a:rPr>
              <a:t>Credit Scoring</a:t>
            </a:r>
            <a:endParaRPr lang="en-US" b="0" i="0" dirty="0">
              <a:solidFill>
                <a:schemeClr val="bg1"/>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sp>
        <p:nvSpPr>
          <p:cNvPr id="13" name="Rectangle 5">
            <a:extLst>
              <a:ext uri="{FF2B5EF4-FFF2-40B4-BE49-F238E27FC236}">
                <a16:creationId xmlns:a16="http://schemas.microsoft.com/office/drawing/2014/main" id="{BF4D9281-7BE0-A823-8485-ADEBB1ED489B}"/>
              </a:ext>
            </a:extLst>
          </p:cNvPr>
          <p:cNvSpPr>
            <a:spLocks noChangeArrowheads="1"/>
          </p:cNvSpPr>
          <p:nvPr/>
        </p:nvSpPr>
        <p:spPr bwMode="auto">
          <a:xfrm>
            <a:off x="-9527" y="601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6B897EE-692B-CE0C-D683-76DAA7896984}"/>
              </a:ext>
            </a:extLst>
          </p:cNvPr>
          <p:cNvPicPr>
            <a:picLocks noChangeAspect="1"/>
          </p:cNvPicPr>
          <p:nvPr/>
        </p:nvPicPr>
        <p:blipFill>
          <a:blip r:embed="rId4"/>
          <a:stretch>
            <a:fillRect/>
          </a:stretch>
        </p:blipFill>
        <p:spPr>
          <a:xfrm>
            <a:off x="4743632" y="861528"/>
            <a:ext cx="7313441" cy="5694264"/>
          </a:xfrm>
          <a:prstGeom prst="rect">
            <a:avLst/>
          </a:prstGeom>
        </p:spPr>
      </p:pic>
    </p:spTree>
    <p:extLst>
      <p:ext uri="{BB962C8B-B14F-4D97-AF65-F5344CB8AC3E}">
        <p14:creationId xmlns:p14="http://schemas.microsoft.com/office/powerpoint/2010/main" val="423821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E2423536-CABE-D315-84D3-FCCCFECFA0DA}"/>
              </a:ext>
            </a:extLst>
          </p:cNvPr>
          <p:cNvSpPr txBox="1"/>
          <p:nvPr/>
        </p:nvSpPr>
        <p:spPr>
          <a:xfrm>
            <a:off x="171631" y="2300470"/>
            <a:ext cx="3930294" cy="923330"/>
          </a:xfrm>
          <a:prstGeom prst="rect">
            <a:avLst/>
          </a:prstGeom>
          <a:noFill/>
        </p:spPr>
        <p:txBody>
          <a:bodyPr wrap="square">
            <a:spAutoFit/>
          </a:bodyPr>
          <a:lstStyle/>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Score Classification Dataset</a:t>
            </a:r>
            <a:endParaRPr lang="en-US" dirty="0">
              <a:solidFill>
                <a:schemeClr val="bg1"/>
              </a:solidFill>
              <a:highlight>
                <a:srgbClr val="000000"/>
              </a:highlight>
              <a:latin typeface="Roboto" panose="02000000000000000000" pitchFamily="2" charset="0"/>
            </a:endParaRPr>
          </a:p>
          <a:p>
            <a:pPr>
              <a:buFont typeface="Arial" panose="020B0604020202020204" pitchFamily="34" charset="0"/>
              <a:buChar char="•"/>
            </a:pPr>
            <a:r>
              <a:rPr lang="en-US" b="0" i="0" dirty="0">
                <a:solidFill>
                  <a:schemeClr val="bg1"/>
                </a:solidFill>
                <a:effectLst/>
                <a:highlight>
                  <a:srgbClr val="000000"/>
                </a:highlight>
                <a:latin typeface="Roboto" panose="02000000000000000000" pitchFamily="2" charset="0"/>
              </a:rPr>
              <a:t>Credit Risk Dataset</a:t>
            </a:r>
          </a:p>
          <a:p>
            <a:pPr>
              <a:buFont typeface="Arial" panose="020B0604020202020204" pitchFamily="34" charset="0"/>
              <a:buChar char="•"/>
            </a:pPr>
            <a:r>
              <a:rPr lang="en-US" dirty="0">
                <a:solidFill>
                  <a:srgbClr val="FFFF00"/>
                </a:solidFill>
                <a:highlight>
                  <a:srgbClr val="000000"/>
                </a:highlight>
                <a:latin typeface="Roboto" panose="02000000000000000000" pitchFamily="2" charset="0"/>
              </a:rPr>
              <a:t>Credit Scoring (1000)</a:t>
            </a:r>
            <a:endParaRPr lang="en-US" b="0" i="0" dirty="0">
              <a:solidFill>
                <a:srgbClr val="FFFF00"/>
              </a:solidFill>
              <a:effectLst/>
              <a:highlight>
                <a:srgbClr val="000000"/>
              </a:highlight>
              <a:latin typeface="Roboto" panose="02000000000000000000" pitchFamily="2" charset="0"/>
            </a:endParaRPr>
          </a:p>
        </p:txBody>
      </p:sp>
      <p:sp>
        <p:nvSpPr>
          <p:cNvPr id="5" name="TextBox 4">
            <a:extLst>
              <a:ext uri="{FF2B5EF4-FFF2-40B4-BE49-F238E27FC236}">
                <a16:creationId xmlns:a16="http://schemas.microsoft.com/office/drawing/2014/main" id="{64FE4220-6974-8B49-3665-BF841E93259C}"/>
              </a:ext>
            </a:extLst>
          </p:cNvPr>
          <p:cNvSpPr txBox="1"/>
          <p:nvPr/>
        </p:nvSpPr>
        <p:spPr>
          <a:xfrm>
            <a:off x="576272" y="338308"/>
            <a:ext cx="10904528" cy="523220"/>
          </a:xfrm>
          <a:prstGeom prst="rect">
            <a:avLst/>
          </a:prstGeom>
          <a:noFill/>
        </p:spPr>
        <p:txBody>
          <a:bodyPr wrap="square">
            <a:spAutoFit/>
          </a:bodyPr>
          <a:lstStyle/>
          <a:p>
            <a:r>
              <a:rPr lang="en-US" sz="2800" b="0" i="0" dirty="0">
                <a:solidFill>
                  <a:schemeClr val="bg1"/>
                </a:solidFill>
                <a:effectLst/>
                <a:highlight>
                  <a:srgbClr val="000000"/>
                </a:highlight>
                <a:latin typeface="Roboto" panose="02000000000000000000" pitchFamily="2" charset="0"/>
              </a:rPr>
              <a:t>Credit Score Classification Dataset </a:t>
            </a:r>
            <a:r>
              <a:rPr lang="en-US" sz="2800" b="0" i="0" dirty="0">
                <a:solidFill>
                  <a:schemeClr val="bg1"/>
                </a:solidFill>
                <a:effectLst/>
                <a:highlight>
                  <a:srgbClr val="000000"/>
                </a:highlight>
                <a:latin typeface="Slack-Lato"/>
              </a:rPr>
              <a:t>powered with at least 100 records. </a:t>
            </a:r>
            <a:endParaRPr lang="en-US" sz="2800" b="1" i="0" dirty="0">
              <a:solidFill>
                <a:schemeClr val="bg1"/>
              </a:solidFill>
              <a:effectLst/>
              <a:highlight>
                <a:srgbClr val="000000"/>
              </a:highlight>
              <a:latin typeface="Roboto" panose="02000000000000000000" pitchFamily="2" charset="0"/>
            </a:endParaRPr>
          </a:p>
        </p:txBody>
      </p:sp>
      <p:sp>
        <p:nvSpPr>
          <p:cNvPr id="13" name="Rectangle 5">
            <a:extLst>
              <a:ext uri="{FF2B5EF4-FFF2-40B4-BE49-F238E27FC236}">
                <a16:creationId xmlns:a16="http://schemas.microsoft.com/office/drawing/2014/main" id="{BF4D9281-7BE0-A823-8485-ADEBB1ED489B}"/>
              </a:ext>
            </a:extLst>
          </p:cNvPr>
          <p:cNvSpPr>
            <a:spLocks noChangeArrowheads="1"/>
          </p:cNvSpPr>
          <p:nvPr/>
        </p:nvSpPr>
        <p:spPr bwMode="auto">
          <a:xfrm>
            <a:off x="-9527" y="601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BC42145A-B126-D7DE-D3F2-D3B141338486}"/>
              </a:ext>
            </a:extLst>
          </p:cNvPr>
          <p:cNvPicPr>
            <a:picLocks noChangeAspect="1"/>
          </p:cNvPicPr>
          <p:nvPr/>
        </p:nvPicPr>
        <p:blipFill>
          <a:blip r:embed="rId4"/>
          <a:stretch>
            <a:fillRect/>
          </a:stretch>
        </p:blipFill>
        <p:spPr>
          <a:xfrm>
            <a:off x="4743634" y="1199836"/>
            <a:ext cx="7276736" cy="5175564"/>
          </a:xfrm>
          <a:prstGeom prst="rect">
            <a:avLst/>
          </a:prstGeom>
        </p:spPr>
      </p:pic>
    </p:spTree>
    <p:extLst>
      <p:ext uri="{BB962C8B-B14F-4D97-AF65-F5344CB8AC3E}">
        <p14:creationId xmlns:p14="http://schemas.microsoft.com/office/powerpoint/2010/main" val="293436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10" name="Picture 9">
            <a:extLst>
              <a:ext uri="{FF2B5EF4-FFF2-40B4-BE49-F238E27FC236}">
                <a16:creationId xmlns:a16="http://schemas.microsoft.com/office/drawing/2014/main" id="{E5148E6E-3D67-4811-6E9A-24E49FC9145B}"/>
              </a:ext>
            </a:extLst>
          </p:cNvPr>
          <p:cNvPicPr>
            <a:picLocks noChangeAspect="1"/>
          </p:cNvPicPr>
          <p:nvPr/>
        </p:nvPicPr>
        <p:blipFill>
          <a:blip r:embed="rId4"/>
          <a:stretch>
            <a:fillRect/>
          </a:stretch>
        </p:blipFill>
        <p:spPr>
          <a:xfrm>
            <a:off x="3513140" y="853871"/>
            <a:ext cx="8399460" cy="5243528"/>
          </a:xfrm>
          <a:prstGeom prst="rect">
            <a:avLst/>
          </a:prstGeom>
        </p:spPr>
      </p:pic>
      <p:sp>
        <p:nvSpPr>
          <p:cNvPr id="12" name="TextBox 11">
            <a:extLst>
              <a:ext uri="{FF2B5EF4-FFF2-40B4-BE49-F238E27FC236}">
                <a16:creationId xmlns:a16="http://schemas.microsoft.com/office/drawing/2014/main" id="{BA918AC5-AF16-CCE0-D0D8-897DF9046481}"/>
              </a:ext>
            </a:extLst>
          </p:cNvPr>
          <p:cNvSpPr txBox="1"/>
          <p:nvPr/>
        </p:nvSpPr>
        <p:spPr>
          <a:xfrm>
            <a:off x="115890" y="186035"/>
            <a:ext cx="9739310"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credit_class_df</a:t>
            </a:r>
            <a:r>
              <a:rPr lang="en-US" dirty="0">
                <a:solidFill>
                  <a:schemeClr val="bg1"/>
                </a:solidFill>
                <a:highlight>
                  <a:srgbClr val="000000"/>
                </a:highlight>
              </a:rPr>
              <a:t>['Credit Score'] = </a:t>
            </a:r>
            <a:r>
              <a:rPr lang="en-US" dirty="0" err="1">
                <a:solidFill>
                  <a:schemeClr val="bg1"/>
                </a:solidFill>
                <a:highlight>
                  <a:srgbClr val="000000"/>
                </a:highlight>
              </a:rPr>
              <a:t>credit_class_df</a:t>
            </a:r>
            <a:r>
              <a:rPr lang="en-US" dirty="0">
                <a:solidFill>
                  <a:schemeClr val="bg1"/>
                </a:solidFill>
                <a:highlight>
                  <a:srgbClr val="000000"/>
                </a:highlight>
              </a:rPr>
              <a:t>['Credit Score'].apply( lambda x: 2 if x in ['High'] else (1 if x in ['Average'] else 0) )</a:t>
            </a:r>
          </a:p>
        </p:txBody>
      </p:sp>
      <p:sp>
        <p:nvSpPr>
          <p:cNvPr id="14" name="TextBox 13">
            <a:extLst>
              <a:ext uri="{FF2B5EF4-FFF2-40B4-BE49-F238E27FC236}">
                <a16:creationId xmlns:a16="http://schemas.microsoft.com/office/drawing/2014/main" id="{FD6A2E65-BB12-EED9-E81D-DB48DAA48A0F}"/>
              </a:ext>
            </a:extLst>
          </p:cNvPr>
          <p:cNvSpPr txBox="1"/>
          <p:nvPr/>
        </p:nvSpPr>
        <p:spPr>
          <a:xfrm>
            <a:off x="149228" y="2244811"/>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spTree>
    <p:extLst>
      <p:ext uri="{BB962C8B-B14F-4D97-AF65-F5344CB8AC3E}">
        <p14:creationId xmlns:p14="http://schemas.microsoft.com/office/powerpoint/2010/main" val="27766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4" name="TextBox 13">
            <a:extLst>
              <a:ext uri="{FF2B5EF4-FFF2-40B4-BE49-F238E27FC236}">
                <a16:creationId xmlns:a16="http://schemas.microsoft.com/office/drawing/2014/main" id="{FD6A2E65-BB12-EED9-E81D-DB48DAA48A0F}"/>
              </a:ext>
            </a:extLst>
          </p:cNvPr>
          <p:cNvSpPr txBox="1"/>
          <p:nvPr/>
        </p:nvSpPr>
        <p:spPr>
          <a:xfrm>
            <a:off x="187328" y="1509317"/>
            <a:ext cx="351471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highlight>
                  <a:srgbClr val="000000"/>
                </a:highlight>
                <a:latin typeface="Roboto" panose="02000000000000000000" pitchFamily="2" charset="0"/>
              </a:rPr>
              <a:t>Data Model Implementation</a:t>
            </a:r>
          </a:p>
          <a:p>
            <a:endParaRPr lang="en-US" sz="3200" dirty="0"/>
          </a:p>
        </p:txBody>
      </p:sp>
      <p:pic>
        <p:nvPicPr>
          <p:cNvPr id="3" name="Picture 2">
            <a:extLst>
              <a:ext uri="{FF2B5EF4-FFF2-40B4-BE49-F238E27FC236}">
                <a16:creationId xmlns:a16="http://schemas.microsoft.com/office/drawing/2014/main" id="{543874F1-FBFD-CFDC-2012-1506A1FE2321}"/>
              </a:ext>
            </a:extLst>
          </p:cNvPr>
          <p:cNvPicPr>
            <a:picLocks noChangeAspect="1"/>
          </p:cNvPicPr>
          <p:nvPr/>
        </p:nvPicPr>
        <p:blipFill>
          <a:blip r:embed="rId4"/>
          <a:stretch>
            <a:fillRect/>
          </a:stretch>
        </p:blipFill>
        <p:spPr>
          <a:xfrm>
            <a:off x="3378199" y="729325"/>
            <a:ext cx="8432801" cy="5230081"/>
          </a:xfrm>
          <a:prstGeom prst="rect">
            <a:avLst/>
          </a:prstGeom>
        </p:spPr>
      </p:pic>
      <p:sp>
        <p:nvSpPr>
          <p:cNvPr id="8" name="TextBox 7">
            <a:extLst>
              <a:ext uri="{FF2B5EF4-FFF2-40B4-BE49-F238E27FC236}">
                <a16:creationId xmlns:a16="http://schemas.microsoft.com/office/drawing/2014/main" id="{6160AF8B-0573-ACD1-0FDE-56488AB666E7}"/>
              </a:ext>
            </a:extLst>
          </p:cNvPr>
          <p:cNvSpPr txBox="1"/>
          <p:nvPr/>
        </p:nvSpPr>
        <p:spPr>
          <a:xfrm>
            <a:off x="149228" y="111194"/>
            <a:ext cx="5690397" cy="883383"/>
          </a:xfrm>
          <a:prstGeom prst="rect">
            <a:avLst/>
          </a:prstGeom>
          <a:noFill/>
        </p:spPr>
        <p:txBody>
          <a:bodyPr wrap="square">
            <a:spAutoFit/>
          </a:bodyPr>
          <a:lstStyle/>
          <a:p>
            <a:pPr>
              <a:lnSpc>
                <a:spcPct val="150000"/>
              </a:lnSpc>
            </a:pPr>
            <a:r>
              <a:rPr lang="en-US" dirty="0" err="1">
                <a:solidFill>
                  <a:schemeClr val="bg1"/>
                </a:solidFill>
                <a:highlight>
                  <a:srgbClr val="000000"/>
                </a:highlight>
              </a:rPr>
              <a:t>credit_dummies</a:t>
            </a:r>
            <a:r>
              <a:rPr lang="en-US" dirty="0">
                <a:solidFill>
                  <a:schemeClr val="bg1"/>
                </a:solidFill>
                <a:highlight>
                  <a:srgbClr val="000000"/>
                </a:highlight>
              </a:rPr>
              <a:t> = </a:t>
            </a:r>
            <a:r>
              <a:rPr lang="en-US" dirty="0" err="1">
                <a:solidFill>
                  <a:schemeClr val="bg1"/>
                </a:solidFill>
                <a:highlight>
                  <a:srgbClr val="000000"/>
                </a:highlight>
              </a:rPr>
              <a:t>pd.get_dummies</a:t>
            </a:r>
            <a:r>
              <a:rPr lang="en-US" dirty="0">
                <a:solidFill>
                  <a:schemeClr val="bg1"/>
                </a:solidFill>
                <a:highlight>
                  <a:srgbClr val="000000"/>
                </a:highlight>
              </a:rPr>
              <a:t>(</a:t>
            </a:r>
            <a:r>
              <a:rPr lang="en-US" dirty="0" err="1">
                <a:solidFill>
                  <a:schemeClr val="bg1"/>
                </a:solidFill>
                <a:highlight>
                  <a:srgbClr val="000000"/>
                </a:highlight>
              </a:rPr>
              <a:t>credit_class_df</a:t>
            </a:r>
            <a:r>
              <a:rPr lang="en-US" dirty="0">
                <a:solidFill>
                  <a:schemeClr val="bg1"/>
                </a:solidFill>
                <a:highlight>
                  <a:srgbClr val="000000"/>
                </a:highlight>
              </a:rPr>
              <a:t>) </a:t>
            </a:r>
            <a:r>
              <a:rPr lang="en-US" dirty="0" err="1">
                <a:solidFill>
                  <a:schemeClr val="bg1"/>
                </a:solidFill>
                <a:highlight>
                  <a:srgbClr val="000000"/>
                </a:highlight>
              </a:rPr>
              <a:t>credit_dummies.head</a:t>
            </a:r>
            <a:r>
              <a:rPr lang="en-US" dirty="0">
                <a:solidFill>
                  <a:schemeClr val="bg1"/>
                </a:solidFill>
                <a:highlight>
                  <a:srgbClr val="000000"/>
                </a:highlight>
              </a:rPr>
              <a:t>(15)</a:t>
            </a:r>
          </a:p>
        </p:txBody>
      </p:sp>
    </p:spTree>
    <p:extLst>
      <p:ext uri="{BB962C8B-B14F-4D97-AF65-F5344CB8AC3E}">
        <p14:creationId xmlns:p14="http://schemas.microsoft.com/office/powerpoint/2010/main" val="384814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1082</TotalTime>
  <Words>1689</Words>
  <Application>Microsoft Office PowerPoint</Application>
  <PresentationFormat>Widescreen</PresentationFormat>
  <Paragraphs>182</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Roboto</vt:lpstr>
      <vt:lpstr>Segoe UI</vt:lpstr>
      <vt:lpstr>Slack-Lato</vt:lpstr>
      <vt:lpstr>var(--jp-code-font-family)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Damon</dc:creator>
  <cp:lastModifiedBy>Damon Robinson</cp:lastModifiedBy>
  <cp:revision>2</cp:revision>
  <dcterms:created xsi:type="dcterms:W3CDTF">2024-06-09T05:08:47Z</dcterms:created>
  <dcterms:modified xsi:type="dcterms:W3CDTF">2024-06-11T03:28:49Z</dcterms:modified>
</cp:coreProperties>
</file>