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handoutMasterIdLst>
    <p:handoutMasterId r:id="rId36"/>
  </p:handoutMasterIdLst>
  <p:sldIdLst>
    <p:sldId id="305" r:id="rId2"/>
    <p:sldId id="306" r:id="rId3"/>
    <p:sldId id="264" r:id="rId4"/>
    <p:sldId id="265" r:id="rId5"/>
    <p:sldId id="308" r:id="rId6"/>
    <p:sldId id="309" r:id="rId7"/>
    <p:sldId id="314" r:id="rId8"/>
    <p:sldId id="310" r:id="rId9"/>
    <p:sldId id="311" r:id="rId10"/>
    <p:sldId id="313" r:id="rId11"/>
    <p:sldId id="315" r:id="rId12"/>
    <p:sldId id="316" r:id="rId13"/>
    <p:sldId id="317" r:id="rId14"/>
    <p:sldId id="318" r:id="rId15"/>
    <p:sldId id="319" r:id="rId16"/>
    <p:sldId id="320" r:id="rId17"/>
    <p:sldId id="323" r:id="rId18"/>
    <p:sldId id="324" r:id="rId19"/>
    <p:sldId id="321" r:id="rId20"/>
    <p:sldId id="322" r:id="rId21"/>
    <p:sldId id="325" r:id="rId22"/>
    <p:sldId id="326" r:id="rId23"/>
    <p:sldId id="328" r:id="rId24"/>
    <p:sldId id="258" r:id="rId25"/>
    <p:sldId id="266" r:id="rId26"/>
    <p:sldId id="267" r:id="rId27"/>
    <p:sldId id="268" r:id="rId28"/>
    <p:sldId id="259" r:id="rId29"/>
    <p:sldId id="269" r:id="rId30"/>
    <p:sldId id="270" r:id="rId31"/>
    <p:sldId id="271" r:id="rId32"/>
    <p:sldId id="273" r:id="rId33"/>
    <p:sldId id="274" r:id="rId34"/>
  </p:sldIdLst>
  <p:sldSz cx="9144000" cy="6858000" type="screen4x3"/>
  <p:notesSz cx="7010400" cy="92964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483DA"/>
    <a:srgbClr val="CC9900"/>
    <a:srgbClr val="FF9900"/>
    <a:srgbClr val="FB4A03"/>
    <a:srgbClr val="3905BB"/>
    <a:srgbClr val="81922E"/>
    <a:srgbClr val="294024"/>
    <a:srgbClr val="CC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6" autoAdjust="0"/>
    <p:restoredTop sz="94434" autoAdjust="0"/>
  </p:normalViewPr>
  <p:slideViewPr>
    <p:cSldViewPr>
      <p:cViewPr varScale="1">
        <p:scale>
          <a:sx n="109" d="100"/>
          <a:sy n="109" d="100"/>
        </p:scale>
        <p:origin x="2148" y="96"/>
      </p:cViewPr>
      <p:guideLst>
        <p:guide orient="horz" pos="2160"/>
        <p:guide pos="2880"/>
      </p:guideLst>
    </p:cSldViewPr>
  </p:slideViewPr>
  <p:outlineViewPr>
    <p:cViewPr>
      <p:scale>
        <a:sx n="33" d="100"/>
        <a:sy n="33" d="100"/>
      </p:scale>
      <p:origin x="0" y="-42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C1A5440B-F07B-4508-929F-DB5C9DDABC34}" type="datetimeFigureOut">
              <a:rPr lang="en-US" smtClean="0"/>
              <a:t>4/5/2018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1875D21-4DA7-48C0-A279-83032245C3F2}" type="slidenum">
              <a:rPr lang="en-US" smtClean="0"/>
              <a:t>‹#›</a:t>
            </a:fld>
            <a:endParaRPr lang="en-US"/>
          </a:p>
        </p:txBody>
      </p:sp>
    </p:spTree>
    <p:extLst>
      <p:ext uri="{BB962C8B-B14F-4D97-AF65-F5344CB8AC3E}">
        <p14:creationId xmlns:p14="http://schemas.microsoft.com/office/powerpoint/2010/main" val="2932846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197635"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7637"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7638"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197639"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BAA76EB5-DBA3-4FDD-8736-DF3248ED1093}" type="slidenum">
              <a:rPr lang="en-US"/>
              <a:pPr>
                <a:defRPr/>
              </a:pPr>
              <a:t>‹#›</a:t>
            </a:fld>
            <a:endParaRPr lang="en-US"/>
          </a:p>
        </p:txBody>
      </p:sp>
    </p:spTree>
    <p:extLst>
      <p:ext uri="{BB962C8B-B14F-4D97-AF65-F5344CB8AC3E}">
        <p14:creationId xmlns:p14="http://schemas.microsoft.com/office/powerpoint/2010/main" val="1236842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3276309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19</a:t>
            </a:fld>
            <a:endParaRPr lang="en-GB"/>
          </a:p>
        </p:txBody>
      </p:sp>
    </p:spTree>
    <p:extLst>
      <p:ext uri="{BB962C8B-B14F-4D97-AF65-F5344CB8AC3E}">
        <p14:creationId xmlns:p14="http://schemas.microsoft.com/office/powerpoint/2010/main" val="118362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1465263" y="766763"/>
            <a:ext cx="4135437" cy="3101975"/>
          </a:xfrm>
          <a:ln w="12700" cap="flat">
            <a:solidFill>
              <a:schemeClr val="tx1"/>
            </a:solidFill>
          </a:ln>
        </p:spPr>
      </p:sp>
      <p:sp>
        <p:nvSpPr>
          <p:cNvPr id="320515" name="Rectangle 3"/>
          <p:cNvSpPr>
            <a:spLocks noGrp="1" noChangeArrowheads="1"/>
          </p:cNvSpPr>
          <p:nvPr>
            <p:ph type="body" idx="1"/>
          </p:nvPr>
        </p:nvSpPr>
        <p:spPr>
          <a:xfrm>
            <a:off x="935156" y="4420193"/>
            <a:ext cx="5140091" cy="3912288"/>
          </a:xfrm>
          <a:ln/>
        </p:spPr>
        <p:txBody>
          <a:bodyPr lIns="92207" tIns="45295" rIns="92207" bIns="45295"/>
          <a:lstStyle/>
          <a:p>
            <a:endParaRPr lang="nl-NL"/>
          </a:p>
        </p:txBody>
      </p:sp>
    </p:spTree>
    <p:extLst>
      <p:ext uri="{BB962C8B-B14F-4D97-AF65-F5344CB8AC3E}">
        <p14:creationId xmlns:p14="http://schemas.microsoft.com/office/powerpoint/2010/main" val="2271160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22</a:t>
            </a:fld>
            <a:endParaRPr lang="en-GB"/>
          </a:p>
        </p:txBody>
      </p:sp>
    </p:spTree>
    <p:extLst>
      <p:ext uri="{BB962C8B-B14F-4D97-AF65-F5344CB8AC3E}">
        <p14:creationId xmlns:p14="http://schemas.microsoft.com/office/powerpoint/2010/main" val="2801515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23</a:t>
            </a:fld>
            <a:endParaRPr lang="en-GB"/>
          </a:p>
        </p:txBody>
      </p:sp>
    </p:spTree>
    <p:extLst>
      <p:ext uri="{BB962C8B-B14F-4D97-AF65-F5344CB8AC3E}">
        <p14:creationId xmlns:p14="http://schemas.microsoft.com/office/powerpoint/2010/main" val="280151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37417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10</a:t>
            </a:fld>
            <a:endParaRPr lang="en-GB"/>
          </a:p>
        </p:txBody>
      </p:sp>
    </p:spTree>
    <p:extLst>
      <p:ext uri="{BB962C8B-B14F-4D97-AF65-F5344CB8AC3E}">
        <p14:creationId xmlns:p14="http://schemas.microsoft.com/office/powerpoint/2010/main" val="60622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13</a:t>
            </a:fld>
            <a:endParaRPr lang="en-GB"/>
          </a:p>
        </p:txBody>
      </p:sp>
    </p:spTree>
    <p:extLst>
      <p:ext uri="{BB962C8B-B14F-4D97-AF65-F5344CB8AC3E}">
        <p14:creationId xmlns:p14="http://schemas.microsoft.com/office/powerpoint/2010/main" val="192283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08076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15</a:t>
            </a:fld>
            <a:endParaRPr lang="en-GB"/>
          </a:p>
        </p:txBody>
      </p:sp>
    </p:spTree>
    <p:extLst>
      <p:ext uri="{BB962C8B-B14F-4D97-AF65-F5344CB8AC3E}">
        <p14:creationId xmlns:p14="http://schemas.microsoft.com/office/powerpoint/2010/main" val="50965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16</a:t>
            </a:fld>
            <a:endParaRPr lang="en-GB"/>
          </a:p>
        </p:txBody>
      </p:sp>
    </p:spTree>
    <p:extLst>
      <p:ext uri="{BB962C8B-B14F-4D97-AF65-F5344CB8AC3E}">
        <p14:creationId xmlns:p14="http://schemas.microsoft.com/office/powerpoint/2010/main" val="320105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10694A2-99A1-4E64-B87C-CAE98459DB5E}" type="slidenum">
              <a:rPr lang="en-GB" smtClean="0"/>
              <a:pPr/>
              <a:t>17</a:t>
            </a:fld>
            <a:endParaRPr lang="en-GB"/>
          </a:p>
        </p:txBody>
      </p:sp>
    </p:spTree>
    <p:extLst>
      <p:ext uri="{BB962C8B-B14F-4D97-AF65-F5344CB8AC3E}">
        <p14:creationId xmlns:p14="http://schemas.microsoft.com/office/powerpoint/2010/main" val="76202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465263" y="766763"/>
            <a:ext cx="4135437" cy="3101975"/>
          </a:xfrm>
          <a:ln w="12700" cap="flat">
            <a:solidFill>
              <a:schemeClr val="tx1"/>
            </a:solidFill>
          </a:ln>
        </p:spPr>
      </p:sp>
      <p:sp>
        <p:nvSpPr>
          <p:cNvPr id="322563" name="Rectangle 3"/>
          <p:cNvSpPr>
            <a:spLocks noGrp="1" noChangeArrowheads="1"/>
          </p:cNvSpPr>
          <p:nvPr>
            <p:ph type="body" idx="1"/>
          </p:nvPr>
        </p:nvSpPr>
        <p:spPr>
          <a:xfrm>
            <a:off x="935156" y="4420193"/>
            <a:ext cx="5140091" cy="3912288"/>
          </a:xfrm>
          <a:ln/>
        </p:spPr>
        <p:txBody>
          <a:bodyPr lIns="92207" tIns="45295" rIns="92207" bIns="45295"/>
          <a:lstStyle/>
          <a:p>
            <a:endParaRPr lang="nl-NL"/>
          </a:p>
        </p:txBody>
      </p:sp>
    </p:spTree>
    <p:extLst>
      <p:ext uri="{BB962C8B-B14F-4D97-AF65-F5344CB8AC3E}">
        <p14:creationId xmlns:p14="http://schemas.microsoft.com/office/powerpoint/2010/main" val="1583290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481901C6-0A54-463C-94AD-2D392B7B34C9}" type="slidenum">
              <a:rPr lang="en-US"/>
              <a:pPr>
                <a:defRPr/>
              </a:pPr>
              <a:t>‹#›</a:t>
            </a:fld>
            <a:endParaRPr lang="en-US"/>
          </a:p>
        </p:txBody>
      </p:sp>
    </p:spTree>
    <p:extLst>
      <p:ext uri="{BB962C8B-B14F-4D97-AF65-F5344CB8AC3E}">
        <p14:creationId xmlns:p14="http://schemas.microsoft.com/office/powerpoint/2010/main" val="2202544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D957942-CAAF-4989-95AA-BC5BA54587F7}" type="slidenum">
              <a:rPr lang="en-US"/>
              <a:pPr>
                <a:defRPr/>
              </a:pPr>
              <a:t>‹#›</a:t>
            </a:fld>
            <a:endParaRPr lang="en-US"/>
          </a:p>
        </p:txBody>
      </p:sp>
    </p:spTree>
    <p:extLst>
      <p:ext uri="{BB962C8B-B14F-4D97-AF65-F5344CB8AC3E}">
        <p14:creationId xmlns:p14="http://schemas.microsoft.com/office/powerpoint/2010/main" val="41444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85EFF23-14D9-4C05-92F4-50C11D97015F}" type="slidenum">
              <a:rPr lang="en-US"/>
              <a:pPr>
                <a:defRPr/>
              </a:pPr>
              <a:t>‹#›</a:t>
            </a:fld>
            <a:endParaRPr lang="en-US"/>
          </a:p>
        </p:txBody>
      </p:sp>
    </p:spTree>
    <p:extLst>
      <p:ext uri="{BB962C8B-B14F-4D97-AF65-F5344CB8AC3E}">
        <p14:creationId xmlns:p14="http://schemas.microsoft.com/office/powerpoint/2010/main" val="23118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4DB4E6F0-8999-47CF-93F2-49915E0033F5}" type="slidenum">
              <a:rPr lang="en-US"/>
              <a:pPr>
                <a:defRPr/>
              </a:pPr>
              <a:t>‹#›</a:t>
            </a:fld>
            <a:endParaRPr lang="en-US"/>
          </a:p>
        </p:txBody>
      </p:sp>
    </p:spTree>
    <p:extLst>
      <p:ext uri="{BB962C8B-B14F-4D97-AF65-F5344CB8AC3E}">
        <p14:creationId xmlns:p14="http://schemas.microsoft.com/office/powerpoint/2010/main" val="163111266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7B42902-5CC4-43D3-9D8A-17D8FC7ECEBB}" type="slidenum">
              <a:rPr lang="en-US"/>
              <a:pPr>
                <a:defRPr/>
              </a:pPr>
              <a:t>‹#›</a:t>
            </a:fld>
            <a:endParaRPr lang="en-US"/>
          </a:p>
        </p:txBody>
      </p:sp>
    </p:spTree>
    <p:extLst>
      <p:ext uri="{BB962C8B-B14F-4D97-AF65-F5344CB8AC3E}">
        <p14:creationId xmlns:p14="http://schemas.microsoft.com/office/powerpoint/2010/main" val="33683105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EDB14458-4364-44A3-8EDE-30486FCB4E24}" type="slidenum">
              <a:rPr lang="en-US"/>
              <a:pPr>
                <a:defRPr/>
              </a:pPr>
              <a:t>‹#›</a:t>
            </a:fld>
            <a:endParaRPr lang="en-US"/>
          </a:p>
        </p:txBody>
      </p:sp>
    </p:spTree>
    <p:extLst>
      <p:ext uri="{BB962C8B-B14F-4D97-AF65-F5344CB8AC3E}">
        <p14:creationId xmlns:p14="http://schemas.microsoft.com/office/powerpoint/2010/main" val="230523551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AB65216B-AD2C-4252-92F8-8951727DE036}" type="slidenum">
              <a:rPr lang="en-US"/>
              <a:pPr>
                <a:defRPr/>
              </a:pPr>
              <a:t>‹#›</a:t>
            </a:fld>
            <a:endParaRPr lang="en-US"/>
          </a:p>
        </p:txBody>
      </p:sp>
    </p:spTree>
    <p:extLst>
      <p:ext uri="{BB962C8B-B14F-4D97-AF65-F5344CB8AC3E}">
        <p14:creationId xmlns:p14="http://schemas.microsoft.com/office/powerpoint/2010/main" val="358314305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7A80286A-9D92-4C7C-A38B-D0790D7D831B}" type="slidenum">
              <a:rPr lang="en-US"/>
              <a:pPr>
                <a:defRPr/>
              </a:pPr>
              <a:t>‹#›</a:t>
            </a:fld>
            <a:endParaRPr lang="en-US"/>
          </a:p>
        </p:txBody>
      </p:sp>
    </p:spTree>
    <p:extLst>
      <p:ext uri="{BB962C8B-B14F-4D97-AF65-F5344CB8AC3E}">
        <p14:creationId xmlns:p14="http://schemas.microsoft.com/office/powerpoint/2010/main" val="3632213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2B99B2A-F736-44BF-B31D-9848D44716EA}" type="slidenum">
              <a:rPr lang="en-US"/>
              <a:pPr>
                <a:defRPr/>
              </a:pPr>
              <a:t>‹#›</a:t>
            </a:fld>
            <a:endParaRPr lang="en-US"/>
          </a:p>
        </p:txBody>
      </p:sp>
    </p:spTree>
    <p:extLst>
      <p:ext uri="{BB962C8B-B14F-4D97-AF65-F5344CB8AC3E}">
        <p14:creationId xmlns:p14="http://schemas.microsoft.com/office/powerpoint/2010/main" val="353565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4609E6F-21D8-4AF5-9526-6530C19D4D5A}" type="slidenum">
              <a:rPr lang="en-US"/>
              <a:pPr>
                <a:defRPr/>
              </a:pPr>
              <a:t>‹#›</a:t>
            </a:fld>
            <a:endParaRPr lang="en-US"/>
          </a:p>
        </p:txBody>
      </p:sp>
    </p:spTree>
    <p:extLst>
      <p:ext uri="{BB962C8B-B14F-4D97-AF65-F5344CB8AC3E}">
        <p14:creationId xmlns:p14="http://schemas.microsoft.com/office/powerpoint/2010/main" val="397560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271760F9-3EEA-4695-8FB2-C6D0563BBE24}" type="slidenum">
              <a:rPr lang="en-US"/>
              <a:pPr>
                <a:defRPr/>
              </a:pPr>
              <a:t>‹#›</a:t>
            </a:fld>
            <a:endParaRPr lang="en-US"/>
          </a:p>
        </p:txBody>
      </p:sp>
    </p:spTree>
    <p:extLst>
      <p:ext uri="{BB962C8B-B14F-4D97-AF65-F5344CB8AC3E}">
        <p14:creationId xmlns:p14="http://schemas.microsoft.com/office/powerpoint/2010/main" val="24460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ftr" sz="quarter" idx="3"/>
          </p:nvPr>
        </p:nvSpPr>
        <p:spPr bwMode="auto">
          <a:xfrm>
            <a:off x="152400" y="6245225"/>
            <a:ext cx="8153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a:effectLst>
                  <a:outerShdw blurRad="38100" dist="38100" dir="2700000" algn="tl">
                    <a:srgbClr val="000000"/>
                  </a:outerShdw>
                </a:effectLst>
                <a:latin typeface="Arial" panose="020B0604020202020204" pitchFamily="34" charset="0"/>
              </a:defRPr>
            </a:lvl1pPr>
          </a:lstStyle>
          <a:p>
            <a:pPr>
              <a:defRPr/>
            </a:pPr>
            <a:endParaRPr lang="en-US"/>
          </a:p>
        </p:txBody>
      </p:sp>
      <p:sp>
        <p:nvSpPr>
          <p:cNvPr id="4102" name="Rectangle 6"/>
          <p:cNvSpPr>
            <a:spLocks noGrp="1" noChangeArrowheads="1"/>
          </p:cNvSpPr>
          <p:nvPr>
            <p:ph type="sldNum" sz="quarter" idx="4"/>
          </p:nvPr>
        </p:nvSpPr>
        <p:spPr bwMode="auto">
          <a:xfrm>
            <a:off x="8305800" y="6245225"/>
            <a:ext cx="381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A40812D1-0D27-4AB0-AE34-A0080635E7B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86" r:id="rId7"/>
    <p:sldLayoutId id="2147483787" r:id="rId8"/>
    <p:sldLayoutId id="2147483788" r:id="rId9"/>
    <p:sldLayoutId id="2147483789" r:id="rId10"/>
    <p:sldLayoutId id="2147483790" r:id="rId11"/>
  </p:sldLayoutIdLst>
  <p:hf hdr="0" ftr="0" dt="0"/>
  <p:txStyles>
    <p:title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8305800" y="6305550"/>
            <a:ext cx="381000" cy="476250"/>
          </a:xfrm>
        </p:spPr>
        <p:txBody>
          <a:bodyPr/>
          <a:lstStyle/>
          <a:p>
            <a:pPr>
              <a:defRPr/>
            </a:pPr>
            <a:fld id="{D054AFBF-A7F2-44BA-B7FB-D085A89833E9}" type="slidenum">
              <a:rPr lang="en-US">
                <a:solidFill>
                  <a:srgbClr val="92D050"/>
                </a:solidFill>
              </a:rPr>
              <a:pPr>
                <a:defRPr/>
              </a:pPr>
              <a:t>1</a:t>
            </a:fld>
            <a:endParaRPr lang="en-US" dirty="0">
              <a:solidFill>
                <a:srgbClr val="92D050"/>
              </a:solidFill>
            </a:endParaRPr>
          </a:p>
        </p:txBody>
      </p:sp>
      <p:sp>
        <p:nvSpPr>
          <p:cNvPr id="2050" name="Rectangle 2"/>
          <p:cNvSpPr>
            <a:spLocks noGrp="1" noChangeArrowheads="1"/>
          </p:cNvSpPr>
          <p:nvPr>
            <p:ph type="ctrTitle"/>
          </p:nvPr>
        </p:nvSpPr>
        <p:spPr>
          <a:xfrm>
            <a:off x="685800" y="1371600"/>
            <a:ext cx="8001000" cy="1470025"/>
          </a:xfrm>
        </p:spPr>
        <p:txBody>
          <a:bodyPr anchor="ctr"/>
          <a:lstStyle/>
          <a:p>
            <a:pPr eaLnBrk="1" hangingPunct="1">
              <a:defRPr/>
            </a:pPr>
            <a:r>
              <a:rPr lang="en-US" sz="3600" dirty="0">
                <a:solidFill>
                  <a:srgbClr val="7030A0"/>
                </a:solidFill>
              </a:rPr>
              <a:t/>
            </a:r>
            <a:br>
              <a:rPr lang="en-US" sz="3600" dirty="0">
                <a:solidFill>
                  <a:srgbClr val="7030A0"/>
                </a:solidFill>
              </a:rPr>
            </a:br>
            <a:r>
              <a:rPr lang="en-US" sz="3600" dirty="0">
                <a:solidFill>
                  <a:srgbClr val="7030A0"/>
                </a:solidFill>
              </a:rPr>
              <a:t>Genetic Algorithms</a:t>
            </a:r>
            <a:br>
              <a:rPr lang="en-US" sz="3600" dirty="0">
                <a:solidFill>
                  <a:srgbClr val="7030A0"/>
                </a:solidFill>
              </a:rPr>
            </a:br>
            <a:endParaRPr lang="en-US" sz="2400" dirty="0" smtClean="0">
              <a:solidFill>
                <a:schemeClr val="accent1">
                  <a:lumMod val="50000"/>
                </a:schemeClr>
              </a:solidFill>
            </a:endParaRPr>
          </a:p>
        </p:txBody>
      </p:sp>
      <p:sp>
        <p:nvSpPr>
          <p:cNvPr id="2051" name="Rectangle 3"/>
          <p:cNvSpPr>
            <a:spLocks noGrp="1" noChangeArrowheads="1"/>
          </p:cNvSpPr>
          <p:nvPr>
            <p:ph type="subTitle" idx="1"/>
          </p:nvPr>
        </p:nvSpPr>
        <p:spPr>
          <a:xfrm>
            <a:off x="838200" y="3352800"/>
            <a:ext cx="7467600" cy="1676400"/>
          </a:xfrm>
        </p:spPr>
        <p:txBody>
          <a:bodyPr/>
          <a:lstStyle/>
          <a:p>
            <a:pPr algn="l" eaLnBrk="1" hangingPunct="1">
              <a:defRPr/>
            </a:pPr>
            <a:r>
              <a:rPr lang="en-US" sz="2000" dirty="0">
                <a:effectLst/>
              </a:rPr>
              <a:t>Slides are </a:t>
            </a:r>
            <a:r>
              <a:rPr lang="en-US" sz="2000" dirty="0" smtClean="0">
                <a:effectLst/>
              </a:rPr>
              <a:t>adopted from:</a:t>
            </a:r>
            <a:endParaRPr lang="en-US" sz="2000" dirty="0">
              <a:effectLst/>
            </a:endParaRPr>
          </a:p>
          <a:p>
            <a:pPr marL="457200" indent="-457200" algn="l" eaLnBrk="1" hangingPunct="1">
              <a:buAutoNum type="arabicPeriod"/>
              <a:defRPr/>
            </a:pPr>
            <a:r>
              <a:rPr lang="en-US" sz="2000" dirty="0">
                <a:effectLst/>
              </a:rPr>
              <a:t>Chapter 27, Data Mining and Predictive Analytics, </a:t>
            </a:r>
            <a:r>
              <a:rPr lang="en-US" sz="2000" dirty="0" smtClean="0">
                <a:effectLst/>
              </a:rPr>
              <a:t>D. </a:t>
            </a:r>
            <a:r>
              <a:rPr lang="en-US" sz="2000" dirty="0">
                <a:effectLst/>
              </a:rPr>
              <a:t>T. Larose, </a:t>
            </a:r>
            <a:r>
              <a:rPr lang="en-US" sz="2000" dirty="0" smtClean="0">
                <a:effectLst/>
              </a:rPr>
              <a:t>C. D. Larose, 2</a:t>
            </a:r>
            <a:r>
              <a:rPr lang="en-US" sz="2000" baseline="30000" dirty="0" smtClean="0">
                <a:effectLst/>
              </a:rPr>
              <a:t>nd</a:t>
            </a:r>
            <a:r>
              <a:rPr lang="en-US" sz="2000" dirty="0" smtClean="0">
                <a:effectLst/>
              </a:rPr>
              <a:t> edition, Wiley, 2015</a:t>
            </a:r>
            <a:endParaRPr lang="en-US" sz="2000" dirty="0">
              <a:effectLst/>
            </a:endParaRPr>
          </a:p>
          <a:p>
            <a:pPr marL="457200" indent="-457200" algn="l" eaLnBrk="1" hangingPunct="1">
              <a:buAutoNum type="arabicPeriod"/>
              <a:defRPr/>
            </a:pPr>
            <a:r>
              <a:rPr lang="en-US" sz="2000" dirty="0">
                <a:effectLst/>
              </a:rPr>
              <a:t>Chapter 3, </a:t>
            </a:r>
            <a:r>
              <a:rPr lang="en-US" sz="2000" dirty="0" smtClean="0">
                <a:effectLst/>
              </a:rPr>
              <a:t>Introduction to Evolutionary Computing, A. E. </a:t>
            </a:r>
            <a:r>
              <a:rPr lang="en-US" sz="2000" dirty="0" err="1" smtClean="0">
                <a:effectLst/>
              </a:rPr>
              <a:t>Eiben</a:t>
            </a:r>
            <a:r>
              <a:rPr lang="en-US" sz="2000" dirty="0" smtClean="0">
                <a:effectLst/>
              </a:rPr>
              <a:t>,‎ J. E. Smith, 2</a:t>
            </a:r>
            <a:r>
              <a:rPr lang="en-US" sz="2000" baseline="30000" dirty="0" smtClean="0">
                <a:effectLst/>
              </a:rPr>
              <a:t>nd</a:t>
            </a:r>
            <a:r>
              <a:rPr lang="en-US" sz="2000" dirty="0" smtClean="0">
                <a:effectLst/>
              </a:rPr>
              <a:t> edition, Springer, 2015</a:t>
            </a:r>
            <a:endParaRPr lang="en-US" sz="2000" dirty="0" smtClean="0">
              <a:solidFill>
                <a:schemeClr val="accent2">
                  <a:lumMod val="75000"/>
                </a:schemeClr>
              </a:solidFill>
            </a:endParaRPr>
          </a:p>
        </p:txBody>
      </p:sp>
    </p:spTree>
    <p:extLst>
      <p:ext uri="{BB962C8B-B14F-4D97-AF65-F5344CB8AC3E}">
        <p14:creationId xmlns:p14="http://schemas.microsoft.com/office/powerpoint/2010/main" val="3919766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92100"/>
            <a:ext cx="8229600" cy="1155700"/>
          </a:xfrm>
        </p:spPr>
        <p:txBody>
          <a:bodyPr>
            <a:normAutofit/>
          </a:bodyPr>
          <a:lstStyle/>
          <a:p>
            <a:pPr marL="457200" lvl="1" eaLnBrk="1" hangingPunct="1">
              <a:defRPr/>
            </a:pPr>
            <a:r>
              <a:rPr lang="en-GB" sz="3200" dirty="0">
                <a:solidFill>
                  <a:schemeClr val="accent1">
                    <a:lumMod val="50000"/>
                  </a:schemeClr>
                </a:solidFill>
                <a:ea typeface="+mn-ea"/>
                <a:cs typeface="+mn-cs"/>
              </a:rPr>
              <a:t>Fitness Function (Evaluation) </a:t>
            </a:r>
          </a:p>
        </p:txBody>
      </p:sp>
      <p:sp>
        <p:nvSpPr>
          <p:cNvPr id="117763" name="Rectangle 3"/>
          <p:cNvSpPr>
            <a:spLocks noGrp="1" noChangeArrowheads="1"/>
          </p:cNvSpPr>
          <p:nvPr>
            <p:ph idx="1"/>
          </p:nvPr>
        </p:nvSpPr>
        <p:spPr>
          <a:xfrm>
            <a:off x="457200" y="1447800"/>
            <a:ext cx="8229600" cy="4572000"/>
          </a:xfrm>
        </p:spPr>
        <p:txBody>
          <a:bodyPr>
            <a:noAutofit/>
          </a:bodyPr>
          <a:lstStyle/>
          <a:p>
            <a:pPr marL="342900" lvl="1" indent="-342900"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Some traits are advantageous &amp; desirable </a:t>
            </a:r>
          </a:p>
          <a:p>
            <a:pPr marL="800100" lvl="3"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e.g. big ears, white fur color</a:t>
            </a:r>
          </a:p>
          <a:p>
            <a:pPr marL="800100" lvl="3" indent="-342900" eaLnBrk="1" hangingPunct="1">
              <a:spcBef>
                <a:spcPts val="600"/>
              </a:spcBef>
              <a:spcAft>
                <a:spcPts val="600"/>
              </a:spcAft>
              <a:buClr>
                <a:srgbClr val="00B050"/>
              </a:buClr>
              <a:buSzPct val="75000"/>
              <a:buFont typeface="Wingdings" panose="05000000000000000000" pitchFamily="2" charset="2"/>
              <a:buChar char="v"/>
              <a:defRPr/>
            </a:pPr>
            <a:r>
              <a:rPr lang="en-US" dirty="0">
                <a:solidFill>
                  <a:srgbClr val="7030A0"/>
                </a:solidFill>
                <a:effectLst/>
              </a:rPr>
              <a:t>these traits are rewarded by more offsprings that will expectedly carry the same trait</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Assigns a single real-valued fitness to each individual</a:t>
            </a: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GB" sz="2000" dirty="0">
                <a:solidFill>
                  <a:srgbClr val="7030A0"/>
                </a:solidFill>
                <a:effectLst/>
              </a:rPr>
              <a:t>which forms the basis for selection</a:t>
            </a: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GB" sz="2000" dirty="0">
                <a:solidFill>
                  <a:srgbClr val="7030A0"/>
                </a:solidFill>
                <a:effectLst/>
              </a:rPr>
              <a:t>so the more discrimination (different values) the better</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Typically we talk about fitness being maximized or minimized </a:t>
            </a: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10</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356987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763">
                                            <p:txEl>
                                              <p:pRg st="3" end="3"/>
                                            </p:txEl>
                                          </p:spTgt>
                                        </p:tgtEl>
                                        <p:attrNameLst>
                                          <p:attrName>style.visibility</p:attrName>
                                        </p:attrNameLst>
                                      </p:cBhvr>
                                      <p:to>
                                        <p:strVal val="visible"/>
                                      </p:to>
                                    </p:set>
                                    <p:animEffect transition="in" filter="fade">
                                      <p:cBhvr>
                                        <p:cTn id="7" dur="500"/>
                                        <p:tgtEl>
                                          <p:spTgt spid="11776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763">
                                            <p:txEl>
                                              <p:pRg st="4" end="4"/>
                                            </p:txEl>
                                          </p:spTgt>
                                        </p:tgtEl>
                                        <p:attrNameLst>
                                          <p:attrName>style.visibility</p:attrName>
                                        </p:attrNameLst>
                                      </p:cBhvr>
                                      <p:to>
                                        <p:strVal val="visible"/>
                                      </p:to>
                                    </p:set>
                                    <p:animEffect transition="in" filter="fade">
                                      <p:cBhvr>
                                        <p:cTn id="10" dur="500"/>
                                        <p:tgtEl>
                                          <p:spTgt spid="11776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763">
                                            <p:txEl>
                                              <p:pRg st="5" end="5"/>
                                            </p:txEl>
                                          </p:spTgt>
                                        </p:tgtEl>
                                        <p:attrNameLst>
                                          <p:attrName>style.visibility</p:attrName>
                                        </p:attrNameLst>
                                      </p:cBhvr>
                                      <p:to>
                                        <p:strVal val="visible"/>
                                      </p:to>
                                    </p:set>
                                    <p:animEffect transition="in" filter="fade">
                                      <p:cBhvr>
                                        <p:cTn id="13" dur="500"/>
                                        <p:tgtEl>
                                          <p:spTgt spid="11776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7763">
                                            <p:txEl>
                                              <p:pRg st="6" end="6"/>
                                            </p:txEl>
                                          </p:spTgt>
                                        </p:tgtEl>
                                        <p:attrNameLst>
                                          <p:attrName>style.visibility</p:attrName>
                                        </p:attrNameLst>
                                      </p:cBhvr>
                                      <p:to>
                                        <p:strVal val="visible"/>
                                      </p:to>
                                    </p:set>
                                    <p:animEffect transition="in" filter="fade">
                                      <p:cBhvr>
                                        <p:cTn id="18" dur="500"/>
                                        <p:tgtEl>
                                          <p:spTgt spid="117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850900"/>
          </a:xfrm>
        </p:spPr>
        <p:txBody>
          <a:bodyPr/>
          <a:lstStyle/>
          <a:p>
            <a:pPr marL="457200" lvl="1" eaLnBrk="1" hangingPunct="1">
              <a:defRPr/>
            </a:pPr>
            <a:r>
              <a:rPr lang="en-US" sz="3600" dirty="0">
                <a:solidFill>
                  <a:schemeClr val="accent1">
                    <a:lumMod val="50000"/>
                  </a:schemeClr>
                </a:solidFill>
                <a:ea typeface="+mn-ea"/>
                <a:cs typeface="+mn-cs"/>
              </a:rPr>
              <a:t>Population</a:t>
            </a:r>
            <a:endParaRPr lang="en-US" sz="3200" dirty="0">
              <a:solidFill>
                <a:schemeClr val="accent1">
                  <a:lumMod val="50000"/>
                </a:schemeClr>
              </a:solidFill>
              <a:ea typeface="+mn-ea"/>
              <a:cs typeface="+mn-cs"/>
            </a:endParaRPr>
          </a:p>
        </p:txBody>
      </p:sp>
      <p:sp>
        <p:nvSpPr>
          <p:cNvPr id="3" name="Content Placeholder 2"/>
          <p:cNvSpPr>
            <a:spLocks noGrp="1"/>
          </p:cNvSpPr>
          <p:nvPr>
            <p:ph idx="1"/>
          </p:nvPr>
        </p:nvSpPr>
        <p:spPr>
          <a:xfrm>
            <a:off x="457200" y="1371600"/>
            <a:ext cx="8229600" cy="46482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A population </a:t>
            </a:r>
            <a:r>
              <a:rPr lang="en-GB" sz="2400" dirty="0" smtClean="0">
                <a:solidFill>
                  <a:srgbClr val="7030A0"/>
                </a:solidFill>
                <a:effectLst/>
              </a:rPr>
              <a:t>holds </a:t>
            </a:r>
            <a:r>
              <a:rPr lang="en-GB" sz="2400" dirty="0">
                <a:solidFill>
                  <a:srgbClr val="7030A0"/>
                </a:solidFill>
                <a:effectLst/>
              </a:rPr>
              <a:t>the candidate solutions of the problem as individuals (genotypes)</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Formally, a population is a multiset of individuals, i.e. repetitions are possible</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Population is the basic unit of evolution, i.e., the population is evolving, not the </a:t>
            </a:r>
            <a:r>
              <a:rPr lang="en-GB" sz="2400" dirty="0" smtClean="0">
                <a:solidFill>
                  <a:srgbClr val="7030A0"/>
                </a:solidFill>
                <a:effectLst/>
              </a:rPr>
              <a:t>individuals</a:t>
            </a:r>
            <a:endParaRPr lang="en-GB" sz="2400" dirty="0">
              <a:solidFill>
                <a:srgbClr val="7030A0"/>
              </a:solidFill>
              <a:effectLst/>
            </a:endParaRP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smtClean="0">
                <a:solidFill>
                  <a:srgbClr val="7030A0"/>
                </a:solidFill>
                <a:effectLst/>
              </a:rPr>
              <a:t>Selection operators act on population level </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smtClean="0">
                <a:solidFill>
                  <a:srgbClr val="7030A0"/>
                </a:solidFill>
                <a:effectLst/>
              </a:rPr>
              <a:t>Variation operators act on individual level</a:t>
            </a:r>
          </a:p>
          <a:p>
            <a:pPr eaLnBrk="1" hangingPunct="1">
              <a:spcBef>
                <a:spcPts val="600"/>
              </a:spcBef>
              <a:spcAft>
                <a:spcPts val="600"/>
              </a:spcAft>
              <a:buClr>
                <a:srgbClr val="00B050"/>
              </a:buClr>
              <a:buSzPct val="75000"/>
              <a:buFont typeface="Wingdings" panose="05000000000000000000" pitchFamily="2" charset="2"/>
              <a:buChar char="v"/>
              <a:defRPr/>
            </a:pPr>
            <a:endParaRPr lang="en-GB" sz="2400" dirty="0">
              <a:solidFill>
                <a:srgbClr val="7030A0"/>
              </a:solidFill>
              <a:effectLst/>
            </a:endParaRPr>
          </a:p>
        </p:txBody>
      </p:sp>
      <p:sp>
        <p:nvSpPr>
          <p:cNvPr id="5" name="Slide Number Placeholder 4"/>
          <p:cNvSpPr>
            <a:spLocks noGrp="1"/>
          </p:cNvSpPr>
          <p:nvPr>
            <p:ph type="sldNum" sz="quarter" idx="11"/>
          </p:nvPr>
        </p:nvSpPr>
        <p:spPr/>
        <p:txBody>
          <a:bodyPr/>
          <a:lstStyle/>
          <a:p>
            <a:pPr>
              <a:defRPr/>
            </a:pPr>
            <a:fld id="{4DB4E6F0-8999-47CF-93F2-49915E0033F5}" type="slidenum">
              <a:rPr lang="en-US">
                <a:solidFill>
                  <a:srgbClr val="92D050"/>
                </a:solidFill>
              </a:rPr>
              <a:pPr>
                <a:defRPr/>
              </a:pPr>
              <a:t>11</a:t>
            </a:fld>
            <a:endParaRPr lang="en-US" dirty="0">
              <a:solidFill>
                <a:srgbClr val="92D050"/>
              </a:solidFill>
            </a:endParaRPr>
          </a:p>
        </p:txBody>
      </p:sp>
    </p:spTree>
    <p:extLst>
      <p:ext uri="{BB962C8B-B14F-4D97-AF65-F5344CB8AC3E}">
        <p14:creationId xmlns:p14="http://schemas.microsoft.com/office/powerpoint/2010/main" val="2566943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1">
                    <a:lumMod val="50000"/>
                  </a:schemeClr>
                </a:solidFill>
              </a:rPr>
              <a:t>Population (cont.)</a:t>
            </a:r>
            <a:endParaRPr lang="en-US" sz="3600" dirty="0"/>
          </a:p>
        </p:txBody>
      </p:sp>
      <p:sp>
        <p:nvSpPr>
          <p:cNvPr id="3" name="Content Placeholder 2"/>
          <p:cNvSpPr>
            <a:spLocks noGrp="1"/>
          </p:cNvSpPr>
          <p:nvPr>
            <p:ph idx="1"/>
          </p:nvPr>
        </p:nvSpPr>
        <p:spPr>
          <a:xfrm>
            <a:off x="457200" y="1600200"/>
            <a:ext cx="8229600" cy="4419600"/>
          </a:xfrm>
        </p:spPr>
        <p:txBody>
          <a:bodyPr/>
          <a:lstStyle/>
          <a:p>
            <a:pPr marL="342900" lvl="1" indent="-342900"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Selection </a:t>
            </a:r>
            <a:r>
              <a:rPr lang="en-US" sz="2400" dirty="0">
                <a:solidFill>
                  <a:srgbClr val="7030A0"/>
                </a:solidFill>
                <a:effectLst/>
              </a:rPr>
              <a:t>operators usually take whole population into account </a:t>
            </a:r>
            <a:endParaRPr lang="en-US" sz="2400" dirty="0" smtClean="0">
              <a:solidFill>
                <a:srgbClr val="7030A0"/>
              </a:solidFill>
              <a:effectLst/>
            </a:endParaRP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US" sz="2000" dirty="0" smtClean="0">
                <a:solidFill>
                  <a:srgbClr val="7030A0"/>
                </a:solidFill>
                <a:effectLst/>
              </a:rPr>
              <a:t>i.e</a:t>
            </a:r>
            <a:r>
              <a:rPr lang="en-US" sz="2000" dirty="0">
                <a:solidFill>
                  <a:srgbClr val="7030A0"/>
                </a:solidFill>
                <a:effectLst/>
              </a:rPr>
              <a:t>., reproductive probabilities are relative to current generation</a:t>
            </a:r>
          </a:p>
          <a:p>
            <a:pPr marL="342900" lvl="1" indent="-342900"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FF0000"/>
                </a:solidFill>
                <a:effectLst/>
              </a:rPr>
              <a:t>Diversity</a:t>
            </a:r>
            <a:r>
              <a:rPr lang="en-GB" sz="2400" dirty="0">
                <a:solidFill>
                  <a:srgbClr val="7030A0"/>
                </a:solidFill>
                <a:effectLst/>
              </a:rPr>
              <a:t>  of a population refers to the number of different fitnesses / phenotypes / genotypes </a:t>
            </a:r>
            <a:r>
              <a:rPr lang="en-GB" sz="2400" dirty="0" smtClean="0">
                <a:solidFill>
                  <a:srgbClr val="7030A0"/>
                </a:solidFill>
                <a:effectLst/>
              </a:rPr>
              <a:t>present</a:t>
            </a:r>
            <a:endParaRPr lang="en-US" dirty="0"/>
          </a:p>
        </p:txBody>
      </p:sp>
      <p:sp>
        <p:nvSpPr>
          <p:cNvPr id="5" name="Slide Number Placeholder 4"/>
          <p:cNvSpPr>
            <a:spLocks noGrp="1"/>
          </p:cNvSpPr>
          <p:nvPr>
            <p:ph type="sldNum" sz="quarter" idx="11"/>
          </p:nvPr>
        </p:nvSpPr>
        <p:spPr/>
        <p:txBody>
          <a:bodyPr/>
          <a:lstStyle/>
          <a:p>
            <a:pPr>
              <a:defRPr/>
            </a:pPr>
            <a:fld id="{4DB4E6F0-8999-47CF-93F2-49915E0033F5}" type="slidenum">
              <a:rPr lang="en-US">
                <a:solidFill>
                  <a:srgbClr val="92D050"/>
                </a:solidFill>
              </a:rPr>
              <a:pPr>
                <a:defRPr/>
              </a:pPr>
              <a:t>12</a:t>
            </a:fld>
            <a:endParaRPr lang="en-US" dirty="0">
              <a:solidFill>
                <a:srgbClr val="92D050"/>
              </a:solidFill>
            </a:endParaRPr>
          </a:p>
        </p:txBody>
      </p:sp>
    </p:spTree>
    <p:extLst>
      <p:ext uri="{BB962C8B-B14F-4D97-AF65-F5344CB8AC3E}">
        <p14:creationId xmlns:p14="http://schemas.microsoft.com/office/powerpoint/2010/main" val="30058415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92100"/>
            <a:ext cx="8229600" cy="1003300"/>
          </a:xfrm>
        </p:spPr>
        <p:txBody>
          <a:bodyPr>
            <a:normAutofit/>
          </a:bodyPr>
          <a:lstStyle/>
          <a:p>
            <a:r>
              <a:rPr lang="en-GB" sz="3600" dirty="0" smtClean="0">
                <a:solidFill>
                  <a:schemeClr val="accent1">
                    <a:lumMod val="50000"/>
                  </a:schemeClr>
                </a:solidFill>
              </a:rPr>
              <a:t>Selection mechanism</a:t>
            </a:r>
            <a:endParaRPr lang="en-GB" sz="3600" dirty="0">
              <a:solidFill>
                <a:schemeClr val="accent1">
                  <a:lumMod val="50000"/>
                </a:schemeClr>
              </a:solidFill>
            </a:endParaRPr>
          </a:p>
        </p:txBody>
      </p:sp>
      <p:sp>
        <p:nvSpPr>
          <p:cNvPr id="119811" name="Rectangle 3"/>
          <p:cNvSpPr>
            <a:spLocks noGrp="1" noChangeArrowheads="1"/>
          </p:cNvSpPr>
          <p:nvPr>
            <p:ph idx="1"/>
          </p:nvPr>
        </p:nvSpPr>
        <p:spPr>
          <a:xfrm>
            <a:off x="457200" y="1524000"/>
            <a:ext cx="8229600" cy="4495800"/>
          </a:xfrm>
        </p:spPr>
        <p:txBody>
          <a:bodyPr>
            <a:noAutofit/>
          </a:body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Identifies individuals to </a:t>
            </a:r>
            <a:r>
              <a:rPr lang="en-US" sz="2400" dirty="0">
                <a:solidFill>
                  <a:srgbClr val="7030A0"/>
                </a:solidFill>
                <a:effectLst/>
              </a:rPr>
              <a:t>become </a:t>
            </a:r>
            <a:r>
              <a:rPr lang="en-US" sz="2400" dirty="0" smtClean="0">
                <a:solidFill>
                  <a:srgbClr val="7030A0"/>
                </a:solidFill>
                <a:effectLst/>
              </a:rPr>
              <a:t>parents &amp; to </a:t>
            </a:r>
            <a:r>
              <a:rPr lang="en-US" sz="2400" dirty="0">
                <a:solidFill>
                  <a:srgbClr val="7030A0"/>
                </a:solidFill>
                <a:effectLst/>
              </a:rPr>
              <a:t>survive</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Pushes population towards higher fitness</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Usually probabilistic</a:t>
            </a:r>
          </a:p>
          <a:p>
            <a:pPr marL="857250" lvl="1" indent="-342900"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high quality </a:t>
            </a:r>
            <a:r>
              <a:rPr lang="en-US" sz="2400" dirty="0">
                <a:solidFill>
                  <a:srgbClr val="7030A0"/>
                </a:solidFill>
                <a:effectLst/>
              </a:rPr>
              <a:t>individuals </a:t>
            </a:r>
            <a:r>
              <a:rPr lang="en-GB" sz="2400" dirty="0" smtClean="0">
                <a:solidFill>
                  <a:srgbClr val="7030A0"/>
                </a:solidFill>
                <a:effectLst/>
              </a:rPr>
              <a:t>more </a:t>
            </a:r>
            <a:r>
              <a:rPr lang="en-GB" sz="2400" dirty="0">
                <a:solidFill>
                  <a:srgbClr val="7030A0"/>
                </a:solidFill>
                <a:effectLst/>
              </a:rPr>
              <a:t>likely to be selected than low </a:t>
            </a:r>
            <a:r>
              <a:rPr lang="en-GB" sz="2400" dirty="0" smtClean="0">
                <a:solidFill>
                  <a:srgbClr val="7030A0"/>
                </a:solidFill>
                <a:effectLst/>
              </a:rPr>
              <a:t>quality but </a:t>
            </a:r>
            <a:r>
              <a:rPr lang="en-GB" sz="2400" dirty="0">
                <a:solidFill>
                  <a:srgbClr val="7030A0"/>
                </a:solidFill>
                <a:effectLst/>
              </a:rPr>
              <a:t>not guaranteed</a:t>
            </a:r>
          </a:p>
          <a:p>
            <a:pPr marL="857250" lvl="1" indent="-342900"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e</a:t>
            </a:r>
            <a:r>
              <a:rPr lang="en-GB" sz="2400" dirty="0" err="1">
                <a:solidFill>
                  <a:srgbClr val="7030A0"/>
                </a:solidFill>
                <a:effectLst/>
              </a:rPr>
              <a:t>ven</a:t>
            </a:r>
            <a:r>
              <a:rPr lang="en-GB" sz="2400" dirty="0">
                <a:solidFill>
                  <a:srgbClr val="7030A0"/>
                </a:solidFill>
                <a:effectLst/>
              </a:rPr>
              <a:t> worst in current population </a:t>
            </a:r>
            <a:r>
              <a:rPr lang="en-GB" sz="2400" dirty="0" smtClean="0">
                <a:solidFill>
                  <a:srgbClr val="7030A0"/>
                </a:solidFill>
                <a:effectLst/>
              </a:rPr>
              <a:t>has </a:t>
            </a:r>
            <a:r>
              <a:rPr lang="en-GB" sz="2400" dirty="0">
                <a:solidFill>
                  <a:srgbClr val="7030A0"/>
                </a:solidFill>
                <a:effectLst/>
              </a:rPr>
              <a:t>non-zero probability of being selected</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This stochastic nature can aid escape from local optima</a:t>
            </a: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13</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2229222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ChangeArrowheads="1"/>
          </p:cNvSpPr>
          <p:nvPr/>
        </p:nvSpPr>
        <p:spPr bwMode="auto">
          <a:xfrm>
            <a:off x="401142" y="1391766"/>
            <a:ext cx="4772141" cy="459100"/>
          </a:xfrm>
          <a:prstGeom prst="rect">
            <a:avLst/>
          </a:prstGeom>
          <a:noFill/>
          <a:ln w="12700">
            <a:noFill/>
            <a:miter lim="800000"/>
            <a:headEnd/>
            <a:tailEnd/>
          </a:ln>
          <a:effectLst/>
        </p:spPr>
        <p:txBody>
          <a:bodyPr wrap="none" lIns="90488" tIns="44450" rIns="90488" bIns="44450">
            <a:spAutoFit/>
          </a:bodyPr>
          <a:lstStyle/>
          <a:p>
            <a:pPr algn="ctr" eaLnBrk="1" hangingPunct="1"/>
            <a:r>
              <a:rPr lang="en-US" sz="2400" dirty="0" smtClean="0">
                <a:latin typeface="Arial" pitchFamily="34" charset="0"/>
                <a:cs typeface="Arial" pitchFamily="34" charset="0"/>
              </a:rPr>
              <a:t>Example: </a:t>
            </a:r>
            <a:r>
              <a:rPr lang="en-US" sz="2400" dirty="0">
                <a:latin typeface="Arial" pitchFamily="34" charset="0"/>
                <a:cs typeface="Arial" pitchFamily="34" charset="0"/>
              </a:rPr>
              <a:t>roulette wheel selection</a:t>
            </a:r>
          </a:p>
        </p:txBody>
      </p:sp>
      <p:grpSp>
        <p:nvGrpSpPr>
          <p:cNvPr id="2" name="Group 5"/>
          <p:cNvGrpSpPr>
            <a:grpSpLocks/>
          </p:cNvGrpSpPr>
          <p:nvPr/>
        </p:nvGrpSpPr>
        <p:grpSpPr bwMode="auto">
          <a:xfrm>
            <a:off x="1357313" y="2237224"/>
            <a:ext cx="2020887" cy="1497013"/>
            <a:chOff x="629" y="2833"/>
            <a:chExt cx="1273" cy="943"/>
          </a:xfrm>
        </p:grpSpPr>
        <p:sp>
          <p:nvSpPr>
            <p:cNvPr id="317446" name="Rectangle 6"/>
            <p:cNvSpPr>
              <a:spLocks noChangeArrowheads="1"/>
            </p:cNvSpPr>
            <p:nvPr/>
          </p:nvSpPr>
          <p:spPr bwMode="auto">
            <a:xfrm>
              <a:off x="634" y="2833"/>
              <a:ext cx="1262" cy="289"/>
            </a:xfrm>
            <a:prstGeom prst="rect">
              <a:avLst/>
            </a:prstGeom>
            <a:noFill/>
            <a:ln w="12700">
              <a:noFill/>
              <a:miter lim="800000"/>
              <a:headEnd/>
              <a:tailEnd/>
            </a:ln>
            <a:effectLst/>
          </p:spPr>
          <p:txBody>
            <a:bodyPr wrap="none" lIns="90488" tIns="44450" rIns="90488" bIns="44450">
              <a:spAutoFit/>
            </a:bodyPr>
            <a:lstStyle/>
            <a:p>
              <a:pPr algn="ctr" eaLnBrk="1" hangingPunct="1"/>
              <a:r>
                <a:rPr lang="en-US" sz="2400">
                  <a:latin typeface="Arial" pitchFamily="34" charset="0"/>
                  <a:cs typeface="Arial" pitchFamily="34" charset="0"/>
                </a:rPr>
                <a:t>fitness(A) = 3</a:t>
              </a:r>
            </a:p>
          </p:txBody>
        </p:sp>
        <p:sp>
          <p:nvSpPr>
            <p:cNvPr id="317447" name="Rectangle 7"/>
            <p:cNvSpPr>
              <a:spLocks noChangeArrowheads="1"/>
            </p:cNvSpPr>
            <p:nvPr/>
          </p:nvSpPr>
          <p:spPr bwMode="auto">
            <a:xfrm>
              <a:off x="634" y="3160"/>
              <a:ext cx="1262" cy="289"/>
            </a:xfrm>
            <a:prstGeom prst="rect">
              <a:avLst/>
            </a:prstGeom>
            <a:noFill/>
            <a:ln w="12700">
              <a:noFill/>
              <a:miter lim="800000"/>
              <a:headEnd/>
              <a:tailEnd/>
            </a:ln>
            <a:effectLst/>
          </p:spPr>
          <p:txBody>
            <a:bodyPr wrap="none" lIns="90488" tIns="44450" rIns="90488" bIns="44450">
              <a:spAutoFit/>
            </a:bodyPr>
            <a:lstStyle/>
            <a:p>
              <a:pPr algn="ctr" eaLnBrk="1" hangingPunct="1"/>
              <a:r>
                <a:rPr lang="en-US" sz="2400">
                  <a:latin typeface="Arial" pitchFamily="34" charset="0"/>
                  <a:cs typeface="Arial" pitchFamily="34" charset="0"/>
                </a:rPr>
                <a:t>fitness(B) = 1</a:t>
              </a:r>
            </a:p>
          </p:txBody>
        </p:sp>
        <p:sp>
          <p:nvSpPr>
            <p:cNvPr id="317448" name="Rectangle 8"/>
            <p:cNvSpPr>
              <a:spLocks noChangeArrowheads="1"/>
            </p:cNvSpPr>
            <p:nvPr/>
          </p:nvSpPr>
          <p:spPr bwMode="auto">
            <a:xfrm>
              <a:off x="629" y="3487"/>
              <a:ext cx="1273" cy="289"/>
            </a:xfrm>
            <a:prstGeom prst="rect">
              <a:avLst/>
            </a:prstGeom>
            <a:noFill/>
            <a:ln w="12700">
              <a:noFill/>
              <a:miter lim="800000"/>
              <a:headEnd/>
              <a:tailEnd/>
            </a:ln>
            <a:effectLst/>
          </p:spPr>
          <p:txBody>
            <a:bodyPr wrap="none" lIns="90488" tIns="44450" rIns="90488" bIns="44450">
              <a:spAutoFit/>
            </a:bodyPr>
            <a:lstStyle/>
            <a:p>
              <a:pPr algn="ctr" eaLnBrk="1" hangingPunct="1"/>
              <a:r>
                <a:rPr lang="en-US" sz="2400" dirty="0">
                  <a:latin typeface="Arial" pitchFamily="34" charset="0"/>
                  <a:cs typeface="Arial" pitchFamily="34" charset="0"/>
                </a:rPr>
                <a:t>fitness(C) = 2</a:t>
              </a:r>
            </a:p>
          </p:txBody>
        </p:sp>
      </p:grpSp>
      <p:sp>
        <p:nvSpPr>
          <p:cNvPr id="317449" name="Line 9"/>
          <p:cNvSpPr>
            <a:spLocks noChangeShapeType="1"/>
          </p:cNvSpPr>
          <p:nvPr/>
        </p:nvSpPr>
        <p:spPr bwMode="auto">
          <a:xfrm>
            <a:off x="3871913" y="2986522"/>
            <a:ext cx="771525" cy="0"/>
          </a:xfrm>
          <a:prstGeom prst="line">
            <a:avLst/>
          </a:prstGeom>
          <a:noFill/>
          <a:ln w="76200">
            <a:solidFill>
              <a:schemeClr val="tx1"/>
            </a:solidFill>
            <a:round/>
            <a:headEnd/>
            <a:tailEnd type="triangle" w="med" len="med"/>
          </a:ln>
          <a:effectLst/>
        </p:spPr>
        <p:txBody>
          <a:bodyPr wrap="none" anchor="ctr"/>
          <a:lstStyle/>
          <a:p>
            <a:endParaRPr lang="en-US">
              <a:latin typeface="Arial" pitchFamily="34" charset="0"/>
              <a:cs typeface="Arial" pitchFamily="34" charset="0"/>
            </a:endParaRPr>
          </a:p>
        </p:txBody>
      </p:sp>
      <p:grpSp>
        <p:nvGrpSpPr>
          <p:cNvPr id="3" name="Group 10"/>
          <p:cNvGrpSpPr>
            <a:grpSpLocks/>
          </p:cNvGrpSpPr>
          <p:nvPr/>
        </p:nvGrpSpPr>
        <p:grpSpPr bwMode="auto">
          <a:xfrm>
            <a:off x="5422003" y="1899501"/>
            <a:ext cx="3148013" cy="3009900"/>
            <a:chOff x="3092" y="2152"/>
            <a:chExt cx="1983" cy="1896"/>
          </a:xfrm>
          <a:noFill/>
        </p:grpSpPr>
        <p:sp>
          <p:nvSpPr>
            <p:cNvPr id="317451" name="Oval 11"/>
            <p:cNvSpPr>
              <a:spLocks noChangeArrowheads="1"/>
            </p:cNvSpPr>
            <p:nvPr/>
          </p:nvSpPr>
          <p:spPr bwMode="auto">
            <a:xfrm>
              <a:off x="3092" y="2163"/>
              <a:ext cx="1983" cy="1869"/>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eaLnBrk="1" hangingPunct="1"/>
              <a:endParaRPr lang="nl-NL" sz="3200">
                <a:solidFill>
                  <a:schemeClr val="hlink"/>
                </a:solidFill>
                <a:latin typeface="Arial" pitchFamily="34" charset="0"/>
                <a:cs typeface="Arial" pitchFamily="34" charset="0"/>
              </a:endParaRPr>
            </a:p>
          </p:txBody>
        </p:sp>
        <p:sp>
          <p:nvSpPr>
            <p:cNvPr id="317452" name="Rectangle 12"/>
            <p:cNvSpPr>
              <a:spLocks noChangeArrowheads="1"/>
            </p:cNvSpPr>
            <p:nvPr/>
          </p:nvSpPr>
          <p:spPr bwMode="auto">
            <a:xfrm>
              <a:off x="3488" y="2738"/>
              <a:ext cx="285" cy="367"/>
            </a:xfrm>
            <a:prstGeom prst="rect">
              <a:avLst/>
            </a:prstGeom>
            <a:ln>
              <a:solidFill>
                <a:srgbClr val="FFFFFF"/>
              </a:solidFill>
              <a:headEnd/>
              <a:tailEnd/>
            </a:ln>
          </p:spPr>
          <p:style>
            <a:lnRef idx="2">
              <a:schemeClr val="accent6"/>
            </a:lnRef>
            <a:fillRef idx="1">
              <a:schemeClr val="lt1"/>
            </a:fillRef>
            <a:effectRef idx="0">
              <a:schemeClr val="accent6"/>
            </a:effectRef>
            <a:fontRef idx="minor">
              <a:schemeClr val="dk1"/>
            </a:fontRef>
          </p:style>
          <p:txBody>
            <a:bodyPr wrap="none" lIns="90488" tIns="44450" rIns="90488" bIns="44450">
              <a:spAutoFit/>
            </a:bodyPr>
            <a:lstStyle/>
            <a:p>
              <a:pPr algn="ctr" eaLnBrk="1" hangingPunct="1"/>
              <a:r>
                <a:rPr lang="en-US" sz="3200">
                  <a:latin typeface="Arial" pitchFamily="34" charset="0"/>
                  <a:cs typeface="Arial" pitchFamily="34" charset="0"/>
                </a:rPr>
                <a:t>A</a:t>
              </a:r>
            </a:p>
          </p:txBody>
        </p:sp>
        <p:sp>
          <p:nvSpPr>
            <p:cNvPr id="317453" name="Rectangle 13"/>
            <p:cNvSpPr>
              <a:spLocks noChangeArrowheads="1"/>
            </p:cNvSpPr>
            <p:nvPr/>
          </p:nvSpPr>
          <p:spPr bwMode="auto">
            <a:xfrm>
              <a:off x="4518" y="2781"/>
              <a:ext cx="302" cy="367"/>
            </a:xfrm>
            <a:prstGeom prst="rect">
              <a:avLst/>
            </a:prstGeom>
            <a:ln>
              <a:solidFill>
                <a:srgbClr val="FFFFFF"/>
              </a:solidFill>
              <a:headEnd/>
              <a:tailEnd/>
            </a:ln>
          </p:spPr>
          <p:style>
            <a:lnRef idx="2">
              <a:schemeClr val="accent6"/>
            </a:lnRef>
            <a:fillRef idx="1">
              <a:schemeClr val="lt1"/>
            </a:fillRef>
            <a:effectRef idx="0">
              <a:schemeClr val="accent6"/>
            </a:effectRef>
            <a:fontRef idx="minor">
              <a:schemeClr val="dk1"/>
            </a:fontRef>
          </p:style>
          <p:txBody>
            <a:bodyPr wrap="none" lIns="90488" tIns="44450" rIns="90488" bIns="44450">
              <a:spAutoFit/>
            </a:bodyPr>
            <a:lstStyle/>
            <a:p>
              <a:pPr algn="ctr" eaLnBrk="1" hangingPunct="1"/>
              <a:r>
                <a:rPr lang="en-US" sz="3200">
                  <a:latin typeface="Arial" pitchFamily="34" charset="0"/>
                  <a:cs typeface="Arial" pitchFamily="34" charset="0"/>
                </a:rPr>
                <a:t>C</a:t>
              </a:r>
            </a:p>
          </p:txBody>
        </p:sp>
        <p:sp>
          <p:nvSpPr>
            <p:cNvPr id="317454" name="Rectangle 14"/>
            <p:cNvSpPr>
              <a:spLocks noChangeArrowheads="1"/>
            </p:cNvSpPr>
            <p:nvPr/>
          </p:nvSpPr>
          <p:spPr bwMode="auto">
            <a:xfrm>
              <a:off x="4080" y="2333"/>
              <a:ext cx="628" cy="192"/>
            </a:xfrm>
            <a:prstGeom prst="rect">
              <a:avLst/>
            </a:prstGeom>
            <a:noFill/>
            <a:ln>
              <a:noFill/>
              <a:headEnd/>
              <a:tailEnd/>
            </a:ln>
          </p:spPr>
          <p:style>
            <a:lnRef idx="2">
              <a:schemeClr val="accent6"/>
            </a:lnRef>
            <a:fillRef idx="1">
              <a:schemeClr val="lt1"/>
            </a:fillRef>
            <a:effectRef idx="0">
              <a:schemeClr val="accent6"/>
            </a:effectRef>
            <a:fontRef idx="minor">
              <a:schemeClr val="dk1"/>
            </a:fontRef>
          </p:style>
          <p:txBody>
            <a:bodyPr wrap="none" lIns="90488" tIns="44450" rIns="90488" bIns="44450">
              <a:spAutoFit/>
            </a:bodyPr>
            <a:lstStyle/>
            <a:p>
              <a:pPr algn="ctr" eaLnBrk="1" hangingPunct="1"/>
              <a:r>
                <a:rPr lang="en-US" sz="1400" dirty="0">
                  <a:latin typeface="Arial" pitchFamily="34" charset="0"/>
                  <a:cs typeface="Arial" pitchFamily="34" charset="0"/>
                </a:rPr>
                <a:t>1/6 = 17%</a:t>
              </a:r>
            </a:p>
          </p:txBody>
        </p:sp>
        <p:sp>
          <p:nvSpPr>
            <p:cNvPr id="317455" name="Rectangle 15"/>
            <p:cNvSpPr>
              <a:spLocks noChangeArrowheads="1"/>
            </p:cNvSpPr>
            <p:nvPr/>
          </p:nvSpPr>
          <p:spPr bwMode="auto">
            <a:xfrm>
              <a:off x="3194" y="3215"/>
              <a:ext cx="773" cy="231"/>
            </a:xfrm>
            <a:prstGeom prst="rect">
              <a:avLst/>
            </a:prstGeom>
            <a:ln>
              <a:solidFill>
                <a:srgbClr val="FFFFFF"/>
              </a:solidFill>
              <a:headEnd/>
              <a:tailEnd/>
            </a:ln>
          </p:spPr>
          <p:style>
            <a:lnRef idx="2">
              <a:schemeClr val="accent6"/>
            </a:lnRef>
            <a:fillRef idx="1">
              <a:schemeClr val="lt1"/>
            </a:fillRef>
            <a:effectRef idx="0">
              <a:schemeClr val="accent6"/>
            </a:effectRef>
            <a:fontRef idx="minor">
              <a:schemeClr val="dk1"/>
            </a:fontRef>
          </p:style>
          <p:txBody>
            <a:bodyPr wrap="none" lIns="90488" tIns="44450" rIns="90488" bIns="44450">
              <a:spAutoFit/>
            </a:bodyPr>
            <a:lstStyle/>
            <a:p>
              <a:pPr algn="ctr" eaLnBrk="1" hangingPunct="1"/>
              <a:r>
                <a:rPr lang="en-US" sz="1800">
                  <a:latin typeface="Arial" pitchFamily="34" charset="0"/>
                  <a:cs typeface="Arial" pitchFamily="34" charset="0"/>
                </a:rPr>
                <a:t>3/6 = 50%</a:t>
              </a:r>
            </a:p>
          </p:txBody>
        </p:sp>
        <p:sp>
          <p:nvSpPr>
            <p:cNvPr id="317456" name="Rectangle 16"/>
            <p:cNvSpPr>
              <a:spLocks noChangeArrowheads="1"/>
            </p:cNvSpPr>
            <p:nvPr/>
          </p:nvSpPr>
          <p:spPr bwMode="auto">
            <a:xfrm>
              <a:off x="4062" y="2595"/>
              <a:ext cx="288" cy="367"/>
            </a:xfrm>
            <a:prstGeom prst="rect">
              <a:avLst/>
            </a:prstGeom>
            <a:ln>
              <a:solidFill>
                <a:srgbClr val="FFFFFF"/>
              </a:solidFill>
              <a:headEnd/>
              <a:tailEnd/>
            </a:ln>
          </p:spPr>
          <p:style>
            <a:lnRef idx="2">
              <a:schemeClr val="accent6"/>
            </a:lnRef>
            <a:fillRef idx="1">
              <a:schemeClr val="lt1"/>
            </a:fillRef>
            <a:effectRef idx="0">
              <a:schemeClr val="accent6"/>
            </a:effectRef>
            <a:fontRef idx="minor">
              <a:schemeClr val="dk1"/>
            </a:fontRef>
          </p:style>
          <p:txBody>
            <a:bodyPr wrap="none" lIns="90488" tIns="44450" rIns="90488" bIns="44450">
              <a:spAutoFit/>
            </a:bodyPr>
            <a:lstStyle/>
            <a:p>
              <a:pPr algn="ctr" eaLnBrk="1" hangingPunct="1"/>
              <a:r>
                <a:rPr lang="en-US" sz="3200">
                  <a:latin typeface="Arial" pitchFamily="34" charset="0"/>
                  <a:cs typeface="Arial" pitchFamily="34" charset="0"/>
                </a:rPr>
                <a:t>B</a:t>
              </a:r>
            </a:p>
          </p:txBody>
        </p:sp>
        <p:sp>
          <p:nvSpPr>
            <p:cNvPr id="317457" name="Rectangle 17"/>
            <p:cNvSpPr>
              <a:spLocks noChangeArrowheads="1"/>
            </p:cNvSpPr>
            <p:nvPr/>
          </p:nvSpPr>
          <p:spPr bwMode="auto">
            <a:xfrm>
              <a:off x="4172" y="3210"/>
              <a:ext cx="773" cy="231"/>
            </a:xfrm>
            <a:prstGeom prst="rect">
              <a:avLst/>
            </a:prstGeom>
            <a:ln>
              <a:solidFill>
                <a:srgbClr val="FFFFFF"/>
              </a:solidFill>
              <a:headEnd/>
              <a:tailEnd/>
            </a:ln>
          </p:spPr>
          <p:style>
            <a:lnRef idx="2">
              <a:schemeClr val="accent6"/>
            </a:lnRef>
            <a:fillRef idx="1">
              <a:schemeClr val="lt1"/>
            </a:fillRef>
            <a:effectRef idx="0">
              <a:schemeClr val="accent6"/>
            </a:effectRef>
            <a:fontRef idx="minor">
              <a:schemeClr val="dk1"/>
            </a:fontRef>
          </p:style>
          <p:txBody>
            <a:bodyPr wrap="none" lIns="90488" tIns="44450" rIns="90488" bIns="44450">
              <a:spAutoFit/>
            </a:bodyPr>
            <a:lstStyle/>
            <a:p>
              <a:pPr algn="ctr" eaLnBrk="1" hangingPunct="1"/>
              <a:r>
                <a:rPr lang="en-US" sz="1800" dirty="0">
                  <a:latin typeface="Arial" pitchFamily="34" charset="0"/>
                  <a:cs typeface="Arial" pitchFamily="34" charset="0"/>
                </a:rPr>
                <a:t>2/6 = 33%</a:t>
              </a:r>
            </a:p>
          </p:txBody>
        </p:sp>
        <p:sp>
          <p:nvSpPr>
            <p:cNvPr id="317458" name="Line 18"/>
            <p:cNvSpPr>
              <a:spLocks noChangeShapeType="1"/>
            </p:cNvSpPr>
            <p:nvPr/>
          </p:nvSpPr>
          <p:spPr bwMode="auto">
            <a:xfrm flipV="1">
              <a:off x="4068" y="2427"/>
              <a:ext cx="718" cy="714"/>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endParaRPr lang="en-US">
                <a:latin typeface="Arial" pitchFamily="34" charset="0"/>
                <a:cs typeface="Arial" pitchFamily="34" charset="0"/>
              </a:endParaRPr>
            </a:p>
          </p:txBody>
        </p:sp>
        <p:sp>
          <p:nvSpPr>
            <p:cNvPr id="317459" name="Line 19"/>
            <p:cNvSpPr>
              <a:spLocks noChangeShapeType="1"/>
            </p:cNvSpPr>
            <p:nvPr/>
          </p:nvSpPr>
          <p:spPr bwMode="auto">
            <a:xfrm>
              <a:off x="4072" y="2152"/>
              <a:ext cx="0" cy="189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endParaRPr lang="en-US">
                <a:latin typeface="Arial" pitchFamily="34" charset="0"/>
                <a:cs typeface="Arial" pitchFamily="34" charset="0"/>
              </a:endParaRPr>
            </a:p>
          </p:txBody>
        </p:sp>
      </p:grpSp>
      <p:sp>
        <p:nvSpPr>
          <p:cNvPr id="23" name="Title 22"/>
          <p:cNvSpPr>
            <a:spLocks noGrp="1"/>
          </p:cNvSpPr>
          <p:nvPr>
            <p:ph type="title"/>
          </p:nvPr>
        </p:nvSpPr>
        <p:spPr>
          <a:xfrm>
            <a:off x="457200" y="292100"/>
            <a:ext cx="8229600" cy="1099666"/>
          </a:xfrm>
        </p:spPr>
        <p:txBody>
          <a:bodyPr>
            <a:normAutofit/>
          </a:bodyPr>
          <a:lstStyle/>
          <a:p>
            <a:r>
              <a:rPr lang="en-US" sz="3600" dirty="0" smtClean="0">
                <a:solidFill>
                  <a:schemeClr val="accent1">
                    <a:lumMod val="50000"/>
                  </a:schemeClr>
                </a:solidFill>
              </a:rPr>
              <a:t>Selection </a:t>
            </a:r>
            <a:r>
              <a:rPr lang="en-US" sz="3600" dirty="0">
                <a:solidFill>
                  <a:schemeClr val="accent1">
                    <a:lumMod val="50000"/>
                  </a:schemeClr>
                </a:solidFill>
              </a:rPr>
              <a:t>mechanism </a:t>
            </a:r>
            <a:r>
              <a:rPr lang="en-US" sz="3600" dirty="0" smtClean="0">
                <a:solidFill>
                  <a:schemeClr val="accent1">
                    <a:lumMod val="50000"/>
                  </a:schemeClr>
                </a:solidFill>
              </a:rPr>
              <a:t>(cont.)</a:t>
            </a:r>
            <a:endParaRPr lang="en-US" sz="3600" dirty="0">
              <a:solidFill>
                <a:schemeClr val="accent1">
                  <a:lumMod val="50000"/>
                </a:schemeClr>
              </a:solidFill>
            </a:endParaRPr>
          </a:p>
        </p:txBody>
      </p:sp>
      <p:sp>
        <p:nvSpPr>
          <p:cNvPr id="4" name="Slide Number Placeholder 3"/>
          <p:cNvSpPr>
            <a:spLocks noGrp="1"/>
          </p:cNvSpPr>
          <p:nvPr>
            <p:ph type="sldNum" sz="quarter" idx="4294967295"/>
          </p:nvPr>
        </p:nvSpPr>
        <p:spPr>
          <a:xfrm>
            <a:off x="7868427" y="6258670"/>
            <a:ext cx="537436" cy="501650"/>
          </a:xfrm>
          <a:prstGeom prst="rect">
            <a:avLst/>
          </a:prstGeom>
        </p:spPr>
        <p:txBody>
          <a:bodyPr/>
          <a:lstStyle/>
          <a:p>
            <a:pPr algn="r" eaLnBrk="1" hangingPunct="1">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lgn="r" eaLnBrk="1" hangingPunct="1">
                <a:defRPr/>
              </a:pPr>
              <a:t>14</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
        <p:nvSpPr>
          <p:cNvPr id="25" name="Rectangle 4"/>
          <p:cNvSpPr>
            <a:spLocks noChangeArrowheads="1"/>
          </p:cNvSpPr>
          <p:nvPr/>
        </p:nvSpPr>
        <p:spPr bwMode="auto">
          <a:xfrm>
            <a:off x="381022" y="4927056"/>
            <a:ext cx="8461485" cy="1197764"/>
          </a:xfrm>
          <a:prstGeom prst="rect">
            <a:avLst/>
          </a:prstGeom>
          <a:noFill/>
          <a:ln w="12700">
            <a:noFill/>
            <a:miter lim="800000"/>
            <a:headEnd/>
            <a:tailEnd/>
          </a:ln>
          <a:effectLst/>
        </p:spPr>
        <p:txBody>
          <a:bodyPr wrap="none" lIns="90488" tIns="44450" rIns="90488" bIns="44450">
            <a:spAutoFit/>
          </a:bodyPr>
          <a:lstStyle/>
          <a:p>
            <a:pPr algn="l" eaLnBrk="1" hangingPunct="1"/>
            <a:r>
              <a:rPr lang="en-US" sz="2400" dirty="0" smtClean="0">
                <a:latin typeface="Arial" pitchFamily="34" charset="0"/>
                <a:cs typeface="Arial" pitchFamily="34" charset="0"/>
              </a:rPr>
              <a:t>In principle, a different selection mechanism can be used for </a:t>
            </a:r>
          </a:p>
          <a:p>
            <a:pPr algn="l" eaLnBrk="1" hangingPunct="1"/>
            <a:r>
              <a:rPr lang="en-US" sz="2400" dirty="0" smtClean="0">
                <a:latin typeface="Arial" pitchFamily="34" charset="0"/>
                <a:cs typeface="Arial" pitchFamily="34" charset="0"/>
              </a:rPr>
              <a:t>parent selection as well as for survivor selection </a:t>
            </a:r>
          </a:p>
          <a:p>
            <a:pPr algn="l" eaLnBrk="1" hangingPunct="1"/>
            <a:endParaRPr lang="en-US" sz="2400" dirty="0">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195812955"/>
              </p:ext>
            </p:extLst>
          </p:nvPr>
        </p:nvGraphicFramePr>
        <p:xfrm>
          <a:off x="1885950" y="3945789"/>
          <a:ext cx="1104900" cy="743802"/>
        </p:xfrm>
        <a:graphic>
          <a:graphicData uri="http://schemas.openxmlformats.org/presentationml/2006/ole">
            <mc:AlternateContent xmlns:mc="http://schemas.openxmlformats.org/markup-compatibility/2006">
              <mc:Choice xmlns:v="urn:schemas-microsoft-com:vml" Requires="v">
                <p:oleObj spid="_x0000_s35868" name="Equation" r:id="rId4" imgW="685800" imgH="469900" progId="Equation.3">
                  <p:embed/>
                </p:oleObj>
              </mc:Choice>
              <mc:Fallback>
                <p:oleObj name="Equation" r:id="rId4" imgW="685800" imgH="469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3945789"/>
                        <a:ext cx="1104900" cy="7438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7994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autoUpdateAnimBg="0"/>
      <p:bldP spid="317449" grpId="0" animBg="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292100"/>
            <a:ext cx="8229600" cy="927100"/>
          </a:xfrm>
        </p:spPr>
        <p:txBody>
          <a:bodyPr>
            <a:normAutofit/>
          </a:bodyPr>
          <a:lstStyle/>
          <a:p>
            <a:r>
              <a:rPr lang="en-US" sz="3600" dirty="0" smtClean="0">
                <a:solidFill>
                  <a:schemeClr val="accent1">
                    <a:lumMod val="50000"/>
                  </a:schemeClr>
                </a:solidFill>
              </a:rPr>
              <a:t>Selection </a:t>
            </a:r>
            <a:r>
              <a:rPr lang="en-US" sz="3600" dirty="0">
                <a:solidFill>
                  <a:schemeClr val="accent1">
                    <a:lumMod val="50000"/>
                  </a:schemeClr>
                </a:solidFill>
              </a:rPr>
              <a:t>mechanism </a:t>
            </a:r>
            <a:r>
              <a:rPr lang="en-US" sz="3600" dirty="0" smtClean="0">
                <a:solidFill>
                  <a:schemeClr val="accent1">
                    <a:lumMod val="50000"/>
                  </a:schemeClr>
                </a:solidFill>
              </a:rPr>
              <a:t>(cont.)</a:t>
            </a:r>
            <a:endParaRPr lang="en-GB" sz="3600" dirty="0">
              <a:solidFill>
                <a:schemeClr val="accent1">
                  <a:lumMod val="50000"/>
                </a:schemeClr>
              </a:solidFill>
            </a:endParaRPr>
          </a:p>
        </p:txBody>
      </p:sp>
      <p:sp>
        <p:nvSpPr>
          <p:cNvPr id="123907" name="Rectangle 3"/>
          <p:cNvSpPr>
            <a:spLocks noGrp="1" noChangeArrowheads="1"/>
          </p:cNvSpPr>
          <p:nvPr>
            <p:ph idx="1"/>
          </p:nvPr>
        </p:nvSpPr>
        <p:spPr>
          <a:xfrm>
            <a:off x="457200" y="1447800"/>
            <a:ext cx="8229600" cy="4572000"/>
          </a:xfrm>
        </p:spPr>
        <p:txBody>
          <a:bodyPr>
            <a:noAutofit/>
          </a:bodyPr>
          <a:lstStyle/>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Survivor selection </a:t>
            </a:r>
            <a:r>
              <a:rPr lang="en-GB" sz="2400" dirty="0" smtClean="0">
                <a:solidFill>
                  <a:srgbClr val="7030A0"/>
                </a:solidFill>
                <a:effectLst/>
              </a:rPr>
              <a:t>a.k.a</a:t>
            </a:r>
            <a:r>
              <a:rPr lang="en-GB" sz="2400" dirty="0">
                <a:solidFill>
                  <a:srgbClr val="7030A0"/>
                </a:solidFill>
                <a:effectLst/>
              </a:rPr>
              <a:t>. replacement</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Most </a:t>
            </a:r>
            <a:r>
              <a:rPr lang="en-GB" sz="2400" dirty="0" smtClean="0">
                <a:solidFill>
                  <a:srgbClr val="7030A0"/>
                </a:solidFill>
                <a:effectLst/>
              </a:rPr>
              <a:t>GAs </a:t>
            </a:r>
            <a:r>
              <a:rPr lang="en-GB" sz="2400" dirty="0">
                <a:solidFill>
                  <a:srgbClr val="7030A0"/>
                </a:solidFill>
                <a:effectLst/>
              </a:rPr>
              <a:t>use fixed population size so need a way of going from (parents + offspring) to next generation</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Often deterministic (while parent selection is usually stochastic)</a:t>
            </a:r>
          </a:p>
          <a:p>
            <a:pPr marL="857250" lvl="1" indent="-342900"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Fitness based : e.g.</a:t>
            </a:r>
            <a:r>
              <a:rPr lang="en-US" sz="2400" dirty="0">
                <a:solidFill>
                  <a:srgbClr val="7030A0"/>
                </a:solidFill>
                <a:effectLst/>
              </a:rPr>
              <a:t>,</a:t>
            </a:r>
            <a:r>
              <a:rPr lang="en-GB" sz="2400" dirty="0">
                <a:solidFill>
                  <a:srgbClr val="7030A0"/>
                </a:solidFill>
                <a:effectLst/>
              </a:rPr>
              <a:t> rank parents</a:t>
            </a:r>
            <a:r>
              <a:rPr lang="sl-SI" sz="2400" dirty="0">
                <a:solidFill>
                  <a:srgbClr val="7030A0"/>
                </a:solidFill>
                <a:effectLst/>
              </a:rPr>
              <a:t> </a:t>
            </a:r>
            <a:r>
              <a:rPr lang="en-GB" sz="2400" dirty="0">
                <a:solidFill>
                  <a:srgbClr val="7030A0"/>
                </a:solidFill>
                <a:effectLst/>
              </a:rPr>
              <a:t>+</a:t>
            </a:r>
            <a:r>
              <a:rPr lang="sl-SI" sz="2400" dirty="0">
                <a:solidFill>
                  <a:srgbClr val="7030A0"/>
                </a:solidFill>
                <a:effectLst/>
              </a:rPr>
              <a:t> </a:t>
            </a:r>
            <a:r>
              <a:rPr lang="en-GB" sz="2400" dirty="0">
                <a:solidFill>
                  <a:srgbClr val="7030A0"/>
                </a:solidFill>
                <a:effectLst/>
              </a:rPr>
              <a:t>offspring and take best </a:t>
            </a:r>
          </a:p>
          <a:p>
            <a:pPr marL="857250" lvl="1" indent="-342900"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Age based</a:t>
            </a:r>
            <a:r>
              <a:rPr lang="en-US" sz="2400" dirty="0">
                <a:solidFill>
                  <a:srgbClr val="7030A0"/>
                </a:solidFill>
                <a:effectLst/>
              </a:rPr>
              <a:t>:</a:t>
            </a:r>
            <a:r>
              <a:rPr lang="en-GB" sz="2400" dirty="0">
                <a:solidFill>
                  <a:srgbClr val="7030A0"/>
                </a:solidFill>
                <a:effectLst/>
              </a:rPr>
              <a:t> make as many offspring as parents and delete all parents </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Sometimes a combination of stochastic and </a:t>
            </a:r>
            <a:r>
              <a:rPr lang="en-GB" sz="2400" dirty="0" smtClean="0">
                <a:solidFill>
                  <a:srgbClr val="7030A0"/>
                </a:solidFill>
                <a:effectLst/>
              </a:rPr>
              <a:t>deterministic</a:t>
            </a:r>
            <a:endParaRPr lang="en-GB" sz="2400" dirty="0">
              <a:solidFill>
                <a:srgbClr val="7030A0"/>
              </a:solidFill>
              <a:effectLst/>
            </a:endParaRP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15</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385006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292100"/>
            <a:ext cx="8229600" cy="1003300"/>
          </a:xfrm>
        </p:spPr>
        <p:txBody>
          <a:bodyPr>
            <a:normAutofit/>
          </a:bodyPr>
          <a:lstStyle/>
          <a:p>
            <a:r>
              <a:rPr lang="en-GB" sz="3600" dirty="0" smtClean="0">
                <a:solidFill>
                  <a:schemeClr val="accent1">
                    <a:lumMod val="50000"/>
                  </a:schemeClr>
                </a:solidFill>
              </a:rPr>
              <a:t>Variation Operators</a:t>
            </a:r>
            <a:endParaRPr lang="en-GB" sz="3600" dirty="0">
              <a:solidFill>
                <a:schemeClr val="accent1">
                  <a:lumMod val="50000"/>
                </a:schemeClr>
              </a:solidFill>
            </a:endParaRPr>
          </a:p>
        </p:txBody>
      </p:sp>
      <p:sp>
        <p:nvSpPr>
          <p:cNvPr id="120835" name="Rectangle 3"/>
          <p:cNvSpPr>
            <a:spLocks noGrp="1" noChangeArrowheads="1"/>
          </p:cNvSpPr>
          <p:nvPr>
            <p:ph idx="1"/>
          </p:nvPr>
        </p:nvSpPr>
        <p:spPr>
          <a:xfrm>
            <a:off x="457200" y="1676400"/>
            <a:ext cx="8229600" cy="4343400"/>
          </a:xfrm>
        </p:spPr>
        <p:txBody>
          <a:bodyPr>
            <a:normAutofit/>
          </a:bodyPr>
          <a:lstStyle/>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Purpose is to generate new candidate solutions </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Usually divided into two types </a:t>
            </a:r>
          </a:p>
          <a:p>
            <a:pPr lvl="1" indent="-342900" eaLnBrk="1" hangingPunct="1">
              <a:spcBef>
                <a:spcPts val="600"/>
              </a:spcBef>
              <a:spcAft>
                <a:spcPts val="600"/>
              </a:spcAft>
              <a:buClr>
                <a:srgbClr val="00B050"/>
              </a:buClr>
              <a:buSzPct val="75000"/>
              <a:buFont typeface="Wingdings" panose="05000000000000000000" pitchFamily="2" charset="2"/>
              <a:buChar char="v"/>
              <a:defRPr/>
            </a:pPr>
            <a:r>
              <a:rPr lang="en-GB" sz="2200" dirty="0" smtClean="0">
                <a:solidFill>
                  <a:srgbClr val="7030A0"/>
                </a:solidFill>
                <a:effectLst/>
              </a:rPr>
              <a:t>crossover/recombination operators</a:t>
            </a:r>
          </a:p>
          <a:p>
            <a:pPr lvl="1" indent="-342900" eaLnBrk="1" hangingPunct="1">
              <a:spcBef>
                <a:spcPts val="600"/>
              </a:spcBef>
              <a:spcAft>
                <a:spcPts val="600"/>
              </a:spcAft>
              <a:buClr>
                <a:srgbClr val="00B050"/>
              </a:buClr>
              <a:buSzPct val="75000"/>
              <a:buFont typeface="Wingdings" panose="05000000000000000000" pitchFamily="2" charset="2"/>
              <a:buChar char="v"/>
              <a:defRPr/>
            </a:pPr>
            <a:r>
              <a:rPr lang="en-GB" sz="2200" dirty="0">
                <a:solidFill>
                  <a:srgbClr val="7030A0"/>
                </a:solidFill>
                <a:effectLst/>
              </a:rPr>
              <a:t>mutation </a:t>
            </a:r>
            <a:r>
              <a:rPr lang="en-GB" sz="2200" dirty="0" smtClean="0">
                <a:solidFill>
                  <a:srgbClr val="7030A0"/>
                </a:solidFill>
                <a:effectLst/>
              </a:rPr>
              <a:t>operators</a:t>
            </a:r>
            <a:endParaRPr lang="en-GB" sz="2200" dirty="0">
              <a:solidFill>
                <a:srgbClr val="7030A0"/>
              </a:solidFill>
              <a:effectLst/>
            </a:endParaRP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There has been much debate about relative importance of recombination and mutation</a:t>
            </a:r>
          </a:p>
          <a:p>
            <a:pPr lvl="1" indent="-342900" eaLnBrk="1" hangingPunct="1">
              <a:spcBef>
                <a:spcPts val="600"/>
              </a:spcBef>
              <a:spcAft>
                <a:spcPts val="600"/>
              </a:spcAft>
              <a:buClr>
                <a:srgbClr val="00B050"/>
              </a:buClr>
              <a:buSzPct val="75000"/>
              <a:buFont typeface="Wingdings" panose="05000000000000000000" pitchFamily="2" charset="2"/>
              <a:buChar char="v"/>
              <a:defRPr/>
            </a:pPr>
            <a:r>
              <a:rPr lang="en-GB" sz="2200" dirty="0">
                <a:solidFill>
                  <a:srgbClr val="7030A0"/>
                </a:solidFill>
                <a:effectLst/>
              </a:rPr>
              <a:t>Nowadays most GAs use both</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Variation operators must match the given representation </a:t>
            </a: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16</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155952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Effect transition="in" filter="fade">
                                      <p:cBhvr>
                                        <p:cTn id="7" dur="500"/>
                                        <p:tgtEl>
                                          <p:spTgt spid="12083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0835">
                                            <p:txEl>
                                              <p:pRg st="2" end="2"/>
                                            </p:txEl>
                                          </p:spTgt>
                                        </p:tgtEl>
                                        <p:attrNameLst>
                                          <p:attrName>style.visibility</p:attrName>
                                        </p:attrNameLst>
                                      </p:cBhvr>
                                      <p:to>
                                        <p:strVal val="visible"/>
                                      </p:to>
                                    </p:set>
                                    <p:animEffect transition="in" filter="fade">
                                      <p:cBhvr>
                                        <p:cTn id="10" dur="500"/>
                                        <p:tgtEl>
                                          <p:spTgt spid="12083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0835">
                                            <p:txEl>
                                              <p:pRg st="3" end="3"/>
                                            </p:txEl>
                                          </p:spTgt>
                                        </p:tgtEl>
                                        <p:attrNameLst>
                                          <p:attrName>style.visibility</p:attrName>
                                        </p:attrNameLst>
                                      </p:cBhvr>
                                      <p:to>
                                        <p:strVal val="visible"/>
                                      </p:to>
                                    </p:set>
                                    <p:animEffect transition="in" filter="fade">
                                      <p:cBhvr>
                                        <p:cTn id="13" dur="500"/>
                                        <p:tgtEl>
                                          <p:spTgt spid="1208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0835">
                                            <p:txEl>
                                              <p:pRg st="4" end="4"/>
                                            </p:txEl>
                                          </p:spTgt>
                                        </p:tgtEl>
                                        <p:attrNameLst>
                                          <p:attrName>style.visibility</p:attrName>
                                        </p:attrNameLst>
                                      </p:cBhvr>
                                      <p:to>
                                        <p:strVal val="visible"/>
                                      </p:to>
                                    </p:set>
                                    <p:animEffect transition="in" filter="fade">
                                      <p:cBhvr>
                                        <p:cTn id="18" dur="500"/>
                                        <p:tgtEl>
                                          <p:spTgt spid="12083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0835">
                                            <p:txEl>
                                              <p:pRg st="5" end="5"/>
                                            </p:txEl>
                                          </p:spTgt>
                                        </p:tgtEl>
                                        <p:attrNameLst>
                                          <p:attrName>style.visibility</p:attrName>
                                        </p:attrNameLst>
                                      </p:cBhvr>
                                      <p:to>
                                        <p:strVal val="visible"/>
                                      </p:to>
                                    </p:set>
                                    <p:animEffect transition="in" filter="fade">
                                      <p:cBhvr>
                                        <p:cTn id="21" dur="500"/>
                                        <p:tgtEl>
                                          <p:spTgt spid="12083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0835">
                                            <p:txEl>
                                              <p:pRg st="6" end="6"/>
                                            </p:txEl>
                                          </p:spTgt>
                                        </p:tgtEl>
                                        <p:attrNameLst>
                                          <p:attrName>style.visibility</p:attrName>
                                        </p:attrNameLst>
                                      </p:cBhvr>
                                      <p:to>
                                        <p:strVal val="visible"/>
                                      </p:to>
                                    </p:set>
                                    <p:animEffect transition="in" filter="fade">
                                      <p:cBhvr>
                                        <p:cTn id="26" dur="500"/>
                                        <p:tgtEl>
                                          <p:spTgt spid="120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292100"/>
            <a:ext cx="8229600" cy="1003300"/>
          </a:xfrm>
        </p:spPr>
        <p:txBody>
          <a:bodyPr/>
          <a:lstStyle/>
          <a:p>
            <a:r>
              <a:rPr lang="en-GB" sz="3600" dirty="0" smtClean="0">
                <a:solidFill>
                  <a:schemeClr val="accent1">
                    <a:lumMod val="50000"/>
                  </a:schemeClr>
                </a:solidFill>
              </a:rPr>
              <a:t>Crossover/Recombination</a:t>
            </a:r>
            <a:endParaRPr lang="en-GB" sz="3600" dirty="0">
              <a:solidFill>
                <a:schemeClr val="accent1">
                  <a:lumMod val="50000"/>
                </a:schemeClr>
              </a:solidFill>
            </a:endParaRPr>
          </a:p>
        </p:txBody>
      </p:sp>
      <p:sp>
        <p:nvSpPr>
          <p:cNvPr id="122883" name="Rectangle 3"/>
          <p:cNvSpPr>
            <a:spLocks noGrp="1" noChangeArrowheads="1"/>
          </p:cNvSpPr>
          <p:nvPr>
            <p:ph idx="1"/>
          </p:nvPr>
        </p:nvSpPr>
        <p:spPr>
          <a:xfrm>
            <a:off x="457200" y="1524000"/>
            <a:ext cx="8229600" cy="44958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GB" sz="2400" dirty="0" smtClean="0">
                <a:solidFill>
                  <a:srgbClr val="7030A0"/>
                </a:solidFill>
                <a:effectLst/>
              </a:rPr>
              <a:t>Merges </a:t>
            </a:r>
            <a:r>
              <a:rPr lang="en-GB" sz="2400" dirty="0">
                <a:solidFill>
                  <a:srgbClr val="7030A0"/>
                </a:solidFill>
                <a:effectLst/>
              </a:rPr>
              <a:t>information from parents into offspring</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Choice of what information to merge is stochastic</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Most offspring may be worse, or the same as the parents</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Hope is that some are better by combining elements of genotypes that lead to good traits</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Principle has been used for millennia by breeders of plants and livestock</a:t>
            </a: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lgn="l" eaLnBrk="0" hangingPunct="0">
              <a:defRPr/>
            </a:pPr>
            <a:fld id="{39B44630-8149-4451-ADCC-B770086FED53}" type="slidenum">
              <a:rPr lang="nl-NL">
                <a:solidFill>
                  <a:srgbClr val="92D050"/>
                </a:solidFill>
              </a:rPr>
              <a:pPr algn="l" eaLnBrk="0" hangingPunct="0">
                <a:defRPr/>
              </a:pPr>
              <a:t>17</a:t>
            </a:fld>
            <a:endParaRPr lang="nl-NL" dirty="0">
              <a:solidFill>
                <a:srgbClr val="92D050"/>
              </a:solidFill>
            </a:endParaRPr>
          </a:p>
        </p:txBody>
      </p:sp>
    </p:spTree>
    <p:extLst>
      <p:ext uri="{BB962C8B-B14F-4D97-AF65-F5344CB8AC3E}">
        <p14:creationId xmlns:p14="http://schemas.microsoft.com/office/powerpoint/2010/main" val="983259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3" name="Rectangle 7"/>
          <p:cNvSpPr>
            <a:spLocks noChangeArrowheads="1"/>
          </p:cNvSpPr>
          <p:nvPr/>
        </p:nvSpPr>
        <p:spPr bwMode="auto">
          <a:xfrm>
            <a:off x="620776" y="2519106"/>
            <a:ext cx="1854186" cy="369974"/>
          </a:xfrm>
          <a:prstGeom prst="rect">
            <a:avLst/>
          </a:prstGeom>
          <a:noFill/>
          <a:ln w="12700">
            <a:solidFill>
              <a:schemeClr val="tx1"/>
            </a:solidFill>
            <a:miter lim="800000"/>
            <a:headEnd/>
            <a:tailEnd/>
          </a:ln>
          <a:effectLst/>
        </p:spPr>
        <p:txBody>
          <a:bodyPr wrap="none" lIns="92075" tIns="46038" rIns="92075" bIns="46038">
            <a:spAutoFit/>
          </a:bodyPr>
          <a:lstStyle/>
          <a:p>
            <a:pPr eaLnBrk="1" hangingPunct="1"/>
            <a:r>
              <a:rPr lang="en-US" b="1" dirty="0">
                <a:solidFill>
                  <a:srgbClr val="008000"/>
                </a:solidFill>
                <a:latin typeface="Arial" pitchFamily="34" charset="0"/>
                <a:cs typeface="Arial" pitchFamily="34" charset="0"/>
              </a:rPr>
              <a:t>1  1  1  1  1  1  1 </a:t>
            </a:r>
          </a:p>
        </p:txBody>
      </p:sp>
      <p:sp>
        <p:nvSpPr>
          <p:cNvPr id="321545" name="Rectangle 9"/>
          <p:cNvSpPr>
            <a:spLocks noChangeArrowheads="1"/>
          </p:cNvSpPr>
          <p:nvPr/>
        </p:nvSpPr>
        <p:spPr bwMode="auto">
          <a:xfrm>
            <a:off x="3567976" y="2591678"/>
            <a:ext cx="1854186" cy="369974"/>
          </a:xfrm>
          <a:prstGeom prst="rect">
            <a:avLst/>
          </a:prstGeom>
          <a:noFill/>
          <a:ln w="12700">
            <a:solidFill>
              <a:schemeClr val="tx1"/>
            </a:solidFill>
            <a:miter lim="800000"/>
            <a:headEnd/>
            <a:tailEnd/>
          </a:ln>
          <a:effectLst/>
        </p:spPr>
        <p:txBody>
          <a:bodyPr wrap="none" lIns="92075" tIns="46038" rIns="92075" bIns="46038">
            <a:spAutoFit/>
          </a:bodyPr>
          <a:lstStyle/>
          <a:p>
            <a:pPr eaLnBrk="1" hangingPunct="1"/>
            <a:r>
              <a:rPr lang="en-US" b="1" dirty="0">
                <a:solidFill>
                  <a:srgbClr val="008000"/>
                </a:solidFill>
                <a:latin typeface="Arial" pitchFamily="34" charset="0"/>
                <a:cs typeface="Arial" pitchFamily="34" charset="0"/>
              </a:rPr>
              <a:t>0  0  0  0  0  0  0 </a:t>
            </a:r>
          </a:p>
        </p:txBody>
      </p:sp>
      <p:sp>
        <p:nvSpPr>
          <p:cNvPr id="321546" name="Rectangle 10"/>
          <p:cNvSpPr>
            <a:spLocks noChangeArrowheads="1"/>
          </p:cNvSpPr>
          <p:nvPr/>
        </p:nvSpPr>
        <p:spPr bwMode="auto">
          <a:xfrm>
            <a:off x="1918774" y="1370297"/>
            <a:ext cx="2442759" cy="523862"/>
          </a:xfrm>
          <a:prstGeom prst="rect">
            <a:avLst/>
          </a:prstGeom>
          <a:noFill/>
          <a:ln w="9525">
            <a:noFill/>
            <a:miter lim="800000"/>
            <a:headEnd/>
            <a:tailEnd/>
          </a:ln>
          <a:effectLst/>
        </p:spPr>
        <p:txBody>
          <a:bodyPr wrap="square" lIns="92075" tIns="46038" rIns="92075" bIns="46038">
            <a:spAutoFit/>
          </a:bodyPr>
          <a:lstStyle/>
          <a:p>
            <a:pPr algn="ctr" eaLnBrk="1" hangingPunct="1"/>
            <a:r>
              <a:rPr lang="en-US" sz="2800" b="1" dirty="0">
                <a:latin typeface="Arial" pitchFamily="34" charset="0"/>
                <a:cs typeface="Arial" pitchFamily="34" charset="0"/>
              </a:rPr>
              <a:t>P</a:t>
            </a:r>
            <a:r>
              <a:rPr lang="en-US" sz="2800" b="1" dirty="0" smtClean="0">
                <a:latin typeface="Arial" pitchFamily="34" charset="0"/>
                <a:cs typeface="Arial" pitchFamily="34" charset="0"/>
              </a:rPr>
              <a:t>arents</a:t>
            </a:r>
            <a:endParaRPr lang="en-US" sz="2800" b="1" dirty="0">
              <a:latin typeface="Arial" pitchFamily="34" charset="0"/>
              <a:cs typeface="Arial" pitchFamily="34" charset="0"/>
            </a:endParaRPr>
          </a:p>
        </p:txBody>
      </p:sp>
      <p:grpSp>
        <p:nvGrpSpPr>
          <p:cNvPr id="5" name="Group 11"/>
          <p:cNvGrpSpPr>
            <a:grpSpLocks/>
          </p:cNvGrpSpPr>
          <p:nvPr/>
        </p:nvGrpSpPr>
        <p:grpSpPr bwMode="auto">
          <a:xfrm>
            <a:off x="1332249" y="2129565"/>
            <a:ext cx="647701" cy="1144589"/>
            <a:chOff x="2203" y="2400"/>
            <a:chExt cx="408" cy="721"/>
          </a:xfrm>
        </p:grpSpPr>
        <p:sp>
          <p:nvSpPr>
            <p:cNvPr id="321548" name="Freeform 12"/>
            <p:cNvSpPr>
              <a:spLocks/>
            </p:cNvSpPr>
            <p:nvPr/>
          </p:nvSpPr>
          <p:spPr bwMode="auto">
            <a:xfrm>
              <a:off x="2203" y="2544"/>
              <a:ext cx="145" cy="577"/>
            </a:xfrm>
            <a:custGeom>
              <a:avLst/>
              <a:gdLst/>
              <a:ahLst/>
              <a:cxnLst>
                <a:cxn ang="0">
                  <a:pos x="0" y="0"/>
                </a:cxn>
                <a:cxn ang="0">
                  <a:pos x="96" y="144"/>
                </a:cxn>
                <a:cxn ang="0">
                  <a:pos x="48" y="240"/>
                </a:cxn>
                <a:cxn ang="0">
                  <a:pos x="144" y="384"/>
                </a:cxn>
                <a:cxn ang="0">
                  <a:pos x="48" y="528"/>
                </a:cxn>
                <a:cxn ang="0">
                  <a:pos x="144" y="576"/>
                </a:cxn>
              </a:cxnLst>
              <a:rect l="0" t="0" r="r" b="b"/>
              <a:pathLst>
                <a:path w="145" h="577">
                  <a:moveTo>
                    <a:pt x="0" y="0"/>
                  </a:moveTo>
                  <a:lnTo>
                    <a:pt x="96" y="144"/>
                  </a:lnTo>
                  <a:lnTo>
                    <a:pt x="48" y="240"/>
                  </a:lnTo>
                  <a:lnTo>
                    <a:pt x="144" y="384"/>
                  </a:lnTo>
                  <a:lnTo>
                    <a:pt x="48" y="528"/>
                  </a:lnTo>
                  <a:lnTo>
                    <a:pt x="144" y="576"/>
                  </a:lnTo>
                </a:path>
              </a:pathLst>
            </a:custGeom>
            <a:noFill/>
            <a:ln w="25400" cap="rnd" cmpd="sng">
              <a:solidFill>
                <a:schemeClr val="tx2"/>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21549" name="Rectangle 13"/>
            <p:cNvSpPr>
              <a:spLocks noChangeArrowheads="1"/>
            </p:cNvSpPr>
            <p:nvPr/>
          </p:nvSpPr>
          <p:spPr bwMode="auto">
            <a:xfrm>
              <a:off x="2203" y="2400"/>
              <a:ext cx="408" cy="291"/>
            </a:xfrm>
            <a:prstGeom prst="rect">
              <a:avLst/>
            </a:prstGeom>
            <a:noFill/>
            <a:ln w="25400">
              <a:noFill/>
              <a:miter lim="800000"/>
              <a:headEnd/>
              <a:tailEnd/>
            </a:ln>
            <a:effectLst/>
          </p:spPr>
          <p:txBody>
            <a:bodyPr wrap="none" lIns="92075" tIns="46038" rIns="92075" bIns="46038">
              <a:spAutoFit/>
            </a:bodyPr>
            <a:lstStyle/>
            <a:p>
              <a:pPr eaLnBrk="1" hangingPunct="1"/>
              <a:r>
                <a:rPr lang="en-US" b="1" dirty="0">
                  <a:latin typeface="Arial" pitchFamily="34" charset="0"/>
                  <a:cs typeface="Arial" pitchFamily="34" charset="0"/>
                </a:rPr>
                <a:t>cut</a:t>
              </a:r>
            </a:p>
          </p:txBody>
        </p:sp>
      </p:grpSp>
      <p:grpSp>
        <p:nvGrpSpPr>
          <p:cNvPr id="6" name="Group 14"/>
          <p:cNvGrpSpPr>
            <a:grpSpLocks/>
          </p:cNvGrpSpPr>
          <p:nvPr/>
        </p:nvGrpSpPr>
        <p:grpSpPr bwMode="auto">
          <a:xfrm>
            <a:off x="4384809" y="2148165"/>
            <a:ext cx="677337" cy="1143003"/>
            <a:chOff x="3581" y="2419"/>
            <a:chExt cx="593" cy="720"/>
          </a:xfrm>
        </p:grpSpPr>
        <p:sp>
          <p:nvSpPr>
            <p:cNvPr id="321551" name="Freeform 15"/>
            <p:cNvSpPr>
              <a:spLocks/>
            </p:cNvSpPr>
            <p:nvPr/>
          </p:nvSpPr>
          <p:spPr bwMode="auto">
            <a:xfrm>
              <a:off x="3581" y="2562"/>
              <a:ext cx="145" cy="577"/>
            </a:xfrm>
            <a:custGeom>
              <a:avLst/>
              <a:gdLst/>
              <a:ahLst/>
              <a:cxnLst>
                <a:cxn ang="0">
                  <a:pos x="0" y="0"/>
                </a:cxn>
                <a:cxn ang="0">
                  <a:pos x="96" y="144"/>
                </a:cxn>
                <a:cxn ang="0">
                  <a:pos x="48" y="240"/>
                </a:cxn>
                <a:cxn ang="0">
                  <a:pos x="144" y="384"/>
                </a:cxn>
                <a:cxn ang="0">
                  <a:pos x="48" y="528"/>
                </a:cxn>
                <a:cxn ang="0">
                  <a:pos x="144" y="576"/>
                </a:cxn>
              </a:cxnLst>
              <a:rect l="0" t="0" r="r" b="b"/>
              <a:pathLst>
                <a:path w="145" h="577">
                  <a:moveTo>
                    <a:pt x="0" y="0"/>
                  </a:moveTo>
                  <a:lnTo>
                    <a:pt x="96" y="144"/>
                  </a:lnTo>
                  <a:lnTo>
                    <a:pt x="48" y="240"/>
                  </a:lnTo>
                  <a:lnTo>
                    <a:pt x="144" y="384"/>
                  </a:lnTo>
                  <a:lnTo>
                    <a:pt x="48" y="528"/>
                  </a:lnTo>
                  <a:lnTo>
                    <a:pt x="144" y="576"/>
                  </a:lnTo>
                </a:path>
              </a:pathLst>
            </a:custGeom>
            <a:noFill/>
            <a:ln w="25400" cap="rnd" cmpd="sng">
              <a:solidFill>
                <a:schemeClr val="tx2"/>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21552" name="Rectangle 16"/>
            <p:cNvSpPr>
              <a:spLocks noChangeArrowheads="1"/>
            </p:cNvSpPr>
            <p:nvPr/>
          </p:nvSpPr>
          <p:spPr bwMode="auto">
            <a:xfrm>
              <a:off x="3766" y="2419"/>
              <a:ext cx="408" cy="291"/>
            </a:xfrm>
            <a:prstGeom prst="rect">
              <a:avLst/>
            </a:prstGeom>
            <a:noFill/>
            <a:ln w="25400">
              <a:noFill/>
              <a:miter lim="800000"/>
              <a:headEnd/>
              <a:tailEnd/>
            </a:ln>
            <a:effectLst/>
          </p:spPr>
          <p:txBody>
            <a:bodyPr wrap="none" lIns="92075" tIns="46038" rIns="92075" bIns="46038">
              <a:spAutoFit/>
            </a:bodyPr>
            <a:lstStyle/>
            <a:p>
              <a:pPr eaLnBrk="1" hangingPunct="1"/>
              <a:r>
                <a:rPr lang="en-US" b="1" dirty="0">
                  <a:latin typeface="Arial" pitchFamily="34" charset="0"/>
                  <a:cs typeface="Arial" pitchFamily="34" charset="0"/>
                </a:rPr>
                <a:t>cut</a:t>
              </a:r>
            </a:p>
          </p:txBody>
        </p:sp>
      </p:grpSp>
      <p:sp>
        <p:nvSpPr>
          <p:cNvPr id="321555" name="Line 19"/>
          <p:cNvSpPr>
            <a:spLocks noChangeShapeType="1"/>
          </p:cNvSpPr>
          <p:nvPr/>
        </p:nvSpPr>
        <p:spPr bwMode="auto">
          <a:xfrm flipH="1">
            <a:off x="1556766" y="3374571"/>
            <a:ext cx="2713705" cy="1047134"/>
          </a:xfrm>
          <a:prstGeom prst="line">
            <a:avLst/>
          </a:prstGeom>
          <a:noFill/>
          <a:ln w="44450">
            <a:solidFill>
              <a:schemeClr val="tx1"/>
            </a:solidFill>
            <a:round/>
            <a:headEnd type="none" w="sm" len="sm"/>
            <a:tailEnd type="stealth" w="med" len="med"/>
          </a:ln>
          <a:effectLst/>
        </p:spPr>
        <p:txBody>
          <a:bodyPr wrap="none" anchor="ctr"/>
          <a:lstStyle/>
          <a:p>
            <a:endParaRPr lang="en-US"/>
          </a:p>
        </p:txBody>
      </p:sp>
      <p:sp>
        <p:nvSpPr>
          <p:cNvPr id="321561" name="Rectangle 25"/>
          <p:cNvSpPr>
            <a:spLocks noChangeArrowheads="1"/>
          </p:cNvSpPr>
          <p:nvPr/>
        </p:nvSpPr>
        <p:spPr bwMode="auto">
          <a:xfrm>
            <a:off x="2179042" y="5525904"/>
            <a:ext cx="1803379" cy="523862"/>
          </a:xfrm>
          <a:prstGeom prst="rect">
            <a:avLst/>
          </a:prstGeom>
          <a:noFill/>
          <a:ln w="9525">
            <a:noFill/>
            <a:miter lim="800000"/>
            <a:headEnd/>
            <a:tailEnd/>
          </a:ln>
          <a:effectLst/>
        </p:spPr>
        <p:txBody>
          <a:bodyPr wrap="none" lIns="92075" tIns="46038" rIns="92075" bIns="46038">
            <a:spAutoFit/>
          </a:bodyPr>
          <a:lstStyle/>
          <a:p>
            <a:pPr algn="ctr" eaLnBrk="1" hangingPunct="1"/>
            <a:r>
              <a:rPr lang="en-US" sz="2800" b="1" dirty="0">
                <a:latin typeface="Arial" pitchFamily="34" charset="0"/>
                <a:cs typeface="Arial" pitchFamily="34" charset="0"/>
              </a:rPr>
              <a:t>O</a:t>
            </a:r>
            <a:r>
              <a:rPr lang="en-US" sz="2800" b="1" dirty="0" smtClean="0">
                <a:latin typeface="Arial" pitchFamily="34" charset="0"/>
                <a:cs typeface="Arial" pitchFamily="34" charset="0"/>
              </a:rPr>
              <a:t>ffspring</a:t>
            </a:r>
            <a:endParaRPr lang="en-US" sz="2800" b="1" dirty="0">
              <a:latin typeface="Arial" pitchFamily="34" charset="0"/>
              <a:cs typeface="Arial" pitchFamily="34" charset="0"/>
            </a:endParaRPr>
          </a:p>
        </p:txBody>
      </p:sp>
      <p:sp>
        <p:nvSpPr>
          <p:cNvPr id="321562" name="Line 26"/>
          <p:cNvSpPr>
            <a:spLocks noChangeShapeType="1"/>
          </p:cNvSpPr>
          <p:nvPr/>
        </p:nvSpPr>
        <p:spPr bwMode="auto">
          <a:xfrm>
            <a:off x="1556767" y="3374571"/>
            <a:ext cx="2713706" cy="1113502"/>
          </a:xfrm>
          <a:prstGeom prst="line">
            <a:avLst/>
          </a:prstGeom>
          <a:noFill/>
          <a:ln w="44450">
            <a:solidFill>
              <a:schemeClr val="tx1"/>
            </a:solidFill>
            <a:round/>
            <a:headEnd/>
            <a:tailEnd type="triangle" w="med" len="med"/>
          </a:ln>
          <a:effectLst/>
        </p:spPr>
        <p:txBody>
          <a:bodyPr wrap="none" anchor="ctr"/>
          <a:lstStyle/>
          <a:p>
            <a:endParaRPr lang="en-US"/>
          </a:p>
        </p:txBody>
      </p:sp>
      <p:pic>
        <p:nvPicPr>
          <p:cNvPr id="321564" name="Picture 28" descr="eleph2"/>
          <p:cNvPicPr>
            <a:picLocks noChangeAspect="1" noChangeArrowheads="1"/>
          </p:cNvPicPr>
          <p:nvPr/>
        </p:nvPicPr>
        <p:blipFill>
          <a:blip r:embed="rId3" cstate="print"/>
          <a:srcRect/>
          <a:stretch>
            <a:fillRect/>
          </a:stretch>
        </p:blipFill>
        <p:spPr bwMode="auto">
          <a:xfrm>
            <a:off x="6476982" y="2156928"/>
            <a:ext cx="2493246" cy="1483711"/>
          </a:xfrm>
          <a:prstGeom prst="rect">
            <a:avLst/>
          </a:prstGeom>
          <a:noFill/>
        </p:spPr>
      </p:pic>
      <p:pic>
        <p:nvPicPr>
          <p:cNvPr id="321565" name="Picture 29" descr="eleph2b"/>
          <p:cNvPicPr>
            <a:picLocks noChangeAspect="1" noChangeArrowheads="1"/>
          </p:cNvPicPr>
          <p:nvPr/>
        </p:nvPicPr>
        <p:blipFill>
          <a:blip r:embed="rId4" cstate="print"/>
          <a:srcRect/>
          <a:stretch>
            <a:fillRect/>
          </a:stretch>
        </p:blipFill>
        <p:spPr bwMode="auto">
          <a:xfrm>
            <a:off x="6564675" y="4107854"/>
            <a:ext cx="2455911" cy="1332781"/>
          </a:xfrm>
          <a:prstGeom prst="rect">
            <a:avLst/>
          </a:prstGeom>
          <a:noFill/>
        </p:spPr>
      </p:pic>
      <p:sp>
        <p:nvSpPr>
          <p:cNvPr id="34" name="Title 33"/>
          <p:cNvSpPr>
            <a:spLocks noGrp="1"/>
          </p:cNvSpPr>
          <p:nvPr>
            <p:ph type="title"/>
          </p:nvPr>
        </p:nvSpPr>
        <p:spPr>
          <a:xfrm>
            <a:off x="457200" y="292100"/>
            <a:ext cx="8229600" cy="1078197"/>
          </a:xfrm>
        </p:spPr>
        <p:txBody>
          <a:bodyPr/>
          <a:lstStyle/>
          <a:p>
            <a:r>
              <a:rPr lang="en-GB" sz="3600" dirty="0" smtClean="0">
                <a:solidFill>
                  <a:schemeClr val="accent1">
                    <a:lumMod val="50000"/>
                  </a:schemeClr>
                </a:solidFill>
              </a:rPr>
              <a:t>Crossover/Recombination (cont.)</a:t>
            </a:r>
            <a:endParaRPr lang="en-US" sz="3600" dirty="0">
              <a:solidFill>
                <a:schemeClr val="accent1">
                  <a:lumMod val="50000"/>
                </a:schemeClr>
              </a:solidFill>
            </a:endParaRP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lgn="l" eaLnBrk="0" hangingPunct="0">
              <a:defRPr/>
            </a:pPr>
            <a:fld id="{39B44630-8149-4451-ADCC-B770086FED53}" type="slidenum">
              <a:rPr lang="nl-NL">
                <a:solidFill>
                  <a:srgbClr val="92D050"/>
                </a:solidFill>
              </a:rPr>
              <a:pPr algn="l" eaLnBrk="0" hangingPunct="0">
                <a:defRPr/>
              </a:pPr>
              <a:t>18</a:t>
            </a:fld>
            <a:endParaRPr lang="nl-NL" dirty="0">
              <a:solidFill>
                <a:srgbClr val="92D050"/>
              </a:solidFill>
            </a:endParaRPr>
          </a:p>
        </p:txBody>
      </p:sp>
      <p:sp>
        <p:nvSpPr>
          <p:cNvPr id="30" name="Rectangle 7"/>
          <p:cNvSpPr>
            <a:spLocks noChangeArrowheads="1"/>
          </p:cNvSpPr>
          <p:nvPr/>
        </p:nvSpPr>
        <p:spPr bwMode="auto">
          <a:xfrm>
            <a:off x="581451" y="4655167"/>
            <a:ext cx="1854186" cy="369974"/>
          </a:xfrm>
          <a:prstGeom prst="rect">
            <a:avLst/>
          </a:prstGeom>
          <a:noFill/>
          <a:ln w="12700">
            <a:solidFill>
              <a:schemeClr val="tx1"/>
            </a:solidFill>
            <a:miter lim="800000"/>
            <a:headEnd/>
            <a:tailEnd/>
          </a:ln>
          <a:effectLst/>
        </p:spPr>
        <p:txBody>
          <a:bodyPr wrap="none" lIns="92075" tIns="46038" rIns="92075" bIns="46038">
            <a:spAutoFit/>
          </a:bodyPr>
          <a:lstStyle/>
          <a:p>
            <a:pPr eaLnBrk="1" hangingPunct="1"/>
            <a:r>
              <a:rPr lang="en-US" b="1" dirty="0">
                <a:solidFill>
                  <a:srgbClr val="008000"/>
                </a:solidFill>
                <a:latin typeface="Arial" pitchFamily="34" charset="0"/>
                <a:cs typeface="Arial" pitchFamily="34" charset="0"/>
              </a:rPr>
              <a:t>1  1  1  </a:t>
            </a:r>
            <a:r>
              <a:rPr lang="en-US" b="1" dirty="0" smtClean="0">
                <a:solidFill>
                  <a:srgbClr val="008000"/>
                </a:solidFill>
                <a:latin typeface="Arial" pitchFamily="34" charset="0"/>
                <a:cs typeface="Arial" pitchFamily="34" charset="0"/>
              </a:rPr>
              <a:t>0  0  0  0 </a:t>
            </a:r>
            <a:endParaRPr lang="en-US" b="1" dirty="0">
              <a:solidFill>
                <a:srgbClr val="008000"/>
              </a:solidFill>
              <a:latin typeface="Arial" pitchFamily="34" charset="0"/>
              <a:cs typeface="Arial" pitchFamily="34" charset="0"/>
            </a:endParaRPr>
          </a:p>
        </p:txBody>
      </p:sp>
      <p:sp>
        <p:nvSpPr>
          <p:cNvPr id="31" name="Rectangle 9"/>
          <p:cNvSpPr>
            <a:spLocks noChangeArrowheads="1"/>
          </p:cNvSpPr>
          <p:nvPr/>
        </p:nvSpPr>
        <p:spPr bwMode="auto">
          <a:xfrm>
            <a:off x="3528651" y="4655167"/>
            <a:ext cx="1854186" cy="369974"/>
          </a:xfrm>
          <a:prstGeom prst="rect">
            <a:avLst/>
          </a:prstGeom>
          <a:noFill/>
          <a:ln w="12700">
            <a:solidFill>
              <a:schemeClr val="tx1"/>
            </a:solidFill>
            <a:miter lim="800000"/>
            <a:headEnd/>
            <a:tailEnd/>
          </a:ln>
          <a:effectLst/>
        </p:spPr>
        <p:txBody>
          <a:bodyPr wrap="none" lIns="92075" tIns="46038" rIns="92075" bIns="46038">
            <a:spAutoFit/>
          </a:bodyPr>
          <a:lstStyle/>
          <a:p>
            <a:pPr eaLnBrk="1" hangingPunct="1"/>
            <a:r>
              <a:rPr lang="en-US" b="1" dirty="0">
                <a:solidFill>
                  <a:srgbClr val="008000"/>
                </a:solidFill>
                <a:latin typeface="Arial" pitchFamily="34" charset="0"/>
                <a:cs typeface="Arial" pitchFamily="34" charset="0"/>
              </a:rPr>
              <a:t>0  0  0  </a:t>
            </a:r>
            <a:r>
              <a:rPr lang="en-US" b="1" dirty="0" smtClean="0">
                <a:solidFill>
                  <a:srgbClr val="008000"/>
                </a:solidFill>
                <a:latin typeface="Arial" pitchFamily="34" charset="0"/>
                <a:cs typeface="Arial" pitchFamily="34" charset="0"/>
              </a:rPr>
              <a:t>1  1  1  1 </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92130571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92100"/>
            <a:ext cx="8229600" cy="927100"/>
          </a:xfrm>
        </p:spPr>
        <p:txBody>
          <a:bodyPr>
            <a:normAutofit/>
          </a:bodyPr>
          <a:lstStyle/>
          <a:p>
            <a:r>
              <a:rPr lang="en-GB" sz="3600" dirty="0" smtClean="0">
                <a:solidFill>
                  <a:schemeClr val="accent1">
                    <a:lumMod val="50000"/>
                  </a:schemeClr>
                </a:solidFill>
              </a:rPr>
              <a:t>Mutation </a:t>
            </a:r>
            <a:endParaRPr lang="en-GB" sz="3600" dirty="0">
              <a:solidFill>
                <a:schemeClr val="accent1">
                  <a:lumMod val="50000"/>
                </a:schemeClr>
              </a:solidFill>
            </a:endParaRPr>
          </a:p>
        </p:txBody>
      </p:sp>
      <p:sp>
        <p:nvSpPr>
          <p:cNvPr id="121859" name="Rectangle 3"/>
          <p:cNvSpPr>
            <a:spLocks noGrp="1" noChangeArrowheads="1"/>
          </p:cNvSpPr>
          <p:nvPr>
            <p:ph idx="1"/>
          </p:nvPr>
        </p:nvSpPr>
        <p:spPr>
          <a:xfrm>
            <a:off x="457200" y="1524000"/>
            <a:ext cx="8229600" cy="4495800"/>
          </a:xfrm>
        </p:spPr>
        <p:txBody>
          <a:bodyPr>
            <a:normAutofit/>
          </a:bodyPr>
          <a:lstStyle/>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C</a:t>
            </a:r>
            <a:r>
              <a:rPr lang="en-GB" sz="2400" dirty="0" smtClean="0">
                <a:solidFill>
                  <a:srgbClr val="7030A0"/>
                </a:solidFill>
                <a:effectLst/>
              </a:rPr>
              <a:t>auses </a:t>
            </a:r>
            <a:r>
              <a:rPr lang="en-GB" sz="2400" dirty="0">
                <a:solidFill>
                  <a:srgbClr val="7030A0"/>
                </a:solidFill>
                <a:effectLst/>
              </a:rPr>
              <a:t>small, random variance in individual offsprings</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Acts on one genotype and delivers another</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Element of randomness is essential </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a:solidFill>
                  <a:srgbClr val="7030A0"/>
                </a:solidFill>
                <a:effectLst/>
              </a:rPr>
              <a:t>Operator responsible for preserving and introducing diversity</a:t>
            </a:r>
          </a:p>
          <a:p>
            <a:pPr eaLnBrk="1" hangingPunct="1">
              <a:spcBef>
                <a:spcPts val="600"/>
              </a:spcBef>
              <a:spcAft>
                <a:spcPts val="600"/>
              </a:spcAft>
              <a:buClr>
                <a:srgbClr val="00B050"/>
              </a:buClr>
              <a:buSzPct val="75000"/>
              <a:buFont typeface="Wingdings" panose="05000000000000000000" pitchFamily="2" charset="2"/>
              <a:buChar char="v"/>
              <a:defRPr/>
            </a:pPr>
            <a:r>
              <a:rPr lang="en-GB" sz="2400" dirty="0" smtClean="0">
                <a:solidFill>
                  <a:srgbClr val="7030A0"/>
                </a:solidFill>
                <a:effectLst/>
              </a:rPr>
              <a:t>Must preserve the </a:t>
            </a:r>
            <a:r>
              <a:rPr lang="en-GB" sz="2400" dirty="0">
                <a:solidFill>
                  <a:srgbClr val="7030A0"/>
                </a:solidFill>
                <a:effectLst/>
              </a:rPr>
              <a:t>given </a:t>
            </a:r>
            <a:r>
              <a:rPr lang="en-GB" sz="2400" dirty="0" smtClean="0">
                <a:solidFill>
                  <a:srgbClr val="7030A0"/>
                </a:solidFill>
                <a:effectLst/>
              </a:rPr>
              <a:t>representation </a:t>
            </a:r>
            <a:endParaRPr lang="en-GB" sz="2400" dirty="0">
              <a:solidFill>
                <a:srgbClr val="7030A0"/>
              </a:solidFill>
              <a:effectLst/>
            </a:endParaRP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19</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224326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Introduction</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Genetic Algorithms (GAs) attempt to computationally mimic the process by which natural selection operates and apply them to solve problems</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Developed by John Holland in the 60’s and 70’s </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Terminology borrowed from genetics</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000" i="1" dirty="0" smtClean="0">
                <a:solidFill>
                  <a:srgbClr val="7030A0"/>
                </a:solidFill>
                <a:effectLst/>
              </a:rPr>
              <a:t>chromosome</a:t>
            </a:r>
            <a:r>
              <a:rPr lang="en-US" sz="2000" dirty="0" smtClean="0">
                <a:solidFill>
                  <a:srgbClr val="7030A0"/>
                </a:solidFill>
                <a:effectLst/>
              </a:rPr>
              <a:t> refers to one candidate solution</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000" i="1" dirty="0" smtClean="0">
                <a:solidFill>
                  <a:srgbClr val="7030A0"/>
                </a:solidFill>
                <a:effectLst/>
              </a:rPr>
              <a:t>gene </a:t>
            </a:r>
            <a:r>
              <a:rPr lang="en-US" sz="2000" dirty="0" smtClean="0">
                <a:solidFill>
                  <a:srgbClr val="7030A0"/>
                </a:solidFill>
                <a:effectLst/>
              </a:rPr>
              <a:t>is a single bit or digit of candidate solution</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000" i="1" dirty="0" smtClean="0">
                <a:solidFill>
                  <a:srgbClr val="7030A0"/>
                </a:solidFill>
                <a:effectLst/>
              </a:rPr>
              <a:t>allele</a:t>
            </a:r>
            <a:r>
              <a:rPr lang="en-US" sz="2000" dirty="0" smtClean="0">
                <a:solidFill>
                  <a:srgbClr val="7030A0"/>
                </a:solidFill>
                <a:effectLst/>
              </a:rPr>
              <a:t> is an instance of bit or digit</a:t>
            </a:r>
          </a:p>
        </p:txBody>
      </p:sp>
    </p:spTree>
    <p:extLst>
      <p:ext uri="{BB962C8B-B14F-4D97-AF65-F5344CB8AC3E}">
        <p14:creationId xmlns:p14="http://schemas.microsoft.com/office/powerpoint/2010/main" val="284417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Rectangle 5"/>
          <p:cNvSpPr>
            <a:spLocks noChangeArrowheads="1"/>
          </p:cNvSpPr>
          <p:nvPr/>
        </p:nvSpPr>
        <p:spPr bwMode="auto">
          <a:xfrm>
            <a:off x="577976" y="2356583"/>
            <a:ext cx="1117945" cy="461963"/>
          </a:xfrm>
          <a:prstGeom prst="rect">
            <a:avLst/>
          </a:prstGeom>
          <a:noFill/>
          <a:ln w="9525">
            <a:noFill/>
            <a:miter lim="800000"/>
            <a:headEnd/>
            <a:tailEnd/>
          </a:ln>
          <a:effectLst/>
        </p:spPr>
        <p:txBody>
          <a:bodyPr wrap="none" lIns="92075" tIns="46038" rIns="92075" bIns="46038">
            <a:spAutoFit/>
          </a:bodyPr>
          <a:lstStyle/>
          <a:p>
            <a:pPr eaLnBrk="1" hangingPunct="1"/>
            <a:r>
              <a:rPr lang="en-US" sz="2400" b="1" dirty="0">
                <a:latin typeface="Arial" pitchFamily="34" charset="0"/>
                <a:cs typeface="Arial" pitchFamily="34" charset="0"/>
              </a:rPr>
              <a:t>before</a:t>
            </a:r>
          </a:p>
        </p:txBody>
      </p:sp>
      <p:grpSp>
        <p:nvGrpSpPr>
          <p:cNvPr id="3" name="Group 6"/>
          <p:cNvGrpSpPr>
            <a:grpSpLocks/>
          </p:cNvGrpSpPr>
          <p:nvPr/>
        </p:nvGrpSpPr>
        <p:grpSpPr bwMode="auto">
          <a:xfrm>
            <a:off x="4910326" y="1822958"/>
            <a:ext cx="2202825" cy="1524000"/>
            <a:chOff x="3553" y="1626"/>
            <a:chExt cx="1639" cy="1070"/>
          </a:xfrm>
        </p:grpSpPr>
        <p:graphicFrame>
          <p:nvGraphicFramePr>
            <p:cNvPr id="319495" name="Object 7"/>
            <p:cNvGraphicFramePr>
              <a:graphicFrameLocks/>
            </p:cNvGraphicFramePr>
            <p:nvPr/>
          </p:nvGraphicFramePr>
          <p:xfrm>
            <a:off x="4283" y="1626"/>
            <a:ext cx="909" cy="1070"/>
          </p:xfrm>
          <a:graphic>
            <a:graphicData uri="http://schemas.openxmlformats.org/presentationml/2006/ole">
              <mc:AlternateContent xmlns:mc="http://schemas.openxmlformats.org/markup-compatibility/2006">
                <mc:Choice xmlns:v="urn:schemas-microsoft-com:vml" Requires="v">
                  <p:oleObj spid="_x0000_s34852" name="ClipArt" r:id="rId4" imgW="1442880" imgH="1698480" progId="">
                    <p:embed/>
                  </p:oleObj>
                </mc:Choice>
                <mc:Fallback>
                  <p:oleObj name="ClipArt" r:id="rId4" imgW="1442880" imgH="169848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 y="1626"/>
                          <a:ext cx="909" cy="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9496" name="Rectangle 8"/>
            <p:cNvSpPr>
              <a:spLocks noChangeArrowheads="1"/>
            </p:cNvSpPr>
            <p:nvPr/>
          </p:nvSpPr>
          <p:spPr bwMode="auto">
            <a:xfrm>
              <a:off x="3553" y="2150"/>
              <a:ext cx="137" cy="325"/>
            </a:xfrm>
            <a:prstGeom prst="rect">
              <a:avLst/>
            </a:prstGeom>
            <a:noFill/>
            <a:ln w="9525">
              <a:noFill/>
              <a:miter lim="800000"/>
              <a:headEnd/>
              <a:tailEnd/>
            </a:ln>
            <a:effectLst/>
          </p:spPr>
          <p:txBody>
            <a:bodyPr wrap="none" lIns="92075" tIns="46038" rIns="92075" bIns="46038">
              <a:spAutoFit/>
            </a:bodyPr>
            <a:lstStyle/>
            <a:p>
              <a:pPr eaLnBrk="1" hangingPunct="1"/>
              <a:endParaRPr lang="nl-NL" sz="2400" b="1">
                <a:solidFill>
                  <a:schemeClr val="accent2"/>
                </a:solidFill>
                <a:latin typeface="Arial" pitchFamily="34" charset="0"/>
                <a:cs typeface="Arial" pitchFamily="34" charset="0"/>
              </a:endParaRPr>
            </a:p>
          </p:txBody>
        </p:sp>
      </p:grpSp>
      <p:sp>
        <p:nvSpPr>
          <p:cNvPr id="319499" name="Rectangle 11"/>
          <p:cNvSpPr>
            <a:spLocks noChangeArrowheads="1"/>
          </p:cNvSpPr>
          <p:nvPr/>
        </p:nvSpPr>
        <p:spPr bwMode="auto">
          <a:xfrm>
            <a:off x="1889168" y="4400892"/>
            <a:ext cx="2605935" cy="647700"/>
          </a:xfrm>
          <a:prstGeom prst="rect">
            <a:avLst/>
          </a:prstGeom>
          <a:noFill/>
          <a:ln w="9525">
            <a:solidFill>
              <a:schemeClr val="tx1"/>
            </a:solidFill>
            <a:miter lim="800000"/>
            <a:headEnd/>
            <a:tailEnd/>
          </a:ln>
          <a:effectLst/>
        </p:spPr>
        <p:txBody>
          <a:bodyPr wrap="square" lIns="92075" tIns="46038" rIns="92075" bIns="46038">
            <a:spAutoFit/>
          </a:bodyPr>
          <a:lstStyle/>
          <a:p>
            <a:pPr eaLnBrk="1" hangingPunct="1"/>
            <a:r>
              <a:rPr lang="en-US" b="1" dirty="0">
                <a:latin typeface="Arial" pitchFamily="34" charset="0"/>
                <a:cs typeface="Arial" pitchFamily="34" charset="0"/>
              </a:rPr>
              <a:t>1  1  1  0  1  1  1</a:t>
            </a:r>
            <a:r>
              <a:rPr lang="en-US" sz="3600" b="1" dirty="0">
                <a:solidFill>
                  <a:schemeClr val="bg1"/>
                </a:solidFill>
                <a:latin typeface="Arial" pitchFamily="34" charset="0"/>
                <a:cs typeface="Arial" pitchFamily="34" charset="0"/>
              </a:rPr>
              <a:t> </a:t>
            </a:r>
          </a:p>
        </p:txBody>
      </p:sp>
      <p:sp>
        <p:nvSpPr>
          <p:cNvPr id="319500" name="Rectangle 12"/>
          <p:cNvSpPr>
            <a:spLocks noChangeArrowheads="1"/>
          </p:cNvSpPr>
          <p:nvPr/>
        </p:nvSpPr>
        <p:spPr bwMode="auto">
          <a:xfrm>
            <a:off x="607003" y="4411049"/>
            <a:ext cx="847119" cy="461963"/>
          </a:xfrm>
          <a:prstGeom prst="rect">
            <a:avLst/>
          </a:prstGeom>
          <a:noFill/>
          <a:ln w="9525">
            <a:noFill/>
            <a:miter lim="800000"/>
            <a:headEnd/>
            <a:tailEnd/>
          </a:ln>
          <a:effectLst/>
        </p:spPr>
        <p:txBody>
          <a:bodyPr wrap="none" lIns="92075" tIns="46038" rIns="92075" bIns="46038">
            <a:spAutoFit/>
          </a:bodyPr>
          <a:lstStyle/>
          <a:p>
            <a:pPr eaLnBrk="1" hangingPunct="1"/>
            <a:r>
              <a:rPr lang="en-US" sz="2400" b="1" dirty="0">
                <a:latin typeface="Arial" pitchFamily="34" charset="0"/>
                <a:cs typeface="Arial" pitchFamily="34" charset="0"/>
              </a:rPr>
              <a:t>after</a:t>
            </a:r>
          </a:p>
        </p:txBody>
      </p:sp>
      <p:grpSp>
        <p:nvGrpSpPr>
          <p:cNvPr id="5" name="Group 13"/>
          <p:cNvGrpSpPr>
            <a:grpSpLocks/>
          </p:cNvGrpSpPr>
          <p:nvPr/>
        </p:nvGrpSpPr>
        <p:grpSpPr bwMode="auto">
          <a:xfrm>
            <a:off x="5030171" y="4044336"/>
            <a:ext cx="2057964" cy="1447800"/>
            <a:chOff x="3809" y="2783"/>
            <a:chExt cx="1499" cy="1055"/>
          </a:xfrm>
        </p:grpSpPr>
        <p:sp>
          <p:nvSpPr>
            <p:cNvPr id="319502" name="Freeform 14"/>
            <p:cNvSpPr>
              <a:spLocks/>
            </p:cNvSpPr>
            <p:nvPr/>
          </p:nvSpPr>
          <p:spPr bwMode="auto">
            <a:xfrm>
              <a:off x="4672" y="3402"/>
              <a:ext cx="350" cy="406"/>
            </a:xfrm>
            <a:custGeom>
              <a:avLst/>
              <a:gdLst/>
              <a:ahLst/>
              <a:cxnLst>
                <a:cxn ang="0">
                  <a:pos x="21" y="31"/>
                </a:cxn>
                <a:cxn ang="0">
                  <a:pos x="12" y="77"/>
                </a:cxn>
                <a:cxn ang="0">
                  <a:pos x="7" y="106"/>
                </a:cxn>
                <a:cxn ang="0">
                  <a:pos x="2" y="148"/>
                </a:cxn>
                <a:cxn ang="0">
                  <a:pos x="0" y="181"/>
                </a:cxn>
                <a:cxn ang="0">
                  <a:pos x="2" y="216"/>
                </a:cxn>
                <a:cxn ang="0">
                  <a:pos x="9" y="252"/>
                </a:cxn>
                <a:cxn ang="0">
                  <a:pos x="17" y="295"/>
                </a:cxn>
                <a:cxn ang="0">
                  <a:pos x="23" y="324"/>
                </a:cxn>
                <a:cxn ang="0">
                  <a:pos x="33" y="354"/>
                </a:cxn>
                <a:cxn ang="0">
                  <a:pos x="33" y="375"/>
                </a:cxn>
                <a:cxn ang="0">
                  <a:pos x="33" y="392"/>
                </a:cxn>
                <a:cxn ang="0">
                  <a:pos x="41" y="400"/>
                </a:cxn>
                <a:cxn ang="0">
                  <a:pos x="52" y="404"/>
                </a:cxn>
                <a:cxn ang="0">
                  <a:pos x="68" y="405"/>
                </a:cxn>
                <a:cxn ang="0">
                  <a:pos x="80" y="401"/>
                </a:cxn>
                <a:cxn ang="0">
                  <a:pos x="95" y="394"/>
                </a:cxn>
                <a:cxn ang="0">
                  <a:pos x="111" y="384"/>
                </a:cxn>
                <a:cxn ang="0">
                  <a:pos x="122" y="367"/>
                </a:cxn>
                <a:cxn ang="0">
                  <a:pos x="128" y="352"/>
                </a:cxn>
                <a:cxn ang="0">
                  <a:pos x="126" y="339"/>
                </a:cxn>
                <a:cxn ang="0">
                  <a:pos x="118" y="326"/>
                </a:cxn>
                <a:cxn ang="0">
                  <a:pos x="111" y="300"/>
                </a:cxn>
                <a:cxn ang="0">
                  <a:pos x="113" y="273"/>
                </a:cxn>
                <a:cxn ang="0">
                  <a:pos x="114" y="245"/>
                </a:cxn>
                <a:cxn ang="0">
                  <a:pos x="121" y="216"/>
                </a:cxn>
                <a:cxn ang="0">
                  <a:pos x="131" y="194"/>
                </a:cxn>
                <a:cxn ang="0">
                  <a:pos x="142" y="184"/>
                </a:cxn>
                <a:cxn ang="0">
                  <a:pos x="152" y="176"/>
                </a:cxn>
                <a:cxn ang="0">
                  <a:pos x="166" y="171"/>
                </a:cxn>
                <a:cxn ang="0">
                  <a:pos x="190" y="171"/>
                </a:cxn>
                <a:cxn ang="0">
                  <a:pos x="206" y="177"/>
                </a:cxn>
                <a:cxn ang="0">
                  <a:pos x="217" y="189"/>
                </a:cxn>
                <a:cxn ang="0">
                  <a:pos x="225" y="205"/>
                </a:cxn>
                <a:cxn ang="0">
                  <a:pos x="228" y="228"/>
                </a:cxn>
                <a:cxn ang="0">
                  <a:pos x="230" y="269"/>
                </a:cxn>
                <a:cxn ang="0">
                  <a:pos x="225" y="305"/>
                </a:cxn>
                <a:cxn ang="0">
                  <a:pos x="219" y="328"/>
                </a:cxn>
                <a:cxn ang="0">
                  <a:pos x="217" y="344"/>
                </a:cxn>
                <a:cxn ang="0">
                  <a:pos x="218" y="355"/>
                </a:cxn>
                <a:cxn ang="0">
                  <a:pos x="222" y="362"/>
                </a:cxn>
                <a:cxn ang="0">
                  <a:pos x="228" y="371"/>
                </a:cxn>
                <a:cxn ang="0">
                  <a:pos x="237" y="376"/>
                </a:cxn>
                <a:cxn ang="0">
                  <a:pos x="248" y="380"/>
                </a:cxn>
                <a:cxn ang="0">
                  <a:pos x="261" y="380"/>
                </a:cxn>
                <a:cxn ang="0">
                  <a:pos x="291" y="378"/>
                </a:cxn>
                <a:cxn ang="0">
                  <a:pos x="301" y="375"/>
                </a:cxn>
                <a:cxn ang="0">
                  <a:pos x="309" y="371"/>
                </a:cxn>
                <a:cxn ang="0">
                  <a:pos x="314" y="352"/>
                </a:cxn>
                <a:cxn ang="0">
                  <a:pos x="312" y="335"/>
                </a:cxn>
                <a:cxn ang="0">
                  <a:pos x="317" y="292"/>
                </a:cxn>
                <a:cxn ang="0">
                  <a:pos x="327" y="249"/>
                </a:cxn>
                <a:cxn ang="0">
                  <a:pos x="341" y="186"/>
                </a:cxn>
                <a:cxn ang="0">
                  <a:pos x="349" y="134"/>
                </a:cxn>
                <a:cxn ang="0">
                  <a:pos x="349" y="79"/>
                </a:cxn>
                <a:cxn ang="0">
                  <a:pos x="338" y="31"/>
                </a:cxn>
                <a:cxn ang="0">
                  <a:pos x="331" y="0"/>
                </a:cxn>
                <a:cxn ang="0">
                  <a:pos x="21" y="31"/>
                </a:cxn>
              </a:cxnLst>
              <a:rect l="0" t="0" r="r" b="b"/>
              <a:pathLst>
                <a:path w="350" h="406">
                  <a:moveTo>
                    <a:pt x="21" y="31"/>
                  </a:moveTo>
                  <a:lnTo>
                    <a:pt x="12" y="77"/>
                  </a:lnTo>
                  <a:lnTo>
                    <a:pt x="7" y="106"/>
                  </a:lnTo>
                  <a:lnTo>
                    <a:pt x="2" y="148"/>
                  </a:lnTo>
                  <a:lnTo>
                    <a:pt x="0" y="181"/>
                  </a:lnTo>
                  <a:lnTo>
                    <a:pt x="2" y="216"/>
                  </a:lnTo>
                  <a:lnTo>
                    <a:pt x="9" y="252"/>
                  </a:lnTo>
                  <a:lnTo>
                    <a:pt x="17" y="295"/>
                  </a:lnTo>
                  <a:lnTo>
                    <a:pt x="23" y="324"/>
                  </a:lnTo>
                  <a:lnTo>
                    <a:pt x="33" y="354"/>
                  </a:lnTo>
                  <a:lnTo>
                    <a:pt x="33" y="375"/>
                  </a:lnTo>
                  <a:lnTo>
                    <a:pt x="33" y="392"/>
                  </a:lnTo>
                  <a:lnTo>
                    <a:pt x="41" y="400"/>
                  </a:lnTo>
                  <a:lnTo>
                    <a:pt x="52" y="404"/>
                  </a:lnTo>
                  <a:lnTo>
                    <a:pt x="68" y="405"/>
                  </a:lnTo>
                  <a:lnTo>
                    <a:pt x="80" y="401"/>
                  </a:lnTo>
                  <a:lnTo>
                    <a:pt x="95" y="394"/>
                  </a:lnTo>
                  <a:lnTo>
                    <a:pt x="111" y="384"/>
                  </a:lnTo>
                  <a:lnTo>
                    <a:pt x="122" y="367"/>
                  </a:lnTo>
                  <a:lnTo>
                    <a:pt x="128" y="352"/>
                  </a:lnTo>
                  <a:lnTo>
                    <a:pt x="126" y="339"/>
                  </a:lnTo>
                  <a:lnTo>
                    <a:pt x="118" y="326"/>
                  </a:lnTo>
                  <a:lnTo>
                    <a:pt x="111" y="300"/>
                  </a:lnTo>
                  <a:lnTo>
                    <a:pt x="113" y="273"/>
                  </a:lnTo>
                  <a:lnTo>
                    <a:pt x="114" y="245"/>
                  </a:lnTo>
                  <a:lnTo>
                    <a:pt x="121" y="216"/>
                  </a:lnTo>
                  <a:lnTo>
                    <a:pt x="131" y="194"/>
                  </a:lnTo>
                  <a:lnTo>
                    <a:pt x="142" y="184"/>
                  </a:lnTo>
                  <a:lnTo>
                    <a:pt x="152" y="176"/>
                  </a:lnTo>
                  <a:lnTo>
                    <a:pt x="166" y="171"/>
                  </a:lnTo>
                  <a:lnTo>
                    <a:pt x="190" y="171"/>
                  </a:lnTo>
                  <a:lnTo>
                    <a:pt x="206" y="177"/>
                  </a:lnTo>
                  <a:lnTo>
                    <a:pt x="217" y="189"/>
                  </a:lnTo>
                  <a:lnTo>
                    <a:pt x="225" y="205"/>
                  </a:lnTo>
                  <a:lnTo>
                    <a:pt x="228" y="228"/>
                  </a:lnTo>
                  <a:lnTo>
                    <a:pt x="230" y="269"/>
                  </a:lnTo>
                  <a:lnTo>
                    <a:pt x="225" y="305"/>
                  </a:lnTo>
                  <a:lnTo>
                    <a:pt x="219" y="328"/>
                  </a:lnTo>
                  <a:lnTo>
                    <a:pt x="217" y="344"/>
                  </a:lnTo>
                  <a:lnTo>
                    <a:pt x="218" y="355"/>
                  </a:lnTo>
                  <a:lnTo>
                    <a:pt x="222" y="362"/>
                  </a:lnTo>
                  <a:lnTo>
                    <a:pt x="228" y="371"/>
                  </a:lnTo>
                  <a:lnTo>
                    <a:pt x="237" y="376"/>
                  </a:lnTo>
                  <a:lnTo>
                    <a:pt x="248" y="380"/>
                  </a:lnTo>
                  <a:lnTo>
                    <a:pt x="261" y="380"/>
                  </a:lnTo>
                  <a:lnTo>
                    <a:pt x="291" y="378"/>
                  </a:lnTo>
                  <a:lnTo>
                    <a:pt x="301" y="375"/>
                  </a:lnTo>
                  <a:lnTo>
                    <a:pt x="309" y="371"/>
                  </a:lnTo>
                  <a:lnTo>
                    <a:pt x="314" y="352"/>
                  </a:lnTo>
                  <a:lnTo>
                    <a:pt x="312" y="335"/>
                  </a:lnTo>
                  <a:lnTo>
                    <a:pt x="317" y="292"/>
                  </a:lnTo>
                  <a:lnTo>
                    <a:pt x="327" y="249"/>
                  </a:lnTo>
                  <a:lnTo>
                    <a:pt x="341" y="186"/>
                  </a:lnTo>
                  <a:lnTo>
                    <a:pt x="349" y="134"/>
                  </a:lnTo>
                  <a:lnTo>
                    <a:pt x="349" y="79"/>
                  </a:lnTo>
                  <a:lnTo>
                    <a:pt x="338" y="31"/>
                  </a:lnTo>
                  <a:lnTo>
                    <a:pt x="331" y="0"/>
                  </a:lnTo>
                  <a:lnTo>
                    <a:pt x="21" y="31"/>
                  </a:lnTo>
                </a:path>
              </a:pathLst>
            </a:custGeom>
            <a:solidFill>
              <a:srgbClr val="5F5F5F"/>
            </a:solid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03" name="Freeform 15"/>
            <p:cNvSpPr>
              <a:spLocks/>
            </p:cNvSpPr>
            <p:nvPr/>
          </p:nvSpPr>
          <p:spPr bwMode="auto">
            <a:xfrm>
              <a:off x="4631" y="3060"/>
              <a:ext cx="460" cy="778"/>
            </a:xfrm>
            <a:custGeom>
              <a:avLst/>
              <a:gdLst/>
              <a:ahLst/>
              <a:cxnLst>
                <a:cxn ang="0">
                  <a:pos x="8" y="158"/>
                </a:cxn>
                <a:cxn ang="0">
                  <a:pos x="0" y="224"/>
                </a:cxn>
                <a:cxn ang="0">
                  <a:pos x="6" y="297"/>
                </a:cxn>
                <a:cxn ang="0">
                  <a:pos x="24" y="364"/>
                </a:cxn>
                <a:cxn ang="0">
                  <a:pos x="62" y="431"/>
                </a:cxn>
                <a:cxn ang="0">
                  <a:pos x="91" y="495"/>
                </a:cxn>
                <a:cxn ang="0">
                  <a:pos x="110" y="594"/>
                </a:cxn>
                <a:cxn ang="0">
                  <a:pos x="115" y="696"/>
                </a:cxn>
                <a:cxn ang="0">
                  <a:pos x="112" y="763"/>
                </a:cxn>
                <a:cxn ang="0">
                  <a:pos x="142" y="776"/>
                </a:cxn>
                <a:cxn ang="0">
                  <a:pos x="172" y="774"/>
                </a:cxn>
                <a:cxn ang="0">
                  <a:pos x="199" y="763"/>
                </a:cxn>
                <a:cxn ang="0">
                  <a:pos x="222" y="744"/>
                </a:cxn>
                <a:cxn ang="0">
                  <a:pos x="215" y="704"/>
                </a:cxn>
                <a:cxn ang="0">
                  <a:pos x="193" y="618"/>
                </a:cxn>
                <a:cxn ang="0">
                  <a:pos x="201" y="514"/>
                </a:cxn>
                <a:cxn ang="0">
                  <a:pos x="215" y="481"/>
                </a:cxn>
                <a:cxn ang="0">
                  <a:pos x="253" y="457"/>
                </a:cxn>
                <a:cxn ang="0">
                  <a:pos x="290" y="454"/>
                </a:cxn>
                <a:cxn ang="0">
                  <a:pos x="320" y="472"/>
                </a:cxn>
                <a:cxn ang="0">
                  <a:pos x="340" y="522"/>
                </a:cxn>
                <a:cxn ang="0">
                  <a:pos x="340" y="605"/>
                </a:cxn>
                <a:cxn ang="0">
                  <a:pos x="311" y="685"/>
                </a:cxn>
                <a:cxn ang="0">
                  <a:pos x="289" y="723"/>
                </a:cxn>
                <a:cxn ang="0">
                  <a:pos x="295" y="744"/>
                </a:cxn>
                <a:cxn ang="0">
                  <a:pos x="310" y="757"/>
                </a:cxn>
                <a:cxn ang="0">
                  <a:pos x="337" y="766"/>
                </a:cxn>
                <a:cxn ang="0">
                  <a:pos x="359" y="766"/>
                </a:cxn>
                <a:cxn ang="0">
                  <a:pos x="386" y="760"/>
                </a:cxn>
                <a:cxn ang="0">
                  <a:pos x="412" y="734"/>
                </a:cxn>
                <a:cxn ang="0">
                  <a:pos x="430" y="693"/>
                </a:cxn>
                <a:cxn ang="0">
                  <a:pos x="437" y="627"/>
                </a:cxn>
                <a:cxn ang="0">
                  <a:pos x="432" y="487"/>
                </a:cxn>
                <a:cxn ang="0">
                  <a:pos x="429" y="356"/>
                </a:cxn>
                <a:cxn ang="0">
                  <a:pos x="450" y="265"/>
                </a:cxn>
                <a:cxn ang="0">
                  <a:pos x="445" y="144"/>
                </a:cxn>
                <a:cxn ang="0">
                  <a:pos x="402" y="66"/>
                </a:cxn>
                <a:cxn ang="0">
                  <a:pos x="324" y="16"/>
                </a:cxn>
                <a:cxn ang="0">
                  <a:pos x="212" y="13"/>
                </a:cxn>
                <a:cxn ang="0">
                  <a:pos x="107" y="48"/>
                </a:cxn>
                <a:cxn ang="0">
                  <a:pos x="19" y="117"/>
                </a:cxn>
              </a:cxnLst>
              <a:rect l="0" t="0" r="r" b="b"/>
              <a:pathLst>
                <a:path w="460" h="778">
                  <a:moveTo>
                    <a:pt x="19" y="117"/>
                  </a:moveTo>
                  <a:lnTo>
                    <a:pt x="8" y="158"/>
                  </a:lnTo>
                  <a:lnTo>
                    <a:pt x="2" y="190"/>
                  </a:lnTo>
                  <a:lnTo>
                    <a:pt x="0" y="224"/>
                  </a:lnTo>
                  <a:lnTo>
                    <a:pt x="0" y="254"/>
                  </a:lnTo>
                  <a:lnTo>
                    <a:pt x="6" y="297"/>
                  </a:lnTo>
                  <a:lnTo>
                    <a:pt x="16" y="332"/>
                  </a:lnTo>
                  <a:lnTo>
                    <a:pt x="24" y="364"/>
                  </a:lnTo>
                  <a:lnTo>
                    <a:pt x="40" y="401"/>
                  </a:lnTo>
                  <a:lnTo>
                    <a:pt x="62" y="431"/>
                  </a:lnTo>
                  <a:lnTo>
                    <a:pt x="72" y="460"/>
                  </a:lnTo>
                  <a:lnTo>
                    <a:pt x="91" y="495"/>
                  </a:lnTo>
                  <a:lnTo>
                    <a:pt x="99" y="533"/>
                  </a:lnTo>
                  <a:lnTo>
                    <a:pt x="110" y="594"/>
                  </a:lnTo>
                  <a:lnTo>
                    <a:pt x="112" y="656"/>
                  </a:lnTo>
                  <a:lnTo>
                    <a:pt x="115" y="696"/>
                  </a:lnTo>
                  <a:lnTo>
                    <a:pt x="110" y="731"/>
                  </a:lnTo>
                  <a:lnTo>
                    <a:pt x="112" y="763"/>
                  </a:lnTo>
                  <a:lnTo>
                    <a:pt x="126" y="774"/>
                  </a:lnTo>
                  <a:lnTo>
                    <a:pt x="142" y="776"/>
                  </a:lnTo>
                  <a:lnTo>
                    <a:pt x="156" y="777"/>
                  </a:lnTo>
                  <a:lnTo>
                    <a:pt x="172" y="774"/>
                  </a:lnTo>
                  <a:lnTo>
                    <a:pt x="186" y="770"/>
                  </a:lnTo>
                  <a:lnTo>
                    <a:pt x="199" y="763"/>
                  </a:lnTo>
                  <a:lnTo>
                    <a:pt x="215" y="752"/>
                  </a:lnTo>
                  <a:lnTo>
                    <a:pt x="222" y="744"/>
                  </a:lnTo>
                  <a:lnTo>
                    <a:pt x="225" y="734"/>
                  </a:lnTo>
                  <a:lnTo>
                    <a:pt x="215" y="704"/>
                  </a:lnTo>
                  <a:lnTo>
                    <a:pt x="199" y="675"/>
                  </a:lnTo>
                  <a:lnTo>
                    <a:pt x="193" y="618"/>
                  </a:lnTo>
                  <a:lnTo>
                    <a:pt x="196" y="560"/>
                  </a:lnTo>
                  <a:lnTo>
                    <a:pt x="201" y="514"/>
                  </a:lnTo>
                  <a:lnTo>
                    <a:pt x="207" y="497"/>
                  </a:lnTo>
                  <a:lnTo>
                    <a:pt x="215" y="481"/>
                  </a:lnTo>
                  <a:lnTo>
                    <a:pt x="236" y="463"/>
                  </a:lnTo>
                  <a:lnTo>
                    <a:pt x="253" y="457"/>
                  </a:lnTo>
                  <a:lnTo>
                    <a:pt x="272" y="453"/>
                  </a:lnTo>
                  <a:lnTo>
                    <a:pt x="290" y="454"/>
                  </a:lnTo>
                  <a:lnTo>
                    <a:pt x="309" y="461"/>
                  </a:lnTo>
                  <a:lnTo>
                    <a:pt x="320" y="472"/>
                  </a:lnTo>
                  <a:lnTo>
                    <a:pt x="327" y="484"/>
                  </a:lnTo>
                  <a:lnTo>
                    <a:pt x="340" y="522"/>
                  </a:lnTo>
                  <a:lnTo>
                    <a:pt x="348" y="562"/>
                  </a:lnTo>
                  <a:lnTo>
                    <a:pt x="340" y="605"/>
                  </a:lnTo>
                  <a:lnTo>
                    <a:pt x="322" y="648"/>
                  </a:lnTo>
                  <a:lnTo>
                    <a:pt x="311" y="685"/>
                  </a:lnTo>
                  <a:lnTo>
                    <a:pt x="292" y="707"/>
                  </a:lnTo>
                  <a:lnTo>
                    <a:pt x="289" y="723"/>
                  </a:lnTo>
                  <a:lnTo>
                    <a:pt x="290" y="734"/>
                  </a:lnTo>
                  <a:lnTo>
                    <a:pt x="295" y="744"/>
                  </a:lnTo>
                  <a:lnTo>
                    <a:pt x="302" y="751"/>
                  </a:lnTo>
                  <a:lnTo>
                    <a:pt x="310" y="757"/>
                  </a:lnTo>
                  <a:lnTo>
                    <a:pt x="324" y="763"/>
                  </a:lnTo>
                  <a:lnTo>
                    <a:pt x="337" y="766"/>
                  </a:lnTo>
                  <a:lnTo>
                    <a:pt x="349" y="767"/>
                  </a:lnTo>
                  <a:lnTo>
                    <a:pt x="359" y="766"/>
                  </a:lnTo>
                  <a:lnTo>
                    <a:pt x="375" y="763"/>
                  </a:lnTo>
                  <a:lnTo>
                    <a:pt x="386" y="760"/>
                  </a:lnTo>
                  <a:lnTo>
                    <a:pt x="396" y="755"/>
                  </a:lnTo>
                  <a:lnTo>
                    <a:pt x="412" y="734"/>
                  </a:lnTo>
                  <a:lnTo>
                    <a:pt x="425" y="708"/>
                  </a:lnTo>
                  <a:lnTo>
                    <a:pt x="430" y="693"/>
                  </a:lnTo>
                  <a:lnTo>
                    <a:pt x="434" y="677"/>
                  </a:lnTo>
                  <a:lnTo>
                    <a:pt x="437" y="627"/>
                  </a:lnTo>
                  <a:lnTo>
                    <a:pt x="434" y="570"/>
                  </a:lnTo>
                  <a:lnTo>
                    <a:pt x="432" y="487"/>
                  </a:lnTo>
                  <a:lnTo>
                    <a:pt x="429" y="425"/>
                  </a:lnTo>
                  <a:lnTo>
                    <a:pt x="429" y="356"/>
                  </a:lnTo>
                  <a:lnTo>
                    <a:pt x="434" y="315"/>
                  </a:lnTo>
                  <a:lnTo>
                    <a:pt x="450" y="265"/>
                  </a:lnTo>
                  <a:lnTo>
                    <a:pt x="459" y="222"/>
                  </a:lnTo>
                  <a:lnTo>
                    <a:pt x="445" y="144"/>
                  </a:lnTo>
                  <a:lnTo>
                    <a:pt x="429" y="99"/>
                  </a:lnTo>
                  <a:lnTo>
                    <a:pt x="402" y="66"/>
                  </a:lnTo>
                  <a:lnTo>
                    <a:pt x="367" y="37"/>
                  </a:lnTo>
                  <a:lnTo>
                    <a:pt x="324" y="16"/>
                  </a:lnTo>
                  <a:lnTo>
                    <a:pt x="255" y="0"/>
                  </a:lnTo>
                  <a:lnTo>
                    <a:pt x="212" y="13"/>
                  </a:lnTo>
                  <a:lnTo>
                    <a:pt x="155" y="24"/>
                  </a:lnTo>
                  <a:lnTo>
                    <a:pt x="107" y="48"/>
                  </a:lnTo>
                  <a:lnTo>
                    <a:pt x="56" y="80"/>
                  </a:lnTo>
                  <a:lnTo>
                    <a:pt x="19" y="117"/>
                  </a:lnTo>
                </a:path>
              </a:pathLst>
            </a:custGeom>
            <a:solidFill>
              <a:srgbClr val="3B3B3B"/>
            </a:solid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04" name="Freeform 16"/>
            <p:cNvSpPr>
              <a:spLocks/>
            </p:cNvSpPr>
            <p:nvPr/>
          </p:nvSpPr>
          <p:spPr bwMode="auto">
            <a:xfrm>
              <a:off x="4648" y="3151"/>
              <a:ext cx="353" cy="393"/>
            </a:xfrm>
            <a:custGeom>
              <a:avLst/>
              <a:gdLst/>
              <a:ahLst/>
              <a:cxnLst>
                <a:cxn ang="0">
                  <a:pos x="0" y="42"/>
                </a:cxn>
                <a:cxn ang="0">
                  <a:pos x="37" y="65"/>
                </a:cxn>
                <a:cxn ang="0">
                  <a:pos x="79" y="75"/>
                </a:cxn>
                <a:cxn ang="0">
                  <a:pos x="129" y="75"/>
                </a:cxn>
                <a:cxn ang="0">
                  <a:pos x="167" y="91"/>
                </a:cxn>
                <a:cxn ang="0">
                  <a:pos x="185" y="136"/>
                </a:cxn>
                <a:cxn ang="0">
                  <a:pos x="207" y="171"/>
                </a:cxn>
                <a:cxn ang="0">
                  <a:pos x="236" y="210"/>
                </a:cxn>
                <a:cxn ang="0">
                  <a:pos x="251" y="257"/>
                </a:cxn>
                <a:cxn ang="0">
                  <a:pos x="264" y="306"/>
                </a:cxn>
                <a:cxn ang="0">
                  <a:pos x="265" y="337"/>
                </a:cxn>
                <a:cxn ang="0">
                  <a:pos x="256" y="361"/>
                </a:cxn>
                <a:cxn ang="0">
                  <a:pos x="238" y="369"/>
                </a:cxn>
                <a:cxn ang="0">
                  <a:pos x="219" y="360"/>
                </a:cxn>
                <a:cxn ang="0">
                  <a:pos x="209" y="348"/>
                </a:cxn>
                <a:cxn ang="0">
                  <a:pos x="209" y="328"/>
                </a:cxn>
                <a:cxn ang="0">
                  <a:pos x="192" y="302"/>
                </a:cxn>
                <a:cxn ang="0">
                  <a:pos x="181" y="318"/>
                </a:cxn>
                <a:cxn ang="0">
                  <a:pos x="174" y="337"/>
                </a:cxn>
                <a:cxn ang="0">
                  <a:pos x="174" y="365"/>
                </a:cxn>
                <a:cxn ang="0">
                  <a:pos x="181" y="381"/>
                </a:cxn>
                <a:cxn ang="0">
                  <a:pos x="195" y="392"/>
                </a:cxn>
                <a:cxn ang="0">
                  <a:pos x="214" y="375"/>
                </a:cxn>
                <a:cxn ang="0">
                  <a:pos x="257" y="372"/>
                </a:cxn>
                <a:cxn ang="0">
                  <a:pos x="296" y="374"/>
                </a:cxn>
                <a:cxn ang="0">
                  <a:pos x="312" y="392"/>
                </a:cxn>
                <a:cxn ang="0">
                  <a:pos x="336" y="366"/>
                </a:cxn>
                <a:cxn ang="0">
                  <a:pos x="347" y="332"/>
                </a:cxn>
                <a:cxn ang="0">
                  <a:pos x="349" y="259"/>
                </a:cxn>
                <a:cxn ang="0">
                  <a:pos x="336" y="195"/>
                </a:cxn>
                <a:cxn ang="0">
                  <a:pos x="330" y="164"/>
                </a:cxn>
                <a:cxn ang="0">
                  <a:pos x="322" y="120"/>
                </a:cxn>
                <a:cxn ang="0">
                  <a:pos x="318" y="69"/>
                </a:cxn>
                <a:cxn ang="0">
                  <a:pos x="328" y="30"/>
                </a:cxn>
                <a:cxn ang="0">
                  <a:pos x="336" y="4"/>
                </a:cxn>
              </a:cxnLst>
              <a:rect l="0" t="0" r="r" b="b"/>
              <a:pathLst>
                <a:path w="353" h="393">
                  <a:moveTo>
                    <a:pt x="13" y="0"/>
                  </a:moveTo>
                  <a:lnTo>
                    <a:pt x="0" y="42"/>
                  </a:lnTo>
                  <a:lnTo>
                    <a:pt x="13" y="57"/>
                  </a:lnTo>
                  <a:lnTo>
                    <a:pt x="37" y="65"/>
                  </a:lnTo>
                  <a:lnTo>
                    <a:pt x="57" y="71"/>
                  </a:lnTo>
                  <a:lnTo>
                    <a:pt x="79" y="75"/>
                  </a:lnTo>
                  <a:lnTo>
                    <a:pt x="104" y="76"/>
                  </a:lnTo>
                  <a:lnTo>
                    <a:pt x="129" y="75"/>
                  </a:lnTo>
                  <a:lnTo>
                    <a:pt x="159" y="71"/>
                  </a:lnTo>
                  <a:lnTo>
                    <a:pt x="167" y="91"/>
                  </a:lnTo>
                  <a:lnTo>
                    <a:pt x="176" y="115"/>
                  </a:lnTo>
                  <a:lnTo>
                    <a:pt x="185" y="136"/>
                  </a:lnTo>
                  <a:lnTo>
                    <a:pt x="195" y="155"/>
                  </a:lnTo>
                  <a:lnTo>
                    <a:pt x="207" y="171"/>
                  </a:lnTo>
                  <a:lnTo>
                    <a:pt x="227" y="195"/>
                  </a:lnTo>
                  <a:lnTo>
                    <a:pt x="236" y="210"/>
                  </a:lnTo>
                  <a:lnTo>
                    <a:pt x="243" y="231"/>
                  </a:lnTo>
                  <a:lnTo>
                    <a:pt x="251" y="257"/>
                  </a:lnTo>
                  <a:lnTo>
                    <a:pt x="259" y="281"/>
                  </a:lnTo>
                  <a:lnTo>
                    <a:pt x="264" y="306"/>
                  </a:lnTo>
                  <a:lnTo>
                    <a:pt x="265" y="321"/>
                  </a:lnTo>
                  <a:lnTo>
                    <a:pt x="265" y="337"/>
                  </a:lnTo>
                  <a:lnTo>
                    <a:pt x="263" y="350"/>
                  </a:lnTo>
                  <a:lnTo>
                    <a:pt x="256" y="361"/>
                  </a:lnTo>
                  <a:lnTo>
                    <a:pt x="248" y="368"/>
                  </a:lnTo>
                  <a:lnTo>
                    <a:pt x="238" y="369"/>
                  </a:lnTo>
                  <a:lnTo>
                    <a:pt x="227" y="365"/>
                  </a:lnTo>
                  <a:lnTo>
                    <a:pt x="219" y="360"/>
                  </a:lnTo>
                  <a:lnTo>
                    <a:pt x="214" y="355"/>
                  </a:lnTo>
                  <a:lnTo>
                    <a:pt x="209" y="348"/>
                  </a:lnTo>
                  <a:lnTo>
                    <a:pt x="208" y="338"/>
                  </a:lnTo>
                  <a:lnTo>
                    <a:pt x="209" y="328"/>
                  </a:lnTo>
                  <a:lnTo>
                    <a:pt x="212" y="320"/>
                  </a:lnTo>
                  <a:lnTo>
                    <a:pt x="192" y="302"/>
                  </a:lnTo>
                  <a:lnTo>
                    <a:pt x="185" y="310"/>
                  </a:lnTo>
                  <a:lnTo>
                    <a:pt x="181" y="318"/>
                  </a:lnTo>
                  <a:lnTo>
                    <a:pt x="177" y="326"/>
                  </a:lnTo>
                  <a:lnTo>
                    <a:pt x="174" y="337"/>
                  </a:lnTo>
                  <a:lnTo>
                    <a:pt x="172" y="350"/>
                  </a:lnTo>
                  <a:lnTo>
                    <a:pt x="174" y="365"/>
                  </a:lnTo>
                  <a:lnTo>
                    <a:pt x="176" y="372"/>
                  </a:lnTo>
                  <a:lnTo>
                    <a:pt x="181" y="381"/>
                  </a:lnTo>
                  <a:lnTo>
                    <a:pt x="189" y="388"/>
                  </a:lnTo>
                  <a:lnTo>
                    <a:pt x="195" y="392"/>
                  </a:lnTo>
                  <a:lnTo>
                    <a:pt x="201" y="384"/>
                  </a:lnTo>
                  <a:lnTo>
                    <a:pt x="214" y="375"/>
                  </a:lnTo>
                  <a:lnTo>
                    <a:pt x="232" y="372"/>
                  </a:lnTo>
                  <a:lnTo>
                    <a:pt x="257" y="372"/>
                  </a:lnTo>
                  <a:lnTo>
                    <a:pt x="276" y="371"/>
                  </a:lnTo>
                  <a:lnTo>
                    <a:pt x="296" y="374"/>
                  </a:lnTo>
                  <a:lnTo>
                    <a:pt x="305" y="381"/>
                  </a:lnTo>
                  <a:lnTo>
                    <a:pt x="312" y="392"/>
                  </a:lnTo>
                  <a:lnTo>
                    <a:pt x="329" y="378"/>
                  </a:lnTo>
                  <a:lnTo>
                    <a:pt x="336" y="366"/>
                  </a:lnTo>
                  <a:lnTo>
                    <a:pt x="344" y="349"/>
                  </a:lnTo>
                  <a:lnTo>
                    <a:pt x="347" y="332"/>
                  </a:lnTo>
                  <a:lnTo>
                    <a:pt x="352" y="297"/>
                  </a:lnTo>
                  <a:lnTo>
                    <a:pt x="349" y="259"/>
                  </a:lnTo>
                  <a:lnTo>
                    <a:pt x="344" y="226"/>
                  </a:lnTo>
                  <a:lnTo>
                    <a:pt x="336" y="195"/>
                  </a:lnTo>
                  <a:lnTo>
                    <a:pt x="333" y="179"/>
                  </a:lnTo>
                  <a:lnTo>
                    <a:pt x="330" y="164"/>
                  </a:lnTo>
                  <a:lnTo>
                    <a:pt x="326" y="146"/>
                  </a:lnTo>
                  <a:lnTo>
                    <a:pt x="322" y="120"/>
                  </a:lnTo>
                  <a:lnTo>
                    <a:pt x="320" y="95"/>
                  </a:lnTo>
                  <a:lnTo>
                    <a:pt x="318" y="69"/>
                  </a:lnTo>
                  <a:lnTo>
                    <a:pt x="320" y="48"/>
                  </a:lnTo>
                  <a:lnTo>
                    <a:pt x="328" y="30"/>
                  </a:lnTo>
                  <a:lnTo>
                    <a:pt x="338" y="20"/>
                  </a:lnTo>
                  <a:lnTo>
                    <a:pt x="336" y="4"/>
                  </a:lnTo>
                  <a:lnTo>
                    <a:pt x="13" y="0"/>
                  </a:lnTo>
                </a:path>
              </a:pathLst>
            </a:custGeom>
            <a:solidFill>
              <a:srgbClr val="7F7F7F"/>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05" name="Freeform 17"/>
            <p:cNvSpPr>
              <a:spLocks/>
            </p:cNvSpPr>
            <p:nvPr/>
          </p:nvSpPr>
          <p:spPr bwMode="auto">
            <a:xfrm>
              <a:off x="4413" y="2783"/>
              <a:ext cx="895" cy="768"/>
            </a:xfrm>
            <a:custGeom>
              <a:avLst/>
              <a:gdLst/>
              <a:ahLst/>
              <a:cxnLst>
                <a:cxn ang="0">
                  <a:pos x="307" y="15"/>
                </a:cxn>
                <a:cxn ang="0">
                  <a:pos x="243" y="23"/>
                </a:cxn>
                <a:cxn ang="0">
                  <a:pos x="175" y="42"/>
                </a:cxn>
                <a:cxn ang="0">
                  <a:pos x="88" y="77"/>
                </a:cxn>
                <a:cxn ang="0">
                  <a:pos x="34" y="129"/>
                </a:cxn>
                <a:cxn ang="0">
                  <a:pos x="5" y="188"/>
                </a:cxn>
                <a:cxn ang="0">
                  <a:pos x="2" y="259"/>
                </a:cxn>
                <a:cxn ang="0">
                  <a:pos x="26" y="314"/>
                </a:cxn>
                <a:cxn ang="0">
                  <a:pos x="93" y="333"/>
                </a:cxn>
                <a:cxn ang="0">
                  <a:pos x="229" y="400"/>
                </a:cxn>
                <a:cxn ang="0">
                  <a:pos x="300" y="425"/>
                </a:cxn>
                <a:cxn ang="0">
                  <a:pos x="372" y="429"/>
                </a:cxn>
                <a:cxn ang="0">
                  <a:pos x="419" y="469"/>
                </a:cxn>
                <a:cxn ang="0">
                  <a:pos x="450" y="526"/>
                </a:cxn>
                <a:cxn ang="0">
                  <a:pos x="486" y="586"/>
                </a:cxn>
                <a:cxn ang="0">
                  <a:pos x="507" y="661"/>
                </a:cxn>
                <a:cxn ang="0">
                  <a:pos x="506" y="705"/>
                </a:cxn>
                <a:cxn ang="0">
                  <a:pos x="481" y="724"/>
                </a:cxn>
                <a:cxn ang="0">
                  <a:pos x="457" y="710"/>
                </a:cxn>
                <a:cxn ang="0">
                  <a:pos x="452" y="683"/>
                </a:cxn>
                <a:cxn ang="0">
                  <a:pos x="428" y="665"/>
                </a:cxn>
                <a:cxn ang="0">
                  <a:pos x="417" y="692"/>
                </a:cxn>
                <a:cxn ang="0">
                  <a:pos x="419" y="727"/>
                </a:cxn>
                <a:cxn ang="0">
                  <a:pos x="441" y="750"/>
                </a:cxn>
                <a:cxn ang="0">
                  <a:pos x="491" y="767"/>
                </a:cxn>
                <a:cxn ang="0">
                  <a:pos x="539" y="758"/>
                </a:cxn>
                <a:cxn ang="0">
                  <a:pos x="572" y="733"/>
                </a:cxn>
                <a:cxn ang="0">
                  <a:pos x="590" y="686"/>
                </a:cxn>
                <a:cxn ang="0">
                  <a:pos x="587" y="580"/>
                </a:cxn>
                <a:cxn ang="0">
                  <a:pos x="573" y="519"/>
                </a:cxn>
                <a:cxn ang="0">
                  <a:pos x="563" y="449"/>
                </a:cxn>
                <a:cxn ang="0">
                  <a:pos x="568" y="393"/>
                </a:cxn>
                <a:cxn ang="0">
                  <a:pos x="620" y="394"/>
                </a:cxn>
                <a:cxn ang="0">
                  <a:pos x="694" y="402"/>
                </a:cxn>
                <a:cxn ang="0">
                  <a:pos x="740" y="360"/>
                </a:cxn>
                <a:cxn ang="0">
                  <a:pos x="781" y="323"/>
                </a:cxn>
                <a:cxn ang="0">
                  <a:pos x="826" y="286"/>
                </a:cxn>
                <a:cxn ang="0">
                  <a:pos x="863" y="257"/>
                </a:cxn>
                <a:cxn ang="0">
                  <a:pos x="886" y="230"/>
                </a:cxn>
                <a:cxn ang="0">
                  <a:pos x="894" y="191"/>
                </a:cxn>
                <a:cxn ang="0">
                  <a:pos x="884" y="145"/>
                </a:cxn>
                <a:cxn ang="0">
                  <a:pos x="860" y="107"/>
                </a:cxn>
                <a:cxn ang="0">
                  <a:pos x="822" y="63"/>
                </a:cxn>
                <a:cxn ang="0">
                  <a:pos x="767" y="27"/>
                </a:cxn>
                <a:cxn ang="0">
                  <a:pos x="709" y="7"/>
                </a:cxn>
                <a:cxn ang="0">
                  <a:pos x="628" y="1"/>
                </a:cxn>
                <a:cxn ang="0">
                  <a:pos x="573" y="5"/>
                </a:cxn>
                <a:cxn ang="0">
                  <a:pos x="543" y="17"/>
                </a:cxn>
                <a:cxn ang="0">
                  <a:pos x="493" y="9"/>
                </a:cxn>
                <a:cxn ang="0">
                  <a:pos x="437" y="8"/>
                </a:cxn>
                <a:cxn ang="0">
                  <a:pos x="377" y="24"/>
                </a:cxn>
              </a:cxnLst>
              <a:rect l="0" t="0" r="r" b="b"/>
              <a:pathLst>
                <a:path w="895" h="768">
                  <a:moveTo>
                    <a:pt x="354" y="32"/>
                  </a:moveTo>
                  <a:lnTo>
                    <a:pt x="323" y="18"/>
                  </a:lnTo>
                  <a:lnTo>
                    <a:pt x="307" y="15"/>
                  </a:lnTo>
                  <a:lnTo>
                    <a:pt x="290" y="16"/>
                  </a:lnTo>
                  <a:lnTo>
                    <a:pt x="263" y="19"/>
                  </a:lnTo>
                  <a:lnTo>
                    <a:pt x="243" y="23"/>
                  </a:lnTo>
                  <a:lnTo>
                    <a:pt x="211" y="30"/>
                  </a:lnTo>
                  <a:lnTo>
                    <a:pt x="191" y="36"/>
                  </a:lnTo>
                  <a:lnTo>
                    <a:pt x="175" y="42"/>
                  </a:lnTo>
                  <a:lnTo>
                    <a:pt x="148" y="51"/>
                  </a:lnTo>
                  <a:lnTo>
                    <a:pt x="111" y="65"/>
                  </a:lnTo>
                  <a:lnTo>
                    <a:pt x="88" y="77"/>
                  </a:lnTo>
                  <a:lnTo>
                    <a:pt x="72" y="89"/>
                  </a:lnTo>
                  <a:lnTo>
                    <a:pt x="52" y="109"/>
                  </a:lnTo>
                  <a:lnTo>
                    <a:pt x="34" y="129"/>
                  </a:lnTo>
                  <a:lnTo>
                    <a:pt x="18" y="153"/>
                  </a:lnTo>
                  <a:lnTo>
                    <a:pt x="12" y="169"/>
                  </a:lnTo>
                  <a:lnTo>
                    <a:pt x="5" y="188"/>
                  </a:lnTo>
                  <a:lnTo>
                    <a:pt x="0" y="213"/>
                  </a:lnTo>
                  <a:lnTo>
                    <a:pt x="0" y="236"/>
                  </a:lnTo>
                  <a:lnTo>
                    <a:pt x="2" y="259"/>
                  </a:lnTo>
                  <a:lnTo>
                    <a:pt x="8" y="278"/>
                  </a:lnTo>
                  <a:lnTo>
                    <a:pt x="16" y="297"/>
                  </a:lnTo>
                  <a:lnTo>
                    <a:pt x="26" y="314"/>
                  </a:lnTo>
                  <a:lnTo>
                    <a:pt x="48" y="318"/>
                  </a:lnTo>
                  <a:lnTo>
                    <a:pt x="73" y="325"/>
                  </a:lnTo>
                  <a:lnTo>
                    <a:pt x="93" y="333"/>
                  </a:lnTo>
                  <a:lnTo>
                    <a:pt x="127" y="346"/>
                  </a:lnTo>
                  <a:lnTo>
                    <a:pt x="177" y="373"/>
                  </a:lnTo>
                  <a:lnTo>
                    <a:pt x="229" y="400"/>
                  </a:lnTo>
                  <a:lnTo>
                    <a:pt x="256" y="412"/>
                  </a:lnTo>
                  <a:lnTo>
                    <a:pt x="280" y="420"/>
                  </a:lnTo>
                  <a:lnTo>
                    <a:pt x="300" y="425"/>
                  </a:lnTo>
                  <a:lnTo>
                    <a:pt x="322" y="429"/>
                  </a:lnTo>
                  <a:lnTo>
                    <a:pt x="346" y="431"/>
                  </a:lnTo>
                  <a:lnTo>
                    <a:pt x="372" y="429"/>
                  </a:lnTo>
                  <a:lnTo>
                    <a:pt x="402" y="425"/>
                  </a:lnTo>
                  <a:lnTo>
                    <a:pt x="410" y="445"/>
                  </a:lnTo>
                  <a:lnTo>
                    <a:pt x="419" y="469"/>
                  </a:lnTo>
                  <a:lnTo>
                    <a:pt x="428" y="491"/>
                  </a:lnTo>
                  <a:lnTo>
                    <a:pt x="438" y="509"/>
                  </a:lnTo>
                  <a:lnTo>
                    <a:pt x="450" y="526"/>
                  </a:lnTo>
                  <a:lnTo>
                    <a:pt x="470" y="550"/>
                  </a:lnTo>
                  <a:lnTo>
                    <a:pt x="479" y="564"/>
                  </a:lnTo>
                  <a:lnTo>
                    <a:pt x="486" y="586"/>
                  </a:lnTo>
                  <a:lnTo>
                    <a:pt x="494" y="611"/>
                  </a:lnTo>
                  <a:lnTo>
                    <a:pt x="502" y="635"/>
                  </a:lnTo>
                  <a:lnTo>
                    <a:pt x="507" y="661"/>
                  </a:lnTo>
                  <a:lnTo>
                    <a:pt x="508" y="675"/>
                  </a:lnTo>
                  <a:lnTo>
                    <a:pt x="508" y="692"/>
                  </a:lnTo>
                  <a:lnTo>
                    <a:pt x="506" y="705"/>
                  </a:lnTo>
                  <a:lnTo>
                    <a:pt x="499" y="716"/>
                  </a:lnTo>
                  <a:lnTo>
                    <a:pt x="491" y="722"/>
                  </a:lnTo>
                  <a:lnTo>
                    <a:pt x="481" y="724"/>
                  </a:lnTo>
                  <a:lnTo>
                    <a:pt x="470" y="720"/>
                  </a:lnTo>
                  <a:lnTo>
                    <a:pt x="462" y="715"/>
                  </a:lnTo>
                  <a:lnTo>
                    <a:pt x="457" y="710"/>
                  </a:lnTo>
                  <a:lnTo>
                    <a:pt x="452" y="702"/>
                  </a:lnTo>
                  <a:lnTo>
                    <a:pt x="451" y="693"/>
                  </a:lnTo>
                  <a:lnTo>
                    <a:pt x="452" y="683"/>
                  </a:lnTo>
                  <a:lnTo>
                    <a:pt x="455" y="674"/>
                  </a:lnTo>
                  <a:lnTo>
                    <a:pt x="434" y="657"/>
                  </a:lnTo>
                  <a:lnTo>
                    <a:pt x="428" y="665"/>
                  </a:lnTo>
                  <a:lnTo>
                    <a:pt x="424" y="673"/>
                  </a:lnTo>
                  <a:lnTo>
                    <a:pt x="420" y="680"/>
                  </a:lnTo>
                  <a:lnTo>
                    <a:pt x="417" y="692"/>
                  </a:lnTo>
                  <a:lnTo>
                    <a:pt x="415" y="705"/>
                  </a:lnTo>
                  <a:lnTo>
                    <a:pt x="417" y="720"/>
                  </a:lnTo>
                  <a:lnTo>
                    <a:pt x="419" y="727"/>
                  </a:lnTo>
                  <a:lnTo>
                    <a:pt x="424" y="735"/>
                  </a:lnTo>
                  <a:lnTo>
                    <a:pt x="432" y="743"/>
                  </a:lnTo>
                  <a:lnTo>
                    <a:pt x="441" y="750"/>
                  </a:lnTo>
                  <a:lnTo>
                    <a:pt x="456" y="759"/>
                  </a:lnTo>
                  <a:lnTo>
                    <a:pt x="471" y="765"/>
                  </a:lnTo>
                  <a:lnTo>
                    <a:pt x="491" y="767"/>
                  </a:lnTo>
                  <a:lnTo>
                    <a:pt x="505" y="766"/>
                  </a:lnTo>
                  <a:lnTo>
                    <a:pt x="523" y="763"/>
                  </a:lnTo>
                  <a:lnTo>
                    <a:pt x="539" y="758"/>
                  </a:lnTo>
                  <a:lnTo>
                    <a:pt x="552" y="753"/>
                  </a:lnTo>
                  <a:lnTo>
                    <a:pt x="563" y="744"/>
                  </a:lnTo>
                  <a:lnTo>
                    <a:pt x="572" y="733"/>
                  </a:lnTo>
                  <a:lnTo>
                    <a:pt x="579" y="721"/>
                  </a:lnTo>
                  <a:lnTo>
                    <a:pt x="587" y="703"/>
                  </a:lnTo>
                  <a:lnTo>
                    <a:pt x="590" y="686"/>
                  </a:lnTo>
                  <a:lnTo>
                    <a:pt x="595" y="651"/>
                  </a:lnTo>
                  <a:lnTo>
                    <a:pt x="592" y="614"/>
                  </a:lnTo>
                  <a:lnTo>
                    <a:pt x="587" y="580"/>
                  </a:lnTo>
                  <a:lnTo>
                    <a:pt x="579" y="550"/>
                  </a:lnTo>
                  <a:lnTo>
                    <a:pt x="576" y="534"/>
                  </a:lnTo>
                  <a:lnTo>
                    <a:pt x="573" y="519"/>
                  </a:lnTo>
                  <a:lnTo>
                    <a:pt x="569" y="500"/>
                  </a:lnTo>
                  <a:lnTo>
                    <a:pt x="565" y="475"/>
                  </a:lnTo>
                  <a:lnTo>
                    <a:pt x="563" y="449"/>
                  </a:lnTo>
                  <a:lnTo>
                    <a:pt x="561" y="424"/>
                  </a:lnTo>
                  <a:lnTo>
                    <a:pt x="563" y="402"/>
                  </a:lnTo>
                  <a:lnTo>
                    <a:pt x="568" y="393"/>
                  </a:lnTo>
                  <a:lnTo>
                    <a:pt x="581" y="374"/>
                  </a:lnTo>
                  <a:lnTo>
                    <a:pt x="579" y="358"/>
                  </a:lnTo>
                  <a:lnTo>
                    <a:pt x="620" y="394"/>
                  </a:lnTo>
                  <a:lnTo>
                    <a:pt x="665" y="425"/>
                  </a:lnTo>
                  <a:lnTo>
                    <a:pt x="684" y="411"/>
                  </a:lnTo>
                  <a:lnTo>
                    <a:pt x="694" y="402"/>
                  </a:lnTo>
                  <a:lnTo>
                    <a:pt x="709" y="389"/>
                  </a:lnTo>
                  <a:lnTo>
                    <a:pt x="724" y="374"/>
                  </a:lnTo>
                  <a:lnTo>
                    <a:pt x="740" y="360"/>
                  </a:lnTo>
                  <a:lnTo>
                    <a:pt x="752" y="350"/>
                  </a:lnTo>
                  <a:lnTo>
                    <a:pt x="766" y="336"/>
                  </a:lnTo>
                  <a:lnTo>
                    <a:pt x="781" y="323"/>
                  </a:lnTo>
                  <a:lnTo>
                    <a:pt x="798" y="310"/>
                  </a:lnTo>
                  <a:lnTo>
                    <a:pt x="812" y="298"/>
                  </a:lnTo>
                  <a:lnTo>
                    <a:pt x="826" y="286"/>
                  </a:lnTo>
                  <a:lnTo>
                    <a:pt x="838" y="276"/>
                  </a:lnTo>
                  <a:lnTo>
                    <a:pt x="853" y="265"/>
                  </a:lnTo>
                  <a:lnTo>
                    <a:pt x="863" y="257"/>
                  </a:lnTo>
                  <a:lnTo>
                    <a:pt x="870" y="250"/>
                  </a:lnTo>
                  <a:lnTo>
                    <a:pt x="878" y="242"/>
                  </a:lnTo>
                  <a:lnTo>
                    <a:pt x="886" y="230"/>
                  </a:lnTo>
                  <a:lnTo>
                    <a:pt x="890" y="217"/>
                  </a:lnTo>
                  <a:lnTo>
                    <a:pt x="892" y="206"/>
                  </a:lnTo>
                  <a:lnTo>
                    <a:pt x="894" y="191"/>
                  </a:lnTo>
                  <a:lnTo>
                    <a:pt x="892" y="172"/>
                  </a:lnTo>
                  <a:lnTo>
                    <a:pt x="887" y="156"/>
                  </a:lnTo>
                  <a:lnTo>
                    <a:pt x="884" y="145"/>
                  </a:lnTo>
                  <a:lnTo>
                    <a:pt x="878" y="136"/>
                  </a:lnTo>
                  <a:lnTo>
                    <a:pt x="869" y="118"/>
                  </a:lnTo>
                  <a:lnTo>
                    <a:pt x="860" y="107"/>
                  </a:lnTo>
                  <a:lnTo>
                    <a:pt x="845" y="89"/>
                  </a:lnTo>
                  <a:lnTo>
                    <a:pt x="835" y="77"/>
                  </a:lnTo>
                  <a:lnTo>
                    <a:pt x="822" y="63"/>
                  </a:lnTo>
                  <a:lnTo>
                    <a:pt x="808" y="52"/>
                  </a:lnTo>
                  <a:lnTo>
                    <a:pt x="789" y="38"/>
                  </a:lnTo>
                  <a:lnTo>
                    <a:pt x="767" y="27"/>
                  </a:lnTo>
                  <a:lnTo>
                    <a:pt x="749" y="20"/>
                  </a:lnTo>
                  <a:lnTo>
                    <a:pt x="727" y="12"/>
                  </a:lnTo>
                  <a:lnTo>
                    <a:pt x="709" y="7"/>
                  </a:lnTo>
                  <a:lnTo>
                    <a:pt x="684" y="2"/>
                  </a:lnTo>
                  <a:lnTo>
                    <a:pt x="653" y="0"/>
                  </a:lnTo>
                  <a:lnTo>
                    <a:pt x="628" y="1"/>
                  </a:lnTo>
                  <a:lnTo>
                    <a:pt x="605" y="1"/>
                  </a:lnTo>
                  <a:lnTo>
                    <a:pt x="590" y="3"/>
                  </a:lnTo>
                  <a:lnTo>
                    <a:pt x="573" y="5"/>
                  </a:lnTo>
                  <a:lnTo>
                    <a:pt x="557" y="9"/>
                  </a:lnTo>
                  <a:lnTo>
                    <a:pt x="548" y="13"/>
                  </a:lnTo>
                  <a:lnTo>
                    <a:pt x="543" y="17"/>
                  </a:lnTo>
                  <a:lnTo>
                    <a:pt x="531" y="14"/>
                  </a:lnTo>
                  <a:lnTo>
                    <a:pt x="511" y="11"/>
                  </a:lnTo>
                  <a:lnTo>
                    <a:pt x="493" y="9"/>
                  </a:lnTo>
                  <a:lnTo>
                    <a:pt x="473" y="7"/>
                  </a:lnTo>
                  <a:lnTo>
                    <a:pt x="454" y="7"/>
                  </a:lnTo>
                  <a:lnTo>
                    <a:pt x="437" y="8"/>
                  </a:lnTo>
                  <a:lnTo>
                    <a:pt x="418" y="11"/>
                  </a:lnTo>
                  <a:lnTo>
                    <a:pt x="400" y="16"/>
                  </a:lnTo>
                  <a:lnTo>
                    <a:pt x="377" y="24"/>
                  </a:lnTo>
                  <a:lnTo>
                    <a:pt x="354" y="32"/>
                  </a:lnTo>
                </a:path>
              </a:pathLst>
            </a:custGeom>
            <a:solidFill>
              <a:srgbClr val="3B3B3B"/>
            </a:solid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06" name="Freeform 18"/>
            <p:cNvSpPr>
              <a:spLocks/>
            </p:cNvSpPr>
            <p:nvPr/>
          </p:nvSpPr>
          <p:spPr bwMode="auto">
            <a:xfrm>
              <a:off x="4834" y="3229"/>
              <a:ext cx="129" cy="20"/>
            </a:xfrm>
            <a:custGeom>
              <a:avLst/>
              <a:gdLst/>
              <a:ahLst/>
              <a:cxnLst>
                <a:cxn ang="0">
                  <a:pos x="0" y="0"/>
                </a:cxn>
                <a:cxn ang="0">
                  <a:pos x="12" y="5"/>
                </a:cxn>
                <a:cxn ang="0">
                  <a:pos x="24" y="10"/>
                </a:cxn>
                <a:cxn ang="0">
                  <a:pos x="33" y="13"/>
                </a:cxn>
                <a:cxn ang="0">
                  <a:pos x="47" y="16"/>
                </a:cxn>
                <a:cxn ang="0">
                  <a:pos x="62" y="18"/>
                </a:cxn>
                <a:cxn ang="0">
                  <a:pos x="75" y="19"/>
                </a:cxn>
                <a:cxn ang="0">
                  <a:pos x="90" y="19"/>
                </a:cxn>
                <a:cxn ang="0">
                  <a:pos x="105" y="16"/>
                </a:cxn>
                <a:cxn ang="0">
                  <a:pos x="115" y="11"/>
                </a:cxn>
                <a:cxn ang="0">
                  <a:pos x="125" y="5"/>
                </a:cxn>
                <a:cxn ang="0">
                  <a:pos x="128" y="2"/>
                </a:cxn>
              </a:cxnLst>
              <a:rect l="0" t="0" r="r" b="b"/>
              <a:pathLst>
                <a:path w="129" h="20">
                  <a:moveTo>
                    <a:pt x="0" y="0"/>
                  </a:moveTo>
                  <a:lnTo>
                    <a:pt x="12" y="5"/>
                  </a:lnTo>
                  <a:lnTo>
                    <a:pt x="24" y="10"/>
                  </a:lnTo>
                  <a:lnTo>
                    <a:pt x="33" y="13"/>
                  </a:lnTo>
                  <a:lnTo>
                    <a:pt x="47" y="16"/>
                  </a:lnTo>
                  <a:lnTo>
                    <a:pt x="62" y="18"/>
                  </a:lnTo>
                  <a:lnTo>
                    <a:pt x="75" y="19"/>
                  </a:lnTo>
                  <a:lnTo>
                    <a:pt x="90" y="19"/>
                  </a:lnTo>
                  <a:lnTo>
                    <a:pt x="105" y="16"/>
                  </a:lnTo>
                  <a:lnTo>
                    <a:pt x="115" y="11"/>
                  </a:lnTo>
                  <a:lnTo>
                    <a:pt x="125" y="5"/>
                  </a:lnTo>
                  <a:lnTo>
                    <a:pt x="128" y="2"/>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07" name="Freeform 19"/>
            <p:cNvSpPr>
              <a:spLocks/>
            </p:cNvSpPr>
            <p:nvPr/>
          </p:nvSpPr>
          <p:spPr bwMode="auto">
            <a:xfrm>
              <a:off x="4835" y="3216"/>
              <a:ext cx="130" cy="17"/>
            </a:xfrm>
            <a:custGeom>
              <a:avLst/>
              <a:gdLst/>
              <a:ahLst/>
              <a:cxnLst>
                <a:cxn ang="0">
                  <a:pos x="0" y="4"/>
                </a:cxn>
                <a:cxn ang="0">
                  <a:pos x="13" y="9"/>
                </a:cxn>
                <a:cxn ang="0">
                  <a:pos x="29" y="11"/>
                </a:cxn>
                <a:cxn ang="0">
                  <a:pos x="41" y="13"/>
                </a:cxn>
                <a:cxn ang="0">
                  <a:pos x="54" y="14"/>
                </a:cxn>
                <a:cxn ang="0">
                  <a:pos x="72" y="16"/>
                </a:cxn>
                <a:cxn ang="0">
                  <a:pos x="86" y="14"/>
                </a:cxn>
                <a:cxn ang="0">
                  <a:pos x="100" y="12"/>
                </a:cxn>
                <a:cxn ang="0">
                  <a:pos x="113" y="9"/>
                </a:cxn>
                <a:cxn ang="0">
                  <a:pos x="124" y="4"/>
                </a:cxn>
                <a:cxn ang="0">
                  <a:pos x="129" y="0"/>
                </a:cxn>
              </a:cxnLst>
              <a:rect l="0" t="0" r="r" b="b"/>
              <a:pathLst>
                <a:path w="130" h="17">
                  <a:moveTo>
                    <a:pt x="0" y="4"/>
                  </a:moveTo>
                  <a:lnTo>
                    <a:pt x="13" y="9"/>
                  </a:lnTo>
                  <a:lnTo>
                    <a:pt x="29" y="11"/>
                  </a:lnTo>
                  <a:lnTo>
                    <a:pt x="41" y="13"/>
                  </a:lnTo>
                  <a:lnTo>
                    <a:pt x="54" y="14"/>
                  </a:lnTo>
                  <a:lnTo>
                    <a:pt x="72" y="16"/>
                  </a:lnTo>
                  <a:lnTo>
                    <a:pt x="86" y="14"/>
                  </a:lnTo>
                  <a:lnTo>
                    <a:pt x="100" y="12"/>
                  </a:lnTo>
                  <a:lnTo>
                    <a:pt x="113" y="9"/>
                  </a:lnTo>
                  <a:lnTo>
                    <a:pt x="124" y="4"/>
                  </a:lnTo>
                  <a:lnTo>
                    <a:pt x="129" y="0"/>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08" name="Freeform 20"/>
            <p:cNvSpPr>
              <a:spLocks/>
            </p:cNvSpPr>
            <p:nvPr/>
          </p:nvSpPr>
          <p:spPr bwMode="auto">
            <a:xfrm>
              <a:off x="4848" y="3163"/>
              <a:ext cx="119" cy="17"/>
            </a:xfrm>
            <a:custGeom>
              <a:avLst/>
              <a:gdLst/>
              <a:ahLst/>
              <a:cxnLst>
                <a:cxn ang="0">
                  <a:pos x="0" y="16"/>
                </a:cxn>
                <a:cxn ang="0">
                  <a:pos x="14" y="8"/>
                </a:cxn>
                <a:cxn ang="0">
                  <a:pos x="27" y="4"/>
                </a:cxn>
                <a:cxn ang="0">
                  <a:pos x="42" y="0"/>
                </a:cxn>
                <a:cxn ang="0">
                  <a:pos x="60" y="0"/>
                </a:cxn>
                <a:cxn ang="0">
                  <a:pos x="73" y="0"/>
                </a:cxn>
                <a:cxn ang="0">
                  <a:pos x="91" y="0"/>
                </a:cxn>
                <a:cxn ang="0">
                  <a:pos x="106" y="2"/>
                </a:cxn>
                <a:cxn ang="0">
                  <a:pos x="118" y="8"/>
                </a:cxn>
              </a:cxnLst>
              <a:rect l="0" t="0" r="r" b="b"/>
              <a:pathLst>
                <a:path w="119" h="17">
                  <a:moveTo>
                    <a:pt x="0" y="16"/>
                  </a:moveTo>
                  <a:lnTo>
                    <a:pt x="14" y="8"/>
                  </a:lnTo>
                  <a:lnTo>
                    <a:pt x="27" y="4"/>
                  </a:lnTo>
                  <a:lnTo>
                    <a:pt x="42" y="0"/>
                  </a:lnTo>
                  <a:lnTo>
                    <a:pt x="60" y="0"/>
                  </a:lnTo>
                  <a:lnTo>
                    <a:pt x="73" y="0"/>
                  </a:lnTo>
                  <a:lnTo>
                    <a:pt x="91" y="0"/>
                  </a:lnTo>
                  <a:lnTo>
                    <a:pt x="106" y="2"/>
                  </a:lnTo>
                  <a:lnTo>
                    <a:pt x="118" y="8"/>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09" name="Freeform 21"/>
            <p:cNvSpPr>
              <a:spLocks/>
            </p:cNvSpPr>
            <p:nvPr/>
          </p:nvSpPr>
          <p:spPr bwMode="auto">
            <a:xfrm>
              <a:off x="4822" y="3111"/>
              <a:ext cx="147" cy="17"/>
            </a:xfrm>
            <a:custGeom>
              <a:avLst/>
              <a:gdLst/>
              <a:ahLst/>
              <a:cxnLst>
                <a:cxn ang="0">
                  <a:pos x="0" y="16"/>
                </a:cxn>
                <a:cxn ang="0">
                  <a:pos x="9" y="11"/>
                </a:cxn>
                <a:cxn ang="0">
                  <a:pos x="23" y="7"/>
                </a:cxn>
                <a:cxn ang="0">
                  <a:pos x="36" y="4"/>
                </a:cxn>
                <a:cxn ang="0">
                  <a:pos x="47" y="2"/>
                </a:cxn>
                <a:cxn ang="0">
                  <a:pos x="60" y="1"/>
                </a:cxn>
                <a:cxn ang="0">
                  <a:pos x="75" y="0"/>
                </a:cxn>
                <a:cxn ang="0">
                  <a:pos x="89" y="1"/>
                </a:cxn>
                <a:cxn ang="0">
                  <a:pos x="105" y="3"/>
                </a:cxn>
                <a:cxn ang="0">
                  <a:pos x="123" y="5"/>
                </a:cxn>
                <a:cxn ang="0">
                  <a:pos x="137" y="8"/>
                </a:cxn>
                <a:cxn ang="0">
                  <a:pos x="146" y="11"/>
                </a:cxn>
              </a:cxnLst>
              <a:rect l="0" t="0" r="r" b="b"/>
              <a:pathLst>
                <a:path w="147" h="17">
                  <a:moveTo>
                    <a:pt x="0" y="16"/>
                  </a:moveTo>
                  <a:lnTo>
                    <a:pt x="9" y="11"/>
                  </a:lnTo>
                  <a:lnTo>
                    <a:pt x="23" y="7"/>
                  </a:lnTo>
                  <a:lnTo>
                    <a:pt x="36" y="4"/>
                  </a:lnTo>
                  <a:lnTo>
                    <a:pt x="47" y="2"/>
                  </a:lnTo>
                  <a:lnTo>
                    <a:pt x="60" y="1"/>
                  </a:lnTo>
                  <a:lnTo>
                    <a:pt x="75" y="0"/>
                  </a:lnTo>
                  <a:lnTo>
                    <a:pt x="89" y="1"/>
                  </a:lnTo>
                  <a:lnTo>
                    <a:pt x="105" y="3"/>
                  </a:lnTo>
                  <a:lnTo>
                    <a:pt x="123" y="5"/>
                  </a:lnTo>
                  <a:lnTo>
                    <a:pt x="137" y="8"/>
                  </a:lnTo>
                  <a:lnTo>
                    <a:pt x="146" y="11"/>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0" name="Freeform 22"/>
            <p:cNvSpPr>
              <a:spLocks/>
            </p:cNvSpPr>
            <p:nvPr/>
          </p:nvSpPr>
          <p:spPr bwMode="auto">
            <a:xfrm>
              <a:off x="4780" y="3039"/>
              <a:ext cx="194" cy="63"/>
            </a:xfrm>
            <a:custGeom>
              <a:avLst/>
              <a:gdLst/>
              <a:ahLst/>
              <a:cxnLst>
                <a:cxn ang="0">
                  <a:pos x="0" y="62"/>
                </a:cxn>
                <a:cxn ang="0">
                  <a:pos x="6" y="54"/>
                </a:cxn>
                <a:cxn ang="0">
                  <a:pos x="15" y="43"/>
                </a:cxn>
                <a:cxn ang="0">
                  <a:pos x="26" y="31"/>
                </a:cxn>
                <a:cxn ang="0">
                  <a:pos x="34" y="25"/>
                </a:cxn>
                <a:cxn ang="0">
                  <a:pos x="46" y="16"/>
                </a:cxn>
                <a:cxn ang="0">
                  <a:pos x="54" y="11"/>
                </a:cxn>
                <a:cxn ang="0">
                  <a:pos x="61" y="8"/>
                </a:cxn>
                <a:cxn ang="0">
                  <a:pos x="71" y="4"/>
                </a:cxn>
                <a:cxn ang="0">
                  <a:pos x="84" y="1"/>
                </a:cxn>
                <a:cxn ang="0">
                  <a:pos x="94" y="0"/>
                </a:cxn>
                <a:cxn ang="0">
                  <a:pos x="108" y="0"/>
                </a:cxn>
                <a:cxn ang="0">
                  <a:pos x="123" y="1"/>
                </a:cxn>
                <a:cxn ang="0">
                  <a:pos x="138" y="4"/>
                </a:cxn>
                <a:cxn ang="0">
                  <a:pos x="149" y="8"/>
                </a:cxn>
                <a:cxn ang="0">
                  <a:pos x="163" y="15"/>
                </a:cxn>
                <a:cxn ang="0">
                  <a:pos x="173" y="21"/>
                </a:cxn>
                <a:cxn ang="0">
                  <a:pos x="181" y="29"/>
                </a:cxn>
                <a:cxn ang="0">
                  <a:pos x="188" y="38"/>
                </a:cxn>
                <a:cxn ang="0">
                  <a:pos x="193" y="50"/>
                </a:cxn>
              </a:cxnLst>
              <a:rect l="0" t="0" r="r" b="b"/>
              <a:pathLst>
                <a:path w="194" h="63">
                  <a:moveTo>
                    <a:pt x="0" y="62"/>
                  </a:moveTo>
                  <a:lnTo>
                    <a:pt x="6" y="54"/>
                  </a:lnTo>
                  <a:lnTo>
                    <a:pt x="15" y="43"/>
                  </a:lnTo>
                  <a:lnTo>
                    <a:pt x="26" y="31"/>
                  </a:lnTo>
                  <a:lnTo>
                    <a:pt x="34" y="25"/>
                  </a:lnTo>
                  <a:lnTo>
                    <a:pt x="46" y="16"/>
                  </a:lnTo>
                  <a:lnTo>
                    <a:pt x="54" y="11"/>
                  </a:lnTo>
                  <a:lnTo>
                    <a:pt x="61" y="8"/>
                  </a:lnTo>
                  <a:lnTo>
                    <a:pt x="71" y="4"/>
                  </a:lnTo>
                  <a:lnTo>
                    <a:pt x="84" y="1"/>
                  </a:lnTo>
                  <a:lnTo>
                    <a:pt x="94" y="0"/>
                  </a:lnTo>
                  <a:lnTo>
                    <a:pt x="108" y="0"/>
                  </a:lnTo>
                  <a:lnTo>
                    <a:pt x="123" y="1"/>
                  </a:lnTo>
                  <a:lnTo>
                    <a:pt x="138" y="4"/>
                  </a:lnTo>
                  <a:lnTo>
                    <a:pt x="149" y="8"/>
                  </a:lnTo>
                  <a:lnTo>
                    <a:pt x="163" y="15"/>
                  </a:lnTo>
                  <a:lnTo>
                    <a:pt x="173" y="21"/>
                  </a:lnTo>
                  <a:lnTo>
                    <a:pt x="181" y="29"/>
                  </a:lnTo>
                  <a:lnTo>
                    <a:pt x="188" y="38"/>
                  </a:lnTo>
                  <a:lnTo>
                    <a:pt x="193" y="50"/>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1" name="Freeform 23"/>
            <p:cNvSpPr>
              <a:spLocks/>
            </p:cNvSpPr>
            <p:nvPr/>
          </p:nvSpPr>
          <p:spPr bwMode="auto">
            <a:xfrm>
              <a:off x="4811" y="2981"/>
              <a:ext cx="139" cy="32"/>
            </a:xfrm>
            <a:custGeom>
              <a:avLst/>
              <a:gdLst/>
              <a:ahLst/>
              <a:cxnLst>
                <a:cxn ang="0">
                  <a:pos x="0" y="31"/>
                </a:cxn>
                <a:cxn ang="0">
                  <a:pos x="9" y="22"/>
                </a:cxn>
                <a:cxn ang="0">
                  <a:pos x="21" y="15"/>
                </a:cxn>
                <a:cxn ang="0">
                  <a:pos x="31" y="9"/>
                </a:cxn>
                <a:cxn ang="0">
                  <a:pos x="40" y="5"/>
                </a:cxn>
                <a:cxn ang="0">
                  <a:pos x="50" y="3"/>
                </a:cxn>
                <a:cxn ang="0">
                  <a:pos x="58" y="1"/>
                </a:cxn>
                <a:cxn ang="0">
                  <a:pos x="69" y="0"/>
                </a:cxn>
                <a:cxn ang="0">
                  <a:pos x="84" y="0"/>
                </a:cxn>
                <a:cxn ang="0">
                  <a:pos x="97" y="3"/>
                </a:cxn>
                <a:cxn ang="0">
                  <a:pos x="105" y="7"/>
                </a:cxn>
                <a:cxn ang="0">
                  <a:pos x="115" y="13"/>
                </a:cxn>
                <a:cxn ang="0">
                  <a:pos x="126" y="19"/>
                </a:cxn>
                <a:cxn ang="0">
                  <a:pos x="138" y="29"/>
                </a:cxn>
              </a:cxnLst>
              <a:rect l="0" t="0" r="r" b="b"/>
              <a:pathLst>
                <a:path w="139" h="32">
                  <a:moveTo>
                    <a:pt x="0" y="31"/>
                  </a:moveTo>
                  <a:lnTo>
                    <a:pt x="9" y="22"/>
                  </a:lnTo>
                  <a:lnTo>
                    <a:pt x="21" y="15"/>
                  </a:lnTo>
                  <a:lnTo>
                    <a:pt x="31" y="9"/>
                  </a:lnTo>
                  <a:lnTo>
                    <a:pt x="40" y="5"/>
                  </a:lnTo>
                  <a:lnTo>
                    <a:pt x="50" y="3"/>
                  </a:lnTo>
                  <a:lnTo>
                    <a:pt x="58" y="1"/>
                  </a:lnTo>
                  <a:lnTo>
                    <a:pt x="69" y="0"/>
                  </a:lnTo>
                  <a:lnTo>
                    <a:pt x="84" y="0"/>
                  </a:lnTo>
                  <a:lnTo>
                    <a:pt x="97" y="3"/>
                  </a:lnTo>
                  <a:lnTo>
                    <a:pt x="105" y="7"/>
                  </a:lnTo>
                  <a:lnTo>
                    <a:pt x="115" y="13"/>
                  </a:lnTo>
                  <a:lnTo>
                    <a:pt x="126" y="19"/>
                  </a:lnTo>
                  <a:lnTo>
                    <a:pt x="138" y="29"/>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2" name="Freeform 24"/>
            <p:cNvSpPr>
              <a:spLocks/>
            </p:cNvSpPr>
            <p:nvPr/>
          </p:nvSpPr>
          <p:spPr bwMode="auto">
            <a:xfrm>
              <a:off x="4819" y="2940"/>
              <a:ext cx="133" cy="21"/>
            </a:xfrm>
            <a:custGeom>
              <a:avLst/>
              <a:gdLst/>
              <a:ahLst/>
              <a:cxnLst>
                <a:cxn ang="0">
                  <a:pos x="0" y="20"/>
                </a:cxn>
                <a:cxn ang="0">
                  <a:pos x="10" y="13"/>
                </a:cxn>
                <a:cxn ang="0">
                  <a:pos x="21" y="9"/>
                </a:cxn>
                <a:cxn ang="0">
                  <a:pos x="37" y="5"/>
                </a:cxn>
                <a:cxn ang="0">
                  <a:pos x="50" y="2"/>
                </a:cxn>
                <a:cxn ang="0">
                  <a:pos x="61" y="1"/>
                </a:cxn>
                <a:cxn ang="0">
                  <a:pos x="77" y="0"/>
                </a:cxn>
                <a:cxn ang="0">
                  <a:pos x="91" y="1"/>
                </a:cxn>
                <a:cxn ang="0">
                  <a:pos x="101" y="2"/>
                </a:cxn>
                <a:cxn ang="0">
                  <a:pos x="114" y="7"/>
                </a:cxn>
                <a:cxn ang="0">
                  <a:pos x="126" y="13"/>
                </a:cxn>
                <a:cxn ang="0">
                  <a:pos x="132" y="16"/>
                </a:cxn>
              </a:cxnLst>
              <a:rect l="0" t="0" r="r" b="b"/>
              <a:pathLst>
                <a:path w="133" h="21">
                  <a:moveTo>
                    <a:pt x="0" y="20"/>
                  </a:moveTo>
                  <a:lnTo>
                    <a:pt x="10" y="13"/>
                  </a:lnTo>
                  <a:lnTo>
                    <a:pt x="21" y="9"/>
                  </a:lnTo>
                  <a:lnTo>
                    <a:pt x="37" y="5"/>
                  </a:lnTo>
                  <a:lnTo>
                    <a:pt x="50" y="2"/>
                  </a:lnTo>
                  <a:lnTo>
                    <a:pt x="61" y="1"/>
                  </a:lnTo>
                  <a:lnTo>
                    <a:pt x="77" y="0"/>
                  </a:lnTo>
                  <a:lnTo>
                    <a:pt x="91" y="1"/>
                  </a:lnTo>
                  <a:lnTo>
                    <a:pt x="101" y="2"/>
                  </a:lnTo>
                  <a:lnTo>
                    <a:pt x="114" y="7"/>
                  </a:lnTo>
                  <a:lnTo>
                    <a:pt x="126" y="13"/>
                  </a:lnTo>
                  <a:lnTo>
                    <a:pt x="132" y="16"/>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grpSp>
          <p:nvGrpSpPr>
            <p:cNvPr id="6" name="Group 25"/>
            <p:cNvGrpSpPr>
              <a:grpSpLocks/>
            </p:cNvGrpSpPr>
            <p:nvPr/>
          </p:nvGrpSpPr>
          <p:grpSpPr bwMode="auto">
            <a:xfrm>
              <a:off x="4758" y="3127"/>
              <a:ext cx="79" cy="102"/>
              <a:chOff x="4758" y="3127"/>
              <a:chExt cx="79" cy="102"/>
            </a:xfrm>
          </p:grpSpPr>
          <p:sp>
            <p:nvSpPr>
              <p:cNvPr id="319514" name="Freeform 26"/>
              <p:cNvSpPr>
                <a:spLocks/>
              </p:cNvSpPr>
              <p:nvPr/>
            </p:nvSpPr>
            <p:spPr bwMode="auto">
              <a:xfrm>
                <a:off x="4758" y="3127"/>
                <a:ext cx="79" cy="102"/>
              </a:xfrm>
              <a:custGeom>
                <a:avLst/>
                <a:gdLst/>
                <a:ahLst/>
                <a:cxnLst>
                  <a:cxn ang="0">
                    <a:pos x="18" y="0"/>
                  </a:cxn>
                  <a:cxn ang="0">
                    <a:pos x="34" y="2"/>
                  </a:cxn>
                  <a:cxn ang="0">
                    <a:pos x="42" y="4"/>
                  </a:cxn>
                  <a:cxn ang="0">
                    <a:pos x="50" y="8"/>
                  </a:cxn>
                  <a:cxn ang="0">
                    <a:pos x="54" y="13"/>
                  </a:cxn>
                  <a:cxn ang="0">
                    <a:pos x="58" y="19"/>
                  </a:cxn>
                  <a:cxn ang="0">
                    <a:pos x="60" y="27"/>
                  </a:cxn>
                  <a:cxn ang="0">
                    <a:pos x="62" y="34"/>
                  </a:cxn>
                  <a:cxn ang="0">
                    <a:pos x="63" y="39"/>
                  </a:cxn>
                  <a:cxn ang="0">
                    <a:pos x="69" y="38"/>
                  </a:cxn>
                  <a:cxn ang="0">
                    <a:pos x="75" y="38"/>
                  </a:cxn>
                  <a:cxn ang="0">
                    <a:pos x="78" y="43"/>
                  </a:cxn>
                  <a:cxn ang="0">
                    <a:pos x="78" y="49"/>
                  </a:cxn>
                  <a:cxn ang="0">
                    <a:pos x="74" y="59"/>
                  </a:cxn>
                  <a:cxn ang="0">
                    <a:pos x="66" y="72"/>
                  </a:cxn>
                  <a:cxn ang="0">
                    <a:pos x="59" y="82"/>
                  </a:cxn>
                  <a:cxn ang="0">
                    <a:pos x="53" y="89"/>
                  </a:cxn>
                  <a:cxn ang="0">
                    <a:pos x="48" y="95"/>
                  </a:cxn>
                  <a:cxn ang="0">
                    <a:pos x="42" y="99"/>
                  </a:cxn>
                  <a:cxn ang="0">
                    <a:pos x="33" y="101"/>
                  </a:cxn>
                  <a:cxn ang="0">
                    <a:pos x="25" y="100"/>
                  </a:cxn>
                  <a:cxn ang="0">
                    <a:pos x="18" y="98"/>
                  </a:cxn>
                  <a:cxn ang="0">
                    <a:pos x="14" y="93"/>
                  </a:cxn>
                  <a:cxn ang="0">
                    <a:pos x="9" y="88"/>
                  </a:cxn>
                  <a:cxn ang="0">
                    <a:pos x="5" y="82"/>
                  </a:cxn>
                  <a:cxn ang="0">
                    <a:pos x="2" y="74"/>
                  </a:cxn>
                  <a:cxn ang="0">
                    <a:pos x="0" y="65"/>
                  </a:cxn>
                  <a:cxn ang="0">
                    <a:pos x="0" y="53"/>
                  </a:cxn>
                  <a:cxn ang="0">
                    <a:pos x="3" y="43"/>
                  </a:cxn>
                  <a:cxn ang="0">
                    <a:pos x="8" y="29"/>
                  </a:cxn>
                  <a:cxn ang="0">
                    <a:pos x="10" y="18"/>
                  </a:cxn>
                  <a:cxn ang="0">
                    <a:pos x="15" y="8"/>
                  </a:cxn>
                  <a:cxn ang="0">
                    <a:pos x="18" y="0"/>
                  </a:cxn>
                </a:cxnLst>
                <a:rect l="0" t="0" r="r" b="b"/>
                <a:pathLst>
                  <a:path w="79" h="102">
                    <a:moveTo>
                      <a:pt x="18" y="0"/>
                    </a:moveTo>
                    <a:lnTo>
                      <a:pt x="34" y="2"/>
                    </a:lnTo>
                    <a:lnTo>
                      <a:pt x="42" y="4"/>
                    </a:lnTo>
                    <a:lnTo>
                      <a:pt x="50" y="8"/>
                    </a:lnTo>
                    <a:lnTo>
                      <a:pt x="54" y="13"/>
                    </a:lnTo>
                    <a:lnTo>
                      <a:pt x="58" y="19"/>
                    </a:lnTo>
                    <a:lnTo>
                      <a:pt x="60" y="27"/>
                    </a:lnTo>
                    <a:lnTo>
                      <a:pt x="62" y="34"/>
                    </a:lnTo>
                    <a:lnTo>
                      <a:pt x="63" y="39"/>
                    </a:lnTo>
                    <a:lnTo>
                      <a:pt x="69" y="38"/>
                    </a:lnTo>
                    <a:lnTo>
                      <a:pt x="75" y="38"/>
                    </a:lnTo>
                    <a:lnTo>
                      <a:pt x="78" y="43"/>
                    </a:lnTo>
                    <a:lnTo>
                      <a:pt x="78" y="49"/>
                    </a:lnTo>
                    <a:lnTo>
                      <a:pt x="74" y="59"/>
                    </a:lnTo>
                    <a:lnTo>
                      <a:pt x="66" y="72"/>
                    </a:lnTo>
                    <a:lnTo>
                      <a:pt x="59" y="82"/>
                    </a:lnTo>
                    <a:lnTo>
                      <a:pt x="53" y="89"/>
                    </a:lnTo>
                    <a:lnTo>
                      <a:pt x="48" y="95"/>
                    </a:lnTo>
                    <a:lnTo>
                      <a:pt x="42" y="99"/>
                    </a:lnTo>
                    <a:lnTo>
                      <a:pt x="33" y="101"/>
                    </a:lnTo>
                    <a:lnTo>
                      <a:pt x="25" y="100"/>
                    </a:lnTo>
                    <a:lnTo>
                      <a:pt x="18" y="98"/>
                    </a:lnTo>
                    <a:lnTo>
                      <a:pt x="14" y="93"/>
                    </a:lnTo>
                    <a:lnTo>
                      <a:pt x="9" y="88"/>
                    </a:lnTo>
                    <a:lnTo>
                      <a:pt x="5" y="82"/>
                    </a:lnTo>
                    <a:lnTo>
                      <a:pt x="2" y="74"/>
                    </a:lnTo>
                    <a:lnTo>
                      <a:pt x="0" y="65"/>
                    </a:lnTo>
                    <a:lnTo>
                      <a:pt x="0" y="53"/>
                    </a:lnTo>
                    <a:lnTo>
                      <a:pt x="3" y="43"/>
                    </a:lnTo>
                    <a:lnTo>
                      <a:pt x="8" y="29"/>
                    </a:lnTo>
                    <a:lnTo>
                      <a:pt x="10" y="18"/>
                    </a:lnTo>
                    <a:lnTo>
                      <a:pt x="15" y="8"/>
                    </a:lnTo>
                    <a:lnTo>
                      <a:pt x="18" y="0"/>
                    </a:lnTo>
                  </a:path>
                </a:pathLst>
              </a:custGeom>
              <a:solidFill>
                <a:srgbClr val="FFFFFF"/>
              </a:solid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5" name="Freeform 27"/>
              <p:cNvSpPr>
                <a:spLocks/>
              </p:cNvSpPr>
              <p:nvPr/>
            </p:nvSpPr>
            <p:spPr bwMode="auto">
              <a:xfrm>
                <a:off x="4787" y="3169"/>
                <a:ext cx="33" cy="23"/>
              </a:xfrm>
              <a:custGeom>
                <a:avLst/>
                <a:gdLst/>
                <a:ahLst/>
                <a:cxnLst>
                  <a:cxn ang="0">
                    <a:pos x="32" y="0"/>
                  </a:cxn>
                  <a:cxn ang="0">
                    <a:pos x="26" y="5"/>
                  </a:cxn>
                  <a:cxn ang="0">
                    <a:pos x="21" y="10"/>
                  </a:cxn>
                  <a:cxn ang="0">
                    <a:pos x="16" y="15"/>
                  </a:cxn>
                  <a:cxn ang="0">
                    <a:pos x="8" y="20"/>
                  </a:cxn>
                  <a:cxn ang="0">
                    <a:pos x="3" y="22"/>
                  </a:cxn>
                  <a:cxn ang="0">
                    <a:pos x="0" y="20"/>
                  </a:cxn>
                  <a:cxn ang="0">
                    <a:pos x="0" y="15"/>
                  </a:cxn>
                </a:cxnLst>
                <a:rect l="0" t="0" r="r" b="b"/>
                <a:pathLst>
                  <a:path w="33" h="23">
                    <a:moveTo>
                      <a:pt x="32" y="0"/>
                    </a:moveTo>
                    <a:lnTo>
                      <a:pt x="26" y="5"/>
                    </a:lnTo>
                    <a:lnTo>
                      <a:pt x="21" y="10"/>
                    </a:lnTo>
                    <a:lnTo>
                      <a:pt x="16" y="15"/>
                    </a:lnTo>
                    <a:lnTo>
                      <a:pt x="8" y="20"/>
                    </a:lnTo>
                    <a:lnTo>
                      <a:pt x="3" y="22"/>
                    </a:lnTo>
                    <a:lnTo>
                      <a:pt x="0" y="20"/>
                    </a:lnTo>
                    <a:lnTo>
                      <a:pt x="0" y="15"/>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grpSp>
        <p:sp>
          <p:nvSpPr>
            <p:cNvPr id="319516" name="Freeform 28"/>
            <p:cNvSpPr>
              <a:spLocks/>
            </p:cNvSpPr>
            <p:nvPr/>
          </p:nvSpPr>
          <p:spPr bwMode="auto">
            <a:xfrm>
              <a:off x="4740" y="2956"/>
              <a:ext cx="56" cy="199"/>
            </a:xfrm>
            <a:custGeom>
              <a:avLst/>
              <a:gdLst/>
              <a:ahLst/>
              <a:cxnLst>
                <a:cxn ang="0">
                  <a:pos x="0" y="2"/>
                </a:cxn>
                <a:cxn ang="0">
                  <a:pos x="10" y="0"/>
                </a:cxn>
                <a:cxn ang="0">
                  <a:pos x="22" y="1"/>
                </a:cxn>
                <a:cxn ang="0">
                  <a:pos x="33" y="4"/>
                </a:cxn>
                <a:cxn ang="0">
                  <a:pos x="43" y="10"/>
                </a:cxn>
                <a:cxn ang="0">
                  <a:pos x="48" y="17"/>
                </a:cxn>
                <a:cxn ang="0">
                  <a:pos x="52" y="27"/>
                </a:cxn>
                <a:cxn ang="0">
                  <a:pos x="54" y="35"/>
                </a:cxn>
                <a:cxn ang="0">
                  <a:pos x="55" y="48"/>
                </a:cxn>
                <a:cxn ang="0">
                  <a:pos x="54" y="59"/>
                </a:cxn>
                <a:cxn ang="0">
                  <a:pos x="51" y="72"/>
                </a:cxn>
                <a:cxn ang="0">
                  <a:pos x="48" y="84"/>
                </a:cxn>
                <a:cxn ang="0">
                  <a:pos x="45" y="95"/>
                </a:cxn>
                <a:cxn ang="0">
                  <a:pos x="40" y="107"/>
                </a:cxn>
                <a:cxn ang="0">
                  <a:pos x="33" y="120"/>
                </a:cxn>
                <a:cxn ang="0">
                  <a:pos x="27" y="129"/>
                </a:cxn>
                <a:cxn ang="0">
                  <a:pos x="24" y="139"/>
                </a:cxn>
                <a:cxn ang="0">
                  <a:pos x="19" y="157"/>
                </a:cxn>
                <a:cxn ang="0">
                  <a:pos x="18" y="170"/>
                </a:cxn>
                <a:cxn ang="0">
                  <a:pos x="19" y="183"/>
                </a:cxn>
                <a:cxn ang="0">
                  <a:pos x="24" y="193"/>
                </a:cxn>
                <a:cxn ang="0">
                  <a:pos x="27" y="198"/>
                </a:cxn>
              </a:cxnLst>
              <a:rect l="0" t="0" r="r" b="b"/>
              <a:pathLst>
                <a:path w="56" h="199">
                  <a:moveTo>
                    <a:pt x="0" y="2"/>
                  </a:moveTo>
                  <a:lnTo>
                    <a:pt x="10" y="0"/>
                  </a:lnTo>
                  <a:lnTo>
                    <a:pt x="22" y="1"/>
                  </a:lnTo>
                  <a:lnTo>
                    <a:pt x="33" y="4"/>
                  </a:lnTo>
                  <a:lnTo>
                    <a:pt x="43" y="10"/>
                  </a:lnTo>
                  <a:lnTo>
                    <a:pt x="48" y="17"/>
                  </a:lnTo>
                  <a:lnTo>
                    <a:pt x="52" y="27"/>
                  </a:lnTo>
                  <a:lnTo>
                    <a:pt x="54" y="35"/>
                  </a:lnTo>
                  <a:lnTo>
                    <a:pt x="55" y="48"/>
                  </a:lnTo>
                  <a:lnTo>
                    <a:pt x="54" y="59"/>
                  </a:lnTo>
                  <a:lnTo>
                    <a:pt x="51" y="72"/>
                  </a:lnTo>
                  <a:lnTo>
                    <a:pt x="48" y="84"/>
                  </a:lnTo>
                  <a:lnTo>
                    <a:pt x="45" y="95"/>
                  </a:lnTo>
                  <a:lnTo>
                    <a:pt x="40" y="107"/>
                  </a:lnTo>
                  <a:lnTo>
                    <a:pt x="33" y="120"/>
                  </a:lnTo>
                  <a:lnTo>
                    <a:pt x="27" y="129"/>
                  </a:lnTo>
                  <a:lnTo>
                    <a:pt x="24" y="139"/>
                  </a:lnTo>
                  <a:lnTo>
                    <a:pt x="19" y="157"/>
                  </a:lnTo>
                  <a:lnTo>
                    <a:pt x="18" y="170"/>
                  </a:lnTo>
                  <a:lnTo>
                    <a:pt x="19" y="183"/>
                  </a:lnTo>
                  <a:lnTo>
                    <a:pt x="24" y="193"/>
                  </a:lnTo>
                  <a:lnTo>
                    <a:pt x="27" y="198"/>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7" name="Freeform 29"/>
            <p:cNvSpPr>
              <a:spLocks/>
            </p:cNvSpPr>
            <p:nvPr/>
          </p:nvSpPr>
          <p:spPr bwMode="auto">
            <a:xfrm>
              <a:off x="4707" y="2815"/>
              <a:ext cx="67" cy="264"/>
            </a:xfrm>
            <a:custGeom>
              <a:avLst/>
              <a:gdLst/>
              <a:ahLst/>
              <a:cxnLst>
                <a:cxn ang="0">
                  <a:pos x="62" y="0"/>
                </a:cxn>
                <a:cxn ang="0">
                  <a:pos x="48" y="10"/>
                </a:cxn>
                <a:cxn ang="0">
                  <a:pos x="36" y="19"/>
                </a:cxn>
                <a:cxn ang="0">
                  <a:pos x="26" y="28"/>
                </a:cxn>
                <a:cxn ang="0">
                  <a:pos x="16" y="40"/>
                </a:cxn>
                <a:cxn ang="0">
                  <a:pos x="7" y="53"/>
                </a:cxn>
                <a:cxn ang="0">
                  <a:pos x="2" y="66"/>
                </a:cxn>
                <a:cxn ang="0">
                  <a:pos x="0" y="76"/>
                </a:cxn>
                <a:cxn ang="0">
                  <a:pos x="0" y="87"/>
                </a:cxn>
                <a:cxn ang="0">
                  <a:pos x="4" y="97"/>
                </a:cxn>
                <a:cxn ang="0">
                  <a:pos x="9" y="104"/>
                </a:cxn>
                <a:cxn ang="0">
                  <a:pos x="14" y="112"/>
                </a:cxn>
                <a:cxn ang="0">
                  <a:pos x="20" y="119"/>
                </a:cxn>
                <a:cxn ang="0">
                  <a:pos x="14" y="123"/>
                </a:cxn>
                <a:cxn ang="0">
                  <a:pos x="9" y="130"/>
                </a:cxn>
                <a:cxn ang="0">
                  <a:pos x="7" y="135"/>
                </a:cxn>
                <a:cxn ang="0">
                  <a:pos x="4" y="144"/>
                </a:cxn>
                <a:cxn ang="0">
                  <a:pos x="4" y="152"/>
                </a:cxn>
                <a:cxn ang="0">
                  <a:pos x="6" y="160"/>
                </a:cxn>
                <a:cxn ang="0">
                  <a:pos x="12" y="167"/>
                </a:cxn>
                <a:cxn ang="0">
                  <a:pos x="19" y="173"/>
                </a:cxn>
                <a:cxn ang="0">
                  <a:pos x="28" y="180"/>
                </a:cxn>
                <a:cxn ang="0">
                  <a:pos x="36" y="191"/>
                </a:cxn>
                <a:cxn ang="0">
                  <a:pos x="46" y="203"/>
                </a:cxn>
                <a:cxn ang="0">
                  <a:pos x="53" y="215"/>
                </a:cxn>
                <a:cxn ang="0">
                  <a:pos x="59" y="231"/>
                </a:cxn>
                <a:cxn ang="0">
                  <a:pos x="63" y="249"/>
                </a:cxn>
                <a:cxn ang="0">
                  <a:pos x="66" y="263"/>
                </a:cxn>
              </a:cxnLst>
              <a:rect l="0" t="0" r="r" b="b"/>
              <a:pathLst>
                <a:path w="67" h="264">
                  <a:moveTo>
                    <a:pt x="62" y="0"/>
                  </a:moveTo>
                  <a:lnTo>
                    <a:pt x="48" y="10"/>
                  </a:lnTo>
                  <a:lnTo>
                    <a:pt x="36" y="19"/>
                  </a:lnTo>
                  <a:lnTo>
                    <a:pt x="26" y="28"/>
                  </a:lnTo>
                  <a:lnTo>
                    <a:pt x="16" y="40"/>
                  </a:lnTo>
                  <a:lnTo>
                    <a:pt x="7" y="53"/>
                  </a:lnTo>
                  <a:lnTo>
                    <a:pt x="2" y="66"/>
                  </a:lnTo>
                  <a:lnTo>
                    <a:pt x="0" y="76"/>
                  </a:lnTo>
                  <a:lnTo>
                    <a:pt x="0" y="87"/>
                  </a:lnTo>
                  <a:lnTo>
                    <a:pt x="4" y="97"/>
                  </a:lnTo>
                  <a:lnTo>
                    <a:pt x="9" y="104"/>
                  </a:lnTo>
                  <a:lnTo>
                    <a:pt x="14" y="112"/>
                  </a:lnTo>
                  <a:lnTo>
                    <a:pt x="20" y="119"/>
                  </a:lnTo>
                  <a:lnTo>
                    <a:pt x="14" y="123"/>
                  </a:lnTo>
                  <a:lnTo>
                    <a:pt x="9" y="130"/>
                  </a:lnTo>
                  <a:lnTo>
                    <a:pt x="7" y="135"/>
                  </a:lnTo>
                  <a:lnTo>
                    <a:pt x="4" y="144"/>
                  </a:lnTo>
                  <a:lnTo>
                    <a:pt x="4" y="152"/>
                  </a:lnTo>
                  <a:lnTo>
                    <a:pt x="6" y="160"/>
                  </a:lnTo>
                  <a:lnTo>
                    <a:pt x="12" y="167"/>
                  </a:lnTo>
                  <a:lnTo>
                    <a:pt x="19" y="173"/>
                  </a:lnTo>
                  <a:lnTo>
                    <a:pt x="28" y="180"/>
                  </a:lnTo>
                  <a:lnTo>
                    <a:pt x="36" y="191"/>
                  </a:lnTo>
                  <a:lnTo>
                    <a:pt x="46" y="203"/>
                  </a:lnTo>
                  <a:lnTo>
                    <a:pt x="53" y="215"/>
                  </a:lnTo>
                  <a:lnTo>
                    <a:pt x="59" y="231"/>
                  </a:lnTo>
                  <a:lnTo>
                    <a:pt x="63" y="249"/>
                  </a:lnTo>
                  <a:lnTo>
                    <a:pt x="66" y="263"/>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8" name="Freeform 30"/>
            <p:cNvSpPr>
              <a:spLocks/>
            </p:cNvSpPr>
            <p:nvPr/>
          </p:nvSpPr>
          <p:spPr bwMode="auto">
            <a:xfrm>
              <a:off x="4984" y="2835"/>
              <a:ext cx="213" cy="59"/>
            </a:xfrm>
            <a:custGeom>
              <a:avLst/>
              <a:gdLst/>
              <a:ahLst/>
              <a:cxnLst>
                <a:cxn ang="0">
                  <a:pos x="0" y="58"/>
                </a:cxn>
                <a:cxn ang="0">
                  <a:pos x="19" y="55"/>
                </a:cxn>
                <a:cxn ang="0">
                  <a:pos x="40" y="50"/>
                </a:cxn>
                <a:cxn ang="0">
                  <a:pos x="56" y="39"/>
                </a:cxn>
                <a:cxn ang="0">
                  <a:pos x="69" y="27"/>
                </a:cxn>
                <a:cxn ang="0">
                  <a:pos x="82" y="15"/>
                </a:cxn>
                <a:cxn ang="0">
                  <a:pos x="90" y="5"/>
                </a:cxn>
                <a:cxn ang="0">
                  <a:pos x="100" y="3"/>
                </a:cxn>
                <a:cxn ang="0">
                  <a:pos x="119" y="0"/>
                </a:cxn>
                <a:cxn ang="0">
                  <a:pos x="139" y="0"/>
                </a:cxn>
                <a:cxn ang="0">
                  <a:pos x="153" y="0"/>
                </a:cxn>
                <a:cxn ang="0">
                  <a:pos x="171" y="7"/>
                </a:cxn>
                <a:cxn ang="0">
                  <a:pos x="190" y="12"/>
                </a:cxn>
                <a:cxn ang="0">
                  <a:pos x="212" y="22"/>
                </a:cxn>
                <a:cxn ang="0">
                  <a:pos x="198" y="24"/>
                </a:cxn>
                <a:cxn ang="0">
                  <a:pos x="188" y="28"/>
                </a:cxn>
                <a:cxn ang="0">
                  <a:pos x="182" y="35"/>
                </a:cxn>
                <a:cxn ang="0">
                  <a:pos x="180" y="42"/>
                </a:cxn>
              </a:cxnLst>
              <a:rect l="0" t="0" r="r" b="b"/>
              <a:pathLst>
                <a:path w="213" h="59">
                  <a:moveTo>
                    <a:pt x="0" y="58"/>
                  </a:moveTo>
                  <a:lnTo>
                    <a:pt x="19" y="55"/>
                  </a:lnTo>
                  <a:lnTo>
                    <a:pt x="40" y="50"/>
                  </a:lnTo>
                  <a:lnTo>
                    <a:pt x="56" y="39"/>
                  </a:lnTo>
                  <a:lnTo>
                    <a:pt x="69" y="27"/>
                  </a:lnTo>
                  <a:lnTo>
                    <a:pt x="82" y="15"/>
                  </a:lnTo>
                  <a:lnTo>
                    <a:pt x="90" y="5"/>
                  </a:lnTo>
                  <a:lnTo>
                    <a:pt x="100" y="3"/>
                  </a:lnTo>
                  <a:lnTo>
                    <a:pt x="119" y="0"/>
                  </a:lnTo>
                  <a:lnTo>
                    <a:pt x="139" y="0"/>
                  </a:lnTo>
                  <a:lnTo>
                    <a:pt x="153" y="0"/>
                  </a:lnTo>
                  <a:lnTo>
                    <a:pt x="171" y="7"/>
                  </a:lnTo>
                  <a:lnTo>
                    <a:pt x="190" y="12"/>
                  </a:lnTo>
                  <a:lnTo>
                    <a:pt x="212" y="22"/>
                  </a:lnTo>
                  <a:lnTo>
                    <a:pt x="198" y="24"/>
                  </a:lnTo>
                  <a:lnTo>
                    <a:pt x="188" y="28"/>
                  </a:lnTo>
                  <a:lnTo>
                    <a:pt x="182" y="35"/>
                  </a:lnTo>
                  <a:lnTo>
                    <a:pt x="180" y="42"/>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19" name="Freeform 31"/>
            <p:cNvSpPr>
              <a:spLocks/>
            </p:cNvSpPr>
            <p:nvPr/>
          </p:nvSpPr>
          <p:spPr bwMode="auto">
            <a:xfrm>
              <a:off x="5184" y="2874"/>
              <a:ext cx="81" cy="117"/>
            </a:xfrm>
            <a:custGeom>
              <a:avLst/>
              <a:gdLst/>
              <a:ahLst/>
              <a:cxnLst>
                <a:cxn ang="0">
                  <a:pos x="35" y="0"/>
                </a:cxn>
                <a:cxn ang="0">
                  <a:pos x="22" y="3"/>
                </a:cxn>
                <a:cxn ang="0">
                  <a:pos x="10" y="12"/>
                </a:cxn>
                <a:cxn ang="0">
                  <a:pos x="3" y="23"/>
                </a:cxn>
                <a:cxn ang="0">
                  <a:pos x="0" y="35"/>
                </a:cxn>
                <a:cxn ang="0">
                  <a:pos x="26" y="35"/>
                </a:cxn>
                <a:cxn ang="0">
                  <a:pos x="46" y="37"/>
                </a:cxn>
                <a:cxn ang="0">
                  <a:pos x="61" y="44"/>
                </a:cxn>
                <a:cxn ang="0">
                  <a:pos x="72" y="53"/>
                </a:cxn>
                <a:cxn ang="0">
                  <a:pos x="78" y="64"/>
                </a:cxn>
                <a:cxn ang="0">
                  <a:pos x="80" y="74"/>
                </a:cxn>
                <a:cxn ang="0">
                  <a:pos x="80" y="88"/>
                </a:cxn>
                <a:cxn ang="0">
                  <a:pos x="75" y="104"/>
                </a:cxn>
                <a:cxn ang="0">
                  <a:pos x="70" y="116"/>
                </a:cxn>
              </a:cxnLst>
              <a:rect l="0" t="0" r="r" b="b"/>
              <a:pathLst>
                <a:path w="81" h="117">
                  <a:moveTo>
                    <a:pt x="35" y="0"/>
                  </a:moveTo>
                  <a:lnTo>
                    <a:pt x="22" y="3"/>
                  </a:lnTo>
                  <a:lnTo>
                    <a:pt x="10" y="12"/>
                  </a:lnTo>
                  <a:lnTo>
                    <a:pt x="3" y="23"/>
                  </a:lnTo>
                  <a:lnTo>
                    <a:pt x="0" y="35"/>
                  </a:lnTo>
                  <a:lnTo>
                    <a:pt x="26" y="35"/>
                  </a:lnTo>
                  <a:lnTo>
                    <a:pt x="46" y="37"/>
                  </a:lnTo>
                  <a:lnTo>
                    <a:pt x="61" y="44"/>
                  </a:lnTo>
                  <a:lnTo>
                    <a:pt x="72" y="53"/>
                  </a:lnTo>
                  <a:lnTo>
                    <a:pt x="78" y="64"/>
                  </a:lnTo>
                  <a:lnTo>
                    <a:pt x="80" y="74"/>
                  </a:lnTo>
                  <a:lnTo>
                    <a:pt x="80" y="88"/>
                  </a:lnTo>
                  <a:lnTo>
                    <a:pt x="75" y="104"/>
                  </a:lnTo>
                  <a:lnTo>
                    <a:pt x="70" y="116"/>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20" name="Freeform 32"/>
            <p:cNvSpPr>
              <a:spLocks/>
            </p:cNvSpPr>
            <p:nvPr/>
          </p:nvSpPr>
          <p:spPr bwMode="auto">
            <a:xfrm>
              <a:off x="4456" y="2875"/>
              <a:ext cx="238" cy="62"/>
            </a:xfrm>
            <a:custGeom>
              <a:avLst/>
              <a:gdLst/>
              <a:ahLst/>
              <a:cxnLst>
                <a:cxn ang="0">
                  <a:pos x="0" y="61"/>
                </a:cxn>
                <a:cxn ang="0">
                  <a:pos x="15" y="58"/>
                </a:cxn>
                <a:cxn ang="0">
                  <a:pos x="31" y="50"/>
                </a:cxn>
                <a:cxn ang="0">
                  <a:pos x="47" y="40"/>
                </a:cxn>
                <a:cxn ang="0">
                  <a:pos x="52" y="31"/>
                </a:cxn>
                <a:cxn ang="0">
                  <a:pos x="50" y="18"/>
                </a:cxn>
                <a:cxn ang="0">
                  <a:pos x="68" y="12"/>
                </a:cxn>
                <a:cxn ang="0">
                  <a:pos x="69" y="12"/>
                </a:cxn>
                <a:cxn ang="0">
                  <a:pos x="84" y="10"/>
                </a:cxn>
                <a:cxn ang="0">
                  <a:pos x="86" y="10"/>
                </a:cxn>
                <a:cxn ang="0">
                  <a:pos x="104" y="7"/>
                </a:cxn>
                <a:cxn ang="0">
                  <a:pos x="128" y="3"/>
                </a:cxn>
                <a:cxn ang="0">
                  <a:pos x="129" y="4"/>
                </a:cxn>
                <a:cxn ang="0">
                  <a:pos x="150" y="3"/>
                </a:cxn>
                <a:cxn ang="0">
                  <a:pos x="173" y="3"/>
                </a:cxn>
                <a:cxn ang="0">
                  <a:pos x="199" y="3"/>
                </a:cxn>
                <a:cxn ang="0">
                  <a:pos x="233" y="3"/>
                </a:cxn>
                <a:cxn ang="0">
                  <a:pos x="233" y="2"/>
                </a:cxn>
                <a:cxn ang="0">
                  <a:pos x="231" y="0"/>
                </a:cxn>
                <a:cxn ang="0">
                  <a:pos x="237" y="2"/>
                </a:cxn>
              </a:cxnLst>
              <a:rect l="0" t="0" r="r" b="b"/>
              <a:pathLst>
                <a:path w="238" h="62">
                  <a:moveTo>
                    <a:pt x="0" y="61"/>
                  </a:moveTo>
                  <a:lnTo>
                    <a:pt x="15" y="58"/>
                  </a:lnTo>
                  <a:lnTo>
                    <a:pt x="31" y="50"/>
                  </a:lnTo>
                  <a:lnTo>
                    <a:pt x="47" y="40"/>
                  </a:lnTo>
                  <a:lnTo>
                    <a:pt x="52" y="31"/>
                  </a:lnTo>
                  <a:lnTo>
                    <a:pt x="50" y="18"/>
                  </a:lnTo>
                  <a:lnTo>
                    <a:pt x="68" y="12"/>
                  </a:lnTo>
                  <a:lnTo>
                    <a:pt x="69" y="12"/>
                  </a:lnTo>
                  <a:lnTo>
                    <a:pt x="84" y="10"/>
                  </a:lnTo>
                  <a:lnTo>
                    <a:pt x="86" y="10"/>
                  </a:lnTo>
                  <a:lnTo>
                    <a:pt x="104" y="7"/>
                  </a:lnTo>
                  <a:lnTo>
                    <a:pt x="128" y="3"/>
                  </a:lnTo>
                  <a:lnTo>
                    <a:pt x="129" y="4"/>
                  </a:lnTo>
                  <a:lnTo>
                    <a:pt x="150" y="3"/>
                  </a:lnTo>
                  <a:lnTo>
                    <a:pt x="173" y="3"/>
                  </a:lnTo>
                  <a:lnTo>
                    <a:pt x="199" y="3"/>
                  </a:lnTo>
                  <a:lnTo>
                    <a:pt x="233" y="3"/>
                  </a:lnTo>
                  <a:lnTo>
                    <a:pt x="233" y="2"/>
                  </a:lnTo>
                  <a:lnTo>
                    <a:pt x="231" y="0"/>
                  </a:lnTo>
                  <a:lnTo>
                    <a:pt x="237" y="2"/>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21" name="Freeform 33"/>
            <p:cNvSpPr>
              <a:spLocks/>
            </p:cNvSpPr>
            <p:nvPr/>
          </p:nvSpPr>
          <p:spPr bwMode="auto">
            <a:xfrm>
              <a:off x="4990" y="2915"/>
              <a:ext cx="30" cy="156"/>
            </a:xfrm>
            <a:custGeom>
              <a:avLst/>
              <a:gdLst/>
              <a:ahLst/>
              <a:cxnLst>
                <a:cxn ang="0">
                  <a:pos x="2" y="0"/>
                </a:cxn>
                <a:cxn ang="0">
                  <a:pos x="9" y="0"/>
                </a:cxn>
                <a:cxn ang="0">
                  <a:pos x="13" y="1"/>
                </a:cxn>
                <a:cxn ang="0">
                  <a:pos x="19" y="5"/>
                </a:cxn>
                <a:cxn ang="0">
                  <a:pos x="23" y="10"/>
                </a:cxn>
                <a:cxn ang="0">
                  <a:pos x="26" y="16"/>
                </a:cxn>
                <a:cxn ang="0">
                  <a:pos x="28" y="23"/>
                </a:cxn>
                <a:cxn ang="0">
                  <a:pos x="29" y="31"/>
                </a:cxn>
                <a:cxn ang="0">
                  <a:pos x="29" y="38"/>
                </a:cxn>
                <a:cxn ang="0">
                  <a:pos x="28" y="46"/>
                </a:cxn>
                <a:cxn ang="0">
                  <a:pos x="27" y="53"/>
                </a:cxn>
                <a:cxn ang="0">
                  <a:pos x="26" y="62"/>
                </a:cxn>
                <a:cxn ang="0">
                  <a:pos x="24" y="69"/>
                </a:cxn>
                <a:cxn ang="0">
                  <a:pos x="21" y="82"/>
                </a:cxn>
                <a:cxn ang="0">
                  <a:pos x="19" y="91"/>
                </a:cxn>
                <a:cxn ang="0">
                  <a:pos x="16" y="99"/>
                </a:cxn>
                <a:cxn ang="0">
                  <a:pos x="12" y="108"/>
                </a:cxn>
                <a:cxn ang="0">
                  <a:pos x="9" y="116"/>
                </a:cxn>
                <a:cxn ang="0">
                  <a:pos x="6" y="123"/>
                </a:cxn>
                <a:cxn ang="0">
                  <a:pos x="2" y="131"/>
                </a:cxn>
                <a:cxn ang="0">
                  <a:pos x="0" y="145"/>
                </a:cxn>
                <a:cxn ang="0">
                  <a:pos x="0" y="155"/>
                </a:cxn>
              </a:cxnLst>
              <a:rect l="0" t="0" r="r" b="b"/>
              <a:pathLst>
                <a:path w="30" h="156">
                  <a:moveTo>
                    <a:pt x="2" y="0"/>
                  </a:moveTo>
                  <a:lnTo>
                    <a:pt x="9" y="0"/>
                  </a:lnTo>
                  <a:lnTo>
                    <a:pt x="13" y="1"/>
                  </a:lnTo>
                  <a:lnTo>
                    <a:pt x="19" y="5"/>
                  </a:lnTo>
                  <a:lnTo>
                    <a:pt x="23" y="10"/>
                  </a:lnTo>
                  <a:lnTo>
                    <a:pt x="26" y="16"/>
                  </a:lnTo>
                  <a:lnTo>
                    <a:pt x="28" y="23"/>
                  </a:lnTo>
                  <a:lnTo>
                    <a:pt x="29" y="31"/>
                  </a:lnTo>
                  <a:lnTo>
                    <a:pt x="29" y="38"/>
                  </a:lnTo>
                  <a:lnTo>
                    <a:pt x="28" y="46"/>
                  </a:lnTo>
                  <a:lnTo>
                    <a:pt x="27" y="53"/>
                  </a:lnTo>
                  <a:lnTo>
                    <a:pt x="26" y="62"/>
                  </a:lnTo>
                  <a:lnTo>
                    <a:pt x="24" y="69"/>
                  </a:lnTo>
                  <a:lnTo>
                    <a:pt x="21" y="82"/>
                  </a:lnTo>
                  <a:lnTo>
                    <a:pt x="19" y="91"/>
                  </a:lnTo>
                  <a:lnTo>
                    <a:pt x="16" y="99"/>
                  </a:lnTo>
                  <a:lnTo>
                    <a:pt x="12" y="108"/>
                  </a:lnTo>
                  <a:lnTo>
                    <a:pt x="9" y="116"/>
                  </a:lnTo>
                  <a:lnTo>
                    <a:pt x="6" y="123"/>
                  </a:lnTo>
                  <a:lnTo>
                    <a:pt x="2" y="131"/>
                  </a:lnTo>
                  <a:lnTo>
                    <a:pt x="0" y="145"/>
                  </a:lnTo>
                  <a:lnTo>
                    <a:pt x="0" y="155"/>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grpSp>
          <p:nvGrpSpPr>
            <p:cNvPr id="7" name="Group 34"/>
            <p:cNvGrpSpPr>
              <a:grpSpLocks/>
            </p:cNvGrpSpPr>
            <p:nvPr/>
          </p:nvGrpSpPr>
          <p:grpSpPr bwMode="auto">
            <a:xfrm>
              <a:off x="4746" y="2961"/>
              <a:ext cx="261" cy="42"/>
              <a:chOff x="4746" y="2961"/>
              <a:chExt cx="261" cy="42"/>
            </a:xfrm>
          </p:grpSpPr>
          <p:grpSp>
            <p:nvGrpSpPr>
              <p:cNvPr id="8" name="Group 35"/>
              <p:cNvGrpSpPr>
                <a:grpSpLocks/>
              </p:cNvGrpSpPr>
              <p:nvPr/>
            </p:nvGrpSpPr>
            <p:grpSpPr bwMode="auto">
              <a:xfrm>
                <a:off x="4973" y="2961"/>
                <a:ext cx="34" cy="34"/>
                <a:chOff x="4973" y="2961"/>
                <a:chExt cx="34" cy="34"/>
              </a:xfrm>
            </p:grpSpPr>
            <p:sp>
              <p:nvSpPr>
                <p:cNvPr id="319524" name="Oval 36"/>
                <p:cNvSpPr>
                  <a:spLocks noChangeArrowheads="1"/>
                </p:cNvSpPr>
                <p:nvPr/>
              </p:nvSpPr>
              <p:spPr bwMode="auto">
                <a:xfrm>
                  <a:off x="4973" y="2962"/>
                  <a:ext cx="34" cy="33"/>
                </a:xfrm>
                <a:prstGeom prst="ellipse">
                  <a:avLst/>
                </a:prstGeom>
                <a:solidFill>
                  <a:srgbClr val="9F9F9F"/>
                </a:solidFill>
                <a:ln w="9525">
                  <a:noFill/>
                  <a:round/>
                  <a:headEnd/>
                  <a:tailEnd/>
                </a:ln>
                <a:effectLst/>
              </p:spPr>
              <p:txBody>
                <a:bodyPr wrap="none" anchor="ctr"/>
                <a:lstStyle/>
                <a:p>
                  <a:endParaRPr lang="en-US">
                    <a:latin typeface="Arial" pitchFamily="34" charset="0"/>
                    <a:cs typeface="Arial" pitchFamily="34" charset="0"/>
                  </a:endParaRPr>
                </a:p>
              </p:txBody>
            </p:sp>
            <p:sp>
              <p:nvSpPr>
                <p:cNvPr id="319525" name="Oval 37"/>
                <p:cNvSpPr>
                  <a:spLocks noChangeArrowheads="1"/>
                </p:cNvSpPr>
                <p:nvPr/>
              </p:nvSpPr>
              <p:spPr bwMode="auto">
                <a:xfrm>
                  <a:off x="4975" y="2961"/>
                  <a:ext cx="30" cy="30"/>
                </a:xfrm>
                <a:prstGeom prst="ellipse">
                  <a:avLst/>
                </a:prstGeom>
                <a:solidFill>
                  <a:srgbClr val="7F7F7F"/>
                </a:solidFill>
                <a:ln w="9525">
                  <a:noFill/>
                  <a:round/>
                  <a:headEnd/>
                  <a:tailEnd/>
                </a:ln>
                <a:effectLst/>
              </p:spPr>
              <p:txBody>
                <a:bodyPr wrap="none" anchor="ctr"/>
                <a:lstStyle/>
                <a:p>
                  <a:endParaRPr lang="en-US">
                    <a:latin typeface="Arial" pitchFamily="34" charset="0"/>
                    <a:cs typeface="Arial" pitchFamily="34" charset="0"/>
                  </a:endParaRPr>
                </a:p>
              </p:txBody>
            </p:sp>
            <p:sp>
              <p:nvSpPr>
                <p:cNvPr id="319526" name="Oval 38"/>
                <p:cNvSpPr>
                  <a:spLocks noChangeArrowheads="1"/>
                </p:cNvSpPr>
                <p:nvPr/>
              </p:nvSpPr>
              <p:spPr bwMode="auto">
                <a:xfrm>
                  <a:off x="4982" y="2968"/>
                  <a:ext cx="17" cy="16"/>
                </a:xfrm>
                <a:prstGeom prst="ellipse">
                  <a:avLst/>
                </a:prstGeom>
                <a:solidFill>
                  <a:srgbClr val="3F3F3F"/>
                </a:solidFill>
                <a:ln w="12700">
                  <a:solidFill>
                    <a:srgbClr val="5F5F5F"/>
                  </a:solidFill>
                  <a:round/>
                  <a:headEnd/>
                  <a:tailEnd/>
                </a:ln>
                <a:effectLst/>
              </p:spPr>
              <p:txBody>
                <a:bodyPr wrap="none" anchor="ctr"/>
                <a:lstStyle/>
                <a:p>
                  <a:endParaRPr lang="en-US">
                    <a:latin typeface="Arial" pitchFamily="34" charset="0"/>
                    <a:cs typeface="Arial" pitchFamily="34" charset="0"/>
                  </a:endParaRPr>
                </a:p>
              </p:txBody>
            </p:sp>
            <p:sp>
              <p:nvSpPr>
                <p:cNvPr id="319527" name="Oval 39"/>
                <p:cNvSpPr>
                  <a:spLocks noChangeArrowheads="1"/>
                </p:cNvSpPr>
                <p:nvPr/>
              </p:nvSpPr>
              <p:spPr bwMode="auto">
                <a:xfrm>
                  <a:off x="4985" y="2969"/>
                  <a:ext cx="16" cy="16"/>
                </a:xfrm>
                <a:prstGeom prst="ellipse">
                  <a:avLst/>
                </a:prstGeom>
                <a:solidFill>
                  <a:srgbClr val="DFDFDF"/>
                </a:solidFill>
                <a:ln w="9525">
                  <a:noFill/>
                  <a:round/>
                  <a:headEnd/>
                  <a:tailEnd/>
                </a:ln>
                <a:effectLst/>
              </p:spPr>
              <p:txBody>
                <a:bodyPr wrap="none" anchor="ctr"/>
                <a:lstStyle/>
                <a:p>
                  <a:endParaRPr lang="en-US">
                    <a:latin typeface="Arial" pitchFamily="34" charset="0"/>
                    <a:cs typeface="Arial" pitchFamily="34" charset="0"/>
                  </a:endParaRPr>
                </a:p>
              </p:txBody>
            </p:sp>
            <p:sp>
              <p:nvSpPr>
                <p:cNvPr id="319528" name="Oval 40"/>
                <p:cNvSpPr>
                  <a:spLocks noChangeArrowheads="1"/>
                </p:cNvSpPr>
                <p:nvPr/>
              </p:nvSpPr>
              <p:spPr bwMode="auto">
                <a:xfrm>
                  <a:off x="4988" y="2971"/>
                  <a:ext cx="16" cy="16"/>
                </a:xfrm>
                <a:prstGeom prst="ellipse">
                  <a:avLst/>
                </a:prstGeom>
                <a:solidFill>
                  <a:srgbClr val="DFDFDF"/>
                </a:solidFill>
                <a:ln w="9525">
                  <a:noFill/>
                  <a:round/>
                  <a:headEnd/>
                  <a:tailEnd/>
                </a:ln>
                <a:effectLst/>
              </p:spPr>
              <p:txBody>
                <a:bodyPr wrap="none" anchor="ctr"/>
                <a:lstStyle/>
                <a:p>
                  <a:endParaRPr lang="en-US">
                    <a:latin typeface="Arial" pitchFamily="34" charset="0"/>
                    <a:cs typeface="Arial" pitchFamily="34" charset="0"/>
                  </a:endParaRPr>
                </a:p>
              </p:txBody>
            </p:sp>
          </p:grpSp>
          <p:grpSp>
            <p:nvGrpSpPr>
              <p:cNvPr id="9" name="Group 41"/>
              <p:cNvGrpSpPr>
                <a:grpSpLocks/>
              </p:cNvGrpSpPr>
              <p:nvPr/>
            </p:nvGrpSpPr>
            <p:grpSpPr bwMode="auto">
              <a:xfrm>
                <a:off x="4746" y="2969"/>
                <a:ext cx="34" cy="34"/>
                <a:chOff x="4746" y="2969"/>
                <a:chExt cx="34" cy="34"/>
              </a:xfrm>
            </p:grpSpPr>
            <p:sp>
              <p:nvSpPr>
                <p:cNvPr id="319530" name="Oval 42"/>
                <p:cNvSpPr>
                  <a:spLocks noChangeArrowheads="1"/>
                </p:cNvSpPr>
                <p:nvPr/>
              </p:nvSpPr>
              <p:spPr bwMode="auto">
                <a:xfrm>
                  <a:off x="4746" y="2970"/>
                  <a:ext cx="34" cy="33"/>
                </a:xfrm>
                <a:prstGeom prst="ellipse">
                  <a:avLst/>
                </a:prstGeom>
                <a:solidFill>
                  <a:srgbClr val="9F9F9F"/>
                </a:solidFill>
                <a:ln w="9525">
                  <a:noFill/>
                  <a:round/>
                  <a:headEnd/>
                  <a:tailEnd/>
                </a:ln>
                <a:effectLst/>
              </p:spPr>
              <p:txBody>
                <a:bodyPr wrap="none" anchor="ctr"/>
                <a:lstStyle/>
                <a:p>
                  <a:endParaRPr lang="en-US">
                    <a:latin typeface="Arial" pitchFamily="34" charset="0"/>
                    <a:cs typeface="Arial" pitchFamily="34" charset="0"/>
                  </a:endParaRPr>
                </a:p>
              </p:txBody>
            </p:sp>
            <p:sp>
              <p:nvSpPr>
                <p:cNvPr id="319531" name="Oval 43"/>
                <p:cNvSpPr>
                  <a:spLocks noChangeArrowheads="1"/>
                </p:cNvSpPr>
                <p:nvPr/>
              </p:nvSpPr>
              <p:spPr bwMode="auto">
                <a:xfrm>
                  <a:off x="4748" y="2969"/>
                  <a:ext cx="30" cy="30"/>
                </a:xfrm>
                <a:prstGeom prst="ellipse">
                  <a:avLst/>
                </a:prstGeom>
                <a:solidFill>
                  <a:srgbClr val="7F7F7F"/>
                </a:solidFill>
                <a:ln w="9525">
                  <a:noFill/>
                  <a:round/>
                  <a:headEnd/>
                  <a:tailEnd/>
                </a:ln>
                <a:effectLst/>
              </p:spPr>
              <p:txBody>
                <a:bodyPr wrap="none" anchor="ctr"/>
                <a:lstStyle/>
                <a:p>
                  <a:endParaRPr lang="en-US">
                    <a:latin typeface="Arial" pitchFamily="34" charset="0"/>
                    <a:cs typeface="Arial" pitchFamily="34" charset="0"/>
                  </a:endParaRPr>
                </a:p>
              </p:txBody>
            </p:sp>
            <p:sp>
              <p:nvSpPr>
                <p:cNvPr id="319532" name="Oval 44"/>
                <p:cNvSpPr>
                  <a:spLocks noChangeArrowheads="1"/>
                </p:cNvSpPr>
                <p:nvPr/>
              </p:nvSpPr>
              <p:spPr bwMode="auto">
                <a:xfrm>
                  <a:off x="4754" y="2976"/>
                  <a:ext cx="17" cy="16"/>
                </a:xfrm>
                <a:prstGeom prst="ellipse">
                  <a:avLst/>
                </a:prstGeom>
                <a:solidFill>
                  <a:srgbClr val="3F3F3F"/>
                </a:solidFill>
                <a:ln w="12700">
                  <a:solidFill>
                    <a:srgbClr val="5F5F5F"/>
                  </a:solidFill>
                  <a:round/>
                  <a:headEnd/>
                  <a:tailEnd/>
                </a:ln>
                <a:effectLst/>
              </p:spPr>
              <p:txBody>
                <a:bodyPr wrap="none" anchor="ctr"/>
                <a:lstStyle/>
                <a:p>
                  <a:endParaRPr lang="en-US">
                    <a:latin typeface="Arial" pitchFamily="34" charset="0"/>
                    <a:cs typeface="Arial" pitchFamily="34" charset="0"/>
                  </a:endParaRPr>
                </a:p>
              </p:txBody>
            </p:sp>
            <p:sp>
              <p:nvSpPr>
                <p:cNvPr id="319533" name="Oval 45"/>
                <p:cNvSpPr>
                  <a:spLocks noChangeArrowheads="1"/>
                </p:cNvSpPr>
                <p:nvPr/>
              </p:nvSpPr>
              <p:spPr bwMode="auto">
                <a:xfrm>
                  <a:off x="4757" y="2977"/>
                  <a:ext cx="16" cy="16"/>
                </a:xfrm>
                <a:prstGeom prst="ellipse">
                  <a:avLst/>
                </a:prstGeom>
                <a:solidFill>
                  <a:srgbClr val="DFDFDF"/>
                </a:solidFill>
                <a:ln w="9525">
                  <a:noFill/>
                  <a:round/>
                  <a:headEnd/>
                  <a:tailEnd/>
                </a:ln>
                <a:effectLst/>
              </p:spPr>
              <p:txBody>
                <a:bodyPr wrap="none" anchor="ctr"/>
                <a:lstStyle/>
                <a:p>
                  <a:endParaRPr lang="en-US">
                    <a:latin typeface="Arial" pitchFamily="34" charset="0"/>
                    <a:cs typeface="Arial" pitchFamily="34" charset="0"/>
                  </a:endParaRPr>
                </a:p>
              </p:txBody>
            </p:sp>
            <p:sp>
              <p:nvSpPr>
                <p:cNvPr id="319534" name="Oval 46"/>
                <p:cNvSpPr>
                  <a:spLocks noChangeArrowheads="1"/>
                </p:cNvSpPr>
                <p:nvPr/>
              </p:nvSpPr>
              <p:spPr bwMode="auto">
                <a:xfrm>
                  <a:off x="4761" y="2979"/>
                  <a:ext cx="16" cy="16"/>
                </a:xfrm>
                <a:prstGeom prst="ellipse">
                  <a:avLst/>
                </a:prstGeom>
                <a:solidFill>
                  <a:srgbClr val="DFDFDF"/>
                </a:solidFill>
                <a:ln w="9525">
                  <a:noFill/>
                  <a:round/>
                  <a:headEnd/>
                  <a:tailEnd/>
                </a:ln>
                <a:effectLst/>
              </p:spPr>
              <p:txBody>
                <a:bodyPr wrap="none" anchor="ctr"/>
                <a:lstStyle/>
                <a:p>
                  <a:endParaRPr lang="en-US">
                    <a:latin typeface="Arial" pitchFamily="34" charset="0"/>
                    <a:cs typeface="Arial" pitchFamily="34" charset="0"/>
                  </a:endParaRPr>
                </a:p>
              </p:txBody>
            </p:sp>
          </p:grpSp>
        </p:grpSp>
        <p:sp>
          <p:nvSpPr>
            <p:cNvPr id="319535" name="Freeform 47"/>
            <p:cNvSpPr>
              <a:spLocks/>
            </p:cNvSpPr>
            <p:nvPr/>
          </p:nvSpPr>
          <p:spPr bwMode="auto">
            <a:xfrm>
              <a:off x="4983" y="3129"/>
              <a:ext cx="104" cy="124"/>
            </a:xfrm>
            <a:custGeom>
              <a:avLst/>
              <a:gdLst/>
              <a:ahLst/>
              <a:cxnLst>
                <a:cxn ang="0">
                  <a:pos x="21" y="0"/>
                </a:cxn>
                <a:cxn ang="0">
                  <a:pos x="14" y="5"/>
                </a:cxn>
                <a:cxn ang="0">
                  <a:pos x="12" y="12"/>
                </a:cxn>
                <a:cxn ang="0">
                  <a:pos x="10" y="19"/>
                </a:cxn>
                <a:cxn ang="0">
                  <a:pos x="10" y="25"/>
                </a:cxn>
                <a:cxn ang="0">
                  <a:pos x="9" y="30"/>
                </a:cxn>
                <a:cxn ang="0">
                  <a:pos x="7" y="38"/>
                </a:cxn>
                <a:cxn ang="0">
                  <a:pos x="4" y="41"/>
                </a:cxn>
                <a:cxn ang="0">
                  <a:pos x="0" y="47"/>
                </a:cxn>
                <a:cxn ang="0">
                  <a:pos x="23" y="72"/>
                </a:cxn>
                <a:cxn ang="0">
                  <a:pos x="41" y="89"/>
                </a:cxn>
                <a:cxn ang="0">
                  <a:pos x="55" y="100"/>
                </a:cxn>
                <a:cxn ang="0">
                  <a:pos x="69" y="110"/>
                </a:cxn>
                <a:cxn ang="0">
                  <a:pos x="87" y="119"/>
                </a:cxn>
                <a:cxn ang="0">
                  <a:pos x="95" y="122"/>
                </a:cxn>
                <a:cxn ang="0">
                  <a:pos x="102" y="123"/>
                </a:cxn>
                <a:cxn ang="0">
                  <a:pos x="101" y="114"/>
                </a:cxn>
                <a:cxn ang="0">
                  <a:pos x="103" y="81"/>
                </a:cxn>
                <a:cxn ang="0">
                  <a:pos x="89" y="64"/>
                </a:cxn>
                <a:cxn ang="0">
                  <a:pos x="73" y="47"/>
                </a:cxn>
                <a:cxn ang="0">
                  <a:pos x="51" y="26"/>
                </a:cxn>
                <a:cxn ang="0">
                  <a:pos x="34" y="9"/>
                </a:cxn>
                <a:cxn ang="0">
                  <a:pos x="21" y="0"/>
                </a:cxn>
              </a:cxnLst>
              <a:rect l="0" t="0" r="r" b="b"/>
              <a:pathLst>
                <a:path w="104" h="124">
                  <a:moveTo>
                    <a:pt x="21" y="0"/>
                  </a:moveTo>
                  <a:lnTo>
                    <a:pt x="14" y="5"/>
                  </a:lnTo>
                  <a:lnTo>
                    <a:pt x="12" y="12"/>
                  </a:lnTo>
                  <a:lnTo>
                    <a:pt x="10" y="19"/>
                  </a:lnTo>
                  <a:lnTo>
                    <a:pt x="10" y="25"/>
                  </a:lnTo>
                  <a:lnTo>
                    <a:pt x="9" y="30"/>
                  </a:lnTo>
                  <a:lnTo>
                    <a:pt x="7" y="38"/>
                  </a:lnTo>
                  <a:lnTo>
                    <a:pt x="4" y="41"/>
                  </a:lnTo>
                  <a:lnTo>
                    <a:pt x="0" y="47"/>
                  </a:lnTo>
                  <a:lnTo>
                    <a:pt x="23" y="72"/>
                  </a:lnTo>
                  <a:lnTo>
                    <a:pt x="41" y="89"/>
                  </a:lnTo>
                  <a:lnTo>
                    <a:pt x="55" y="100"/>
                  </a:lnTo>
                  <a:lnTo>
                    <a:pt x="69" y="110"/>
                  </a:lnTo>
                  <a:lnTo>
                    <a:pt x="87" y="119"/>
                  </a:lnTo>
                  <a:lnTo>
                    <a:pt x="95" y="122"/>
                  </a:lnTo>
                  <a:lnTo>
                    <a:pt x="102" y="123"/>
                  </a:lnTo>
                  <a:lnTo>
                    <a:pt x="101" y="114"/>
                  </a:lnTo>
                  <a:lnTo>
                    <a:pt x="103" y="81"/>
                  </a:lnTo>
                  <a:lnTo>
                    <a:pt x="89" y="64"/>
                  </a:lnTo>
                  <a:lnTo>
                    <a:pt x="73" y="47"/>
                  </a:lnTo>
                  <a:lnTo>
                    <a:pt x="51" y="26"/>
                  </a:lnTo>
                  <a:lnTo>
                    <a:pt x="34" y="9"/>
                  </a:lnTo>
                  <a:lnTo>
                    <a:pt x="21" y="0"/>
                  </a:lnTo>
                </a:path>
              </a:pathLst>
            </a:custGeom>
            <a:solidFill>
              <a:srgbClr val="7F7F7F"/>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grpSp>
          <p:nvGrpSpPr>
            <p:cNvPr id="10" name="Group 48"/>
            <p:cNvGrpSpPr>
              <a:grpSpLocks/>
            </p:cNvGrpSpPr>
            <p:nvPr/>
          </p:nvGrpSpPr>
          <p:grpSpPr bwMode="auto">
            <a:xfrm>
              <a:off x="4988" y="3121"/>
              <a:ext cx="125" cy="126"/>
              <a:chOff x="4988" y="3121"/>
              <a:chExt cx="125" cy="126"/>
            </a:xfrm>
          </p:grpSpPr>
          <p:sp>
            <p:nvSpPr>
              <p:cNvPr id="319537" name="Freeform 49"/>
              <p:cNvSpPr>
                <a:spLocks/>
              </p:cNvSpPr>
              <p:nvPr/>
            </p:nvSpPr>
            <p:spPr bwMode="auto">
              <a:xfrm>
                <a:off x="4988" y="3121"/>
                <a:ext cx="125" cy="126"/>
              </a:xfrm>
              <a:custGeom>
                <a:avLst/>
                <a:gdLst/>
                <a:ahLst/>
                <a:cxnLst>
                  <a:cxn ang="0">
                    <a:pos x="24" y="0"/>
                  </a:cxn>
                  <a:cxn ang="0">
                    <a:pos x="16" y="5"/>
                  </a:cxn>
                  <a:cxn ang="0">
                    <a:pos x="10" y="10"/>
                  </a:cxn>
                  <a:cxn ang="0">
                    <a:pos x="8" y="15"/>
                  </a:cxn>
                  <a:cxn ang="0">
                    <a:pos x="6" y="20"/>
                  </a:cxn>
                  <a:cxn ang="0">
                    <a:pos x="5" y="27"/>
                  </a:cxn>
                  <a:cxn ang="0">
                    <a:pos x="4" y="35"/>
                  </a:cxn>
                  <a:cxn ang="0">
                    <a:pos x="3" y="43"/>
                  </a:cxn>
                  <a:cxn ang="0">
                    <a:pos x="0" y="46"/>
                  </a:cxn>
                  <a:cxn ang="0">
                    <a:pos x="26" y="72"/>
                  </a:cxn>
                  <a:cxn ang="0">
                    <a:pos x="44" y="88"/>
                  </a:cxn>
                  <a:cxn ang="0">
                    <a:pos x="58" y="100"/>
                  </a:cxn>
                  <a:cxn ang="0">
                    <a:pos x="73" y="110"/>
                  </a:cxn>
                  <a:cxn ang="0">
                    <a:pos x="90" y="119"/>
                  </a:cxn>
                  <a:cxn ang="0">
                    <a:pos x="99" y="122"/>
                  </a:cxn>
                  <a:cxn ang="0">
                    <a:pos x="109" y="125"/>
                  </a:cxn>
                  <a:cxn ang="0">
                    <a:pos x="116" y="123"/>
                  </a:cxn>
                  <a:cxn ang="0">
                    <a:pos x="121" y="120"/>
                  </a:cxn>
                  <a:cxn ang="0">
                    <a:pos x="124" y="114"/>
                  </a:cxn>
                  <a:cxn ang="0">
                    <a:pos x="124" y="108"/>
                  </a:cxn>
                  <a:cxn ang="0">
                    <a:pos x="120" y="102"/>
                  </a:cxn>
                  <a:cxn ang="0">
                    <a:pos x="115" y="94"/>
                  </a:cxn>
                  <a:cxn ang="0">
                    <a:pos x="106" y="81"/>
                  </a:cxn>
                  <a:cxn ang="0">
                    <a:pos x="92" y="64"/>
                  </a:cxn>
                  <a:cxn ang="0">
                    <a:pos x="76" y="47"/>
                  </a:cxn>
                  <a:cxn ang="0">
                    <a:pos x="54" y="26"/>
                  </a:cxn>
                  <a:cxn ang="0">
                    <a:pos x="37" y="9"/>
                  </a:cxn>
                  <a:cxn ang="0">
                    <a:pos x="24" y="0"/>
                  </a:cxn>
                </a:cxnLst>
                <a:rect l="0" t="0" r="r" b="b"/>
                <a:pathLst>
                  <a:path w="125" h="126">
                    <a:moveTo>
                      <a:pt x="24" y="0"/>
                    </a:moveTo>
                    <a:lnTo>
                      <a:pt x="16" y="5"/>
                    </a:lnTo>
                    <a:lnTo>
                      <a:pt x="10" y="10"/>
                    </a:lnTo>
                    <a:lnTo>
                      <a:pt x="8" y="15"/>
                    </a:lnTo>
                    <a:lnTo>
                      <a:pt x="6" y="20"/>
                    </a:lnTo>
                    <a:lnTo>
                      <a:pt x="5" y="27"/>
                    </a:lnTo>
                    <a:lnTo>
                      <a:pt x="4" y="35"/>
                    </a:lnTo>
                    <a:lnTo>
                      <a:pt x="3" y="43"/>
                    </a:lnTo>
                    <a:lnTo>
                      <a:pt x="0" y="46"/>
                    </a:lnTo>
                    <a:lnTo>
                      <a:pt x="26" y="72"/>
                    </a:lnTo>
                    <a:lnTo>
                      <a:pt x="44" y="88"/>
                    </a:lnTo>
                    <a:lnTo>
                      <a:pt x="58" y="100"/>
                    </a:lnTo>
                    <a:lnTo>
                      <a:pt x="73" y="110"/>
                    </a:lnTo>
                    <a:lnTo>
                      <a:pt x="90" y="119"/>
                    </a:lnTo>
                    <a:lnTo>
                      <a:pt x="99" y="122"/>
                    </a:lnTo>
                    <a:lnTo>
                      <a:pt x="109" y="125"/>
                    </a:lnTo>
                    <a:lnTo>
                      <a:pt x="116" y="123"/>
                    </a:lnTo>
                    <a:lnTo>
                      <a:pt x="121" y="120"/>
                    </a:lnTo>
                    <a:lnTo>
                      <a:pt x="124" y="114"/>
                    </a:lnTo>
                    <a:lnTo>
                      <a:pt x="124" y="108"/>
                    </a:lnTo>
                    <a:lnTo>
                      <a:pt x="120" y="102"/>
                    </a:lnTo>
                    <a:lnTo>
                      <a:pt x="115" y="94"/>
                    </a:lnTo>
                    <a:lnTo>
                      <a:pt x="106" y="81"/>
                    </a:lnTo>
                    <a:lnTo>
                      <a:pt x="92" y="64"/>
                    </a:lnTo>
                    <a:lnTo>
                      <a:pt x="76" y="47"/>
                    </a:lnTo>
                    <a:lnTo>
                      <a:pt x="54" y="26"/>
                    </a:lnTo>
                    <a:lnTo>
                      <a:pt x="37" y="9"/>
                    </a:lnTo>
                    <a:lnTo>
                      <a:pt x="24" y="0"/>
                    </a:lnTo>
                  </a:path>
                </a:pathLst>
              </a:custGeom>
              <a:solidFill>
                <a:srgbClr val="FFFFFF"/>
              </a:solid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sp>
            <p:nvSpPr>
              <p:cNvPr id="319538" name="Freeform 50"/>
              <p:cNvSpPr>
                <a:spLocks/>
              </p:cNvSpPr>
              <p:nvPr/>
            </p:nvSpPr>
            <p:spPr bwMode="auto">
              <a:xfrm>
                <a:off x="5052" y="3200"/>
                <a:ext cx="57" cy="27"/>
              </a:xfrm>
              <a:custGeom>
                <a:avLst/>
                <a:gdLst/>
                <a:ahLst/>
                <a:cxnLst>
                  <a:cxn ang="0">
                    <a:pos x="0" y="26"/>
                  </a:cxn>
                  <a:cxn ang="0">
                    <a:pos x="27" y="26"/>
                  </a:cxn>
                  <a:cxn ang="0">
                    <a:pos x="24" y="20"/>
                  </a:cxn>
                  <a:cxn ang="0">
                    <a:pos x="20" y="13"/>
                  </a:cxn>
                  <a:cxn ang="0">
                    <a:pos x="14" y="6"/>
                  </a:cxn>
                  <a:cxn ang="0">
                    <a:pos x="10" y="0"/>
                  </a:cxn>
                  <a:cxn ang="0">
                    <a:pos x="18" y="0"/>
                  </a:cxn>
                  <a:cxn ang="0">
                    <a:pos x="28" y="4"/>
                  </a:cxn>
                  <a:cxn ang="0">
                    <a:pos x="38" y="10"/>
                  </a:cxn>
                  <a:cxn ang="0">
                    <a:pos x="46" y="16"/>
                  </a:cxn>
                  <a:cxn ang="0">
                    <a:pos x="52" y="20"/>
                  </a:cxn>
                  <a:cxn ang="0">
                    <a:pos x="56" y="22"/>
                  </a:cxn>
                </a:cxnLst>
                <a:rect l="0" t="0" r="r" b="b"/>
                <a:pathLst>
                  <a:path w="57" h="27">
                    <a:moveTo>
                      <a:pt x="0" y="26"/>
                    </a:moveTo>
                    <a:lnTo>
                      <a:pt x="27" y="26"/>
                    </a:lnTo>
                    <a:lnTo>
                      <a:pt x="24" y="20"/>
                    </a:lnTo>
                    <a:lnTo>
                      <a:pt x="20" y="13"/>
                    </a:lnTo>
                    <a:lnTo>
                      <a:pt x="14" y="6"/>
                    </a:lnTo>
                    <a:lnTo>
                      <a:pt x="10" y="0"/>
                    </a:lnTo>
                    <a:lnTo>
                      <a:pt x="18" y="0"/>
                    </a:lnTo>
                    <a:lnTo>
                      <a:pt x="28" y="4"/>
                    </a:lnTo>
                    <a:lnTo>
                      <a:pt x="38" y="10"/>
                    </a:lnTo>
                    <a:lnTo>
                      <a:pt x="46" y="16"/>
                    </a:lnTo>
                    <a:lnTo>
                      <a:pt x="52" y="20"/>
                    </a:lnTo>
                    <a:lnTo>
                      <a:pt x="56" y="22"/>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grpSp>
        <p:sp>
          <p:nvSpPr>
            <p:cNvPr id="319539" name="Freeform 51"/>
            <p:cNvSpPr>
              <a:spLocks/>
            </p:cNvSpPr>
            <p:nvPr/>
          </p:nvSpPr>
          <p:spPr bwMode="auto">
            <a:xfrm>
              <a:off x="4961" y="2945"/>
              <a:ext cx="60" cy="221"/>
            </a:xfrm>
            <a:custGeom>
              <a:avLst/>
              <a:gdLst/>
              <a:ahLst/>
              <a:cxnLst>
                <a:cxn ang="0">
                  <a:pos x="29" y="0"/>
                </a:cxn>
                <a:cxn ang="0">
                  <a:pos x="21" y="1"/>
                </a:cxn>
                <a:cxn ang="0">
                  <a:pos x="14" y="4"/>
                </a:cxn>
                <a:cxn ang="0">
                  <a:pos x="9" y="8"/>
                </a:cxn>
                <a:cxn ang="0">
                  <a:pos x="5" y="13"/>
                </a:cxn>
                <a:cxn ang="0">
                  <a:pos x="2" y="20"/>
                </a:cxn>
                <a:cxn ang="0">
                  <a:pos x="0" y="26"/>
                </a:cxn>
                <a:cxn ang="0">
                  <a:pos x="0" y="32"/>
                </a:cxn>
                <a:cxn ang="0">
                  <a:pos x="0" y="39"/>
                </a:cxn>
                <a:cxn ang="0">
                  <a:pos x="0" y="47"/>
                </a:cxn>
                <a:cxn ang="0">
                  <a:pos x="1" y="67"/>
                </a:cxn>
                <a:cxn ang="0">
                  <a:pos x="4" y="86"/>
                </a:cxn>
                <a:cxn ang="0">
                  <a:pos x="7" y="98"/>
                </a:cxn>
                <a:cxn ang="0">
                  <a:pos x="17" y="109"/>
                </a:cxn>
                <a:cxn ang="0">
                  <a:pos x="26" y="122"/>
                </a:cxn>
                <a:cxn ang="0">
                  <a:pos x="36" y="133"/>
                </a:cxn>
                <a:cxn ang="0">
                  <a:pos x="47" y="144"/>
                </a:cxn>
                <a:cxn ang="0">
                  <a:pos x="53" y="150"/>
                </a:cxn>
                <a:cxn ang="0">
                  <a:pos x="57" y="158"/>
                </a:cxn>
                <a:cxn ang="0">
                  <a:pos x="59" y="163"/>
                </a:cxn>
                <a:cxn ang="0">
                  <a:pos x="59" y="170"/>
                </a:cxn>
                <a:cxn ang="0">
                  <a:pos x="53" y="177"/>
                </a:cxn>
                <a:cxn ang="0">
                  <a:pos x="44" y="180"/>
                </a:cxn>
                <a:cxn ang="0">
                  <a:pos x="39" y="185"/>
                </a:cxn>
                <a:cxn ang="0">
                  <a:pos x="34" y="192"/>
                </a:cxn>
                <a:cxn ang="0">
                  <a:pos x="32" y="201"/>
                </a:cxn>
                <a:cxn ang="0">
                  <a:pos x="31" y="212"/>
                </a:cxn>
                <a:cxn ang="0">
                  <a:pos x="29" y="220"/>
                </a:cxn>
              </a:cxnLst>
              <a:rect l="0" t="0" r="r" b="b"/>
              <a:pathLst>
                <a:path w="60" h="221">
                  <a:moveTo>
                    <a:pt x="29" y="0"/>
                  </a:moveTo>
                  <a:lnTo>
                    <a:pt x="21" y="1"/>
                  </a:lnTo>
                  <a:lnTo>
                    <a:pt x="14" y="4"/>
                  </a:lnTo>
                  <a:lnTo>
                    <a:pt x="9" y="8"/>
                  </a:lnTo>
                  <a:lnTo>
                    <a:pt x="5" y="13"/>
                  </a:lnTo>
                  <a:lnTo>
                    <a:pt x="2" y="20"/>
                  </a:lnTo>
                  <a:lnTo>
                    <a:pt x="0" y="26"/>
                  </a:lnTo>
                  <a:lnTo>
                    <a:pt x="0" y="32"/>
                  </a:lnTo>
                  <a:lnTo>
                    <a:pt x="0" y="39"/>
                  </a:lnTo>
                  <a:lnTo>
                    <a:pt x="0" y="47"/>
                  </a:lnTo>
                  <a:lnTo>
                    <a:pt x="1" y="67"/>
                  </a:lnTo>
                  <a:lnTo>
                    <a:pt x="4" y="86"/>
                  </a:lnTo>
                  <a:lnTo>
                    <a:pt x="7" y="98"/>
                  </a:lnTo>
                  <a:lnTo>
                    <a:pt x="17" y="109"/>
                  </a:lnTo>
                  <a:lnTo>
                    <a:pt x="26" y="122"/>
                  </a:lnTo>
                  <a:lnTo>
                    <a:pt x="36" y="133"/>
                  </a:lnTo>
                  <a:lnTo>
                    <a:pt x="47" y="144"/>
                  </a:lnTo>
                  <a:lnTo>
                    <a:pt x="53" y="150"/>
                  </a:lnTo>
                  <a:lnTo>
                    <a:pt x="57" y="158"/>
                  </a:lnTo>
                  <a:lnTo>
                    <a:pt x="59" y="163"/>
                  </a:lnTo>
                  <a:lnTo>
                    <a:pt x="59" y="170"/>
                  </a:lnTo>
                  <a:lnTo>
                    <a:pt x="53" y="177"/>
                  </a:lnTo>
                  <a:lnTo>
                    <a:pt x="44" y="180"/>
                  </a:lnTo>
                  <a:lnTo>
                    <a:pt x="39" y="185"/>
                  </a:lnTo>
                  <a:lnTo>
                    <a:pt x="34" y="192"/>
                  </a:lnTo>
                  <a:lnTo>
                    <a:pt x="32" y="201"/>
                  </a:lnTo>
                  <a:lnTo>
                    <a:pt x="31" y="212"/>
                  </a:lnTo>
                  <a:lnTo>
                    <a:pt x="29" y="220"/>
                  </a:lnTo>
                </a:path>
              </a:pathLst>
            </a:custGeom>
            <a:noFill/>
            <a:ln w="12700" cap="rnd" cmpd="sng">
              <a:solidFill>
                <a:srgbClr val="000000"/>
              </a:solidFill>
              <a:prstDash val="solid"/>
              <a:round/>
              <a:headEnd type="none" w="sm" len="sm"/>
              <a:tailEnd type="none" w="sm" len="sm"/>
            </a:ln>
            <a:effectLst/>
          </p:spPr>
          <p:txBody>
            <a:bodyPr/>
            <a:lstStyle/>
            <a:p>
              <a:endParaRPr lang="en-US">
                <a:latin typeface="Arial" pitchFamily="34" charset="0"/>
                <a:cs typeface="Arial" pitchFamily="34" charset="0"/>
              </a:endParaRPr>
            </a:p>
          </p:txBody>
        </p:sp>
        <p:grpSp>
          <p:nvGrpSpPr>
            <p:cNvPr id="11" name="Group 52"/>
            <p:cNvGrpSpPr>
              <a:grpSpLocks/>
            </p:cNvGrpSpPr>
            <p:nvPr/>
          </p:nvGrpSpPr>
          <p:grpSpPr bwMode="auto">
            <a:xfrm>
              <a:off x="4750" y="3775"/>
              <a:ext cx="107" cy="58"/>
              <a:chOff x="4750" y="3775"/>
              <a:chExt cx="107" cy="58"/>
            </a:xfrm>
          </p:grpSpPr>
          <p:sp>
            <p:nvSpPr>
              <p:cNvPr id="319541" name="Freeform 53"/>
              <p:cNvSpPr>
                <a:spLocks/>
              </p:cNvSpPr>
              <p:nvPr/>
            </p:nvSpPr>
            <p:spPr bwMode="auto">
              <a:xfrm>
                <a:off x="4750" y="3798"/>
                <a:ext cx="25" cy="34"/>
              </a:xfrm>
              <a:custGeom>
                <a:avLst/>
                <a:gdLst/>
                <a:ahLst/>
                <a:cxnLst>
                  <a:cxn ang="0">
                    <a:pos x="0" y="23"/>
                  </a:cxn>
                  <a:cxn ang="0">
                    <a:pos x="0" y="10"/>
                  </a:cxn>
                  <a:cxn ang="0">
                    <a:pos x="2" y="2"/>
                  </a:cxn>
                  <a:cxn ang="0">
                    <a:pos x="8" y="0"/>
                  </a:cxn>
                  <a:cxn ang="0">
                    <a:pos x="14" y="1"/>
                  </a:cxn>
                  <a:cxn ang="0">
                    <a:pos x="18" y="7"/>
                  </a:cxn>
                  <a:cxn ang="0">
                    <a:pos x="22" y="20"/>
                  </a:cxn>
                  <a:cxn ang="0">
                    <a:pos x="24" y="28"/>
                  </a:cxn>
                  <a:cxn ang="0">
                    <a:pos x="24" y="33"/>
                  </a:cxn>
                  <a:cxn ang="0">
                    <a:pos x="16" y="33"/>
                  </a:cxn>
                  <a:cxn ang="0">
                    <a:pos x="6" y="29"/>
                  </a:cxn>
                  <a:cxn ang="0">
                    <a:pos x="0" y="23"/>
                  </a:cxn>
                </a:cxnLst>
                <a:rect l="0" t="0" r="r" b="b"/>
                <a:pathLst>
                  <a:path w="25" h="34">
                    <a:moveTo>
                      <a:pt x="0" y="23"/>
                    </a:moveTo>
                    <a:lnTo>
                      <a:pt x="0" y="10"/>
                    </a:lnTo>
                    <a:lnTo>
                      <a:pt x="2" y="2"/>
                    </a:lnTo>
                    <a:lnTo>
                      <a:pt x="8" y="0"/>
                    </a:lnTo>
                    <a:lnTo>
                      <a:pt x="14" y="1"/>
                    </a:lnTo>
                    <a:lnTo>
                      <a:pt x="18" y="7"/>
                    </a:lnTo>
                    <a:lnTo>
                      <a:pt x="22" y="20"/>
                    </a:lnTo>
                    <a:lnTo>
                      <a:pt x="24" y="28"/>
                    </a:lnTo>
                    <a:lnTo>
                      <a:pt x="24" y="33"/>
                    </a:lnTo>
                    <a:lnTo>
                      <a:pt x="16" y="33"/>
                    </a:lnTo>
                    <a:lnTo>
                      <a:pt x="6" y="29"/>
                    </a:lnTo>
                    <a:lnTo>
                      <a:pt x="0" y="23"/>
                    </a:lnTo>
                  </a:path>
                </a:pathLst>
              </a:custGeom>
              <a:solidFill>
                <a:srgbClr val="3B3B3B"/>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42" name="Freeform 54"/>
              <p:cNvSpPr>
                <a:spLocks/>
              </p:cNvSpPr>
              <p:nvPr/>
            </p:nvSpPr>
            <p:spPr bwMode="auto">
              <a:xfrm>
                <a:off x="4779" y="3798"/>
                <a:ext cx="29" cy="35"/>
              </a:xfrm>
              <a:custGeom>
                <a:avLst/>
                <a:gdLst/>
                <a:ahLst/>
                <a:cxnLst>
                  <a:cxn ang="0">
                    <a:pos x="0" y="33"/>
                  </a:cxn>
                  <a:cxn ang="0">
                    <a:pos x="0" y="21"/>
                  </a:cxn>
                  <a:cxn ang="0">
                    <a:pos x="2" y="8"/>
                  </a:cxn>
                  <a:cxn ang="0">
                    <a:pos x="5" y="1"/>
                  </a:cxn>
                  <a:cxn ang="0">
                    <a:pos x="9" y="0"/>
                  </a:cxn>
                  <a:cxn ang="0">
                    <a:pos x="15" y="0"/>
                  </a:cxn>
                  <a:cxn ang="0">
                    <a:pos x="21" y="5"/>
                  </a:cxn>
                  <a:cxn ang="0">
                    <a:pos x="25" y="14"/>
                  </a:cxn>
                  <a:cxn ang="0">
                    <a:pos x="28" y="23"/>
                  </a:cxn>
                  <a:cxn ang="0">
                    <a:pos x="28" y="29"/>
                  </a:cxn>
                  <a:cxn ang="0">
                    <a:pos x="19" y="31"/>
                  </a:cxn>
                  <a:cxn ang="0">
                    <a:pos x="8" y="34"/>
                  </a:cxn>
                  <a:cxn ang="0">
                    <a:pos x="0" y="33"/>
                  </a:cxn>
                </a:cxnLst>
                <a:rect l="0" t="0" r="r" b="b"/>
                <a:pathLst>
                  <a:path w="29" h="35">
                    <a:moveTo>
                      <a:pt x="0" y="33"/>
                    </a:moveTo>
                    <a:lnTo>
                      <a:pt x="0" y="21"/>
                    </a:lnTo>
                    <a:lnTo>
                      <a:pt x="2" y="8"/>
                    </a:lnTo>
                    <a:lnTo>
                      <a:pt x="5" y="1"/>
                    </a:lnTo>
                    <a:lnTo>
                      <a:pt x="9" y="0"/>
                    </a:lnTo>
                    <a:lnTo>
                      <a:pt x="15" y="0"/>
                    </a:lnTo>
                    <a:lnTo>
                      <a:pt x="21" y="5"/>
                    </a:lnTo>
                    <a:lnTo>
                      <a:pt x="25" y="14"/>
                    </a:lnTo>
                    <a:lnTo>
                      <a:pt x="28" y="23"/>
                    </a:lnTo>
                    <a:lnTo>
                      <a:pt x="28" y="29"/>
                    </a:lnTo>
                    <a:lnTo>
                      <a:pt x="19" y="31"/>
                    </a:lnTo>
                    <a:lnTo>
                      <a:pt x="8" y="34"/>
                    </a:lnTo>
                    <a:lnTo>
                      <a:pt x="0" y="33"/>
                    </a:lnTo>
                  </a:path>
                </a:pathLst>
              </a:custGeom>
              <a:solidFill>
                <a:srgbClr val="3B3B3B"/>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43" name="Freeform 55"/>
              <p:cNvSpPr>
                <a:spLocks/>
              </p:cNvSpPr>
              <p:nvPr/>
            </p:nvSpPr>
            <p:spPr bwMode="auto">
              <a:xfrm>
                <a:off x="4811" y="3790"/>
                <a:ext cx="26" cy="35"/>
              </a:xfrm>
              <a:custGeom>
                <a:avLst/>
                <a:gdLst/>
                <a:ahLst/>
                <a:cxnLst>
                  <a:cxn ang="0">
                    <a:pos x="1" y="34"/>
                  </a:cxn>
                  <a:cxn ang="0">
                    <a:pos x="0" y="28"/>
                  </a:cxn>
                  <a:cxn ang="0">
                    <a:pos x="0" y="18"/>
                  </a:cxn>
                  <a:cxn ang="0">
                    <a:pos x="0" y="10"/>
                  </a:cxn>
                  <a:cxn ang="0">
                    <a:pos x="2" y="6"/>
                  </a:cxn>
                  <a:cxn ang="0">
                    <a:pos x="6" y="2"/>
                  </a:cxn>
                  <a:cxn ang="0">
                    <a:pos x="12" y="0"/>
                  </a:cxn>
                  <a:cxn ang="0">
                    <a:pos x="18" y="4"/>
                  </a:cxn>
                  <a:cxn ang="0">
                    <a:pos x="21" y="9"/>
                  </a:cxn>
                  <a:cxn ang="0">
                    <a:pos x="23" y="15"/>
                  </a:cxn>
                  <a:cxn ang="0">
                    <a:pos x="25" y="23"/>
                  </a:cxn>
                  <a:cxn ang="0">
                    <a:pos x="19" y="28"/>
                  </a:cxn>
                  <a:cxn ang="0">
                    <a:pos x="11" y="32"/>
                  </a:cxn>
                  <a:cxn ang="0">
                    <a:pos x="1" y="34"/>
                  </a:cxn>
                </a:cxnLst>
                <a:rect l="0" t="0" r="r" b="b"/>
                <a:pathLst>
                  <a:path w="26" h="35">
                    <a:moveTo>
                      <a:pt x="1" y="34"/>
                    </a:moveTo>
                    <a:lnTo>
                      <a:pt x="0" y="28"/>
                    </a:lnTo>
                    <a:lnTo>
                      <a:pt x="0" y="18"/>
                    </a:lnTo>
                    <a:lnTo>
                      <a:pt x="0" y="10"/>
                    </a:lnTo>
                    <a:lnTo>
                      <a:pt x="2" y="6"/>
                    </a:lnTo>
                    <a:lnTo>
                      <a:pt x="6" y="2"/>
                    </a:lnTo>
                    <a:lnTo>
                      <a:pt x="12" y="0"/>
                    </a:lnTo>
                    <a:lnTo>
                      <a:pt x="18" y="4"/>
                    </a:lnTo>
                    <a:lnTo>
                      <a:pt x="21" y="9"/>
                    </a:lnTo>
                    <a:lnTo>
                      <a:pt x="23" y="15"/>
                    </a:lnTo>
                    <a:lnTo>
                      <a:pt x="25" y="23"/>
                    </a:lnTo>
                    <a:lnTo>
                      <a:pt x="19" y="28"/>
                    </a:lnTo>
                    <a:lnTo>
                      <a:pt x="11" y="32"/>
                    </a:lnTo>
                    <a:lnTo>
                      <a:pt x="1" y="34"/>
                    </a:lnTo>
                  </a:path>
                </a:pathLst>
              </a:custGeom>
              <a:solidFill>
                <a:srgbClr val="3B3B3B"/>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44" name="Freeform 56"/>
              <p:cNvSpPr>
                <a:spLocks/>
              </p:cNvSpPr>
              <p:nvPr/>
            </p:nvSpPr>
            <p:spPr bwMode="auto">
              <a:xfrm>
                <a:off x="4840" y="3775"/>
                <a:ext cx="17" cy="37"/>
              </a:xfrm>
              <a:custGeom>
                <a:avLst/>
                <a:gdLst/>
                <a:ahLst/>
                <a:cxnLst>
                  <a:cxn ang="0">
                    <a:pos x="3" y="0"/>
                  </a:cxn>
                  <a:cxn ang="0">
                    <a:pos x="1" y="5"/>
                  </a:cxn>
                  <a:cxn ang="0">
                    <a:pos x="0" y="11"/>
                  </a:cxn>
                  <a:cxn ang="0">
                    <a:pos x="0" y="15"/>
                  </a:cxn>
                  <a:cxn ang="0">
                    <a:pos x="0" y="22"/>
                  </a:cxn>
                  <a:cxn ang="0">
                    <a:pos x="0" y="28"/>
                  </a:cxn>
                  <a:cxn ang="0">
                    <a:pos x="2" y="36"/>
                  </a:cxn>
                  <a:cxn ang="0">
                    <a:pos x="9" y="29"/>
                  </a:cxn>
                  <a:cxn ang="0">
                    <a:pos x="14" y="22"/>
                  </a:cxn>
                  <a:cxn ang="0">
                    <a:pos x="16" y="19"/>
                  </a:cxn>
                  <a:cxn ang="0">
                    <a:pos x="10" y="9"/>
                  </a:cxn>
                  <a:cxn ang="0">
                    <a:pos x="3" y="0"/>
                  </a:cxn>
                </a:cxnLst>
                <a:rect l="0" t="0" r="r" b="b"/>
                <a:pathLst>
                  <a:path w="17" h="37">
                    <a:moveTo>
                      <a:pt x="3" y="0"/>
                    </a:moveTo>
                    <a:lnTo>
                      <a:pt x="1" y="5"/>
                    </a:lnTo>
                    <a:lnTo>
                      <a:pt x="0" y="11"/>
                    </a:lnTo>
                    <a:lnTo>
                      <a:pt x="0" y="15"/>
                    </a:lnTo>
                    <a:lnTo>
                      <a:pt x="0" y="22"/>
                    </a:lnTo>
                    <a:lnTo>
                      <a:pt x="0" y="28"/>
                    </a:lnTo>
                    <a:lnTo>
                      <a:pt x="2" y="36"/>
                    </a:lnTo>
                    <a:lnTo>
                      <a:pt x="9" y="29"/>
                    </a:lnTo>
                    <a:lnTo>
                      <a:pt x="14" y="22"/>
                    </a:lnTo>
                    <a:lnTo>
                      <a:pt x="16" y="19"/>
                    </a:lnTo>
                    <a:lnTo>
                      <a:pt x="10" y="9"/>
                    </a:lnTo>
                    <a:lnTo>
                      <a:pt x="3" y="0"/>
                    </a:lnTo>
                  </a:path>
                </a:pathLst>
              </a:custGeom>
              <a:solidFill>
                <a:srgbClr val="3B3B3B"/>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grpSp>
        <p:grpSp>
          <p:nvGrpSpPr>
            <p:cNvPr id="12" name="Group 57"/>
            <p:cNvGrpSpPr>
              <a:grpSpLocks/>
            </p:cNvGrpSpPr>
            <p:nvPr/>
          </p:nvGrpSpPr>
          <p:grpSpPr bwMode="auto">
            <a:xfrm>
              <a:off x="4926" y="3762"/>
              <a:ext cx="104" cy="61"/>
              <a:chOff x="4926" y="3762"/>
              <a:chExt cx="104" cy="61"/>
            </a:xfrm>
          </p:grpSpPr>
          <p:sp>
            <p:nvSpPr>
              <p:cNvPr id="319546" name="Freeform 58"/>
              <p:cNvSpPr>
                <a:spLocks/>
              </p:cNvSpPr>
              <p:nvPr/>
            </p:nvSpPr>
            <p:spPr bwMode="auto">
              <a:xfrm>
                <a:off x="4926" y="3762"/>
                <a:ext cx="26" cy="38"/>
              </a:xfrm>
              <a:custGeom>
                <a:avLst/>
                <a:gdLst/>
                <a:ahLst/>
                <a:cxnLst>
                  <a:cxn ang="0">
                    <a:pos x="0" y="7"/>
                  </a:cxn>
                  <a:cxn ang="0">
                    <a:pos x="6" y="3"/>
                  </a:cxn>
                  <a:cxn ang="0">
                    <a:pos x="12" y="0"/>
                  </a:cxn>
                  <a:cxn ang="0">
                    <a:pos x="17" y="0"/>
                  </a:cxn>
                  <a:cxn ang="0">
                    <a:pos x="22" y="2"/>
                  </a:cxn>
                  <a:cxn ang="0">
                    <a:pos x="25" y="7"/>
                  </a:cxn>
                  <a:cxn ang="0">
                    <a:pos x="24" y="13"/>
                  </a:cxn>
                  <a:cxn ang="0">
                    <a:pos x="20" y="20"/>
                  </a:cxn>
                  <a:cxn ang="0">
                    <a:pos x="16" y="27"/>
                  </a:cxn>
                  <a:cxn ang="0">
                    <a:pos x="11" y="32"/>
                  </a:cxn>
                  <a:cxn ang="0">
                    <a:pos x="6" y="37"/>
                  </a:cxn>
                  <a:cxn ang="0">
                    <a:pos x="1" y="33"/>
                  </a:cxn>
                  <a:cxn ang="0">
                    <a:pos x="0" y="24"/>
                  </a:cxn>
                  <a:cxn ang="0">
                    <a:pos x="0" y="16"/>
                  </a:cxn>
                  <a:cxn ang="0">
                    <a:pos x="0" y="7"/>
                  </a:cxn>
                </a:cxnLst>
                <a:rect l="0" t="0" r="r" b="b"/>
                <a:pathLst>
                  <a:path w="26" h="38">
                    <a:moveTo>
                      <a:pt x="0" y="7"/>
                    </a:moveTo>
                    <a:lnTo>
                      <a:pt x="6" y="3"/>
                    </a:lnTo>
                    <a:lnTo>
                      <a:pt x="12" y="0"/>
                    </a:lnTo>
                    <a:lnTo>
                      <a:pt x="17" y="0"/>
                    </a:lnTo>
                    <a:lnTo>
                      <a:pt x="22" y="2"/>
                    </a:lnTo>
                    <a:lnTo>
                      <a:pt x="25" y="7"/>
                    </a:lnTo>
                    <a:lnTo>
                      <a:pt x="24" y="13"/>
                    </a:lnTo>
                    <a:lnTo>
                      <a:pt x="20" y="20"/>
                    </a:lnTo>
                    <a:lnTo>
                      <a:pt x="16" y="27"/>
                    </a:lnTo>
                    <a:lnTo>
                      <a:pt x="11" y="32"/>
                    </a:lnTo>
                    <a:lnTo>
                      <a:pt x="6" y="37"/>
                    </a:lnTo>
                    <a:lnTo>
                      <a:pt x="1" y="33"/>
                    </a:lnTo>
                    <a:lnTo>
                      <a:pt x="0" y="24"/>
                    </a:lnTo>
                    <a:lnTo>
                      <a:pt x="0" y="16"/>
                    </a:lnTo>
                    <a:lnTo>
                      <a:pt x="0" y="7"/>
                    </a:lnTo>
                  </a:path>
                </a:pathLst>
              </a:custGeom>
              <a:solidFill>
                <a:srgbClr val="DFDFDF"/>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47" name="Freeform 59"/>
              <p:cNvSpPr>
                <a:spLocks/>
              </p:cNvSpPr>
              <p:nvPr/>
            </p:nvSpPr>
            <p:spPr bwMode="auto">
              <a:xfrm>
                <a:off x="4939" y="3779"/>
                <a:ext cx="34" cy="41"/>
              </a:xfrm>
              <a:custGeom>
                <a:avLst/>
                <a:gdLst/>
                <a:ahLst/>
                <a:cxnLst>
                  <a:cxn ang="0">
                    <a:pos x="0" y="26"/>
                  </a:cxn>
                  <a:cxn ang="0">
                    <a:pos x="2" y="19"/>
                  </a:cxn>
                  <a:cxn ang="0">
                    <a:pos x="5" y="12"/>
                  </a:cxn>
                  <a:cxn ang="0">
                    <a:pos x="11" y="4"/>
                  </a:cxn>
                  <a:cxn ang="0">
                    <a:pos x="18" y="0"/>
                  </a:cxn>
                  <a:cxn ang="0">
                    <a:pos x="25" y="0"/>
                  </a:cxn>
                  <a:cxn ang="0">
                    <a:pos x="30" y="5"/>
                  </a:cxn>
                  <a:cxn ang="0">
                    <a:pos x="33" y="12"/>
                  </a:cxn>
                  <a:cxn ang="0">
                    <a:pos x="32" y="21"/>
                  </a:cxn>
                  <a:cxn ang="0">
                    <a:pos x="31" y="31"/>
                  </a:cxn>
                  <a:cxn ang="0">
                    <a:pos x="26" y="40"/>
                  </a:cxn>
                  <a:cxn ang="0">
                    <a:pos x="16" y="38"/>
                  </a:cxn>
                  <a:cxn ang="0">
                    <a:pos x="7" y="34"/>
                  </a:cxn>
                  <a:cxn ang="0">
                    <a:pos x="0" y="26"/>
                  </a:cxn>
                </a:cxnLst>
                <a:rect l="0" t="0" r="r" b="b"/>
                <a:pathLst>
                  <a:path w="34" h="41">
                    <a:moveTo>
                      <a:pt x="0" y="26"/>
                    </a:moveTo>
                    <a:lnTo>
                      <a:pt x="2" y="19"/>
                    </a:lnTo>
                    <a:lnTo>
                      <a:pt x="5" y="12"/>
                    </a:lnTo>
                    <a:lnTo>
                      <a:pt x="11" y="4"/>
                    </a:lnTo>
                    <a:lnTo>
                      <a:pt x="18" y="0"/>
                    </a:lnTo>
                    <a:lnTo>
                      <a:pt x="25" y="0"/>
                    </a:lnTo>
                    <a:lnTo>
                      <a:pt x="30" y="5"/>
                    </a:lnTo>
                    <a:lnTo>
                      <a:pt x="33" y="12"/>
                    </a:lnTo>
                    <a:lnTo>
                      <a:pt x="32" y="21"/>
                    </a:lnTo>
                    <a:lnTo>
                      <a:pt x="31" y="31"/>
                    </a:lnTo>
                    <a:lnTo>
                      <a:pt x="26" y="40"/>
                    </a:lnTo>
                    <a:lnTo>
                      <a:pt x="16" y="38"/>
                    </a:lnTo>
                    <a:lnTo>
                      <a:pt x="7" y="34"/>
                    </a:lnTo>
                    <a:lnTo>
                      <a:pt x="0" y="26"/>
                    </a:lnTo>
                  </a:path>
                </a:pathLst>
              </a:custGeom>
              <a:solidFill>
                <a:srgbClr val="DFDFDF"/>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48" name="Freeform 60"/>
              <p:cNvSpPr>
                <a:spLocks/>
              </p:cNvSpPr>
              <p:nvPr/>
            </p:nvSpPr>
            <p:spPr bwMode="auto">
              <a:xfrm>
                <a:off x="4972" y="3789"/>
                <a:ext cx="31" cy="34"/>
              </a:xfrm>
              <a:custGeom>
                <a:avLst/>
                <a:gdLst/>
                <a:ahLst/>
                <a:cxnLst>
                  <a:cxn ang="0">
                    <a:pos x="0" y="30"/>
                  </a:cxn>
                  <a:cxn ang="0">
                    <a:pos x="2" y="20"/>
                  </a:cxn>
                  <a:cxn ang="0">
                    <a:pos x="5" y="12"/>
                  </a:cxn>
                  <a:cxn ang="0">
                    <a:pos x="8" y="6"/>
                  </a:cxn>
                  <a:cxn ang="0">
                    <a:pos x="10" y="3"/>
                  </a:cxn>
                  <a:cxn ang="0">
                    <a:pos x="14" y="0"/>
                  </a:cxn>
                  <a:cxn ang="0">
                    <a:pos x="20" y="0"/>
                  </a:cxn>
                  <a:cxn ang="0">
                    <a:pos x="27" y="5"/>
                  </a:cxn>
                  <a:cxn ang="0">
                    <a:pos x="29" y="12"/>
                  </a:cxn>
                  <a:cxn ang="0">
                    <a:pos x="30" y="20"/>
                  </a:cxn>
                  <a:cxn ang="0">
                    <a:pos x="29" y="30"/>
                  </a:cxn>
                  <a:cxn ang="0">
                    <a:pos x="21" y="32"/>
                  </a:cxn>
                  <a:cxn ang="0">
                    <a:pos x="15" y="33"/>
                  </a:cxn>
                  <a:cxn ang="0">
                    <a:pos x="8" y="32"/>
                  </a:cxn>
                  <a:cxn ang="0">
                    <a:pos x="0" y="30"/>
                  </a:cxn>
                </a:cxnLst>
                <a:rect l="0" t="0" r="r" b="b"/>
                <a:pathLst>
                  <a:path w="31" h="34">
                    <a:moveTo>
                      <a:pt x="0" y="30"/>
                    </a:moveTo>
                    <a:lnTo>
                      <a:pt x="2" y="20"/>
                    </a:lnTo>
                    <a:lnTo>
                      <a:pt x="5" y="12"/>
                    </a:lnTo>
                    <a:lnTo>
                      <a:pt x="8" y="6"/>
                    </a:lnTo>
                    <a:lnTo>
                      <a:pt x="10" y="3"/>
                    </a:lnTo>
                    <a:lnTo>
                      <a:pt x="14" y="0"/>
                    </a:lnTo>
                    <a:lnTo>
                      <a:pt x="20" y="0"/>
                    </a:lnTo>
                    <a:lnTo>
                      <a:pt x="27" y="5"/>
                    </a:lnTo>
                    <a:lnTo>
                      <a:pt x="29" y="12"/>
                    </a:lnTo>
                    <a:lnTo>
                      <a:pt x="30" y="20"/>
                    </a:lnTo>
                    <a:lnTo>
                      <a:pt x="29" y="30"/>
                    </a:lnTo>
                    <a:lnTo>
                      <a:pt x="21" y="32"/>
                    </a:lnTo>
                    <a:lnTo>
                      <a:pt x="15" y="33"/>
                    </a:lnTo>
                    <a:lnTo>
                      <a:pt x="8" y="32"/>
                    </a:lnTo>
                    <a:lnTo>
                      <a:pt x="0" y="30"/>
                    </a:lnTo>
                  </a:path>
                </a:pathLst>
              </a:custGeom>
              <a:solidFill>
                <a:srgbClr val="DFDFDF"/>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sp>
            <p:nvSpPr>
              <p:cNvPr id="319549" name="Freeform 61"/>
              <p:cNvSpPr>
                <a:spLocks/>
              </p:cNvSpPr>
              <p:nvPr/>
            </p:nvSpPr>
            <p:spPr bwMode="auto">
              <a:xfrm>
                <a:off x="5005" y="3790"/>
                <a:ext cx="25" cy="29"/>
              </a:xfrm>
              <a:custGeom>
                <a:avLst/>
                <a:gdLst/>
                <a:ahLst/>
                <a:cxnLst>
                  <a:cxn ang="0">
                    <a:pos x="0" y="28"/>
                  </a:cxn>
                  <a:cxn ang="0">
                    <a:pos x="1" y="16"/>
                  </a:cxn>
                  <a:cxn ang="0">
                    <a:pos x="4" y="8"/>
                  </a:cxn>
                  <a:cxn ang="0">
                    <a:pos x="7" y="3"/>
                  </a:cxn>
                  <a:cxn ang="0">
                    <a:pos x="12" y="0"/>
                  </a:cxn>
                  <a:cxn ang="0">
                    <a:pos x="17" y="0"/>
                  </a:cxn>
                  <a:cxn ang="0">
                    <a:pos x="23" y="4"/>
                  </a:cxn>
                  <a:cxn ang="0">
                    <a:pos x="24" y="13"/>
                  </a:cxn>
                  <a:cxn ang="0">
                    <a:pos x="23" y="19"/>
                  </a:cxn>
                  <a:cxn ang="0">
                    <a:pos x="17" y="23"/>
                  </a:cxn>
                  <a:cxn ang="0">
                    <a:pos x="8" y="26"/>
                  </a:cxn>
                  <a:cxn ang="0">
                    <a:pos x="0" y="28"/>
                  </a:cxn>
                </a:cxnLst>
                <a:rect l="0" t="0" r="r" b="b"/>
                <a:pathLst>
                  <a:path w="25" h="29">
                    <a:moveTo>
                      <a:pt x="0" y="28"/>
                    </a:moveTo>
                    <a:lnTo>
                      <a:pt x="1" y="16"/>
                    </a:lnTo>
                    <a:lnTo>
                      <a:pt x="4" y="8"/>
                    </a:lnTo>
                    <a:lnTo>
                      <a:pt x="7" y="3"/>
                    </a:lnTo>
                    <a:lnTo>
                      <a:pt x="12" y="0"/>
                    </a:lnTo>
                    <a:lnTo>
                      <a:pt x="17" y="0"/>
                    </a:lnTo>
                    <a:lnTo>
                      <a:pt x="23" y="4"/>
                    </a:lnTo>
                    <a:lnTo>
                      <a:pt x="24" y="13"/>
                    </a:lnTo>
                    <a:lnTo>
                      <a:pt x="23" y="19"/>
                    </a:lnTo>
                    <a:lnTo>
                      <a:pt x="17" y="23"/>
                    </a:lnTo>
                    <a:lnTo>
                      <a:pt x="8" y="26"/>
                    </a:lnTo>
                    <a:lnTo>
                      <a:pt x="0" y="28"/>
                    </a:lnTo>
                  </a:path>
                </a:pathLst>
              </a:custGeom>
              <a:solidFill>
                <a:srgbClr val="DFDFDF"/>
              </a:solidFill>
              <a:ln w="9525" cap="rnd">
                <a:noFill/>
                <a:round/>
                <a:headEnd type="none" w="sm" len="sm"/>
                <a:tailEnd type="none" w="sm" len="sm"/>
              </a:ln>
              <a:effectLst/>
            </p:spPr>
            <p:txBody>
              <a:bodyPr/>
              <a:lstStyle/>
              <a:p>
                <a:endParaRPr lang="en-US">
                  <a:latin typeface="Arial" pitchFamily="34" charset="0"/>
                  <a:cs typeface="Arial" pitchFamily="34" charset="0"/>
                </a:endParaRPr>
              </a:p>
            </p:txBody>
          </p:sp>
        </p:grpSp>
        <p:sp>
          <p:nvSpPr>
            <p:cNvPr id="319550" name="Rectangle 62"/>
            <p:cNvSpPr>
              <a:spLocks noChangeArrowheads="1"/>
            </p:cNvSpPr>
            <p:nvPr/>
          </p:nvSpPr>
          <p:spPr bwMode="auto">
            <a:xfrm>
              <a:off x="3809" y="3110"/>
              <a:ext cx="134" cy="337"/>
            </a:xfrm>
            <a:prstGeom prst="rect">
              <a:avLst/>
            </a:prstGeom>
            <a:noFill/>
            <a:ln w="9525">
              <a:noFill/>
              <a:miter lim="800000"/>
              <a:headEnd/>
              <a:tailEnd/>
            </a:ln>
            <a:effectLst/>
          </p:spPr>
          <p:txBody>
            <a:bodyPr wrap="none" lIns="92075" tIns="46038" rIns="92075" bIns="46038">
              <a:spAutoFit/>
            </a:bodyPr>
            <a:lstStyle/>
            <a:p>
              <a:pPr eaLnBrk="1" hangingPunct="1"/>
              <a:endParaRPr lang="nl-NL" sz="2400" b="1">
                <a:solidFill>
                  <a:schemeClr val="accent2"/>
                </a:solidFill>
                <a:latin typeface="Arial" pitchFamily="34" charset="0"/>
                <a:cs typeface="Arial" pitchFamily="34" charset="0"/>
              </a:endParaRPr>
            </a:p>
          </p:txBody>
        </p:sp>
      </p:grpSp>
      <p:sp>
        <p:nvSpPr>
          <p:cNvPr id="319553" name="Rectangle 65"/>
          <p:cNvSpPr>
            <a:spLocks noChangeArrowheads="1"/>
          </p:cNvSpPr>
          <p:nvPr/>
        </p:nvSpPr>
        <p:spPr bwMode="auto">
          <a:xfrm>
            <a:off x="1910302" y="2218470"/>
            <a:ext cx="2619307" cy="646973"/>
          </a:xfrm>
          <a:prstGeom prst="rect">
            <a:avLst/>
          </a:prstGeom>
          <a:noFill/>
          <a:ln w="9525">
            <a:solidFill>
              <a:schemeClr val="tx1"/>
            </a:solidFill>
            <a:miter lim="800000"/>
            <a:headEnd/>
            <a:tailEnd/>
          </a:ln>
          <a:effectLst/>
        </p:spPr>
        <p:txBody>
          <a:bodyPr wrap="none" lIns="92075" tIns="46038" rIns="92075" bIns="46038">
            <a:spAutoFit/>
          </a:bodyPr>
          <a:lstStyle/>
          <a:p>
            <a:pPr eaLnBrk="1" hangingPunct="1"/>
            <a:r>
              <a:rPr lang="en-US" b="1" dirty="0" smtClean="0">
                <a:latin typeface="Arial" pitchFamily="34" charset="0"/>
                <a:cs typeface="Arial" pitchFamily="34" charset="0"/>
              </a:rPr>
              <a:t>1  </a:t>
            </a:r>
            <a:r>
              <a:rPr lang="en-US" b="1" dirty="0">
                <a:latin typeface="Arial" pitchFamily="34" charset="0"/>
                <a:cs typeface="Arial" pitchFamily="34" charset="0"/>
              </a:rPr>
              <a:t>1  1  1  1  1  1</a:t>
            </a:r>
            <a:r>
              <a:rPr lang="en-US" sz="3600" b="1" dirty="0">
                <a:solidFill>
                  <a:schemeClr val="bg1"/>
                </a:solidFill>
                <a:latin typeface="Arial" pitchFamily="34" charset="0"/>
                <a:cs typeface="Arial" pitchFamily="34" charset="0"/>
              </a:rPr>
              <a:t> </a:t>
            </a:r>
          </a:p>
        </p:txBody>
      </p:sp>
      <p:sp>
        <p:nvSpPr>
          <p:cNvPr id="69" name="Title 68"/>
          <p:cNvSpPr>
            <a:spLocks noGrp="1"/>
          </p:cNvSpPr>
          <p:nvPr>
            <p:ph type="title"/>
          </p:nvPr>
        </p:nvSpPr>
        <p:spPr>
          <a:xfrm>
            <a:off x="457200" y="292100"/>
            <a:ext cx="8229600" cy="1079500"/>
          </a:xfrm>
        </p:spPr>
        <p:txBody>
          <a:bodyPr/>
          <a:lstStyle/>
          <a:p>
            <a:r>
              <a:rPr lang="en-GB" sz="3600" dirty="0" smtClean="0">
                <a:solidFill>
                  <a:schemeClr val="accent1">
                    <a:lumMod val="50000"/>
                  </a:schemeClr>
                </a:solidFill>
              </a:rPr>
              <a:t>Mutation (cont.)</a:t>
            </a:r>
            <a:endParaRPr lang="en-US" sz="3600" dirty="0">
              <a:solidFill>
                <a:schemeClr val="accent1">
                  <a:lumMod val="50000"/>
                </a:schemeClr>
              </a:solidFill>
            </a:endParaRP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20</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cxnSp>
        <p:nvCxnSpPr>
          <p:cNvPr id="14" name="Straight Arrow Connector 13"/>
          <p:cNvCxnSpPr>
            <a:stCxn id="319553" idx="3"/>
          </p:cNvCxnSpPr>
          <p:nvPr/>
        </p:nvCxnSpPr>
        <p:spPr>
          <a:xfrm>
            <a:off x="4529609" y="2541957"/>
            <a:ext cx="9132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4495103" y="4689328"/>
            <a:ext cx="9132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60548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003300"/>
          </a:xfrm>
        </p:spPr>
        <p:txBody>
          <a:bodyPr/>
          <a:lstStyle/>
          <a:p>
            <a:r>
              <a:rPr lang="en-US" sz="3600" dirty="0">
                <a:solidFill>
                  <a:schemeClr val="accent1">
                    <a:lumMod val="50000"/>
                  </a:schemeClr>
                </a:solidFill>
              </a:rPr>
              <a:t>Replacement (Survivor </a:t>
            </a:r>
            <a:r>
              <a:rPr lang="en-US" sz="3600" dirty="0" smtClean="0">
                <a:solidFill>
                  <a:schemeClr val="accent1">
                    <a:lumMod val="50000"/>
                  </a:schemeClr>
                </a:solidFill>
              </a:rPr>
              <a:t>Selection</a:t>
            </a:r>
            <a:r>
              <a:rPr lang="en-US" sz="3600" dirty="0">
                <a:solidFill>
                  <a:schemeClr val="accent1">
                    <a:lumMod val="50000"/>
                  </a:schemeClr>
                </a:solidFill>
              </a:rPr>
              <a:t>)</a:t>
            </a:r>
          </a:p>
        </p:txBody>
      </p:sp>
      <p:sp>
        <p:nvSpPr>
          <p:cNvPr id="3" name="Content Placeholder 2"/>
          <p:cNvSpPr>
            <a:spLocks noGrp="1"/>
          </p:cNvSpPr>
          <p:nvPr>
            <p:ph idx="1"/>
          </p:nvPr>
        </p:nvSpPr>
        <p:spPr>
          <a:xfrm>
            <a:off x="457200" y="1524000"/>
            <a:ext cx="8229600" cy="44958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P</a:t>
            </a:r>
            <a:r>
              <a:rPr lang="en-US" sz="2400" dirty="0" smtClean="0">
                <a:solidFill>
                  <a:srgbClr val="7030A0"/>
                </a:solidFill>
                <a:effectLst/>
              </a:rPr>
              <a:t>opulation </a:t>
            </a:r>
            <a:r>
              <a:rPr lang="en-US" sz="2400" dirty="0">
                <a:solidFill>
                  <a:srgbClr val="7030A0"/>
                </a:solidFill>
                <a:effectLst/>
              </a:rPr>
              <a:t>size </a:t>
            </a:r>
            <a:r>
              <a:rPr lang="en-US" sz="2400" dirty="0" smtClean="0">
                <a:solidFill>
                  <a:srgbClr val="7030A0"/>
                </a:solidFill>
                <a:effectLst/>
              </a:rPr>
              <a:t>is </a:t>
            </a:r>
            <a:r>
              <a:rPr lang="en-US" sz="2400" dirty="0">
                <a:solidFill>
                  <a:srgbClr val="7030A0"/>
                </a:solidFill>
                <a:effectLst/>
              </a:rPr>
              <a:t>constant</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A </a:t>
            </a:r>
            <a:r>
              <a:rPr lang="en-US" sz="2400" dirty="0">
                <a:solidFill>
                  <a:srgbClr val="7030A0"/>
                </a:solidFill>
                <a:effectLst/>
              </a:rPr>
              <a:t>decision has to be made about which individuals will </a:t>
            </a:r>
            <a:r>
              <a:rPr lang="en-US" sz="2400" dirty="0" smtClean="0">
                <a:solidFill>
                  <a:srgbClr val="7030A0"/>
                </a:solidFill>
                <a:effectLst/>
              </a:rPr>
              <a:t>be </a:t>
            </a:r>
            <a:r>
              <a:rPr lang="en-US" sz="2400" dirty="0">
                <a:solidFill>
                  <a:srgbClr val="7030A0"/>
                </a:solidFill>
                <a:effectLst/>
              </a:rPr>
              <a:t>allowed in the next generation </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Decision is usually based on </a:t>
            </a:r>
            <a:r>
              <a:rPr lang="en-US" sz="2400" dirty="0" smtClean="0">
                <a:solidFill>
                  <a:srgbClr val="7030A0"/>
                </a:solidFill>
                <a:effectLst/>
              </a:rPr>
              <a:t>fitness</a:t>
            </a:r>
            <a:r>
              <a:rPr lang="en-US" sz="2400" dirty="0">
                <a:solidFill>
                  <a:srgbClr val="7030A0"/>
                </a:solidFill>
                <a:effectLst/>
              </a:rPr>
              <a:t>, although age may be allowed to play a role</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This process is deterministic (while parent selection is </a:t>
            </a:r>
            <a:r>
              <a:rPr lang="en-US" sz="2400" dirty="0" smtClean="0">
                <a:solidFill>
                  <a:srgbClr val="7030A0"/>
                </a:solidFill>
                <a:effectLst/>
              </a:rPr>
              <a:t>stochastic </a:t>
            </a:r>
            <a:r>
              <a:rPr lang="en-US" sz="2400" dirty="0">
                <a:solidFill>
                  <a:srgbClr val="7030A0"/>
                </a:solidFill>
                <a:effectLst/>
              </a:rPr>
              <a:t>process)</a:t>
            </a:r>
          </a:p>
          <a:p>
            <a:pPr eaLnBrk="1" hangingPunct="1">
              <a:spcBef>
                <a:spcPts val="600"/>
              </a:spcBef>
              <a:spcAft>
                <a:spcPts val="600"/>
              </a:spcAft>
              <a:buClr>
                <a:srgbClr val="00B050"/>
              </a:buClr>
              <a:buSzPct val="75000"/>
              <a:buFont typeface="Wingdings" panose="05000000000000000000" pitchFamily="2" charset="2"/>
              <a:buChar char="v"/>
              <a:defRPr/>
            </a:pPr>
            <a:endParaRPr lang="en-US" sz="2400" dirty="0">
              <a:solidFill>
                <a:srgbClr val="7030A0"/>
              </a:solidFill>
              <a:effectLst/>
            </a:endParaRPr>
          </a:p>
        </p:txBody>
      </p:sp>
      <p:sp>
        <p:nvSpPr>
          <p:cNvPr id="5" name="Slide Number Placeholder 4"/>
          <p:cNvSpPr>
            <a:spLocks noGrp="1"/>
          </p:cNvSpPr>
          <p:nvPr>
            <p:ph type="sldNum" sz="quarter" idx="4294967295"/>
          </p:nvPr>
        </p:nvSpPr>
        <p:spPr>
          <a:xfrm>
            <a:off x="7868427" y="6258670"/>
            <a:ext cx="537436" cy="501650"/>
          </a:xfrm>
          <a:prstGeom prst="rect">
            <a:avLst/>
          </a:prstGeom>
        </p:spPr>
        <p:txBody>
          <a:bodyPr/>
          <a:lstStyle/>
          <a:p>
            <a:fld id="{23A85CF2-87A1-424D-AAB4-8DA3F7B30A26}" type="slidenum">
              <a:rPr lang="en-US" sz="1400">
                <a:solidFill>
                  <a:srgbClr val="92D050"/>
                </a:solidFill>
                <a:effectLst>
                  <a:outerShdw blurRad="38100" dist="38100" dir="2700000" algn="tl">
                    <a:srgbClr val="000000"/>
                  </a:outerShdw>
                </a:effectLst>
                <a:latin typeface="Arial" panose="020B0604020202020204" pitchFamily="34" charset="0"/>
              </a:rPr>
              <a:pPr/>
              <a:t>21</a:t>
            </a:fld>
            <a:endParaRPr lang="en-US"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1643418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sz="3600" dirty="0" smtClean="0">
                <a:solidFill>
                  <a:schemeClr val="accent1">
                    <a:lumMod val="50000"/>
                  </a:schemeClr>
                </a:solidFill>
              </a:rPr>
              <a:t>Population Initialization</a:t>
            </a:r>
            <a:endParaRPr lang="en-GB" sz="3600" dirty="0">
              <a:solidFill>
                <a:schemeClr val="accent1">
                  <a:lumMod val="50000"/>
                </a:schemeClr>
              </a:solidFill>
            </a:endParaRPr>
          </a:p>
        </p:txBody>
      </p:sp>
      <p:sp>
        <p:nvSpPr>
          <p:cNvPr id="124931" name="Rectangle 3"/>
          <p:cNvSpPr>
            <a:spLocks noGrp="1" noChangeArrowheads="1"/>
          </p:cNvSpPr>
          <p:nvPr>
            <p:ph idx="1"/>
          </p:nvPr>
        </p:nvSpPr>
        <p:spPr>
          <a:xfrm>
            <a:off x="457200" y="1676400"/>
            <a:ext cx="8229600" cy="4343400"/>
          </a:xfrm>
        </p:spPr>
        <p:txBody>
          <a:bodyPr/>
          <a:lstStyle/>
          <a:p>
            <a:pPr marL="342900" lvl="1" indent="-342900" eaLnBrk="1" hangingPunct="1">
              <a:spcBef>
                <a:spcPts val="600"/>
              </a:spcBef>
              <a:spcAft>
                <a:spcPts val="600"/>
              </a:spcAft>
              <a:buClr>
                <a:srgbClr val="00B050"/>
              </a:buClr>
              <a:buSzPct val="75000"/>
              <a:buFont typeface="Wingdings" panose="05000000000000000000" pitchFamily="2" charset="2"/>
              <a:buChar char="v"/>
              <a:defRPr/>
            </a:pPr>
            <a:r>
              <a:rPr lang="en-GB" dirty="0" smtClean="0">
                <a:solidFill>
                  <a:srgbClr val="7030A0"/>
                </a:solidFill>
                <a:effectLst/>
              </a:rPr>
              <a:t>Population initialisation </a:t>
            </a:r>
            <a:r>
              <a:rPr lang="en-GB" dirty="0">
                <a:solidFill>
                  <a:srgbClr val="7030A0"/>
                </a:solidFill>
                <a:effectLst/>
              </a:rPr>
              <a:t>usually done at random </a:t>
            </a:r>
          </a:p>
          <a:p>
            <a:pPr marL="342900" lvl="1"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Need to ensure even spread and mixture of possible allele values</a:t>
            </a:r>
          </a:p>
          <a:p>
            <a:pPr marL="342900" lvl="1"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U</a:t>
            </a:r>
            <a:r>
              <a:rPr lang="en-GB" dirty="0" smtClean="0">
                <a:solidFill>
                  <a:srgbClr val="7030A0"/>
                </a:solidFill>
                <a:effectLst/>
              </a:rPr>
              <a:t>se </a:t>
            </a:r>
            <a:r>
              <a:rPr lang="en-GB" dirty="0">
                <a:solidFill>
                  <a:srgbClr val="7030A0"/>
                </a:solidFill>
                <a:effectLst/>
              </a:rPr>
              <a:t>problem-specific heuristics, to “seed” the population</a:t>
            </a:r>
          </a:p>
          <a:p>
            <a:pPr eaLnBrk="1" hangingPunct="1">
              <a:spcBef>
                <a:spcPts val="600"/>
              </a:spcBef>
              <a:spcAft>
                <a:spcPts val="600"/>
              </a:spcAft>
              <a:buClr>
                <a:srgbClr val="00B050"/>
              </a:buClr>
              <a:buSzPct val="75000"/>
              <a:buFont typeface="Wingdings" panose="05000000000000000000" pitchFamily="2" charset="2"/>
              <a:buChar char="v"/>
              <a:defRPr/>
            </a:pPr>
            <a:endParaRPr lang="en-GB" sz="2400" dirty="0">
              <a:solidFill>
                <a:srgbClr val="7030A0"/>
              </a:solidFill>
              <a:effectLst/>
            </a:endParaRP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defRPr/>
              </a:pPr>
              <a:t>22</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spTree>
    <p:extLst>
      <p:ext uri="{BB962C8B-B14F-4D97-AF65-F5344CB8AC3E}">
        <p14:creationId xmlns:p14="http://schemas.microsoft.com/office/powerpoint/2010/main" val="229970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sz="3600" dirty="0" smtClean="0">
                <a:solidFill>
                  <a:schemeClr val="accent1">
                    <a:lumMod val="50000"/>
                  </a:schemeClr>
                </a:solidFill>
              </a:rPr>
              <a:t>Termination</a:t>
            </a:r>
            <a:endParaRPr lang="en-GB" sz="3600" dirty="0">
              <a:solidFill>
                <a:schemeClr val="accent1">
                  <a:lumMod val="50000"/>
                </a:schemeClr>
              </a:solidFill>
            </a:endParaRPr>
          </a:p>
        </p:txBody>
      </p:sp>
      <p:sp>
        <p:nvSpPr>
          <p:cNvPr id="124931" name="Rectangle 3"/>
          <p:cNvSpPr>
            <a:spLocks noGrp="1" noChangeArrowheads="1"/>
          </p:cNvSpPr>
          <p:nvPr>
            <p:ph idx="1"/>
          </p:nvPr>
        </p:nvSpPr>
        <p:spPr>
          <a:xfrm>
            <a:off x="457200" y="1676400"/>
            <a:ext cx="8229600" cy="43434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GB" sz="2400" dirty="0" smtClean="0">
                <a:solidFill>
                  <a:srgbClr val="7030A0"/>
                </a:solidFill>
                <a:effectLst/>
              </a:rPr>
              <a:t>Termination </a:t>
            </a:r>
            <a:r>
              <a:rPr lang="en-GB" sz="2400" dirty="0">
                <a:solidFill>
                  <a:srgbClr val="7030A0"/>
                </a:solidFill>
                <a:effectLst/>
              </a:rPr>
              <a:t>condition checked </a:t>
            </a:r>
            <a:r>
              <a:rPr lang="en-GB" sz="2400" dirty="0" smtClean="0">
                <a:solidFill>
                  <a:srgbClr val="7030A0"/>
                </a:solidFill>
                <a:effectLst/>
              </a:rPr>
              <a:t>after every </a:t>
            </a:r>
            <a:r>
              <a:rPr lang="en-GB" sz="2400" dirty="0">
                <a:solidFill>
                  <a:srgbClr val="7030A0"/>
                </a:solidFill>
                <a:effectLst/>
              </a:rPr>
              <a:t>generation </a:t>
            </a: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Reaching some (known/hoped for) fitness</a:t>
            </a: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Reaching some maximum allowed number of generations</a:t>
            </a: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Reaching some minimum level of diversity</a:t>
            </a:r>
          </a:p>
          <a:p>
            <a:pPr marL="742950" lvl="2" indent="-342900" eaLnBrk="1" hangingPunct="1">
              <a:spcBef>
                <a:spcPts val="600"/>
              </a:spcBef>
              <a:spcAft>
                <a:spcPts val="600"/>
              </a:spcAft>
              <a:buClr>
                <a:srgbClr val="00B050"/>
              </a:buClr>
              <a:buSzPct val="75000"/>
              <a:buFont typeface="Wingdings" panose="05000000000000000000" pitchFamily="2" charset="2"/>
              <a:buChar char="v"/>
              <a:defRPr/>
            </a:pPr>
            <a:r>
              <a:rPr lang="en-GB" dirty="0">
                <a:solidFill>
                  <a:srgbClr val="7030A0"/>
                </a:solidFill>
                <a:effectLst/>
              </a:rPr>
              <a:t>Reaching some specified number of generations without fitness improvement</a:t>
            </a:r>
          </a:p>
        </p:txBody>
      </p:sp>
      <p:sp>
        <p:nvSpPr>
          <p:cNvPr id="2" name="Slide Number Placeholder 1"/>
          <p:cNvSpPr>
            <a:spLocks noGrp="1"/>
          </p:cNvSpPr>
          <p:nvPr>
            <p:ph type="sldNum" sz="quarter" idx="4294967295"/>
          </p:nvPr>
        </p:nvSpPr>
        <p:spPr>
          <a:xfrm>
            <a:off x="7868427" y="6258670"/>
            <a:ext cx="537436" cy="501650"/>
          </a:xfrm>
          <a:prstGeom prst="rect">
            <a:avLst/>
          </a:prstGeom>
        </p:spPr>
        <p:txBody>
          <a:bodyPr/>
          <a:lstStyle/>
          <a:p>
            <a:pPr algn="l" eaLnBrk="0" hangingPunct="0">
              <a:defRPr/>
            </a:pPr>
            <a:fld id="{39B44630-8149-4451-ADCC-B770086FED53}" type="slidenum">
              <a:rPr lang="nl-NL">
                <a:solidFill>
                  <a:srgbClr val="92D050"/>
                </a:solidFill>
              </a:rPr>
              <a:pPr algn="l" eaLnBrk="0" hangingPunct="0">
                <a:defRPr/>
              </a:pPr>
              <a:t>23</a:t>
            </a:fld>
            <a:endParaRPr lang="nl-NL" dirty="0">
              <a:solidFill>
                <a:srgbClr val="92D050"/>
              </a:solidFill>
            </a:endParaRPr>
          </a:p>
        </p:txBody>
      </p:sp>
    </p:spTree>
    <p:extLst>
      <p:ext uri="{BB962C8B-B14F-4D97-AF65-F5344CB8AC3E}">
        <p14:creationId xmlns:p14="http://schemas.microsoft.com/office/powerpoint/2010/main" val="99946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24</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More Detailed Algorithm</a:t>
            </a:r>
            <a:br>
              <a:rPr lang="en-US" sz="3200" kern="0" dirty="0" smtClean="0">
                <a:solidFill>
                  <a:schemeClr val="accent1">
                    <a:lumMod val="50000"/>
                  </a:schemeClr>
                </a:solidFill>
              </a:rPr>
            </a:br>
            <a:r>
              <a:rPr lang="en-US" sz="3200" kern="0" dirty="0" smtClean="0">
                <a:solidFill>
                  <a:schemeClr val="accent1">
                    <a:lumMod val="50000"/>
                  </a:schemeClr>
                </a:solidFill>
              </a:rPr>
              <a:t>Basic Framework (steps 0-2)</a:t>
            </a:r>
            <a:endParaRPr lang="en-US" sz="3200" kern="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540327" y="1288474"/>
                <a:ext cx="8229600" cy="4419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0</a:t>
                </a:r>
                <a:r>
                  <a:rPr lang="en-US" sz="2400" dirty="0" smtClean="0">
                    <a:solidFill>
                      <a:srgbClr val="7030A0"/>
                    </a:solidFill>
                    <a:effectLst/>
                  </a:rPr>
                  <a:t>.  Algorithm Initialization.  Assume data are encoded in bit strings (1’s and 0’s).  Specify a </a:t>
                </a:r>
                <a:r>
                  <a:rPr lang="en-US" sz="2400" i="1" dirty="0" smtClean="0">
                    <a:solidFill>
                      <a:srgbClr val="7030A0"/>
                    </a:solidFill>
                    <a:effectLst/>
                  </a:rPr>
                  <a:t>crossover probability/rate</a:t>
                </a:r>
                <a:r>
                  <a:rPr lang="en-US" sz="2400" dirty="0" smtClean="0">
                    <a:solidFill>
                      <a:srgbClr val="7030A0"/>
                    </a:solidFill>
                    <a:effectLst/>
                  </a:rPr>
                  <a:t> </a:t>
                </a:r>
                <a:r>
                  <a:rPr lang="en-US" sz="2400" i="1" dirty="0" smtClean="0">
                    <a:solidFill>
                      <a:srgbClr val="7030A0"/>
                    </a:solidFill>
                    <a:effectLst/>
                  </a:rPr>
                  <a:t>p</a:t>
                </a:r>
                <a:r>
                  <a:rPr lang="en-US" sz="2400" i="1" baseline="-25000" dirty="0" smtClean="0">
                    <a:solidFill>
                      <a:srgbClr val="7030A0"/>
                    </a:solidFill>
                    <a:effectLst/>
                  </a:rPr>
                  <a:t>c</a:t>
                </a:r>
                <a:r>
                  <a:rPr lang="en-US" sz="2400" dirty="0" smtClean="0">
                    <a:solidFill>
                      <a:srgbClr val="7030A0"/>
                    </a:solidFill>
                    <a:effectLst/>
                  </a:rPr>
                  <a:t> and a </a:t>
                </a:r>
                <a:r>
                  <a:rPr lang="en-US" sz="2400" i="1" dirty="0" smtClean="0">
                    <a:solidFill>
                      <a:srgbClr val="7030A0"/>
                    </a:solidFill>
                    <a:effectLst/>
                  </a:rPr>
                  <a:t>mutation </a:t>
                </a:r>
                <a:r>
                  <a:rPr lang="en-US" sz="2400" i="1" dirty="0">
                    <a:solidFill>
                      <a:srgbClr val="7030A0"/>
                    </a:solidFill>
                    <a:effectLst/>
                  </a:rPr>
                  <a:t>probability/rate</a:t>
                </a:r>
                <a:r>
                  <a:rPr lang="en-US" sz="2400" i="1" dirty="0" smtClean="0">
                    <a:solidFill>
                      <a:srgbClr val="7030A0"/>
                    </a:solidFill>
                    <a:effectLst/>
                  </a:rPr>
                  <a:t> p</a:t>
                </a:r>
                <a:r>
                  <a:rPr lang="en-US" sz="2400" i="1" baseline="-25000" dirty="0" smtClean="0">
                    <a:solidFill>
                      <a:srgbClr val="7030A0"/>
                    </a:solidFill>
                    <a:effectLst/>
                  </a:rPr>
                  <a:t>m</a:t>
                </a:r>
                <a:r>
                  <a:rPr lang="en-US" sz="2400" dirty="0" smtClean="0">
                    <a:solidFill>
                      <a:srgbClr val="7030A0"/>
                    </a:solidFill>
                    <a:effectLst/>
                  </a:rPr>
                  <a:t>.  Usually </a:t>
                </a:r>
                <a:r>
                  <a:rPr lang="en-US" sz="2400" i="1" dirty="0" smtClean="0">
                    <a:solidFill>
                      <a:srgbClr val="7030A0"/>
                    </a:solidFill>
                    <a:effectLst/>
                  </a:rPr>
                  <a:t>p</a:t>
                </a:r>
                <a:r>
                  <a:rPr lang="en-US" sz="2400" i="1" baseline="-25000" dirty="0" smtClean="0">
                    <a:solidFill>
                      <a:srgbClr val="7030A0"/>
                    </a:solidFill>
                    <a:effectLst/>
                  </a:rPr>
                  <a:t>c</a:t>
                </a:r>
                <a:r>
                  <a:rPr lang="en-US" sz="2400" dirty="0" smtClean="0">
                    <a:solidFill>
                      <a:srgbClr val="7030A0"/>
                    </a:solidFill>
                    <a:effectLst/>
                  </a:rPr>
                  <a:t> is chosen to be fairly high and </a:t>
                </a:r>
                <a:r>
                  <a:rPr lang="en-US" sz="2400" i="1" dirty="0" smtClean="0">
                    <a:solidFill>
                      <a:srgbClr val="7030A0"/>
                    </a:solidFill>
                    <a:effectLst/>
                  </a:rPr>
                  <a:t>p</a:t>
                </a:r>
                <a:r>
                  <a:rPr lang="en-US" sz="2400" i="1" baseline="-25000" dirty="0" smtClean="0">
                    <a:solidFill>
                      <a:srgbClr val="7030A0"/>
                    </a:solidFill>
                    <a:effectLst/>
                  </a:rPr>
                  <a:t>m</a:t>
                </a:r>
                <a:r>
                  <a:rPr lang="en-US" sz="2400" dirty="0" smtClean="0">
                    <a:solidFill>
                      <a:srgbClr val="7030A0"/>
                    </a:solidFill>
                    <a:effectLst/>
                  </a:rPr>
                  <a:t> is chosen to be very low.</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a:solidFill>
                      <a:srgbClr val="7030A0"/>
                    </a:solidFill>
                    <a:effectLst/>
                  </a:rPr>
                  <a:t>Step </a:t>
                </a:r>
                <a:r>
                  <a:rPr lang="en-US" sz="2400" b="1" dirty="0" smtClean="0">
                    <a:solidFill>
                      <a:srgbClr val="7030A0"/>
                    </a:solidFill>
                    <a:effectLst/>
                  </a:rPr>
                  <a:t>1</a:t>
                </a:r>
                <a:r>
                  <a:rPr lang="en-US" sz="2400" dirty="0" smtClean="0">
                    <a:solidFill>
                      <a:srgbClr val="7030A0"/>
                    </a:solidFill>
                    <a:effectLst/>
                  </a:rPr>
                  <a:t>.  The population is chosen consisting of </a:t>
                </a:r>
                <a:r>
                  <a:rPr lang="en-US" sz="2400" i="1" dirty="0" smtClean="0">
                    <a:solidFill>
                      <a:srgbClr val="7030A0"/>
                    </a:solidFill>
                    <a:effectLst/>
                  </a:rPr>
                  <a:t>n</a:t>
                </a:r>
                <a:r>
                  <a:rPr lang="en-US" sz="2400" dirty="0" smtClean="0">
                    <a:solidFill>
                      <a:srgbClr val="7030A0"/>
                    </a:solidFill>
                    <a:effectLst/>
                  </a:rPr>
                  <a:t> chromosomes each of length </a:t>
                </a:r>
                <a14:m>
                  <m:oMath xmlns:m="http://schemas.openxmlformats.org/officeDocument/2006/math">
                    <m:r>
                      <a:rPr lang="en-US" sz="2400" i="1" dirty="0" smtClean="0">
                        <a:solidFill>
                          <a:srgbClr val="7030A0"/>
                        </a:solidFill>
                        <a:effectLst/>
                        <a:latin typeface="Cambria Math"/>
                      </a:rPr>
                      <m:t>𝑙</m:t>
                    </m:r>
                  </m:oMath>
                </a14:m>
                <a:r>
                  <a:rPr lang="en-US" sz="2400" dirty="0" smtClean="0">
                    <a:solidFill>
                      <a:srgbClr val="7030A0"/>
                    </a:solidFill>
                    <a:effectLst/>
                  </a:rPr>
                  <a:t>.</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a:solidFill>
                      <a:srgbClr val="7030A0"/>
                    </a:solidFill>
                    <a:effectLst/>
                  </a:rPr>
                  <a:t>Step </a:t>
                </a:r>
                <a:r>
                  <a:rPr lang="en-US" sz="2400" b="1" dirty="0" smtClean="0">
                    <a:solidFill>
                      <a:srgbClr val="7030A0"/>
                    </a:solidFill>
                    <a:effectLst/>
                  </a:rPr>
                  <a:t>2</a:t>
                </a:r>
                <a:r>
                  <a:rPr lang="en-US" sz="2400" dirty="0" smtClean="0">
                    <a:solidFill>
                      <a:srgbClr val="7030A0"/>
                    </a:solidFill>
                    <a:effectLst/>
                  </a:rPr>
                  <a:t>.  The fitness function </a:t>
                </a:r>
                <a:r>
                  <a:rPr lang="en-US" sz="2400" i="1" dirty="0" smtClean="0">
                    <a:solidFill>
                      <a:srgbClr val="7030A0"/>
                    </a:solidFill>
                    <a:effectLst/>
                  </a:rPr>
                  <a:t>f(x)</a:t>
                </a:r>
                <a:r>
                  <a:rPr lang="en-US" sz="2400" dirty="0" smtClean="0">
                    <a:solidFill>
                      <a:srgbClr val="7030A0"/>
                    </a:solidFill>
                    <a:effectLst/>
                  </a:rPr>
                  <a:t> for each chromosome in the population is calculated.</a:t>
                </a:r>
              </a:p>
              <a:p>
                <a:pPr lvl="1" eaLnBrk="1" hangingPunct="1">
                  <a:spcBef>
                    <a:spcPts val="600"/>
                  </a:spcBef>
                  <a:spcAft>
                    <a:spcPts val="600"/>
                  </a:spcAft>
                  <a:buClr>
                    <a:srgbClr val="00B050"/>
                  </a:buClr>
                  <a:buSzPct val="75000"/>
                  <a:buFont typeface="Wingdings" panose="05000000000000000000" pitchFamily="2" charset="2"/>
                  <a:buChar char="v"/>
                  <a:defRPr/>
                </a:pPr>
                <a:endParaRPr lang="en-US" dirty="0" smtClean="0">
                  <a:solidFill>
                    <a:srgbClr val="7030A0"/>
                  </a:solidFill>
                  <a:effectLst/>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540327" y="1288474"/>
                <a:ext cx="8229600" cy="4419600"/>
              </a:xfrm>
              <a:prstGeom prst="rect">
                <a:avLst/>
              </a:prstGeom>
              <a:blipFill rotWithShape="1">
                <a:blip r:embed="rId2"/>
                <a:stretch>
                  <a:fillRect l="-519" t="-1103" r="-9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5009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25</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Basic Framework (Step 3)</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eaLnBrk="1" hangingPunct="1">
              <a:spcBef>
                <a:spcPts val="600"/>
              </a:spcBef>
              <a:spcAft>
                <a:spcPts val="1800"/>
              </a:spcAft>
              <a:buClr>
                <a:srgbClr val="00B050"/>
              </a:buClr>
              <a:buSzPct val="75000"/>
              <a:buNone/>
              <a:defRPr/>
            </a:pPr>
            <a:r>
              <a:rPr lang="en-US" sz="2800" dirty="0">
                <a:solidFill>
                  <a:srgbClr val="7030A0"/>
                </a:solidFill>
                <a:effectLst/>
              </a:rPr>
              <a:t>Iterate through the following steps until </a:t>
            </a:r>
            <a:r>
              <a:rPr lang="en-US" sz="2800" i="1" dirty="0">
                <a:solidFill>
                  <a:srgbClr val="7030A0"/>
                </a:solidFill>
                <a:effectLst/>
              </a:rPr>
              <a:t>n</a:t>
            </a:r>
            <a:r>
              <a:rPr lang="en-US" sz="2800" dirty="0">
                <a:solidFill>
                  <a:srgbClr val="7030A0"/>
                </a:solidFill>
                <a:effectLst/>
              </a:rPr>
              <a:t> offspring generated:</a:t>
            </a:r>
            <a:endParaRPr lang="en-US" sz="2800" b="1" dirty="0" smtClean="0">
              <a:solidFill>
                <a:srgbClr val="7030A0"/>
              </a:solidFill>
              <a:effectLst/>
            </a:endParaRP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3a</a:t>
            </a:r>
            <a:r>
              <a:rPr lang="en-US" sz="2400" dirty="0" smtClean="0">
                <a:solidFill>
                  <a:srgbClr val="7030A0"/>
                </a:solidFill>
                <a:effectLst/>
              </a:rPr>
              <a:t>.  </a:t>
            </a:r>
            <a:r>
              <a:rPr lang="en-US" sz="2400" b="1" dirty="0" smtClean="0">
                <a:solidFill>
                  <a:srgbClr val="7030A0"/>
                </a:solidFill>
                <a:effectLst/>
              </a:rPr>
              <a:t>Selection</a:t>
            </a:r>
            <a:r>
              <a:rPr lang="en-US" sz="2400" dirty="0" smtClean="0">
                <a:solidFill>
                  <a:srgbClr val="7030A0"/>
                </a:solidFill>
                <a:effectLst/>
              </a:rPr>
              <a:t>.  Using the values from </a:t>
            </a:r>
            <a:r>
              <a:rPr lang="en-US" sz="2400" i="1" dirty="0" smtClean="0">
                <a:solidFill>
                  <a:srgbClr val="7030A0"/>
                </a:solidFill>
                <a:effectLst/>
              </a:rPr>
              <a:t>f(x)</a:t>
            </a:r>
            <a:r>
              <a:rPr lang="en-US" sz="2400" dirty="0" smtClean="0">
                <a:solidFill>
                  <a:srgbClr val="7030A0"/>
                </a:solidFill>
                <a:effectLst/>
              </a:rPr>
              <a:t>, assign probability of selection to each chromosome </a:t>
            </a:r>
            <a:r>
              <a:rPr lang="en-US" sz="2400" i="1" dirty="0" smtClean="0">
                <a:solidFill>
                  <a:srgbClr val="7030A0"/>
                </a:solidFill>
                <a:effectLst/>
              </a:rPr>
              <a:t>x</a:t>
            </a:r>
            <a:r>
              <a:rPr lang="en-US" sz="2400" i="1" baseline="-25000" dirty="0" smtClean="0">
                <a:solidFill>
                  <a:srgbClr val="7030A0"/>
                </a:solidFill>
                <a:effectLst/>
              </a:rPr>
              <a:t>i</a:t>
            </a:r>
            <a:r>
              <a:rPr lang="en-US" sz="2400" dirty="0" smtClean="0">
                <a:solidFill>
                  <a:srgbClr val="7030A0"/>
                </a:solidFill>
                <a:effectLst/>
              </a:rPr>
              <a:t>. </a:t>
            </a:r>
            <a:br>
              <a:rPr lang="en-US" sz="2400" dirty="0" smtClean="0">
                <a:solidFill>
                  <a:srgbClr val="7030A0"/>
                </a:solidFill>
                <a:effectLst/>
              </a:rPr>
            </a:br>
            <a:r>
              <a:rPr lang="en-US" sz="2400" dirty="0" smtClean="0">
                <a:solidFill>
                  <a:srgbClr val="7030A0"/>
                </a:solidFill>
                <a:effectLst/>
              </a:rPr>
              <a:t>-- The </a:t>
            </a:r>
            <a:r>
              <a:rPr lang="en-US" sz="2400" i="1" dirty="0" smtClean="0">
                <a:solidFill>
                  <a:srgbClr val="7030A0"/>
                </a:solidFill>
                <a:effectLst/>
              </a:rPr>
              <a:t>roulette wheel </a:t>
            </a:r>
            <a:r>
              <a:rPr lang="en-US" sz="2400" dirty="0" smtClean="0">
                <a:solidFill>
                  <a:srgbClr val="7030A0"/>
                </a:solidFill>
                <a:effectLst/>
              </a:rPr>
              <a:t>method is usually used:</a:t>
            </a:r>
          </a:p>
          <a:p>
            <a:pPr marL="57150" indent="0" eaLnBrk="1" hangingPunct="1">
              <a:spcBef>
                <a:spcPts val="600"/>
              </a:spcBef>
              <a:spcAft>
                <a:spcPts val="1800"/>
              </a:spcAft>
              <a:buClr>
                <a:srgbClr val="00B050"/>
              </a:buClr>
              <a:buSzPct val="75000"/>
              <a:buNone/>
              <a:defRPr/>
            </a:pPr>
            <a:endParaRPr lang="en-US" sz="2400" dirty="0" smtClean="0">
              <a:solidFill>
                <a:srgbClr val="7030A0"/>
              </a:solidFill>
              <a:effectLst/>
            </a:endParaRPr>
          </a:p>
          <a:p>
            <a:pPr marL="57150" indent="0" eaLnBrk="1" hangingPunct="1">
              <a:spcBef>
                <a:spcPts val="600"/>
              </a:spcBef>
              <a:spcAft>
                <a:spcPts val="1800"/>
              </a:spcAft>
              <a:buClr>
                <a:srgbClr val="00B050"/>
              </a:buClr>
              <a:buSzPct val="75000"/>
              <a:buNone/>
              <a:defRPr/>
            </a:pPr>
            <a:r>
              <a:rPr lang="en-US" sz="2400" dirty="0">
                <a:solidFill>
                  <a:srgbClr val="7030A0"/>
                </a:solidFill>
                <a:effectLst/>
              </a:rPr>
              <a:t> </a:t>
            </a:r>
            <a:r>
              <a:rPr lang="en-US" sz="2400" dirty="0" smtClean="0">
                <a:solidFill>
                  <a:srgbClr val="7030A0"/>
                </a:solidFill>
                <a:effectLst/>
              </a:rPr>
              <a:t>   </a:t>
            </a: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1400" dirty="0">
              <a:solidFill>
                <a:srgbClr val="92D050"/>
              </a:solidFill>
              <a:latin typeface="Arial" panose="020B0604020202020204"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571946247"/>
              </p:ext>
            </p:extLst>
          </p:nvPr>
        </p:nvGraphicFramePr>
        <p:xfrm>
          <a:off x="4019549" y="3733800"/>
          <a:ext cx="1104901" cy="751947"/>
        </p:xfrm>
        <a:graphic>
          <a:graphicData uri="http://schemas.openxmlformats.org/presentationml/2006/ole">
            <mc:AlternateContent xmlns:mc="http://schemas.openxmlformats.org/markup-compatibility/2006">
              <mc:Choice xmlns:v="urn:schemas-microsoft-com:vml" Requires="v">
                <p:oleObj spid="_x0000_s1113" name="Equation" r:id="rId3" imgW="685800" imgH="469900" progId="Equation.3">
                  <p:embed/>
                </p:oleObj>
              </mc:Choice>
              <mc:Fallback>
                <p:oleObj name="Equation" r:id="rId3" imgW="685800" imgH="469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3733800"/>
                        <a:ext cx="1104901" cy="751947"/>
                      </a:xfrm>
                      <a:prstGeom prst="rect">
                        <a:avLst/>
                      </a:prstGeom>
                      <a:noFill/>
                    </p:spPr>
                  </p:pic>
                </p:oleObj>
              </mc:Fallback>
            </mc:AlternateContent>
          </a:graphicData>
        </a:graphic>
      </p:graphicFrame>
    </p:spTree>
    <p:extLst>
      <p:ext uri="{BB962C8B-B14F-4D97-AF65-F5344CB8AC3E}">
        <p14:creationId xmlns:p14="http://schemas.microsoft.com/office/powerpoint/2010/main" val="3770854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26</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Basic Framework (Step 3)</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3a</a:t>
            </a:r>
            <a:r>
              <a:rPr lang="en-US" sz="2400" dirty="0" smtClean="0">
                <a:solidFill>
                  <a:srgbClr val="7030A0"/>
                </a:solidFill>
                <a:effectLst/>
              </a:rPr>
              <a:t>.  </a:t>
            </a:r>
            <a:r>
              <a:rPr lang="en-US" sz="2400" b="1" dirty="0" smtClean="0">
                <a:solidFill>
                  <a:srgbClr val="7030A0"/>
                </a:solidFill>
                <a:effectLst/>
              </a:rPr>
              <a:t>Selection</a:t>
            </a:r>
            <a:r>
              <a:rPr lang="en-US" sz="2400" dirty="0" smtClean="0">
                <a:solidFill>
                  <a:srgbClr val="7030A0"/>
                </a:solidFill>
                <a:effectLst/>
              </a:rPr>
              <a:t> (cont.). Select a pair of chromosomes to be a parent, allowing chromosomes to potentially pair with itself</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3b.  Crossover.</a:t>
            </a:r>
            <a:r>
              <a:rPr lang="en-US" sz="2400" dirty="0" smtClean="0">
                <a:solidFill>
                  <a:srgbClr val="7030A0"/>
                </a:solidFill>
                <a:effectLst/>
              </a:rPr>
              <a:t>  Select randomly chosen locust (</a:t>
            </a:r>
            <a:r>
              <a:rPr lang="en-US" sz="2400" i="1" dirty="0" smtClean="0">
                <a:solidFill>
                  <a:srgbClr val="7030A0"/>
                </a:solidFill>
                <a:effectLst/>
              </a:rPr>
              <a:t>crossover</a:t>
            </a:r>
            <a:r>
              <a:rPr lang="en-US" sz="2400" dirty="0" smtClean="0">
                <a:solidFill>
                  <a:srgbClr val="7030A0"/>
                </a:solidFill>
                <a:effectLst/>
              </a:rPr>
              <a:t> </a:t>
            </a:r>
            <a:r>
              <a:rPr lang="en-US" sz="2400" i="1" dirty="0" smtClean="0">
                <a:solidFill>
                  <a:srgbClr val="7030A0"/>
                </a:solidFill>
                <a:effectLst/>
              </a:rPr>
              <a:t>point</a:t>
            </a:r>
            <a:r>
              <a:rPr lang="en-US" sz="2400" dirty="0" smtClean="0">
                <a:solidFill>
                  <a:srgbClr val="7030A0"/>
                </a:solidFill>
                <a:effectLst/>
              </a:rPr>
              <a:t>).  With probability p</a:t>
            </a:r>
            <a:r>
              <a:rPr lang="en-US" sz="2400" baseline="-25000" dirty="0" smtClean="0">
                <a:solidFill>
                  <a:srgbClr val="7030A0"/>
                </a:solidFill>
                <a:effectLst/>
              </a:rPr>
              <a:t>c</a:t>
            </a:r>
            <a:r>
              <a:rPr lang="en-US" sz="2400" dirty="0" smtClean="0">
                <a:solidFill>
                  <a:srgbClr val="7030A0"/>
                </a:solidFill>
                <a:effectLst/>
              </a:rPr>
              <a:t> , perform crossover with the parents forming two new offspring or clone two exact copies of the parents.</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3c. Mutation.</a:t>
            </a:r>
            <a:r>
              <a:rPr lang="en-US" sz="2400" dirty="0" smtClean="0">
                <a:solidFill>
                  <a:srgbClr val="7030A0"/>
                </a:solidFill>
                <a:effectLst/>
              </a:rPr>
              <a:t>  With probability </a:t>
            </a:r>
            <a:r>
              <a:rPr lang="en-US" sz="2400" i="1" dirty="0" smtClean="0">
                <a:solidFill>
                  <a:srgbClr val="7030A0"/>
                </a:solidFill>
                <a:effectLst/>
              </a:rPr>
              <a:t>p</a:t>
            </a:r>
            <a:r>
              <a:rPr lang="en-US" sz="2400" i="1" baseline="-25000" dirty="0" smtClean="0">
                <a:solidFill>
                  <a:srgbClr val="7030A0"/>
                </a:solidFill>
                <a:effectLst/>
              </a:rPr>
              <a:t>m</a:t>
            </a:r>
            <a:r>
              <a:rPr lang="en-US" sz="2400" dirty="0" smtClean="0">
                <a:solidFill>
                  <a:srgbClr val="7030A0"/>
                </a:solidFill>
                <a:effectLst/>
              </a:rPr>
              <a:t> , perform mutation on each of the two offspring. </a:t>
            </a:r>
            <a:r>
              <a:rPr lang="en-US" dirty="0" smtClean="0">
                <a:solidFill>
                  <a:srgbClr val="7030A0"/>
                </a:solidFill>
                <a:effectLst/>
              </a:rPr>
              <a:t>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62761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27</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Basic Framework (steps 4-5)</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1800"/>
              </a:spcAft>
              <a:buClr>
                <a:srgbClr val="00B050"/>
              </a:buClr>
              <a:buSzPct val="75000"/>
              <a:buFont typeface="Wingdings" panose="05000000000000000000" pitchFamily="2" charset="2"/>
              <a:buChar char="v"/>
              <a:defRPr/>
            </a:pPr>
            <a:r>
              <a:rPr lang="en-US" sz="2800" b="1" dirty="0" smtClean="0">
                <a:solidFill>
                  <a:srgbClr val="7030A0"/>
                </a:solidFill>
                <a:effectLst/>
              </a:rPr>
              <a:t>Step 4</a:t>
            </a:r>
            <a:r>
              <a:rPr lang="en-US" sz="2800" dirty="0" smtClean="0">
                <a:solidFill>
                  <a:srgbClr val="7030A0"/>
                </a:solidFill>
                <a:effectLst/>
              </a:rPr>
              <a:t>.  The new population of chromosomes replaces the current population.</a:t>
            </a:r>
          </a:p>
          <a:p>
            <a:pPr eaLnBrk="1" hangingPunct="1">
              <a:spcBef>
                <a:spcPts val="600"/>
              </a:spcBef>
              <a:spcAft>
                <a:spcPts val="1800"/>
              </a:spcAft>
              <a:buClr>
                <a:srgbClr val="00B050"/>
              </a:buClr>
              <a:buSzPct val="75000"/>
              <a:buFont typeface="Wingdings" panose="05000000000000000000" pitchFamily="2" charset="2"/>
              <a:buChar char="v"/>
              <a:defRPr/>
            </a:pPr>
            <a:r>
              <a:rPr lang="en-US" sz="2800" b="1" dirty="0">
                <a:solidFill>
                  <a:srgbClr val="7030A0"/>
                </a:solidFill>
                <a:effectLst/>
              </a:rPr>
              <a:t>Step 5</a:t>
            </a:r>
            <a:r>
              <a:rPr lang="en-US" sz="2800" dirty="0" smtClean="0">
                <a:solidFill>
                  <a:srgbClr val="7030A0"/>
                </a:solidFill>
                <a:effectLst/>
              </a:rPr>
              <a:t>.  Check termination criteria.  If convergence is achieved then stop and report results, otherwise go back to Step 2.</a:t>
            </a:r>
          </a:p>
          <a:p>
            <a:pPr marL="57150" indent="0" eaLnBrk="1" hangingPunct="1">
              <a:spcBef>
                <a:spcPts val="600"/>
              </a:spcBef>
              <a:spcAft>
                <a:spcPts val="1800"/>
              </a:spcAft>
              <a:buClr>
                <a:srgbClr val="00B050"/>
              </a:buClr>
              <a:buSzPct val="75000"/>
              <a:buNone/>
              <a:defRPr/>
            </a:pPr>
            <a:r>
              <a:rPr lang="en-US" sz="2800" dirty="0" smtClean="0">
                <a:solidFill>
                  <a:srgbClr val="7030A0"/>
                </a:solidFill>
                <a:effectLst/>
              </a:rPr>
              <a:t>Each cycle is called a </a:t>
            </a:r>
            <a:r>
              <a:rPr lang="en-US" sz="2800" i="1" dirty="0" smtClean="0">
                <a:solidFill>
                  <a:srgbClr val="7030A0"/>
                </a:solidFill>
                <a:effectLst/>
              </a:rPr>
              <a:t>generation</a:t>
            </a:r>
            <a:r>
              <a:rPr lang="en-US" sz="2800" dirty="0" smtClean="0">
                <a:solidFill>
                  <a:srgbClr val="7030A0"/>
                </a:solidFill>
                <a:effectLst/>
              </a:rPr>
              <a:t>, with most </a:t>
            </a:r>
            <a:r>
              <a:rPr lang="en-US" sz="2800" dirty="0">
                <a:solidFill>
                  <a:srgbClr val="7030A0"/>
                </a:solidFill>
                <a:effectLst/>
              </a:rPr>
              <a:t>t</a:t>
            </a:r>
            <a:r>
              <a:rPr lang="en-US" sz="2800" dirty="0" smtClean="0">
                <a:solidFill>
                  <a:srgbClr val="7030A0"/>
                </a:solidFill>
                <a:effectLst/>
              </a:rPr>
              <a:t>aking from 50 – 500 generations to converge.  </a:t>
            </a:r>
          </a:p>
        </p:txBody>
      </p:sp>
    </p:spTree>
    <p:extLst>
      <p:ext uri="{BB962C8B-B14F-4D97-AF65-F5344CB8AC3E}">
        <p14:creationId xmlns:p14="http://schemas.microsoft.com/office/powerpoint/2010/main" val="298142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28</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Simple Example</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eaLnBrk="1" hangingPunct="1">
              <a:spcBef>
                <a:spcPts val="600"/>
              </a:spcBef>
              <a:spcAft>
                <a:spcPts val="600"/>
              </a:spcAft>
              <a:buClr>
                <a:srgbClr val="00B050"/>
              </a:buClr>
              <a:buSzPct val="75000"/>
              <a:buNone/>
              <a:defRPr/>
            </a:pPr>
            <a:r>
              <a:rPr lang="en-US" sz="2400" dirty="0" smtClean="0">
                <a:solidFill>
                  <a:srgbClr val="7030A0"/>
                </a:solidFill>
                <a:effectLst/>
              </a:rPr>
              <a:t>Suppose our task is to find the maximum value of the normal distribution, </a:t>
            </a:r>
            <a:r>
              <a:rPr lang="en-US" sz="2400" i="1" dirty="0" smtClean="0">
                <a:solidFill>
                  <a:srgbClr val="7030A0"/>
                </a:solidFill>
                <a:effectLst/>
              </a:rPr>
              <a:t>f(x)</a:t>
            </a:r>
            <a:r>
              <a:rPr lang="en-US" sz="2400" dirty="0" smtClean="0">
                <a:solidFill>
                  <a:srgbClr val="7030A0"/>
                </a:solidFill>
                <a:effectLst/>
              </a:rPr>
              <a:t>, with mean </a:t>
            </a:r>
            <a:r>
              <a:rPr lang="el-GR" sz="2400" i="1" dirty="0" smtClean="0">
                <a:solidFill>
                  <a:srgbClr val="7030A0"/>
                </a:solidFill>
                <a:effectLst/>
                <a:latin typeface="Calibri" panose="020F0502020204030204" pitchFamily="34" charset="0"/>
              </a:rPr>
              <a:t>μ</a:t>
            </a:r>
            <a:r>
              <a:rPr lang="en-US" sz="2400" dirty="0" smtClean="0">
                <a:solidFill>
                  <a:srgbClr val="7030A0"/>
                </a:solidFill>
                <a:effectLst/>
              </a:rPr>
              <a:t> = 16 and standard deviation </a:t>
            </a:r>
            <a:r>
              <a:rPr lang="el-GR" sz="2400" i="1" dirty="0">
                <a:solidFill>
                  <a:srgbClr val="7030A0"/>
                </a:solidFill>
                <a:effectLst/>
                <a:latin typeface="Calibri" panose="020F0502020204030204" pitchFamily="34" charset="0"/>
              </a:rPr>
              <a:t>σ</a:t>
            </a:r>
            <a:r>
              <a:rPr lang="en-US" sz="2400" dirty="0" smtClean="0">
                <a:solidFill>
                  <a:srgbClr val="7030A0"/>
                </a:solidFill>
                <a:effectLst/>
              </a:rPr>
              <a:t> = 4.  </a:t>
            </a:r>
          </a:p>
          <a:p>
            <a:pPr marL="57150" indent="0" eaLnBrk="1" hangingPunct="1">
              <a:spcBef>
                <a:spcPts val="600"/>
              </a:spcBef>
              <a:spcAft>
                <a:spcPts val="600"/>
              </a:spcAft>
              <a:buClr>
                <a:srgbClr val="00B050"/>
              </a:buClr>
              <a:buSzPct val="75000"/>
              <a:buNone/>
              <a:defRPr/>
            </a:pPr>
            <a:r>
              <a:rPr lang="en-US" sz="2400" dirty="0" smtClean="0">
                <a:solidFill>
                  <a:srgbClr val="7030A0"/>
                </a:solidFill>
                <a:effectLst/>
              </a:rPr>
              <a:t>Allow X to take on only the values described by the first five binary digits 00000-11111</a:t>
            </a:r>
            <a:r>
              <a:rPr lang="en-US" sz="2400" dirty="0">
                <a:solidFill>
                  <a:srgbClr val="7030A0"/>
                </a:solidFill>
                <a:effectLst/>
              </a:rPr>
              <a:t> </a:t>
            </a:r>
            <a:r>
              <a:rPr lang="en-US" sz="2400" dirty="0" smtClean="0">
                <a:solidFill>
                  <a:srgbClr val="7030A0"/>
                </a:solidFill>
                <a:effectLst/>
              </a:rPr>
              <a:t>(0-31 in decimal):</a:t>
            </a:r>
          </a:p>
          <a:p>
            <a:pPr marL="457200" lvl="1" indent="0" eaLnBrk="1" hangingPunct="1">
              <a:spcBef>
                <a:spcPts val="600"/>
              </a:spcBef>
              <a:spcAft>
                <a:spcPts val="600"/>
              </a:spcAft>
              <a:buClr>
                <a:srgbClr val="00B050"/>
              </a:buClr>
              <a:buSzPct val="75000"/>
              <a:buNone/>
              <a:defRPr/>
            </a:pPr>
            <a:r>
              <a:rPr lang="en-US" sz="2400" dirty="0" smtClean="0">
                <a:solidFill>
                  <a:srgbClr val="7030A0"/>
                </a:solidFill>
                <a:effectLst/>
              </a:rPr>
              <a:t> </a:t>
            </a:r>
            <a:endParaRPr lang="en-US" dirty="0" smtClean="0">
              <a:solidFill>
                <a:srgbClr val="7030A0"/>
              </a:solidFill>
              <a:effectLst/>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46852809"/>
              </p:ext>
            </p:extLst>
          </p:nvPr>
        </p:nvGraphicFramePr>
        <p:xfrm>
          <a:off x="2057400" y="3048000"/>
          <a:ext cx="5703972" cy="660182"/>
        </p:xfrm>
        <a:graphic>
          <a:graphicData uri="http://schemas.openxmlformats.org/presentationml/2006/ole">
            <mc:AlternateContent xmlns:mc="http://schemas.openxmlformats.org/markup-compatibility/2006">
              <mc:Choice xmlns:v="urn:schemas-microsoft-com:vml" Requires="v">
                <p:oleObj spid="_x0000_s2134" name="Equation" r:id="rId3" imgW="4114800" imgH="482600" progId="Equation.3">
                  <p:embed/>
                </p:oleObj>
              </mc:Choice>
              <mc:Fallback>
                <p:oleObj name="Equation" r:id="rId3" imgW="41148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048000"/>
                        <a:ext cx="5703972" cy="660182"/>
                      </a:xfrm>
                      <a:prstGeom prst="rect">
                        <a:avLst/>
                      </a:prstGeom>
                      <a:noFill/>
                    </p:spPr>
                  </p:pic>
                </p:oleObj>
              </mc:Fallback>
            </mc:AlternateContent>
          </a:graphicData>
        </a:graphic>
      </p:graphicFrame>
      <p:pic>
        <p:nvPicPr>
          <p:cNvPr id="4" name="Picture 3"/>
          <p:cNvPicPr>
            <a:picLocks noChangeAspect="1"/>
          </p:cNvPicPr>
          <p:nvPr/>
        </p:nvPicPr>
        <p:blipFill rotWithShape="1">
          <a:blip r:embed="rId5"/>
          <a:srcRect l="7500" t="30571" r="22500" b="36286"/>
          <a:stretch/>
        </p:blipFill>
        <p:spPr>
          <a:xfrm>
            <a:off x="2362200" y="3883025"/>
            <a:ext cx="4561490" cy="2362200"/>
          </a:xfrm>
          <a:prstGeom prst="rect">
            <a:avLst/>
          </a:prstGeom>
        </p:spPr>
      </p:pic>
    </p:spTree>
    <p:extLst>
      <p:ext uri="{BB962C8B-B14F-4D97-AF65-F5344CB8AC3E}">
        <p14:creationId xmlns:p14="http://schemas.microsoft.com/office/powerpoint/2010/main" val="2905528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29</a:t>
            </a:fld>
            <a:endParaRPr lang="en-US" dirty="0">
              <a:solidFill>
                <a:srgbClr val="92D050"/>
              </a:solidFill>
            </a:endParaRPr>
          </a:p>
        </p:txBody>
      </p:sp>
      <p:sp>
        <p:nvSpPr>
          <p:cNvPr id="7" name="Rectangle 2"/>
          <p:cNvSpPr txBox="1">
            <a:spLocks noChangeArrowheads="1"/>
          </p:cNvSpPr>
          <p:nvPr/>
        </p:nvSpPr>
        <p:spPr bwMode="auto">
          <a:xfrm>
            <a:off x="0" y="-6350"/>
            <a:ext cx="91440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a:solidFill>
                  <a:schemeClr val="accent1">
                    <a:lumMod val="50000"/>
                  </a:schemeClr>
                </a:solidFill>
              </a:rPr>
              <a:t>Simple </a:t>
            </a:r>
            <a:r>
              <a:rPr lang="en-US" sz="3200" kern="0" dirty="0" smtClean="0">
                <a:solidFill>
                  <a:schemeClr val="accent1">
                    <a:lumMod val="50000"/>
                  </a:schemeClr>
                </a:solidFill>
              </a:rPr>
              <a:t>Example (First Iteration)</a:t>
            </a:r>
            <a:endParaRPr lang="en-US" sz="3200" kern="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519545" y="768927"/>
                <a:ext cx="8229600" cy="570807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0</a:t>
                </a:r>
                <a:r>
                  <a:rPr lang="en-US" sz="2400" dirty="0" smtClean="0">
                    <a:solidFill>
                      <a:srgbClr val="7030A0"/>
                    </a:solidFill>
                    <a:effectLst/>
                  </a:rPr>
                  <a:t>. Algorithm Initialization.  Define </a:t>
                </a:r>
                <a:r>
                  <a:rPr lang="en-US" sz="2400" i="1" dirty="0" smtClean="0">
                    <a:solidFill>
                      <a:srgbClr val="7030A0"/>
                    </a:solidFill>
                    <a:effectLst/>
                  </a:rPr>
                  <a:t>crossover rate</a:t>
                </a:r>
                <a:r>
                  <a:rPr lang="en-US" sz="2400" dirty="0" smtClean="0">
                    <a:solidFill>
                      <a:srgbClr val="7030A0"/>
                    </a:solidFill>
                    <a:effectLst/>
                  </a:rPr>
                  <a:t> to be </a:t>
                </a:r>
                <a:r>
                  <a:rPr lang="en-US" sz="2400" i="1" dirty="0" smtClean="0">
                    <a:solidFill>
                      <a:srgbClr val="7030A0"/>
                    </a:solidFill>
                    <a:effectLst/>
                  </a:rPr>
                  <a:t>p</a:t>
                </a:r>
                <a:r>
                  <a:rPr lang="en-US" sz="2400" i="1" baseline="-25000" dirty="0" smtClean="0">
                    <a:solidFill>
                      <a:srgbClr val="7030A0"/>
                    </a:solidFill>
                    <a:effectLst/>
                  </a:rPr>
                  <a:t>c</a:t>
                </a:r>
                <a:r>
                  <a:rPr lang="en-US" sz="2400" dirty="0" smtClean="0">
                    <a:solidFill>
                      <a:srgbClr val="7030A0"/>
                    </a:solidFill>
                    <a:effectLst/>
                  </a:rPr>
                  <a:t> = 0.75 and the </a:t>
                </a:r>
                <a:r>
                  <a:rPr lang="en-US" sz="2400" i="1" dirty="0" smtClean="0">
                    <a:solidFill>
                      <a:srgbClr val="7030A0"/>
                    </a:solidFill>
                    <a:effectLst/>
                  </a:rPr>
                  <a:t>mutation rate</a:t>
                </a:r>
                <a:r>
                  <a:rPr lang="en-US" sz="2400" dirty="0" smtClean="0">
                    <a:solidFill>
                      <a:srgbClr val="7030A0"/>
                    </a:solidFill>
                    <a:effectLst/>
                  </a:rPr>
                  <a:t> to be </a:t>
                </a:r>
                <a:r>
                  <a:rPr lang="en-US" sz="2400" i="1" dirty="0" smtClean="0">
                    <a:solidFill>
                      <a:srgbClr val="7030A0"/>
                    </a:solidFill>
                    <a:effectLst/>
                  </a:rPr>
                  <a:t>p</a:t>
                </a:r>
                <a:r>
                  <a:rPr lang="en-US" sz="2400" i="1" baseline="-25000" dirty="0" smtClean="0">
                    <a:solidFill>
                      <a:srgbClr val="7030A0"/>
                    </a:solidFill>
                    <a:effectLst/>
                  </a:rPr>
                  <a:t>m</a:t>
                </a:r>
                <a:r>
                  <a:rPr lang="en-US" sz="2400" dirty="0" smtClean="0">
                    <a:solidFill>
                      <a:srgbClr val="7030A0"/>
                    </a:solidFill>
                    <a:effectLst/>
                  </a:rPr>
                  <a:t> = 0.002.</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1.  </a:t>
                </a:r>
                <a:r>
                  <a:rPr lang="en-US" sz="2400" dirty="0" smtClean="0">
                    <a:solidFill>
                      <a:srgbClr val="7030A0"/>
                    </a:solidFill>
                    <a:effectLst/>
                  </a:rPr>
                  <a:t>Choose a set of four chromosomes at random from 00000-11111.  </a:t>
                </a:r>
                <a:br>
                  <a:rPr lang="en-US" sz="2400" dirty="0" smtClean="0">
                    <a:solidFill>
                      <a:srgbClr val="7030A0"/>
                    </a:solidFill>
                    <a:effectLst/>
                  </a:rPr>
                </a:br>
                <a:r>
                  <a:rPr lang="en-US" sz="2400" dirty="0" smtClean="0">
                    <a:solidFill>
                      <a:srgbClr val="7030A0"/>
                    </a:solidFill>
                    <a:effectLst/>
                  </a:rPr>
                  <a:t>So, </a:t>
                </a:r>
                <a:r>
                  <a:rPr lang="en-US" sz="2400" i="1" dirty="0" smtClean="0">
                    <a:solidFill>
                      <a:srgbClr val="7030A0"/>
                    </a:solidFill>
                    <a:effectLst/>
                  </a:rPr>
                  <a:t>n </a:t>
                </a:r>
                <a:r>
                  <a:rPr lang="en-US" sz="2400" dirty="0" smtClean="0">
                    <a:solidFill>
                      <a:srgbClr val="7030A0"/>
                    </a:solidFill>
                    <a:effectLst/>
                  </a:rPr>
                  <a:t>= 4 and </a:t>
                </a:r>
                <a14:m>
                  <m:oMath xmlns:m="http://schemas.openxmlformats.org/officeDocument/2006/math">
                    <m:r>
                      <a:rPr lang="en-US" sz="2400" i="1" dirty="0" smtClean="0">
                        <a:solidFill>
                          <a:srgbClr val="7030A0"/>
                        </a:solidFill>
                        <a:effectLst/>
                        <a:latin typeface="Cambria Math"/>
                      </a:rPr>
                      <m:t>𝑙</m:t>
                    </m:r>
                  </m:oMath>
                </a14:m>
                <a:r>
                  <a:rPr lang="en-US" sz="2400" dirty="0" smtClean="0">
                    <a:solidFill>
                      <a:srgbClr val="7030A0"/>
                    </a:solidFill>
                    <a:effectLst/>
                  </a:rPr>
                  <a:t> = 5.  </a:t>
                </a:r>
                <a:br>
                  <a:rPr lang="en-US" sz="2400" dirty="0" smtClean="0">
                    <a:solidFill>
                      <a:srgbClr val="7030A0"/>
                    </a:solidFill>
                    <a:effectLst/>
                  </a:rPr>
                </a:br>
                <a:r>
                  <a:rPr lang="en-US" sz="2400" dirty="0" smtClean="0">
                    <a:solidFill>
                      <a:srgbClr val="7030A0"/>
                    </a:solidFill>
                    <a:effectLst/>
                  </a:rPr>
                  <a:t>They are: 00100 (4), 01001 (9), 11011 (27), 11111 (31).</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2.   </a:t>
                </a:r>
                <a:r>
                  <a:rPr lang="en-US" sz="2400" dirty="0" smtClean="0">
                    <a:solidFill>
                      <a:srgbClr val="7030A0"/>
                    </a:solidFill>
                    <a:effectLst/>
                  </a:rPr>
                  <a:t>Calculate fitness f(x):</a:t>
                </a: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2400" dirty="0" smtClean="0">
                  <a:solidFill>
                    <a:srgbClr val="7030A0"/>
                  </a:solidFill>
                  <a:effectLst/>
                </a:endParaRPr>
              </a:p>
              <a:p>
                <a:pPr marL="457200" lvl="1" indent="0" eaLnBrk="1" hangingPunct="1">
                  <a:spcBef>
                    <a:spcPts val="600"/>
                  </a:spcBef>
                  <a:spcAft>
                    <a:spcPts val="1800"/>
                  </a:spcAft>
                  <a:buClr>
                    <a:srgbClr val="00B050"/>
                  </a:buClr>
                  <a:buSzPct val="75000"/>
                  <a:buNone/>
                  <a:defRPr/>
                </a:pPr>
                <a:r>
                  <a:rPr lang="en-US" dirty="0" smtClean="0">
                    <a:solidFill>
                      <a:srgbClr val="7030A0"/>
                    </a:solidFill>
                    <a:effectLst/>
                  </a:rPr>
                  <a:t>	</a:t>
                </a: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519545" y="768927"/>
                <a:ext cx="8229600" cy="5708073"/>
              </a:xfrm>
              <a:prstGeom prst="rect">
                <a:avLst/>
              </a:prstGeom>
              <a:blipFill rotWithShape="1">
                <a:blip r:embed="rId2"/>
                <a:stretch>
                  <a:fillRect l="-444" t="-854" r="-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09867157"/>
              </p:ext>
            </p:extLst>
          </p:nvPr>
        </p:nvGraphicFramePr>
        <p:xfrm>
          <a:off x="990600" y="4198883"/>
          <a:ext cx="7543799" cy="2046342"/>
        </p:xfrm>
        <a:graphic>
          <a:graphicData uri="http://schemas.openxmlformats.org/drawingml/2006/table">
            <a:tbl>
              <a:tblPr firstRow="1" firstCol="1" lastRow="1" lastCol="1" bandRow="1" bandCol="1">
                <a:tableStyleId>{16D9F66E-5EB9-4882-86FB-DCBF35E3C3E4}</a:tableStyleId>
              </a:tblPr>
              <a:tblGrid>
                <a:gridCol w="1926076">
                  <a:extLst>
                    <a:ext uri="{9D8B030D-6E8A-4147-A177-3AD203B41FA5}">
                      <a16:colId xmlns:a16="http://schemas.microsoft.com/office/drawing/2014/main" val="20000"/>
                    </a:ext>
                  </a:extLst>
                </a:gridCol>
                <a:gridCol w="1985523">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1816100">
                  <a:extLst>
                    <a:ext uri="{9D8B030D-6E8A-4147-A177-3AD203B41FA5}">
                      <a16:colId xmlns:a16="http://schemas.microsoft.com/office/drawing/2014/main" val="20003"/>
                    </a:ext>
                  </a:extLst>
                </a:gridCol>
              </a:tblGrid>
              <a:tr h="682114">
                <a:tc>
                  <a:txBody>
                    <a:bodyPr/>
                    <a:lstStyle/>
                    <a:p>
                      <a:pPr marL="0" marR="0" algn="ctr">
                        <a:spcBef>
                          <a:spcPts val="0"/>
                        </a:spcBef>
                        <a:spcAft>
                          <a:spcPts val="0"/>
                        </a:spcAft>
                      </a:pPr>
                      <a:r>
                        <a:rPr lang="en-US" sz="2000" dirty="0">
                          <a:solidFill>
                            <a:srgbClr val="000000"/>
                          </a:solidFill>
                          <a:effectLst/>
                        </a:rPr>
                        <a:t>Chromosome</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solidFill>
                            <a:srgbClr val="000000"/>
                          </a:solidFill>
                          <a:effectLst/>
                        </a:rPr>
                        <a:t>Decimal Value</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solidFill>
                            <a:srgbClr val="000000"/>
                          </a:solidFill>
                          <a:effectLst/>
                        </a:rPr>
                        <a:t>Fitness </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solidFill>
                            <a:srgbClr val="000000"/>
                          </a:solidFill>
                          <a:effectLst/>
                        </a:rPr>
                        <a:t>Selection Probability</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1057">
                <a:tc>
                  <a:txBody>
                    <a:bodyPr/>
                    <a:lstStyle/>
                    <a:p>
                      <a:pPr marL="0" marR="0" algn="ctr">
                        <a:spcBef>
                          <a:spcPts val="0"/>
                        </a:spcBef>
                        <a:spcAft>
                          <a:spcPts val="0"/>
                        </a:spcAft>
                      </a:pPr>
                      <a:r>
                        <a:rPr lang="en-US" sz="2000" b="0" dirty="0">
                          <a:solidFill>
                            <a:srgbClr val="000000"/>
                          </a:solidFill>
                          <a:effectLst/>
                        </a:rPr>
                        <a:t>00100</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4</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0.001108</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0.04425</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1057">
                <a:tc>
                  <a:txBody>
                    <a:bodyPr/>
                    <a:lstStyle/>
                    <a:p>
                      <a:pPr marL="0" marR="0" algn="ctr">
                        <a:spcBef>
                          <a:spcPts val="0"/>
                        </a:spcBef>
                        <a:spcAft>
                          <a:spcPts val="0"/>
                        </a:spcAft>
                      </a:pPr>
                      <a:r>
                        <a:rPr lang="en-US" sz="2000" b="0" dirty="0">
                          <a:solidFill>
                            <a:srgbClr val="000000"/>
                          </a:solidFill>
                          <a:effectLst/>
                        </a:rPr>
                        <a:t>01001</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9</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0.021569</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0.86145</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1057">
                <a:tc>
                  <a:txBody>
                    <a:bodyPr/>
                    <a:lstStyle/>
                    <a:p>
                      <a:pPr marL="0" marR="0" algn="ctr">
                        <a:spcBef>
                          <a:spcPts val="0"/>
                        </a:spcBef>
                        <a:spcAft>
                          <a:spcPts val="0"/>
                        </a:spcAft>
                      </a:pPr>
                      <a:r>
                        <a:rPr lang="en-US" sz="2000" b="0" dirty="0">
                          <a:solidFill>
                            <a:srgbClr val="000000"/>
                          </a:solidFill>
                          <a:effectLst/>
                        </a:rPr>
                        <a:t>11011</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27</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0.002273</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0.09078</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1057">
                <a:tc>
                  <a:txBody>
                    <a:bodyPr/>
                    <a:lstStyle/>
                    <a:p>
                      <a:pPr marL="0" marR="0" algn="ctr">
                        <a:spcBef>
                          <a:spcPts val="0"/>
                        </a:spcBef>
                        <a:spcAft>
                          <a:spcPts val="0"/>
                        </a:spcAft>
                      </a:pPr>
                      <a:r>
                        <a:rPr lang="en-US" sz="2000" b="0" dirty="0">
                          <a:solidFill>
                            <a:srgbClr val="000000"/>
                          </a:solidFill>
                          <a:effectLst/>
                        </a:rPr>
                        <a:t>11111</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31</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0.000088</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a:solidFill>
                            <a:srgbClr val="000000"/>
                          </a:solidFill>
                          <a:effectLst/>
                        </a:rPr>
                        <a:t>0.00351</a:t>
                      </a:r>
                      <a:endParaRPr lang="en-US" sz="20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633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3</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Operators Used by Genetic Algorithms</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eaLnBrk="1" hangingPunct="1">
              <a:spcBef>
                <a:spcPts val="600"/>
              </a:spcBef>
              <a:spcAft>
                <a:spcPts val="600"/>
              </a:spcAft>
              <a:buClr>
                <a:srgbClr val="00B050"/>
              </a:buClr>
              <a:buSzPct val="75000"/>
              <a:buFont typeface="+mj-lt"/>
              <a:buAutoNum type="arabicPeriod"/>
              <a:defRPr/>
            </a:pPr>
            <a:r>
              <a:rPr lang="en-US" sz="2000" b="1" dirty="0">
                <a:solidFill>
                  <a:srgbClr val="7030A0"/>
                </a:solidFill>
                <a:effectLst/>
              </a:rPr>
              <a:t>Selection.  </a:t>
            </a:r>
            <a:r>
              <a:rPr lang="en-US" sz="2000" dirty="0" smtClean="0">
                <a:solidFill>
                  <a:srgbClr val="7030A0"/>
                </a:solidFill>
                <a:effectLst/>
              </a:rPr>
              <a:t>Refers to the method used for selecting which chromosomes will be reproducing</a:t>
            </a:r>
            <a:r>
              <a:rPr lang="en-US" sz="2400" dirty="0" smtClean="0">
                <a:solidFill>
                  <a:srgbClr val="7030A0"/>
                </a:solidFill>
                <a:effectLst/>
              </a:rPr>
              <a:t> </a:t>
            </a:r>
            <a:endParaRPr lang="en-US" sz="2400" dirty="0">
              <a:solidFill>
                <a:srgbClr val="7030A0"/>
              </a:solidFill>
              <a:effectLst/>
            </a:endParaRPr>
          </a:p>
          <a:p>
            <a:pPr lvl="1" eaLnBrk="1" hangingPunct="1">
              <a:spcBef>
                <a:spcPts val="600"/>
              </a:spcBef>
              <a:spcAft>
                <a:spcPts val="600"/>
              </a:spcAft>
              <a:buClr>
                <a:srgbClr val="00B050"/>
              </a:buClr>
              <a:buSzPct val="75000"/>
              <a:defRPr/>
            </a:pPr>
            <a:r>
              <a:rPr lang="en-US" sz="2000" dirty="0">
                <a:solidFill>
                  <a:srgbClr val="7030A0"/>
                </a:solidFill>
                <a:effectLst/>
              </a:rPr>
              <a:t>A </a:t>
            </a:r>
            <a:r>
              <a:rPr lang="en-US" sz="2000" i="1" dirty="0">
                <a:solidFill>
                  <a:srgbClr val="7030A0"/>
                </a:solidFill>
                <a:effectLst/>
              </a:rPr>
              <a:t>fitness function </a:t>
            </a:r>
            <a:r>
              <a:rPr lang="en-US" sz="2000" dirty="0">
                <a:solidFill>
                  <a:srgbClr val="7030A0"/>
                </a:solidFill>
                <a:effectLst/>
              </a:rPr>
              <a:t>evaluates each of the chromosomes </a:t>
            </a:r>
            <a:endParaRPr lang="en-US" sz="2000" dirty="0" smtClean="0">
              <a:solidFill>
                <a:srgbClr val="7030A0"/>
              </a:solidFill>
              <a:effectLst/>
            </a:endParaRPr>
          </a:p>
          <a:p>
            <a:pPr lvl="1" eaLnBrk="1" hangingPunct="1">
              <a:spcBef>
                <a:spcPts val="600"/>
              </a:spcBef>
              <a:spcAft>
                <a:spcPts val="600"/>
              </a:spcAft>
              <a:buClr>
                <a:srgbClr val="00B050"/>
              </a:buClr>
              <a:buSzPct val="75000"/>
              <a:defRPr/>
            </a:pPr>
            <a:r>
              <a:rPr lang="en-US" sz="2000" dirty="0" smtClean="0">
                <a:solidFill>
                  <a:srgbClr val="7030A0"/>
                </a:solidFill>
                <a:effectLst/>
              </a:rPr>
              <a:t>The fitter the chromosome the more likely it will be selected to reproduce</a:t>
            </a:r>
          </a:p>
          <a:p>
            <a:pPr marL="514350" indent="-457200" eaLnBrk="1" hangingPunct="1">
              <a:spcBef>
                <a:spcPts val="600"/>
              </a:spcBef>
              <a:spcAft>
                <a:spcPts val="600"/>
              </a:spcAft>
              <a:buClr>
                <a:srgbClr val="00B050"/>
              </a:buClr>
              <a:buSzPct val="75000"/>
              <a:buFont typeface="+mj-lt"/>
              <a:buAutoNum type="arabicPeriod"/>
              <a:defRPr/>
            </a:pPr>
            <a:r>
              <a:rPr lang="en-US" sz="2000" b="1" dirty="0">
                <a:solidFill>
                  <a:srgbClr val="7030A0"/>
                </a:solidFill>
                <a:effectLst/>
              </a:rPr>
              <a:t>Crossover.  </a:t>
            </a:r>
            <a:r>
              <a:rPr lang="en-US" sz="2000" dirty="0" smtClean="0">
                <a:solidFill>
                  <a:srgbClr val="7030A0"/>
                </a:solidFill>
                <a:effectLst/>
              </a:rPr>
              <a:t>Performs recombination during mating, creating two new </a:t>
            </a:r>
            <a:r>
              <a:rPr lang="en-US" sz="2000" dirty="0" err="1" smtClean="0">
                <a:solidFill>
                  <a:srgbClr val="7030A0"/>
                </a:solidFill>
                <a:effectLst/>
              </a:rPr>
              <a:t>offsprings</a:t>
            </a:r>
            <a:r>
              <a:rPr lang="en-US" sz="2000" dirty="0" smtClean="0">
                <a:solidFill>
                  <a:srgbClr val="7030A0"/>
                </a:solidFill>
                <a:effectLst/>
              </a:rPr>
              <a:t> by randomly selecting a locus and exchanging subsequences to left and right of that locus between two chromosomes chosen during selection</a:t>
            </a:r>
          </a:p>
          <a:p>
            <a:pPr marL="514350" indent="-457200" eaLnBrk="1" hangingPunct="1">
              <a:spcBef>
                <a:spcPts val="600"/>
              </a:spcBef>
              <a:spcAft>
                <a:spcPts val="600"/>
              </a:spcAft>
              <a:buClr>
                <a:srgbClr val="00B050"/>
              </a:buClr>
              <a:buSzPct val="75000"/>
              <a:buFont typeface="+mj-lt"/>
              <a:buAutoNum type="arabicPeriod"/>
              <a:defRPr/>
            </a:pPr>
            <a:r>
              <a:rPr lang="en-US" sz="2000" b="1" dirty="0">
                <a:solidFill>
                  <a:srgbClr val="7030A0"/>
                </a:solidFill>
                <a:effectLst/>
              </a:rPr>
              <a:t>Mutation.  </a:t>
            </a:r>
            <a:r>
              <a:rPr lang="en-US" sz="2000" dirty="0" smtClean="0">
                <a:solidFill>
                  <a:srgbClr val="7030A0"/>
                </a:solidFill>
                <a:effectLst/>
              </a:rPr>
              <a:t>Randomly changes the bits or digits at a particular locus in a chromosome; however with very low probability</a:t>
            </a:r>
          </a:p>
        </p:txBody>
      </p:sp>
    </p:spTree>
    <p:extLst>
      <p:ext uri="{BB962C8B-B14F-4D97-AF65-F5344CB8AC3E}">
        <p14:creationId xmlns:p14="http://schemas.microsoft.com/office/powerpoint/2010/main" val="134971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30</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a:solidFill>
                  <a:schemeClr val="accent1">
                    <a:lumMod val="50000"/>
                  </a:schemeClr>
                </a:solidFill>
              </a:rPr>
              <a:t>Simple </a:t>
            </a:r>
            <a:r>
              <a:rPr lang="en-US" sz="3200" kern="0" dirty="0" smtClean="0">
                <a:solidFill>
                  <a:schemeClr val="accent1">
                    <a:lumMod val="50000"/>
                  </a:schemeClr>
                </a:solidFill>
              </a:rPr>
              <a:t>Example </a:t>
            </a:r>
            <a:r>
              <a:rPr lang="en-US" sz="3200" kern="0" dirty="0">
                <a:solidFill>
                  <a:schemeClr val="accent1">
                    <a:lumMod val="50000"/>
                  </a:schemeClr>
                </a:solidFill>
              </a:rPr>
              <a:t>(First Iteration)</a:t>
            </a: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a:t>
            </a:r>
            <a:r>
              <a:rPr lang="en-US" sz="2400" dirty="0" smtClean="0">
                <a:solidFill>
                  <a:srgbClr val="7030A0"/>
                </a:solidFill>
                <a:effectLst/>
              </a:rPr>
              <a:t>. Iterate through the following steps until </a:t>
            </a:r>
            <a:r>
              <a:rPr lang="en-US" sz="2400" i="1" dirty="0" smtClean="0">
                <a:solidFill>
                  <a:srgbClr val="7030A0"/>
                </a:solidFill>
                <a:effectLst/>
              </a:rPr>
              <a:t>n</a:t>
            </a:r>
            <a:r>
              <a:rPr lang="en-US" sz="2400" dirty="0" smtClean="0">
                <a:solidFill>
                  <a:srgbClr val="7030A0"/>
                </a:solidFill>
                <a:effectLst/>
              </a:rPr>
              <a:t> offspring have been generated</a:t>
            </a:r>
          </a:p>
          <a:p>
            <a:pPr lvl="2" eaLnBrk="1" hangingPunct="1">
              <a:spcBef>
                <a:spcPts val="600"/>
              </a:spcBef>
              <a:spcAft>
                <a:spcPts val="1800"/>
              </a:spcAft>
              <a:buClr>
                <a:srgbClr val="00B050"/>
              </a:buClr>
              <a:buSzPct val="75000"/>
              <a:buFont typeface="Wingdings" panose="05000000000000000000" pitchFamily="2" charset="2"/>
              <a:buChar char="v"/>
              <a:defRPr/>
            </a:pPr>
            <a:r>
              <a:rPr lang="en-US" sz="2000" dirty="0" smtClean="0">
                <a:solidFill>
                  <a:srgbClr val="7030A0"/>
                </a:solidFill>
                <a:effectLst/>
              </a:rPr>
              <a:t>Step 3a.  Divide each </a:t>
            </a:r>
            <a:r>
              <a:rPr lang="en-US" sz="2000" i="1" dirty="0" smtClean="0">
                <a:solidFill>
                  <a:srgbClr val="7030A0"/>
                </a:solidFill>
                <a:effectLst/>
              </a:rPr>
              <a:t>f(x)</a:t>
            </a:r>
            <a:r>
              <a:rPr lang="en-US" sz="2000" dirty="0" smtClean="0">
                <a:solidFill>
                  <a:srgbClr val="7030A0"/>
                </a:solidFill>
                <a:effectLst/>
              </a:rPr>
              <a:t> by:</a:t>
            </a:r>
          </a:p>
          <a:p>
            <a:pPr lvl="2" eaLnBrk="1" hangingPunct="1">
              <a:spcBef>
                <a:spcPts val="600"/>
              </a:spcBef>
              <a:spcAft>
                <a:spcPts val="1800"/>
              </a:spcAft>
              <a:buClr>
                <a:srgbClr val="00B050"/>
              </a:buClr>
              <a:buSzPct val="75000"/>
              <a:buFont typeface="Wingdings" panose="05000000000000000000" pitchFamily="2" charset="2"/>
              <a:buChar char="v"/>
              <a:defRPr/>
            </a:pPr>
            <a:endParaRPr lang="en-US" sz="2000" dirty="0">
              <a:solidFill>
                <a:srgbClr val="7030A0"/>
              </a:solidFill>
              <a:effectLst/>
            </a:endParaRPr>
          </a:p>
          <a:p>
            <a:pPr marL="514350" lvl="1" indent="0" eaLnBrk="1" hangingPunct="1">
              <a:spcBef>
                <a:spcPts val="600"/>
              </a:spcBef>
              <a:spcAft>
                <a:spcPts val="1800"/>
              </a:spcAft>
              <a:buClr>
                <a:srgbClr val="00B050"/>
              </a:buClr>
              <a:buSzPct val="75000"/>
              <a:buNone/>
              <a:defRPr/>
            </a:pPr>
            <a:r>
              <a:rPr lang="en-US" dirty="0">
                <a:solidFill>
                  <a:srgbClr val="7030A0"/>
                </a:solidFill>
                <a:effectLst/>
              </a:rPr>
              <a:t>	</a:t>
            </a:r>
            <a:r>
              <a:rPr lang="en-US" sz="2000" dirty="0" smtClean="0">
                <a:solidFill>
                  <a:srgbClr val="7030A0"/>
                </a:solidFill>
                <a:effectLst/>
              </a:rPr>
              <a:t>To get the selection probability.       </a:t>
            </a:r>
          </a:p>
          <a:p>
            <a:pPr marL="514350" lvl="1" indent="0" eaLnBrk="1" hangingPunct="1">
              <a:spcBef>
                <a:spcPts val="600"/>
              </a:spcBef>
              <a:spcAft>
                <a:spcPts val="1800"/>
              </a:spcAft>
              <a:buClr>
                <a:srgbClr val="00B050"/>
              </a:buClr>
              <a:buSzPct val="75000"/>
              <a:buNone/>
              <a:defRPr/>
            </a:pPr>
            <a:r>
              <a:rPr lang="en-US" sz="2000" dirty="0" smtClean="0">
                <a:solidFill>
                  <a:srgbClr val="7030A0"/>
                </a:solidFill>
                <a:effectLst/>
              </a:rPr>
              <a:t>     Suppose </a:t>
            </a:r>
            <a:r>
              <a:rPr lang="en-US" sz="2000" i="1" dirty="0" smtClean="0">
                <a:solidFill>
                  <a:srgbClr val="7030A0"/>
                </a:solidFill>
                <a:effectLst/>
              </a:rPr>
              <a:t>01001</a:t>
            </a:r>
            <a:r>
              <a:rPr lang="en-US" sz="2000" dirty="0" smtClean="0">
                <a:solidFill>
                  <a:srgbClr val="7030A0"/>
                </a:solidFill>
                <a:effectLst/>
              </a:rPr>
              <a:t> and </a:t>
            </a:r>
            <a:r>
              <a:rPr lang="en-US" sz="2000" i="1" dirty="0" smtClean="0">
                <a:solidFill>
                  <a:srgbClr val="7030A0"/>
                </a:solidFill>
                <a:effectLst/>
              </a:rPr>
              <a:t>11011</a:t>
            </a:r>
            <a:r>
              <a:rPr lang="en-US" sz="2000" dirty="0" smtClean="0">
                <a:solidFill>
                  <a:srgbClr val="7030A0"/>
                </a:solidFill>
                <a:effectLst/>
              </a:rPr>
              <a:t> are randomly selected based on </a:t>
            </a:r>
            <a:br>
              <a:rPr lang="en-US" sz="2000" dirty="0" smtClean="0">
                <a:solidFill>
                  <a:srgbClr val="7030A0"/>
                </a:solidFill>
                <a:effectLst/>
              </a:rPr>
            </a:br>
            <a:r>
              <a:rPr lang="en-US" sz="2000" dirty="0" smtClean="0">
                <a:solidFill>
                  <a:srgbClr val="7030A0"/>
                </a:solidFill>
                <a:effectLst/>
              </a:rPr>
              <a:t>     these probabilities.</a:t>
            </a:r>
          </a:p>
          <a:p>
            <a:pPr lvl="2" eaLnBrk="1" hangingPunct="1">
              <a:spcBef>
                <a:spcPts val="600"/>
              </a:spcBef>
              <a:spcAft>
                <a:spcPts val="1800"/>
              </a:spcAft>
              <a:buClr>
                <a:srgbClr val="00B050"/>
              </a:buClr>
              <a:buSzPct val="75000"/>
              <a:buFont typeface="Wingdings" panose="05000000000000000000" pitchFamily="2" charset="2"/>
              <a:buChar char="v"/>
              <a:defRPr/>
            </a:pPr>
            <a:r>
              <a:rPr lang="en-US" sz="2000" dirty="0">
                <a:solidFill>
                  <a:srgbClr val="7030A0"/>
                </a:solidFill>
                <a:effectLst/>
              </a:rPr>
              <a:t>Step </a:t>
            </a:r>
            <a:r>
              <a:rPr lang="en-US" sz="2000" dirty="0" smtClean="0">
                <a:solidFill>
                  <a:srgbClr val="7030A0"/>
                </a:solidFill>
                <a:effectLst/>
              </a:rPr>
              <a:t>3b.  Crossover.  The locus is randomly chosen to be the second position.  Suppose the large crossover rate of </a:t>
            </a:r>
            <a:r>
              <a:rPr lang="en-US" sz="2000" i="1" dirty="0" smtClean="0">
                <a:solidFill>
                  <a:srgbClr val="7030A0"/>
                </a:solidFill>
                <a:effectLst/>
              </a:rPr>
              <a:t>p</a:t>
            </a:r>
            <a:r>
              <a:rPr lang="en-US" sz="2000" i="1" baseline="-25000" dirty="0" smtClean="0">
                <a:solidFill>
                  <a:srgbClr val="7030A0"/>
                </a:solidFill>
                <a:effectLst/>
              </a:rPr>
              <a:t>c</a:t>
            </a:r>
            <a:r>
              <a:rPr lang="en-US" sz="2000" dirty="0" smtClean="0">
                <a:solidFill>
                  <a:srgbClr val="7030A0"/>
                </a:solidFill>
                <a:effectLst/>
              </a:rPr>
              <a:t> leads to crossover between </a:t>
            </a:r>
            <a:r>
              <a:rPr lang="en-US" sz="2000" i="1" dirty="0" smtClean="0">
                <a:solidFill>
                  <a:srgbClr val="7030A0"/>
                </a:solidFill>
                <a:effectLst/>
              </a:rPr>
              <a:t>01001</a:t>
            </a:r>
            <a:r>
              <a:rPr lang="en-US" sz="2000" dirty="0" smtClean="0">
                <a:solidFill>
                  <a:srgbClr val="7030A0"/>
                </a:solidFill>
                <a:effectLst/>
              </a:rPr>
              <a:t> and </a:t>
            </a:r>
            <a:r>
              <a:rPr lang="en-US" sz="2000" i="1" dirty="0" smtClean="0">
                <a:solidFill>
                  <a:srgbClr val="7030A0"/>
                </a:solidFill>
                <a:effectLst/>
              </a:rPr>
              <a:t>11011</a:t>
            </a:r>
            <a:r>
              <a:rPr lang="en-US" sz="2000" dirty="0" smtClean="0">
                <a:solidFill>
                  <a:srgbClr val="7030A0"/>
                </a:solidFill>
                <a:effectLst/>
              </a:rPr>
              <a:t> occurring at the second position.  </a:t>
            </a:r>
            <a:endParaRPr lang="en-US" sz="2000" dirty="0">
              <a:solidFill>
                <a:srgbClr val="7030A0"/>
              </a:solidFill>
              <a:effectLst/>
            </a:endParaRPr>
          </a:p>
          <a:p>
            <a:pPr marL="514350" lvl="1" indent="0" eaLnBrk="1" hangingPunct="1">
              <a:spcBef>
                <a:spcPts val="600"/>
              </a:spcBef>
              <a:spcAft>
                <a:spcPts val="1800"/>
              </a:spcAft>
              <a:buClr>
                <a:srgbClr val="00B050"/>
              </a:buClr>
              <a:buSzPct val="75000"/>
              <a:buNone/>
              <a:defRPr/>
            </a:pPr>
            <a:r>
              <a:rPr lang="en-US" dirty="0">
                <a:solidFill>
                  <a:srgbClr val="7030A0"/>
                </a:solidFill>
                <a:effectLst/>
              </a:rPr>
              <a:t>	</a:t>
            </a: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779656803"/>
              </p:ext>
            </p:extLst>
          </p:nvPr>
        </p:nvGraphicFramePr>
        <p:xfrm>
          <a:off x="1814121" y="2590800"/>
          <a:ext cx="6905297" cy="457200"/>
        </p:xfrm>
        <a:graphic>
          <a:graphicData uri="http://schemas.openxmlformats.org/presentationml/2006/ole">
            <mc:AlternateContent xmlns:mc="http://schemas.openxmlformats.org/markup-compatibility/2006">
              <mc:Choice xmlns:v="urn:schemas-microsoft-com:vml" Requires="v">
                <p:oleObj spid="_x0000_s5202" name="Equation" r:id="rId3" imgW="4178300" imgH="266700" progId="Equation.3">
                  <p:embed/>
                </p:oleObj>
              </mc:Choice>
              <mc:Fallback>
                <p:oleObj name="Equation" r:id="rId3" imgW="4178300" imgH="266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121" y="2590800"/>
                        <a:ext cx="6905297" cy="457200"/>
                      </a:xfrm>
                      <a:prstGeom prst="rect">
                        <a:avLst/>
                      </a:prstGeom>
                      <a:noFill/>
                    </p:spPr>
                  </p:pic>
                </p:oleObj>
              </mc:Fallback>
            </mc:AlternateContent>
          </a:graphicData>
        </a:graphic>
      </p:graphicFrame>
    </p:spTree>
    <p:extLst>
      <p:ext uri="{BB962C8B-B14F-4D97-AF65-F5344CB8AC3E}">
        <p14:creationId xmlns:p14="http://schemas.microsoft.com/office/powerpoint/2010/main" val="9429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31</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a:solidFill>
                  <a:schemeClr val="accent1">
                    <a:lumMod val="50000"/>
                  </a:schemeClr>
                </a:solidFill>
              </a:rPr>
              <a:t>Simple </a:t>
            </a:r>
            <a:r>
              <a:rPr lang="en-US" sz="3200" kern="0" dirty="0" smtClean="0">
                <a:solidFill>
                  <a:schemeClr val="accent1">
                    <a:lumMod val="50000"/>
                  </a:schemeClr>
                </a:solidFill>
              </a:rPr>
              <a:t>Example </a:t>
            </a:r>
            <a:r>
              <a:rPr lang="en-US" sz="3200" kern="0" dirty="0">
                <a:solidFill>
                  <a:schemeClr val="accent1">
                    <a:lumMod val="50000"/>
                  </a:schemeClr>
                </a:solidFill>
              </a:rPr>
              <a:t>(First Iteration)</a:t>
            </a: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a:t>
            </a:r>
            <a:r>
              <a:rPr lang="en-US" sz="2400" dirty="0" smtClean="0">
                <a:solidFill>
                  <a:srgbClr val="7030A0"/>
                </a:solidFill>
                <a:effectLst/>
              </a:rPr>
              <a:t>. (cont.)</a:t>
            </a:r>
            <a:endParaRPr lang="en-US" sz="2000" dirty="0" smtClean="0">
              <a:solidFill>
                <a:srgbClr val="7030A0"/>
              </a:solidFill>
              <a:effectLst/>
            </a:endParaRPr>
          </a:p>
          <a:p>
            <a:pPr lvl="2" eaLnBrk="1" hangingPunct="1">
              <a:spcBef>
                <a:spcPts val="600"/>
              </a:spcBef>
              <a:spcAft>
                <a:spcPts val="1800"/>
              </a:spcAft>
              <a:buClr>
                <a:srgbClr val="00B050"/>
              </a:buClr>
              <a:buSzPct val="75000"/>
              <a:buFont typeface="Wingdings" panose="05000000000000000000" pitchFamily="2" charset="2"/>
              <a:buChar char="v"/>
              <a:defRPr/>
            </a:pPr>
            <a:r>
              <a:rPr lang="en-US" sz="2000" dirty="0">
                <a:solidFill>
                  <a:srgbClr val="7030A0"/>
                </a:solidFill>
                <a:effectLst/>
              </a:rPr>
              <a:t>Step </a:t>
            </a:r>
            <a:r>
              <a:rPr lang="en-US" sz="2000" dirty="0" smtClean="0">
                <a:solidFill>
                  <a:srgbClr val="7030A0"/>
                </a:solidFill>
                <a:effectLst/>
              </a:rPr>
              <a:t>3b (</a:t>
            </a:r>
            <a:r>
              <a:rPr lang="en-US" sz="2000" dirty="0" err="1" smtClean="0">
                <a:solidFill>
                  <a:srgbClr val="7030A0"/>
                </a:solidFill>
                <a:effectLst/>
              </a:rPr>
              <a:t>cont</a:t>
            </a:r>
            <a:r>
              <a:rPr lang="en-US" sz="2000" dirty="0" smtClean="0">
                <a:solidFill>
                  <a:srgbClr val="7030A0"/>
                </a:solidFill>
                <a:effectLst/>
              </a:rPr>
              <a:t>). </a:t>
            </a:r>
          </a:p>
          <a:p>
            <a:pPr lvl="2" eaLnBrk="1" hangingPunct="1">
              <a:spcBef>
                <a:spcPts val="600"/>
              </a:spcBef>
              <a:spcAft>
                <a:spcPts val="1800"/>
              </a:spcAft>
              <a:buClr>
                <a:srgbClr val="00B050"/>
              </a:buClr>
              <a:buSzPct val="75000"/>
              <a:buFont typeface="Wingdings" panose="05000000000000000000" pitchFamily="2" charset="2"/>
              <a:buChar char="v"/>
              <a:defRPr/>
            </a:pPr>
            <a:endParaRPr lang="en-US" sz="2000" dirty="0">
              <a:solidFill>
                <a:srgbClr val="7030A0"/>
              </a:solidFill>
              <a:effectLst/>
            </a:endParaRPr>
          </a:p>
          <a:p>
            <a:pPr lvl="2" eaLnBrk="1" hangingPunct="1">
              <a:spcBef>
                <a:spcPts val="600"/>
              </a:spcBef>
              <a:spcAft>
                <a:spcPts val="1800"/>
              </a:spcAft>
              <a:buClr>
                <a:srgbClr val="00B050"/>
              </a:buClr>
              <a:buSzPct val="75000"/>
              <a:buFont typeface="Wingdings" panose="05000000000000000000" pitchFamily="2" charset="2"/>
              <a:buChar char="v"/>
              <a:defRPr/>
            </a:pPr>
            <a:endParaRPr lang="en-US" sz="2000" dirty="0" smtClean="0">
              <a:solidFill>
                <a:srgbClr val="7030A0"/>
              </a:solidFill>
              <a:effectLst/>
            </a:endParaRPr>
          </a:p>
          <a:p>
            <a:pPr lvl="2" eaLnBrk="1" hangingPunct="1">
              <a:spcBef>
                <a:spcPts val="600"/>
              </a:spcBef>
              <a:spcAft>
                <a:spcPts val="1800"/>
              </a:spcAft>
              <a:buClr>
                <a:srgbClr val="00B050"/>
              </a:buClr>
              <a:buSzPct val="75000"/>
              <a:buFont typeface="Wingdings" panose="05000000000000000000" pitchFamily="2" charset="2"/>
              <a:buChar char="v"/>
              <a:defRPr/>
            </a:pPr>
            <a:endParaRPr lang="en-US" sz="2000" dirty="0">
              <a:solidFill>
                <a:srgbClr val="7030A0"/>
              </a:solidFill>
              <a:effectLst/>
            </a:endParaRPr>
          </a:p>
          <a:p>
            <a:pPr lvl="2" eaLnBrk="1" hangingPunct="1">
              <a:spcBef>
                <a:spcPts val="600"/>
              </a:spcBef>
              <a:spcAft>
                <a:spcPts val="1800"/>
              </a:spcAft>
              <a:buClr>
                <a:srgbClr val="00B050"/>
              </a:buClr>
              <a:buSzPct val="75000"/>
              <a:buFont typeface="Wingdings" panose="05000000000000000000" pitchFamily="2" charset="2"/>
              <a:buChar char="v"/>
              <a:defRPr/>
            </a:pPr>
            <a:endParaRPr lang="en-US" sz="2000" dirty="0" smtClean="0">
              <a:solidFill>
                <a:srgbClr val="7030A0"/>
              </a:solidFill>
              <a:effectLst/>
            </a:endParaRPr>
          </a:p>
          <a:p>
            <a:pPr lvl="2" eaLnBrk="1" hangingPunct="1">
              <a:spcBef>
                <a:spcPts val="600"/>
              </a:spcBef>
              <a:spcAft>
                <a:spcPts val="1800"/>
              </a:spcAft>
              <a:buClr>
                <a:srgbClr val="00B050"/>
              </a:buClr>
              <a:buSzPct val="75000"/>
              <a:buFont typeface="Wingdings" panose="05000000000000000000" pitchFamily="2" charset="2"/>
              <a:buChar char="v"/>
              <a:defRPr/>
            </a:pPr>
            <a:r>
              <a:rPr lang="en-US" sz="2000" dirty="0" smtClean="0">
                <a:solidFill>
                  <a:srgbClr val="7030A0"/>
                </a:solidFill>
                <a:effectLst/>
              </a:rPr>
              <a:t>Step 3c.  Mutation.  Suppose none of the genes  for 01011 or 11001 are mutated.  We now have two new chromosomes in our new position.  We need two more so cycle back to Step 3a.</a:t>
            </a: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crossover"/>
          <p:cNvPicPr/>
          <p:nvPr/>
        </p:nvPicPr>
        <p:blipFill>
          <a:blip r:embed="rId2">
            <a:extLst>
              <a:ext uri="{28A0092B-C50C-407E-A947-70E740481C1C}">
                <a14:useLocalDpi xmlns:a14="http://schemas.microsoft.com/office/drawing/2010/main" val="0"/>
              </a:ext>
            </a:extLst>
          </a:blip>
          <a:srcRect/>
          <a:stretch>
            <a:fillRect/>
          </a:stretch>
        </p:blipFill>
        <p:spPr bwMode="auto">
          <a:xfrm>
            <a:off x="2383472" y="2285999"/>
            <a:ext cx="4377055" cy="1871345"/>
          </a:xfrm>
          <a:prstGeom prst="rect">
            <a:avLst/>
          </a:prstGeom>
          <a:noFill/>
          <a:ln w="6350" cmpd="sng">
            <a:solidFill>
              <a:srgbClr val="000000"/>
            </a:solidFill>
            <a:miter lim="800000"/>
            <a:headEnd/>
            <a:tailEnd/>
          </a:ln>
          <a:effectLst>
            <a:outerShdw dist="35921" dir="2700000" algn="ctr" rotWithShape="0">
              <a:srgbClr val="808080"/>
            </a:outerShdw>
          </a:effectLst>
        </p:spPr>
      </p:pic>
    </p:spTree>
    <p:extLst>
      <p:ext uri="{BB962C8B-B14F-4D97-AF65-F5344CB8AC3E}">
        <p14:creationId xmlns:p14="http://schemas.microsoft.com/office/powerpoint/2010/main" val="3923830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32</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a:solidFill>
                  <a:schemeClr val="accent1">
                    <a:lumMod val="50000"/>
                  </a:schemeClr>
                </a:solidFill>
              </a:rPr>
              <a:t>Simple </a:t>
            </a:r>
            <a:r>
              <a:rPr lang="en-US" sz="3200" kern="0" dirty="0" smtClean="0">
                <a:solidFill>
                  <a:schemeClr val="accent1">
                    <a:lumMod val="50000"/>
                  </a:schemeClr>
                </a:solidFill>
              </a:rPr>
              <a:t>Example </a:t>
            </a:r>
            <a:r>
              <a:rPr lang="en-US" sz="3200" kern="0" dirty="0">
                <a:solidFill>
                  <a:schemeClr val="accent1">
                    <a:lumMod val="50000"/>
                  </a:schemeClr>
                </a:solidFill>
              </a:rPr>
              <a:t>(First Iteration)</a:t>
            </a: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3</a:t>
            </a:r>
            <a:r>
              <a:rPr lang="en-US" sz="2400" dirty="0" smtClean="0">
                <a:solidFill>
                  <a:srgbClr val="7030A0"/>
                </a:solidFill>
                <a:effectLst/>
              </a:rPr>
              <a:t>. (cont.)</a:t>
            </a:r>
          </a:p>
          <a:p>
            <a:pPr lvl="2" eaLnBrk="1" hangingPunct="1">
              <a:spcBef>
                <a:spcPts val="600"/>
              </a:spcBef>
              <a:spcAft>
                <a:spcPts val="1800"/>
              </a:spcAft>
              <a:buClr>
                <a:srgbClr val="00B050"/>
              </a:buClr>
              <a:buSzPct val="75000"/>
              <a:buFont typeface="Wingdings" panose="05000000000000000000" pitchFamily="2" charset="2"/>
              <a:buChar char="v"/>
              <a:defRPr/>
            </a:pPr>
            <a:r>
              <a:rPr lang="en-US" sz="2000" dirty="0" smtClean="0">
                <a:solidFill>
                  <a:srgbClr val="7030A0"/>
                </a:solidFill>
                <a:effectLst/>
              </a:rPr>
              <a:t>Step 3a.  Suppose that this time 01001 (9) and 00100 (4) are selected by the roulette wheel method.</a:t>
            </a:r>
          </a:p>
          <a:p>
            <a:pPr lvl="2" eaLnBrk="1" hangingPunct="1">
              <a:spcBef>
                <a:spcPts val="600"/>
              </a:spcBef>
              <a:spcAft>
                <a:spcPts val="1800"/>
              </a:spcAft>
              <a:buClr>
                <a:srgbClr val="00B050"/>
              </a:buClr>
              <a:buSzPct val="75000"/>
              <a:buFont typeface="Wingdings" panose="05000000000000000000" pitchFamily="2" charset="2"/>
              <a:buChar char="v"/>
              <a:defRPr/>
            </a:pPr>
            <a:r>
              <a:rPr lang="en-US" sz="2000" dirty="0" smtClean="0">
                <a:solidFill>
                  <a:srgbClr val="7030A0"/>
                </a:solidFill>
                <a:effectLst/>
              </a:rPr>
              <a:t>Step 3b.  This time suppose crossover does not take place.  Clones become members of the new generation.  We now have n =4 members in our new population.</a:t>
            </a:r>
          </a:p>
          <a:p>
            <a:pPr lvl="1" eaLnBrk="1" hangingPunct="1">
              <a:spcBef>
                <a:spcPts val="600"/>
              </a:spcBef>
              <a:spcAft>
                <a:spcPts val="1800"/>
              </a:spcAft>
              <a:buClr>
                <a:srgbClr val="00B050"/>
              </a:buClr>
              <a:buSzPct val="75000"/>
              <a:buFont typeface="Wingdings" panose="05000000000000000000" pitchFamily="2" charset="2"/>
              <a:buChar char="v"/>
              <a:defRPr/>
            </a:pPr>
            <a:r>
              <a:rPr lang="en-US" sz="2400" b="1" dirty="0">
                <a:solidFill>
                  <a:srgbClr val="7030A0"/>
                </a:solidFill>
                <a:effectLst/>
              </a:rPr>
              <a:t>Step </a:t>
            </a:r>
            <a:r>
              <a:rPr lang="en-US" sz="2400" b="1" dirty="0" smtClean="0">
                <a:solidFill>
                  <a:srgbClr val="7030A0"/>
                </a:solidFill>
                <a:effectLst/>
              </a:rPr>
              <a:t>4</a:t>
            </a:r>
            <a:r>
              <a:rPr lang="en-US" sz="2400" dirty="0" smtClean="0">
                <a:solidFill>
                  <a:srgbClr val="7030A0"/>
                </a:solidFill>
                <a:effectLst/>
              </a:rPr>
              <a:t>.  The new population replaces the current population.</a:t>
            </a:r>
          </a:p>
          <a:p>
            <a:pPr lvl="1"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5</a:t>
            </a:r>
            <a:r>
              <a:rPr lang="en-US" sz="2400" dirty="0" smtClean="0">
                <a:solidFill>
                  <a:srgbClr val="7030A0"/>
                </a:solidFill>
                <a:effectLst/>
              </a:rPr>
              <a:t>.  Iterate back to Step 2.</a:t>
            </a: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1800" dirty="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87075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33</a:t>
            </a:fld>
            <a:endParaRPr lang="en-US" dirty="0">
              <a:solidFill>
                <a:srgbClr val="92D050"/>
              </a:solidFill>
            </a:endParaRPr>
          </a:p>
        </p:txBody>
      </p:sp>
      <p:sp>
        <p:nvSpPr>
          <p:cNvPr id="7"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a:solidFill>
                  <a:schemeClr val="accent1">
                    <a:lumMod val="50000"/>
                  </a:schemeClr>
                </a:solidFill>
              </a:rPr>
              <a:t>Simple </a:t>
            </a:r>
            <a:r>
              <a:rPr lang="en-US" sz="3200" kern="0" dirty="0" smtClean="0">
                <a:solidFill>
                  <a:schemeClr val="accent1">
                    <a:lumMod val="50000"/>
                  </a:schemeClr>
                </a:solidFill>
              </a:rPr>
              <a:t>Example (Second Iteration</a:t>
            </a:r>
            <a:r>
              <a:rPr lang="en-US" sz="3200" kern="0" dirty="0">
                <a:solidFill>
                  <a:schemeClr val="accent1">
                    <a:lumMod val="50000"/>
                  </a:schemeClr>
                </a:solidFill>
              </a:rPr>
              <a:t>)</a:t>
            </a: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600"/>
              </a:spcBef>
              <a:spcAft>
                <a:spcPts val="1800"/>
              </a:spcAft>
              <a:buClr>
                <a:srgbClr val="00B050"/>
              </a:buClr>
              <a:buSzPct val="75000"/>
              <a:buFont typeface="Wingdings" panose="05000000000000000000" pitchFamily="2" charset="2"/>
              <a:buChar char="v"/>
              <a:defRPr/>
            </a:pPr>
            <a:r>
              <a:rPr lang="en-US" sz="2400" b="1" dirty="0" smtClean="0">
                <a:solidFill>
                  <a:srgbClr val="7030A0"/>
                </a:solidFill>
                <a:effectLst/>
              </a:rPr>
              <a:t>Step 2</a:t>
            </a:r>
            <a:r>
              <a:rPr lang="en-US" sz="2400" dirty="0" smtClean="0">
                <a:solidFill>
                  <a:srgbClr val="7030A0"/>
                </a:solidFill>
                <a:effectLst/>
              </a:rPr>
              <a:t>. fitness f(x) for each chromosome is calculated:</a:t>
            </a: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2400" dirty="0">
              <a:solidFill>
                <a:srgbClr val="7030A0"/>
              </a:solidFill>
              <a:effectLst/>
            </a:endParaRP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2400" dirty="0" smtClean="0">
              <a:solidFill>
                <a:srgbClr val="7030A0"/>
              </a:solidFill>
              <a:effectLst/>
            </a:endParaRPr>
          </a:p>
          <a:p>
            <a:pPr lvl="1" eaLnBrk="1" hangingPunct="1">
              <a:spcBef>
                <a:spcPts val="0"/>
              </a:spcBef>
              <a:spcAft>
                <a:spcPts val="600"/>
              </a:spcAft>
              <a:buClr>
                <a:srgbClr val="00B050"/>
              </a:buClr>
              <a:buSzPct val="75000"/>
              <a:buFont typeface="Wingdings" panose="05000000000000000000" pitchFamily="2" charset="2"/>
              <a:buChar char="v"/>
              <a:defRPr/>
            </a:pPr>
            <a:endParaRPr lang="en-US" sz="2400" dirty="0" smtClean="0">
              <a:solidFill>
                <a:srgbClr val="7030A0"/>
              </a:solidFill>
              <a:effectLst/>
            </a:endParaRPr>
          </a:p>
          <a:p>
            <a:pPr lvl="1" eaLnBrk="1" hangingPunct="1">
              <a:spcBef>
                <a:spcPts val="0"/>
              </a:spcBef>
              <a:spcAft>
                <a:spcPts val="1800"/>
              </a:spcAft>
              <a:buClr>
                <a:srgbClr val="00B050"/>
              </a:buClr>
              <a:buSzPct val="75000"/>
              <a:buFont typeface="Wingdings" panose="05000000000000000000" pitchFamily="2" charset="2"/>
              <a:buChar char="v"/>
              <a:defRPr/>
            </a:pPr>
            <a:r>
              <a:rPr lang="en-US" sz="2400" dirty="0" smtClean="0">
                <a:solidFill>
                  <a:srgbClr val="7030A0"/>
                </a:solidFill>
                <a:effectLst/>
              </a:rPr>
              <a:t>Step 3.  The sum of the fitness values      .   = 0.0763</a:t>
            </a:r>
          </a:p>
          <a:p>
            <a:pPr marL="857250" lvl="2" indent="0" eaLnBrk="1" hangingPunct="1">
              <a:spcBef>
                <a:spcPts val="0"/>
              </a:spcBef>
              <a:spcAft>
                <a:spcPts val="1800"/>
              </a:spcAft>
              <a:buClr>
                <a:srgbClr val="00B050"/>
              </a:buClr>
              <a:buSzPct val="75000"/>
              <a:buNone/>
              <a:defRPr/>
            </a:pPr>
            <a:r>
              <a:rPr lang="en-US" dirty="0" smtClean="0">
                <a:solidFill>
                  <a:srgbClr val="7030A0"/>
                </a:solidFill>
                <a:effectLst/>
              </a:rPr>
              <a:t>Which means the average fitness among the chromosomes in the second generation is 3 times that of the first.  Selection probabilities are calculated.</a:t>
            </a:r>
          </a:p>
          <a:p>
            <a:pPr lvl="1" eaLnBrk="1" hangingPunct="1">
              <a:spcBef>
                <a:spcPts val="0"/>
              </a:spcBef>
              <a:spcAft>
                <a:spcPts val="1800"/>
              </a:spcAft>
              <a:buClr>
                <a:srgbClr val="00B050"/>
              </a:buClr>
              <a:buSzPct val="75000"/>
              <a:buFont typeface="Wingdings" panose="05000000000000000000" pitchFamily="2" charset="2"/>
              <a:buChar char="v"/>
              <a:defRPr/>
            </a:pPr>
            <a:r>
              <a:rPr lang="en-US" sz="2400" dirty="0" smtClean="0">
                <a:solidFill>
                  <a:srgbClr val="7030A0"/>
                </a:solidFill>
                <a:effectLst/>
              </a:rPr>
              <a:t>Etc.</a:t>
            </a: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1800" dirty="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a:p>
            <a:pPr marL="914400" lvl="2" indent="0" eaLnBrk="1" hangingPunct="1">
              <a:spcBef>
                <a:spcPts val="600"/>
              </a:spcBef>
              <a:spcAft>
                <a:spcPts val="1800"/>
              </a:spcAft>
              <a:buClr>
                <a:srgbClr val="00B050"/>
              </a:buClr>
              <a:buSzPct val="75000"/>
              <a:buNone/>
              <a:defRPr/>
            </a:pPr>
            <a:endParaRPr lang="en-US" sz="2000" dirty="0" smtClean="0">
              <a:solidFill>
                <a:srgbClr val="7030A0"/>
              </a:solidFill>
              <a:effectLst/>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70846074"/>
              </p:ext>
            </p:extLst>
          </p:nvPr>
        </p:nvGraphicFramePr>
        <p:xfrm>
          <a:off x="1295400" y="1905000"/>
          <a:ext cx="7239000" cy="1645920"/>
        </p:xfrm>
        <a:graphic>
          <a:graphicData uri="http://schemas.openxmlformats.org/drawingml/2006/table">
            <a:tbl>
              <a:tblPr firstRow="1" firstCol="1" lastRow="1" lastCol="1" bandRow="1" bandCol="1">
                <a:tableStyleId>{8A107856-5554-42FB-B03E-39F5DBC370BA}</a:tableStyleId>
              </a:tblPr>
              <a:tblGrid>
                <a:gridCol w="1776236">
                  <a:extLst>
                    <a:ext uri="{9D8B030D-6E8A-4147-A177-3AD203B41FA5}">
                      <a16:colId xmlns:a16="http://schemas.microsoft.com/office/drawing/2014/main" val="20000"/>
                    </a:ext>
                  </a:extLst>
                </a:gridCol>
                <a:gridCol w="1977320">
                  <a:extLst>
                    <a:ext uri="{9D8B030D-6E8A-4147-A177-3AD203B41FA5}">
                      <a16:colId xmlns:a16="http://schemas.microsoft.com/office/drawing/2014/main" val="20001"/>
                    </a:ext>
                  </a:extLst>
                </a:gridCol>
                <a:gridCol w="1742722">
                  <a:extLst>
                    <a:ext uri="{9D8B030D-6E8A-4147-A177-3AD203B41FA5}">
                      <a16:colId xmlns:a16="http://schemas.microsoft.com/office/drawing/2014/main" val="20002"/>
                    </a:ext>
                  </a:extLst>
                </a:gridCol>
                <a:gridCol w="1742722">
                  <a:extLst>
                    <a:ext uri="{9D8B030D-6E8A-4147-A177-3AD203B41FA5}">
                      <a16:colId xmlns:a16="http://schemas.microsoft.com/office/drawing/2014/main" val="20003"/>
                    </a:ext>
                  </a:extLst>
                </a:gridCol>
              </a:tblGrid>
              <a:tr h="517043">
                <a:tc>
                  <a:txBody>
                    <a:bodyPr/>
                    <a:lstStyle/>
                    <a:p>
                      <a:pPr marL="0" marR="0" algn="ctr">
                        <a:spcBef>
                          <a:spcPts val="0"/>
                        </a:spcBef>
                        <a:spcAft>
                          <a:spcPts val="0"/>
                        </a:spcAft>
                      </a:pPr>
                      <a:r>
                        <a:rPr lang="en-US" sz="1800">
                          <a:solidFill>
                            <a:srgbClr val="000000"/>
                          </a:solidFill>
                          <a:effectLst/>
                        </a:rPr>
                        <a:t>Chromosome</a:t>
                      </a:r>
                      <a:endParaRPr lang="en-US"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solidFill>
                            <a:srgbClr val="000000"/>
                          </a:solidFill>
                          <a:effectLst/>
                        </a:rPr>
                        <a:t>Decimal Value</a:t>
                      </a:r>
                      <a:endParaRPr lang="en-US"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solidFill>
                            <a:srgbClr val="000000"/>
                          </a:solidFill>
                          <a:effectLst/>
                        </a:rPr>
                        <a:t>Fitness </a:t>
                      </a:r>
                      <a:endParaRPr lang="en-US"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solidFill>
                            <a:srgbClr val="000000"/>
                          </a:solidFill>
                          <a:effectLst/>
                        </a:rPr>
                        <a:t>Selection Probability</a:t>
                      </a:r>
                      <a:endParaRPr lang="en-US"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75539">
                <a:tc>
                  <a:txBody>
                    <a:bodyPr/>
                    <a:lstStyle/>
                    <a:p>
                      <a:pPr marL="0" marR="0" algn="ctr">
                        <a:spcBef>
                          <a:spcPts val="0"/>
                        </a:spcBef>
                        <a:spcAft>
                          <a:spcPts val="0"/>
                        </a:spcAft>
                      </a:pPr>
                      <a:r>
                        <a:rPr lang="en-US" sz="1800" b="0" dirty="0">
                          <a:solidFill>
                            <a:srgbClr val="000000"/>
                          </a:solidFill>
                          <a:effectLst/>
                        </a:rPr>
                        <a:t>00100</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a:solidFill>
                            <a:srgbClr val="000000"/>
                          </a:solidFill>
                          <a:effectLst/>
                        </a:rPr>
                        <a:t>4</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a:solidFill>
                            <a:srgbClr val="000000"/>
                          </a:solidFill>
                          <a:effectLst/>
                        </a:rPr>
                        <a:t>0.001108</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800" b="0">
                          <a:solidFill>
                            <a:srgbClr val="000000"/>
                          </a:solidFill>
                          <a:effectLst/>
                        </a:rPr>
                        <a:t>0.014527</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175539">
                <a:tc>
                  <a:txBody>
                    <a:bodyPr/>
                    <a:lstStyle/>
                    <a:p>
                      <a:pPr marL="0" marR="0" algn="ctr">
                        <a:spcBef>
                          <a:spcPts val="0"/>
                        </a:spcBef>
                        <a:spcAft>
                          <a:spcPts val="0"/>
                        </a:spcAft>
                      </a:pPr>
                      <a:r>
                        <a:rPr lang="en-US" sz="1800" b="0">
                          <a:solidFill>
                            <a:srgbClr val="000000"/>
                          </a:solidFill>
                          <a:effectLst/>
                        </a:rPr>
                        <a:t>01001</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dirty="0">
                          <a:solidFill>
                            <a:srgbClr val="000000"/>
                          </a:solidFill>
                          <a:effectLst/>
                        </a:rPr>
                        <a:t>9</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dirty="0">
                          <a:solidFill>
                            <a:srgbClr val="000000"/>
                          </a:solidFill>
                          <a:effectLst/>
                        </a:rPr>
                        <a:t>0.021569</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800" b="0">
                          <a:solidFill>
                            <a:srgbClr val="000000"/>
                          </a:solidFill>
                          <a:effectLst/>
                        </a:rPr>
                        <a:t>0.282783</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175539">
                <a:tc>
                  <a:txBody>
                    <a:bodyPr/>
                    <a:lstStyle/>
                    <a:p>
                      <a:pPr marL="0" marR="0" algn="ctr">
                        <a:spcBef>
                          <a:spcPts val="0"/>
                        </a:spcBef>
                        <a:spcAft>
                          <a:spcPts val="0"/>
                        </a:spcAft>
                      </a:pPr>
                      <a:r>
                        <a:rPr lang="en-US" sz="1800" b="0">
                          <a:solidFill>
                            <a:srgbClr val="000000"/>
                          </a:solidFill>
                          <a:effectLst/>
                        </a:rPr>
                        <a:t>01011</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dirty="0">
                          <a:solidFill>
                            <a:srgbClr val="000000"/>
                          </a:solidFill>
                          <a:effectLst/>
                        </a:rPr>
                        <a:t>11</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dirty="0">
                          <a:solidFill>
                            <a:srgbClr val="000000"/>
                          </a:solidFill>
                          <a:effectLst/>
                        </a:rPr>
                        <a:t>0.045662</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800" b="0" dirty="0">
                          <a:solidFill>
                            <a:srgbClr val="000000"/>
                          </a:solidFill>
                          <a:effectLst/>
                        </a:rPr>
                        <a:t>0.598657</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175539">
                <a:tc>
                  <a:txBody>
                    <a:bodyPr/>
                    <a:lstStyle/>
                    <a:p>
                      <a:pPr marL="0" marR="0" algn="ctr">
                        <a:spcBef>
                          <a:spcPts val="0"/>
                        </a:spcBef>
                        <a:spcAft>
                          <a:spcPts val="0"/>
                        </a:spcAft>
                      </a:pPr>
                      <a:r>
                        <a:rPr lang="en-US" sz="1800" b="0">
                          <a:solidFill>
                            <a:srgbClr val="000000"/>
                          </a:solidFill>
                          <a:effectLst/>
                        </a:rPr>
                        <a:t>11001</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a:solidFill>
                            <a:srgbClr val="000000"/>
                          </a:solidFill>
                          <a:effectLst/>
                        </a:rPr>
                        <a:t>25</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0">
                          <a:solidFill>
                            <a:srgbClr val="000000"/>
                          </a:solidFill>
                          <a:effectLst/>
                        </a:rPr>
                        <a:t>0.007935</a:t>
                      </a:r>
                      <a:endParaRPr lang="en-US" sz="1800" b="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800" b="0" dirty="0">
                          <a:solidFill>
                            <a:srgbClr val="000000"/>
                          </a:solidFill>
                          <a:effectLst/>
                        </a:rPr>
                        <a:t>0.104033</a:t>
                      </a:r>
                      <a:endParaRPr lang="en-US" sz="1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bl>
          </a:graphicData>
        </a:graphic>
      </p:graphicFrame>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713232509"/>
              </p:ext>
            </p:extLst>
          </p:nvPr>
        </p:nvGraphicFramePr>
        <p:xfrm>
          <a:off x="6553200" y="3810000"/>
          <a:ext cx="838200" cy="385838"/>
        </p:xfrm>
        <a:graphic>
          <a:graphicData uri="http://schemas.openxmlformats.org/presentationml/2006/ole">
            <mc:AlternateContent xmlns:mc="http://schemas.openxmlformats.org/markup-compatibility/2006">
              <mc:Choice xmlns:v="urn:schemas-microsoft-com:vml" Requires="v">
                <p:oleObj spid="_x0000_s6223" name="Equation" r:id="rId3" imgW="596641" imgH="266584" progId="Equation.3">
                  <p:embed/>
                </p:oleObj>
              </mc:Choice>
              <mc:Fallback>
                <p:oleObj name="Equation" r:id="rId3" imgW="596641" imgH="26658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10000"/>
                        <a:ext cx="838200" cy="385838"/>
                      </a:xfrm>
                      <a:prstGeom prst="rect">
                        <a:avLst/>
                      </a:prstGeom>
                      <a:noFill/>
                    </p:spPr>
                  </p:pic>
                </p:oleObj>
              </mc:Fallback>
            </mc:AlternateContent>
          </a:graphicData>
        </a:graphic>
      </p:graphicFrame>
    </p:spTree>
    <p:extLst>
      <p:ext uri="{BB962C8B-B14F-4D97-AF65-F5344CB8AC3E}">
        <p14:creationId xmlns:p14="http://schemas.microsoft.com/office/powerpoint/2010/main" val="364982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2460C2C-96B1-4CF7-98C5-5859232D309E}" type="slidenum">
              <a:rPr lang="en-US">
                <a:solidFill>
                  <a:srgbClr val="92D050"/>
                </a:solidFill>
              </a:rPr>
              <a:pPr>
                <a:defRPr/>
              </a:pPr>
              <a:t>4</a:t>
            </a:fld>
            <a:endParaRPr lang="en-US" dirty="0">
              <a:solidFill>
                <a:srgbClr val="92D050"/>
              </a:solidFill>
            </a:endParaRPr>
          </a:p>
        </p:txBody>
      </p:sp>
      <p:sp>
        <p:nvSpPr>
          <p:cNvPr id="7" name="Rectangle 2"/>
          <p:cNvSpPr txBox="1">
            <a:spLocks noChangeArrowheads="1"/>
          </p:cNvSpPr>
          <p:nvPr/>
        </p:nvSpPr>
        <p:spPr bwMode="auto">
          <a:xfrm>
            <a:off x="304800" y="-34348"/>
            <a:ext cx="8686800" cy="1024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3200" kern="0" dirty="0" smtClean="0">
                <a:solidFill>
                  <a:schemeClr val="accent1">
                    <a:lumMod val="50000"/>
                  </a:schemeClr>
                </a:solidFill>
              </a:rPr>
              <a:t>Updating a Population</a:t>
            </a:r>
            <a:endParaRPr lang="en-US" sz="3200" kern="0" dirty="0">
              <a:solidFill>
                <a:schemeClr val="accent1">
                  <a:lumMod val="50000"/>
                </a:schemeClr>
              </a:solidFill>
            </a:endParaRPr>
          </a:p>
        </p:txBody>
      </p:sp>
      <p:sp>
        <p:nvSpPr>
          <p:cNvPr id="8" name="Rectangle 3"/>
          <p:cNvSpPr txBox="1">
            <a:spLocks noChangeArrowheads="1"/>
          </p:cNvSpPr>
          <p:nvPr/>
        </p:nvSpPr>
        <p:spPr bwMode="auto">
          <a:xfrm>
            <a:off x="533400" y="990600"/>
            <a:ext cx="82296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1800"/>
              </a:spcAft>
              <a:buClr>
                <a:srgbClr val="00B050"/>
              </a:buClr>
              <a:buSzPct val="75000"/>
              <a:buFont typeface="Wingdings" panose="05000000000000000000" pitchFamily="2" charset="2"/>
              <a:buChar char="v"/>
              <a:defRPr/>
            </a:pPr>
            <a:r>
              <a:rPr lang="en-US" sz="2400" dirty="0" smtClean="0">
                <a:solidFill>
                  <a:srgbClr val="7030A0"/>
                </a:solidFill>
                <a:effectLst/>
              </a:rPr>
              <a:t>GAs work by iteratively updating a collection of potential solutions called a </a:t>
            </a:r>
            <a:r>
              <a:rPr lang="en-US" sz="2400" i="1" dirty="0" smtClean="0">
                <a:solidFill>
                  <a:srgbClr val="FF0000"/>
                </a:solidFill>
                <a:effectLst/>
              </a:rPr>
              <a:t>population</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dirty="0" smtClean="0">
                <a:solidFill>
                  <a:srgbClr val="7030A0"/>
                </a:solidFill>
                <a:effectLst/>
              </a:rPr>
              <a:t>Each member is evaluated for fitness on each cycle</a:t>
            </a:r>
          </a:p>
          <a:p>
            <a:pPr eaLnBrk="1" hangingPunct="1">
              <a:spcBef>
                <a:spcPts val="600"/>
              </a:spcBef>
              <a:spcAft>
                <a:spcPts val="1800"/>
              </a:spcAft>
              <a:buClr>
                <a:srgbClr val="00B050"/>
              </a:buClr>
              <a:buSzPct val="75000"/>
              <a:buFont typeface="Wingdings" panose="05000000000000000000" pitchFamily="2" charset="2"/>
              <a:buChar char="v"/>
              <a:defRPr/>
            </a:pPr>
            <a:r>
              <a:rPr lang="en-US" sz="2400" dirty="0" smtClean="0">
                <a:solidFill>
                  <a:srgbClr val="7030A0"/>
                </a:solidFill>
                <a:effectLst/>
              </a:rPr>
              <a:t>New population replaces the old population</a:t>
            </a:r>
          </a:p>
          <a:p>
            <a:pPr lvl="1" eaLnBrk="1" hangingPunct="1">
              <a:spcBef>
                <a:spcPts val="600"/>
              </a:spcBef>
              <a:spcAft>
                <a:spcPts val="1800"/>
              </a:spcAft>
              <a:buClr>
                <a:srgbClr val="00B050"/>
              </a:buClr>
              <a:buSzPct val="75000"/>
              <a:buFont typeface="Wingdings" panose="05000000000000000000" pitchFamily="2" charset="2"/>
              <a:buChar char="v"/>
              <a:defRPr/>
            </a:pPr>
            <a:r>
              <a:rPr lang="en-US" sz="2000" dirty="0" smtClean="0">
                <a:solidFill>
                  <a:srgbClr val="7030A0"/>
                </a:solidFill>
                <a:effectLst/>
              </a:rPr>
              <a:t>fittest </a:t>
            </a:r>
            <a:r>
              <a:rPr lang="en-US" sz="2000" dirty="0">
                <a:solidFill>
                  <a:srgbClr val="7030A0"/>
                </a:solidFill>
                <a:effectLst/>
              </a:rPr>
              <a:t>members chosen </a:t>
            </a:r>
            <a:r>
              <a:rPr lang="en-US" sz="2000" dirty="0" smtClean="0">
                <a:solidFill>
                  <a:srgbClr val="7030A0"/>
                </a:solidFill>
                <a:effectLst/>
              </a:rPr>
              <a:t>with higher probability for </a:t>
            </a:r>
            <a:r>
              <a:rPr lang="en-US" sz="2000" dirty="0">
                <a:solidFill>
                  <a:srgbClr val="7030A0"/>
                </a:solidFill>
                <a:effectLst/>
              </a:rPr>
              <a:t>reproduction</a:t>
            </a:r>
          </a:p>
          <a:p>
            <a:pPr lvl="1" eaLnBrk="1" hangingPunct="1">
              <a:spcBef>
                <a:spcPts val="600"/>
              </a:spcBef>
              <a:spcAft>
                <a:spcPts val="1800"/>
              </a:spcAft>
              <a:buClr>
                <a:srgbClr val="00B050"/>
              </a:buClr>
              <a:buSzPct val="75000"/>
              <a:buFont typeface="Wingdings" panose="05000000000000000000" pitchFamily="2" charset="2"/>
              <a:buChar char="v"/>
              <a:defRPr/>
            </a:pPr>
            <a:r>
              <a:rPr lang="en-US" sz="2000" dirty="0" smtClean="0">
                <a:solidFill>
                  <a:srgbClr val="7030A0"/>
                </a:solidFill>
                <a:effectLst/>
              </a:rPr>
              <a:t> variation </a:t>
            </a:r>
            <a:r>
              <a:rPr lang="en-US" sz="2000" dirty="0">
                <a:solidFill>
                  <a:srgbClr val="7030A0"/>
                </a:solidFill>
                <a:effectLst/>
              </a:rPr>
              <a:t>operators </a:t>
            </a:r>
            <a:r>
              <a:rPr lang="en-US" sz="2000" dirty="0" smtClean="0">
                <a:solidFill>
                  <a:srgbClr val="7030A0"/>
                </a:solidFill>
                <a:effectLst/>
              </a:rPr>
              <a:t>take place to produce </a:t>
            </a:r>
            <a:r>
              <a:rPr lang="en-US" sz="2000" dirty="0" err="1" smtClean="0">
                <a:solidFill>
                  <a:srgbClr val="7030A0"/>
                </a:solidFill>
                <a:effectLst/>
              </a:rPr>
              <a:t>offsprings</a:t>
            </a:r>
            <a:r>
              <a:rPr lang="en-US" sz="2000" dirty="0" smtClean="0">
                <a:solidFill>
                  <a:srgbClr val="7030A0"/>
                </a:solidFill>
                <a:effectLst/>
              </a:rPr>
              <a:t> </a:t>
            </a:r>
            <a:endParaRPr lang="en-US" sz="2000" dirty="0">
              <a:solidFill>
                <a:srgbClr val="7030A0"/>
              </a:solidFill>
              <a:effectLst/>
            </a:endParaRPr>
          </a:p>
          <a:p>
            <a:pPr eaLnBrk="1" hangingPunct="1">
              <a:spcBef>
                <a:spcPts val="600"/>
              </a:spcBef>
              <a:spcAft>
                <a:spcPts val="1800"/>
              </a:spcAft>
              <a:buClr>
                <a:srgbClr val="00B050"/>
              </a:buClr>
              <a:buSzPct val="75000"/>
              <a:buFont typeface="Wingdings" panose="05000000000000000000" pitchFamily="2" charset="2"/>
              <a:buChar char="v"/>
              <a:defRPr/>
            </a:pPr>
            <a:r>
              <a:rPr lang="en-US" sz="2400" dirty="0" smtClean="0">
                <a:solidFill>
                  <a:srgbClr val="7030A0"/>
                </a:solidFill>
                <a:effectLst/>
              </a:rPr>
              <a:t>The fitness function </a:t>
            </a:r>
            <a:r>
              <a:rPr lang="en-US" sz="2400" i="1" dirty="0" smtClean="0">
                <a:solidFill>
                  <a:srgbClr val="7030A0"/>
                </a:solidFill>
                <a:effectLst/>
              </a:rPr>
              <a:t>f(x)</a:t>
            </a:r>
            <a:r>
              <a:rPr lang="en-US" sz="2400" dirty="0" smtClean="0">
                <a:solidFill>
                  <a:srgbClr val="7030A0"/>
                </a:solidFill>
                <a:effectLst/>
              </a:rPr>
              <a:t> is a real-valued function operating on the chromosomes</a:t>
            </a:r>
          </a:p>
          <a:p>
            <a:pPr lvl="1" eaLnBrk="1" hangingPunct="1">
              <a:spcBef>
                <a:spcPts val="600"/>
              </a:spcBef>
              <a:spcAft>
                <a:spcPts val="600"/>
              </a:spcAft>
              <a:buClr>
                <a:srgbClr val="00B050"/>
              </a:buClr>
              <a:buSzPct val="75000"/>
              <a:buFont typeface="Wingdings" panose="05000000000000000000" pitchFamily="2" charset="2"/>
              <a:buChar char="v"/>
              <a:defRPr/>
            </a:pPr>
            <a:endParaRPr lang="en-US" sz="2400" dirty="0" smtClean="0">
              <a:solidFill>
                <a:srgbClr val="7030A0"/>
              </a:solidFill>
              <a:effectLst/>
            </a:endParaRPr>
          </a:p>
        </p:txBody>
      </p:sp>
    </p:spTree>
    <p:extLst>
      <p:ext uri="{BB962C8B-B14F-4D97-AF65-F5344CB8AC3E}">
        <p14:creationId xmlns:p14="http://schemas.microsoft.com/office/powerpoint/2010/main" val="2931546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927100"/>
          </a:xfrm>
        </p:spPr>
        <p:txBody>
          <a:bodyPr>
            <a:normAutofit/>
          </a:bodyPr>
          <a:lstStyle/>
          <a:p>
            <a:pPr marL="457200" lvl="1" eaLnBrk="1" hangingPunct="1">
              <a:defRPr/>
            </a:pPr>
            <a:r>
              <a:rPr lang="en-US" sz="3200" dirty="0">
                <a:solidFill>
                  <a:schemeClr val="accent1">
                    <a:lumMod val="50000"/>
                  </a:schemeClr>
                </a:solidFill>
                <a:ea typeface="+mn-ea"/>
                <a:cs typeface="+mn-cs"/>
              </a:rPr>
              <a:t>General Scheme of a GA</a:t>
            </a:r>
          </a:p>
        </p:txBody>
      </p:sp>
      <p:sp>
        <p:nvSpPr>
          <p:cNvPr id="3" name="Slide Number Placeholder 2"/>
          <p:cNvSpPr>
            <a:spLocks noGrp="1"/>
          </p:cNvSpPr>
          <p:nvPr>
            <p:ph type="sldNum" sz="quarter" idx="4294967295"/>
          </p:nvPr>
        </p:nvSpPr>
        <p:spPr>
          <a:xfrm>
            <a:off x="7868427" y="6258670"/>
            <a:ext cx="537436" cy="501650"/>
          </a:xfrm>
          <a:prstGeom prst="rect">
            <a:avLst/>
          </a:prstGeom>
        </p:spPr>
        <p:txBody>
          <a:bodyPr/>
          <a:lstStyle/>
          <a:p>
            <a:pPr algn="r" eaLnBrk="1" hangingPunct="1">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lgn="r" eaLnBrk="1" hangingPunct="1">
                <a:defRPr/>
              </a:pPr>
              <a:t>5</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grpSp>
        <p:nvGrpSpPr>
          <p:cNvPr id="31" name="Group 30"/>
          <p:cNvGrpSpPr/>
          <p:nvPr/>
        </p:nvGrpSpPr>
        <p:grpSpPr>
          <a:xfrm>
            <a:off x="317277" y="1394733"/>
            <a:ext cx="8566501" cy="4548489"/>
            <a:chOff x="-100013" y="1285875"/>
            <a:chExt cx="9012238" cy="4808539"/>
          </a:xfrm>
        </p:grpSpPr>
        <p:sp>
          <p:nvSpPr>
            <p:cNvPr id="5" name="Rectangle 4"/>
            <p:cNvSpPr>
              <a:spLocks noChangeArrowheads="1"/>
            </p:cNvSpPr>
            <p:nvPr/>
          </p:nvSpPr>
          <p:spPr bwMode="auto">
            <a:xfrm>
              <a:off x="1600200" y="2971800"/>
              <a:ext cx="2362200" cy="14478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457200" eaLnBrk="1" fontAlgn="auto" hangingPunct="1">
                <a:spcBef>
                  <a:spcPts val="0"/>
                </a:spcBef>
                <a:spcAft>
                  <a:spcPts val="0"/>
                </a:spcAft>
              </a:pPr>
              <a:r>
                <a:rPr lang="en-US" sz="2400" dirty="0" smtClean="0">
                  <a:solidFill>
                    <a:prstClr val="black">
                      <a:lumMod val="75000"/>
                      <a:lumOff val="25000"/>
                    </a:prstClr>
                  </a:solidFill>
                </a:rPr>
                <a:t>Population</a:t>
              </a:r>
              <a:endParaRPr lang="en-US" sz="2400" dirty="0">
                <a:solidFill>
                  <a:prstClr val="black">
                    <a:lumMod val="75000"/>
                    <a:lumOff val="25000"/>
                  </a:prstClr>
                </a:solidFill>
              </a:endParaRPr>
            </a:p>
          </p:txBody>
        </p:sp>
        <p:grpSp>
          <p:nvGrpSpPr>
            <p:cNvPr id="7" name="Group 6"/>
            <p:cNvGrpSpPr>
              <a:grpSpLocks/>
            </p:cNvGrpSpPr>
            <p:nvPr/>
          </p:nvGrpSpPr>
          <p:grpSpPr bwMode="auto">
            <a:xfrm>
              <a:off x="2670175" y="1285875"/>
              <a:ext cx="5330825" cy="1685925"/>
              <a:chOff x="1682" y="810"/>
              <a:chExt cx="3358" cy="1062"/>
            </a:xfrm>
          </p:grpSpPr>
          <p:sp>
            <p:nvSpPr>
              <p:cNvPr id="12" name="Rectangle 8"/>
              <p:cNvSpPr>
                <a:spLocks noChangeArrowheads="1"/>
              </p:cNvSpPr>
              <p:nvPr/>
            </p:nvSpPr>
            <p:spPr bwMode="auto">
              <a:xfrm>
                <a:off x="3552" y="912"/>
                <a:ext cx="1488" cy="52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457200" eaLnBrk="1" fontAlgn="auto" hangingPunct="1">
                  <a:spcBef>
                    <a:spcPts val="0"/>
                  </a:spcBef>
                  <a:spcAft>
                    <a:spcPts val="0"/>
                  </a:spcAft>
                </a:pPr>
                <a:r>
                  <a:rPr lang="en-US" sz="2400" dirty="0" smtClean="0">
                    <a:solidFill>
                      <a:srgbClr val="404040"/>
                    </a:solidFill>
                  </a:rPr>
                  <a:t>Parents</a:t>
                </a:r>
                <a:endParaRPr lang="en-US" sz="2400" dirty="0">
                  <a:solidFill>
                    <a:srgbClr val="404040"/>
                  </a:solidFill>
                </a:endParaRPr>
              </a:p>
            </p:txBody>
          </p:sp>
          <p:grpSp>
            <p:nvGrpSpPr>
              <p:cNvPr id="9" name="Group 10"/>
              <p:cNvGrpSpPr>
                <a:grpSpLocks/>
              </p:cNvGrpSpPr>
              <p:nvPr/>
            </p:nvGrpSpPr>
            <p:grpSpPr bwMode="auto">
              <a:xfrm>
                <a:off x="1682" y="810"/>
                <a:ext cx="1870" cy="1062"/>
                <a:chOff x="1682" y="810"/>
                <a:chExt cx="1870" cy="1062"/>
              </a:xfrm>
            </p:grpSpPr>
            <p:sp>
              <p:nvSpPr>
                <p:cNvPr id="10" name="Rectangle 11"/>
                <p:cNvSpPr>
                  <a:spLocks noChangeArrowheads="1"/>
                </p:cNvSpPr>
                <p:nvPr/>
              </p:nvSpPr>
              <p:spPr bwMode="auto">
                <a:xfrm>
                  <a:off x="1682" y="810"/>
                  <a:ext cx="1584" cy="306"/>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2400" dirty="0">
                      <a:solidFill>
                        <a:prstClr val="black">
                          <a:lumMod val="50000"/>
                          <a:lumOff val="50000"/>
                        </a:prstClr>
                      </a:solidFill>
                      <a:latin typeface="Arial" pitchFamily="34" charset="0"/>
                      <a:cs typeface="Arial" pitchFamily="34" charset="0"/>
                    </a:rPr>
                    <a:t>Parent selection</a:t>
                  </a:r>
                </a:p>
              </p:txBody>
            </p:sp>
            <p:cxnSp>
              <p:nvCxnSpPr>
                <p:cNvPr id="11" name="AutoShape 12"/>
                <p:cNvCxnSpPr>
                  <a:cxnSpLocks noChangeShapeType="1"/>
                  <a:stCxn id="5" idx="0"/>
                  <a:endCxn id="12" idx="1"/>
                </p:cNvCxnSpPr>
                <p:nvPr/>
              </p:nvCxnSpPr>
              <p:spPr bwMode="auto">
                <a:xfrm rot="16200000">
                  <a:off x="2304" y="624"/>
                  <a:ext cx="696" cy="1800"/>
                </a:xfrm>
                <a:prstGeom prst="bentConnector2">
                  <a:avLst/>
                </a:prstGeom>
                <a:noFill/>
                <a:ln w="50800">
                  <a:solidFill>
                    <a:schemeClr val="tx1"/>
                  </a:solidFill>
                  <a:miter lim="800000"/>
                  <a:headEnd/>
                  <a:tailEnd type="triangle" w="med" len="med"/>
                </a:ln>
                <a:effectLst/>
              </p:spPr>
            </p:cxnSp>
          </p:grpSp>
        </p:grpSp>
        <p:grpSp>
          <p:nvGrpSpPr>
            <p:cNvPr id="14" name="Group 13"/>
            <p:cNvGrpSpPr>
              <a:grpSpLocks/>
            </p:cNvGrpSpPr>
            <p:nvPr/>
          </p:nvGrpSpPr>
          <p:grpSpPr bwMode="auto">
            <a:xfrm>
              <a:off x="2574925" y="4495801"/>
              <a:ext cx="3063875" cy="1598613"/>
              <a:chOff x="1622" y="2832"/>
              <a:chExt cx="1930" cy="1007"/>
            </a:xfrm>
          </p:grpSpPr>
          <p:sp>
            <p:nvSpPr>
              <p:cNvPr id="15" name="Rectangle 14"/>
              <p:cNvSpPr>
                <a:spLocks noChangeArrowheads="1"/>
              </p:cNvSpPr>
              <p:nvPr/>
            </p:nvSpPr>
            <p:spPr bwMode="auto">
              <a:xfrm>
                <a:off x="1622" y="3533"/>
                <a:ext cx="1731" cy="306"/>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2400" dirty="0">
                    <a:solidFill>
                      <a:srgbClr val="7F7F7F"/>
                    </a:solidFill>
                    <a:latin typeface="Arial" pitchFamily="34" charset="0"/>
                    <a:cs typeface="Arial" pitchFamily="34" charset="0"/>
                  </a:rPr>
                  <a:t>Survivor selection</a:t>
                </a:r>
              </a:p>
            </p:txBody>
          </p:sp>
          <p:cxnSp>
            <p:nvCxnSpPr>
              <p:cNvPr id="16" name="AutoShape 15"/>
              <p:cNvCxnSpPr>
                <a:cxnSpLocks noChangeShapeType="1"/>
              </p:cNvCxnSpPr>
              <p:nvPr/>
            </p:nvCxnSpPr>
            <p:spPr bwMode="auto">
              <a:xfrm rot="10800000">
                <a:off x="1728" y="2832"/>
                <a:ext cx="1824" cy="600"/>
              </a:xfrm>
              <a:prstGeom prst="bentConnector3">
                <a:avLst>
                  <a:gd name="adj1" fmla="val 100435"/>
                </a:avLst>
              </a:prstGeom>
              <a:noFill/>
              <a:ln w="50800">
                <a:solidFill>
                  <a:srgbClr val="000000"/>
                </a:solidFill>
                <a:miter lim="800000"/>
                <a:headEnd/>
                <a:tailEnd type="triangle" w="med" len="med"/>
              </a:ln>
              <a:effectLst/>
            </p:spPr>
          </p:cxnSp>
        </p:grpSp>
        <p:grpSp>
          <p:nvGrpSpPr>
            <p:cNvPr id="17" name="Group 16"/>
            <p:cNvGrpSpPr>
              <a:grpSpLocks/>
            </p:cNvGrpSpPr>
            <p:nvPr/>
          </p:nvGrpSpPr>
          <p:grpSpPr bwMode="auto">
            <a:xfrm>
              <a:off x="5638800" y="2400300"/>
              <a:ext cx="3273425" cy="3467100"/>
              <a:chOff x="3552" y="1512"/>
              <a:chExt cx="2062" cy="2184"/>
            </a:xfrm>
          </p:grpSpPr>
          <p:sp>
            <p:nvSpPr>
              <p:cNvPr id="23" name="Rectangle 18"/>
              <p:cNvSpPr>
                <a:spLocks noChangeArrowheads="1"/>
              </p:cNvSpPr>
              <p:nvPr/>
            </p:nvSpPr>
            <p:spPr bwMode="auto">
              <a:xfrm>
                <a:off x="3552" y="3168"/>
                <a:ext cx="1505" cy="52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defTabSz="457200" eaLnBrk="1" fontAlgn="auto" hangingPunct="1">
                  <a:spcBef>
                    <a:spcPts val="0"/>
                  </a:spcBef>
                  <a:spcAft>
                    <a:spcPts val="0"/>
                  </a:spcAft>
                </a:pPr>
                <a:r>
                  <a:rPr lang="en-US" sz="2400" dirty="0" smtClean="0">
                    <a:solidFill>
                      <a:prstClr val="black"/>
                    </a:solidFill>
                  </a:rPr>
                  <a:t>Offspring</a:t>
                </a:r>
                <a:endParaRPr lang="en-US" sz="2400" dirty="0">
                  <a:solidFill>
                    <a:prstClr val="black"/>
                  </a:solidFill>
                </a:endParaRPr>
              </a:p>
            </p:txBody>
          </p:sp>
          <p:grpSp>
            <p:nvGrpSpPr>
              <p:cNvPr id="19" name="Group 20"/>
              <p:cNvGrpSpPr>
                <a:grpSpLocks/>
              </p:cNvGrpSpPr>
              <p:nvPr/>
            </p:nvGrpSpPr>
            <p:grpSpPr bwMode="auto">
              <a:xfrm>
                <a:off x="4132" y="1512"/>
                <a:ext cx="1482" cy="1656"/>
                <a:chOff x="4132" y="1512"/>
                <a:chExt cx="1482" cy="1656"/>
              </a:xfrm>
            </p:grpSpPr>
            <p:sp>
              <p:nvSpPr>
                <p:cNvPr id="20" name="Rectangle 21"/>
                <p:cNvSpPr>
                  <a:spLocks noChangeArrowheads="1"/>
                </p:cNvSpPr>
                <p:nvPr/>
              </p:nvSpPr>
              <p:spPr bwMode="auto">
                <a:xfrm>
                  <a:off x="4132" y="1680"/>
                  <a:ext cx="1482" cy="552"/>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2400" dirty="0">
                      <a:solidFill>
                        <a:srgbClr val="7F7F7F"/>
                      </a:solidFill>
                      <a:latin typeface="Arial" pitchFamily="34" charset="0"/>
                      <a:cs typeface="Arial" pitchFamily="34" charset="0"/>
                    </a:rPr>
                    <a:t>Recombination</a:t>
                  </a:r>
                </a:p>
                <a:p>
                  <a:pPr defTabSz="457200" eaLnBrk="1" fontAlgn="auto" hangingPunct="1">
                    <a:spcBef>
                      <a:spcPts val="0"/>
                    </a:spcBef>
                    <a:spcAft>
                      <a:spcPts val="0"/>
                    </a:spcAft>
                  </a:pPr>
                  <a:r>
                    <a:rPr lang="en-US" sz="2400" dirty="0">
                      <a:solidFill>
                        <a:srgbClr val="7F7F7F"/>
                      </a:solidFill>
                      <a:latin typeface="Arial" pitchFamily="34" charset="0"/>
                      <a:cs typeface="Arial" pitchFamily="34" charset="0"/>
                    </a:rPr>
                    <a:t>(crossover)</a:t>
                  </a:r>
                </a:p>
              </p:txBody>
            </p:sp>
            <p:sp>
              <p:nvSpPr>
                <p:cNvPr id="21" name="Rectangle 22"/>
                <p:cNvSpPr>
                  <a:spLocks noChangeArrowheads="1"/>
                </p:cNvSpPr>
                <p:nvPr/>
              </p:nvSpPr>
              <p:spPr bwMode="auto">
                <a:xfrm>
                  <a:off x="4166" y="2448"/>
                  <a:ext cx="903" cy="306"/>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2400" dirty="0">
                      <a:solidFill>
                        <a:srgbClr val="7F7F7F"/>
                      </a:solidFill>
                      <a:latin typeface="Arial" pitchFamily="34" charset="0"/>
                      <a:cs typeface="Arial" pitchFamily="34" charset="0"/>
                    </a:rPr>
                    <a:t>Mutation</a:t>
                  </a:r>
                </a:p>
              </p:txBody>
            </p:sp>
            <p:cxnSp>
              <p:nvCxnSpPr>
                <p:cNvPr id="22" name="AutoShape 23"/>
                <p:cNvCxnSpPr>
                  <a:cxnSpLocks noChangeShapeType="1"/>
                </p:cNvCxnSpPr>
                <p:nvPr/>
              </p:nvCxnSpPr>
              <p:spPr bwMode="auto">
                <a:xfrm>
                  <a:off x="4148" y="1512"/>
                  <a:ext cx="0" cy="1656"/>
                </a:xfrm>
                <a:prstGeom prst="straightConnector1">
                  <a:avLst/>
                </a:prstGeom>
                <a:noFill/>
                <a:ln w="50800">
                  <a:solidFill>
                    <a:srgbClr val="000000"/>
                  </a:solidFill>
                  <a:round/>
                  <a:headEnd/>
                  <a:tailEnd type="triangle" w="med" len="med"/>
                </a:ln>
                <a:effectLst/>
              </p:spPr>
            </p:cxnSp>
          </p:grpSp>
        </p:grpSp>
        <p:grpSp>
          <p:nvGrpSpPr>
            <p:cNvPr id="25" name="Group 24"/>
            <p:cNvGrpSpPr>
              <a:grpSpLocks/>
            </p:cNvGrpSpPr>
            <p:nvPr/>
          </p:nvGrpSpPr>
          <p:grpSpPr bwMode="auto">
            <a:xfrm>
              <a:off x="-42863" y="2286000"/>
              <a:ext cx="1814513" cy="1409700"/>
              <a:chOff x="-27" y="1440"/>
              <a:chExt cx="1143" cy="888"/>
            </a:xfrm>
          </p:grpSpPr>
          <p:cxnSp>
            <p:nvCxnSpPr>
              <p:cNvPr id="26" name="AutoShape 25"/>
              <p:cNvCxnSpPr>
                <a:cxnSpLocks noChangeShapeType="1"/>
                <a:endCxn id="5" idx="1"/>
              </p:cNvCxnSpPr>
              <p:nvPr/>
            </p:nvCxnSpPr>
            <p:spPr bwMode="auto">
              <a:xfrm rot="16200000" flipH="1">
                <a:off x="445" y="1764"/>
                <a:ext cx="600" cy="527"/>
              </a:xfrm>
              <a:prstGeom prst="bentConnector2">
                <a:avLst/>
              </a:prstGeom>
              <a:noFill/>
              <a:ln w="38100">
                <a:solidFill>
                  <a:srgbClr val="000000"/>
                </a:solidFill>
                <a:miter lim="800000"/>
                <a:headEnd/>
                <a:tailEnd type="triangle" w="med" len="med"/>
              </a:ln>
              <a:effectLst/>
            </p:spPr>
          </p:cxnSp>
          <p:sp>
            <p:nvSpPr>
              <p:cNvPr id="27" name="Text Box 26"/>
              <p:cNvSpPr txBox="1">
                <a:spLocks noChangeArrowheads="1"/>
              </p:cNvSpPr>
              <p:nvPr/>
            </p:nvSpPr>
            <p:spPr bwMode="auto">
              <a:xfrm>
                <a:off x="-27" y="1440"/>
                <a:ext cx="1143" cy="307"/>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nl-NL" sz="2400" dirty="0" err="1">
                    <a:solidFill>
                      <a:srgbClr val="7F7F7F"/>
                    </a:solidFill>
                    <a:latin typeface="Arial" pitchFamily="34" charset="0"/>
                    <a:cs typeface="Arial" pitchFamily="34" charset="0"/>
                  </a:rPr>
                  <a:t>Intialization</a:t>
                </a:r>
                <a:endParaRPr lang="nl-NL" sz="2400" dirty="0">
                  <a:solidFill>
                    <a:srgbClr val="7F7F7F"/>
                  </a:solidFill>
                  <a:latin typeface="Arial" pitchFamily="34" charset="0"/>
                  <a:cs typeface="Arial" pitchFamily="34" charset="0"/>
                </a:endParaRPr>
              </a:p>
            </p:txBody>
          </p:sp>
        </p:grpSp>
        <p:grpSp>
          <p:nvGrpSpPr>
            <p:cNvPr id="28" name="Group 27"/>
            <p:cNvGrpSpPr>
              <a:grpSpLocks/>
            </p:cNvGrpSpPr>
            <p:nvPr/>
          </p:nvGrpSpPr>
          <p:grpSpPr bwMode="auto">
            <a:xfrm>
              <a:off x="-100013" y="3886201"/>
              <a:ext cx="1868488" cy="1554163"/>
              <a:chOff x="-63" y="2448"/>
              <a:chExt cx="1177" cy="979"/>
            </a:xfrm>
          </p:grpSpPr>
          <p:cxnSp>
            <p:nvCxnSpPr>
              <p:cNvPr id="29" name="AutoShape 28"/>
              <p:cNvCxnSpPr>
                <a:cxnSpLocks noChangeShapeType="1"/>
              </p:cNvCxnSpPr>
              <p:nvPr/>
            </p:nvCxnSpPr>
            <p:spPr bwMode="auto">
              <a:xfrm rot="16200000">
                <a:off x="420" y="2508"/>
                <a:ext cx="648" cy="528"/>
              </a:xfrm>
              <a:prstGeom prst="bentConnector2">
                <a:avLst/>
              </a:prstGeom>
              <a:noFill/>
              <a:ln w="38100">
                <a:solidFill>
                  <a:srgbClr val="000000"/>
                </a:solidFill>
                <a:miter lim="800000"/>
                <a:headEnd type="triangle" w="med" len="med"/>
                <a:tailEnd/>
              </a:ln>
              <a:effectLst/>
            </p:spPr>
          </p:cxnSp>
          <p:sp>
            <p:nvSpPr>
              <p:cNvPr id="30" name="Text Box 29"/>
              <p:cNvSpPr txBox="1">
                <a:spLocks noChangeArrowheads="1"/>
              </p:cNvSpPr>
              <p:nvPr/>
            </p:nvSpPr>
            <p:spPr bwMode="auto">
              <a:xfrm>
                <a:off x="-63" y="3120"/>
                <a:ext cx="1177" cy="307"/>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nl-NL" sz="2400" dirty="0" err="1">
                    <a:solidFill>
                      <a:srgbClr val="7F7F7F"/>
                    </a:solidFill>
                    <a:latin typeface="Arial" pitchFamily="34" charset="0"/>
                    <a:cs typeface="Arial" pitchFamily="34" charset="0"/>
                  </a:rPr>
                  <a:t>Termination</a:t>
                </a:r>
                <a:endParaRPr lang="nl-NL" sz="2400" dirty="0">
                  <a:solidFill>
                    <a:srgbClr val="7F7F7F"/>
                  </a:solidFill>
                  <a:latin typeface="Arial" pitchFamily="34" charset="0"/>
                  <a:cs typeface="Arial" pitchFamily="34" charset="0"/>
                </a:endParaRPr>
              </a:p>
            </p:txBody>
          </p:sp>
        </p:grpSp>
      </p:grpSp>
    </p:spTree>
    <p:extLst>
      <p:ext uri="{BB962C8B-B14F-4D97-AF65-F5344CB8AC3E}">
        <p14:creationId xmlns:p14="http://schemas.microsoft.com/office/powerpoint/2010/main" val="381207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eaLnBrk="1" hangingPunct="1">
              <a:defRPr/>
            </a:pPr>
            <a:r>
              <a:rPr lang="en-US" sz="3200" dirty="0">
                <a:solidFill>
                  <a:schemeClr val="accent1">
                    <a:lumMod val="50000"/>
                  </a:schemeClr>
                </a:solidFill>
                <a:ea typeface="+mn-ea"/>
                <a:cs typeface="+mn-cs"/>
              </a:rPr>
              <a:t>General scheme in pseudo-code</a:t>
            </a:r>
          </a:p>
        </p:txBody>
      </p:sp>
      <p:sp>
        <p:nvSpPr>
          <p:cNvPr id="3" name="Slide Number Placeholder 2"/>
          <p:cNvSpPr>
            <a:spLocks noGrp="1"/>
          </p:cNvSpPr>
          <p:nvPr>
            <p:ph type="sldNum" sz="quarter" idx="4294967295"/>
          </p:nvPr>
        </p:nvSpPr>
        <p:spPr>
          <a:xfrm>
            <a:off x="7868427" y="6258670"/>
            <a:ext cx="537436" cy="501650"/>
          </a:xfrm>
          <a:prstGeom prst="rect">
            <a:avLst/>
          </a:prstGeom>
        </p:spPr>
        <p:txBody>
          <a:bodyPr/>
          <a:lstStyle/>
          <a:p>
            <a:pPr algn="r" eaLnBrk="1" hangingPunct="1">
              <a:defRPr/>
            </a:pPr>
            <a:fld id="{39B44630-8149-4451-ADCC-B770086FED53}" type="slidenum">
              <a:rPr lang="nl-NL" sz="1400">
                <a:solidFill>
                  <a:srgbClr val="92D050"/>
                </a:solidFill>
                <a:effectLst>
                  <a:outerShdw blurRad="38100" dist="38100" dir="2700000" algn="tl">
                    <a:srgbClr val="000000"/>
                  </a:outerShdw>
                </a:effectLst>
                <a:latin typeface="Arial" panose="020B0604020202020204" pitchFamily="34" charset="0"/>
              </a:rPr>
              <a:pPr algn="r" eaLnBrk="1" hangingPunct="1">
                <a:defRPr/>
              </a:pPr>
              <a:t>6</a:t>
            </a:fld>
            <a:endParaRPr lang="nl-NL" sz="1400" dirty="0">
              <a:solidFill>
                <a:srgbClr val="92D050"/>
              </a:solidFill>
              <a:effectLst>
                <a:outerShdw blurRad="38100" dist="38100" dir="2700000" algn="tl">
                  <a:srgbClr val="000000"/>
                </a:outerShdw>
              </a:effectLst>
              <a:latin typeface="Arial" panose="020B0604020202020204" pitchFamily="34" charset="0"/>
            </a:endParaRPr>
          </a:p>
        </p:txBody>
      </p:sp>
      <p:pic>
        <p:nvPicPr>
          <p:cNvPr id="4" name="Picture 3"/>
          <p:cNvPicPr>
            <a:picLocks noChangeAspect="1" noChangeArrowheads="1"/>
          </p:cNvPicPr>
          <p:nvPr/>
        </p:nvPicPr>
        <p:blipFill>
          <a:blip r:embed="rId3" cstate="print"/>
          <a:srcRect/>
          <a:stretch>
            <a:fillRect/>
          </a:stretch>
        </p:blipFill>
        <p:spPr bwMode="auto">
          <a:xfrm>
            <a:off x="377956" y="1551557"/>
            <a:ext cx="8373877" cy="4245090"/>
          </a:xfrm>
          <a:prstGeom prst="rect">
            <a:avLst/>
          </a:prstGeom>
          <a:noFill/>
          <a:ln w="9525">
            <a:noFill/>
            <a:miter lim="800000"/>
            <a:headEnd/>
            <a:tailEnd/>
          </a:ln>
          <a:effectLst/>
        </p:spPr>
      </p:pic>
    </p:spTree>
    <p:extLst>
      <p:ext uri="{BB962C8B-B14F-4D97-AF65-F5344CB8AC3E}">
        <p14:creationId xmlns:p14="http://schemas.microsoft.com/office/powerpoint/2010/main" val="200814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927100"/>
          </a:xfrm>
        </p:spPr>
        <p:txBody>
          <a:bodyPr/>
          <a:lstStyle/>
          <a:p>
            <a:pPr marL="457200" lvl="1" eaLnBrk="1" hangingPunct="1">
              <a:defRPr/>
            </a:pPr>
            <a:r>
              <a:rPr lang="en-US" sz="3200" dirty="0">
                <a:solidFill>
                  <a:schemeClr val="accent1">
                    <a:lumMod val="50000"/>
                  </a:schemeClr>
                </a:solidFill>
                <a:ea typeface="+mn-ea"/>
                <a:cs typeface="+mn-cs"/>
              </a:rPr>
              <a:t>Main Components of GA </a:t>
            </a:r>
          </a:p>
        </p:txBody>
      </p:sp>
      <p:sp>
        <p:nvSpPr>
          <p:cNvPr id="3" name="Content Placeholder 2"/>
          <p:cNvSpPr>
            <a:spLocks noGrp="1"/>
          </p:cNvSpPr>
          <p:nvPr>
            <p:ph idx="1"/>
          </p:nvPr>
        </p:nvSpPr>
        <p:spPr>
          <a:xfrm>
            <a:off x="457200" y="1524000"/>
            <a:ext cx="8229600" cy="45720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Representation</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Fitness function </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Population</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Selection</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Variation operators </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000" dirty="0" smtClean="0">
                <a:solidFill>
                  <a:srgbClr val="7030A0"/>
                </a:solidFill>
                <a:effectLst/>
              </a:rPr>
              <a:t>mutation </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000" dirty="0" smtClean="0">
                <a:solidFill>
                  <a:srgbClr val="7030A0"/>
                </a:solidFill>
                <a:effectLst/>
              </a:rPr>
              <a:t>crossover/recombination</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Initialization</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termination</a:t>
            </a:r>
            <a:endParaRPr lang="en-US" sz="2400" dirty="0">
              <a:solidFill>
                <a:srgbClr val="7030A0"/>
              </a:solidFill>
              <a:effectLst/>
            </a:endParaRPr>
          </a:p>
        </p:txBody>
      </p:sp>
      <p:sp>
        <p:nvSpPr>
          <p:cNvPr id="5" name="Slide Number Placeholder 4"/>
          <p:cNvSpPr>
            <a:spLocks noGrp="1"/>
          </p:cNvSpPr>
          <p:nvPr>
            <p:ph type="sldNum" sz="quarter" idx="11"/>
          </p:nvPr>
        </p:nvSpPr>
        <p:spPr>
          <a:xfrm>
            <a:off x="8305800" y="6248400"/>
            <a:ext cx="381000" cy="476250"/>
          </a:xfrm>
        </p:spPr>
        <p:txBody>
          <a:bodyPr/>
          <a:lstStyle/>
          <a:p>
            <a:pPr>
              <a:defRPr/>
            </a:pPr>
            <a:fld id="{4DB4E6F0-8999-47CF-93F2-49915E0033F5}" type="slidenum">
              <a:rPr lang="en-US">
                <a:solidFill>
                  <a:srgbClr val="92D050"/>
                </a:solidFill>
              </a:rPr>
              <a:pPr>
                <a:defRPr/>
              </a:pPr>
              <a:t>7</a:t>
            </a:fld>
            <a:endParaRPr lang="en-US" dirty="0">
              <a:solidFill>
                <a:srgbClr val="92D050"/>
              </a:solidFill>
            </a:endParaRPr>
          </a:p>
        </p:txBody>
      </p:sp>
    </p:spTree>
    <p:extLst>
      <p:ext uri="{BB962C8B-B14F-4D97-AF65-F5344CB8AC3E}">
        <p14:creationId xmlns:p14="http://schemas.microsoft.com/office/powerpoint/2010/main" val="1498194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74700"/>
          </a:xfrm>
        </p:spPr>
        <p:txBody>
          <a:bodyPr/>
          <a:lstStyle/>
          <a:p>
            <a:pPr marL="457200" lvl="1" eaLnBrk="1" hangingPunct="1">
              <a:defRPr/>
            </a:pPr>
            <a:r>
              <a:rPr lang="en-US" sz="3200" dirty="0" smtClean="0">
                <a:solidFill>
                  <a:schemeClr val="accent1">
                    <a:lumMod val="50000"/>
                  </a:schemeClr>
                </a:solidFill>
                <a:ea typeface="+mn-ea"/>
                <a:cs typeface="+mn-cs"/>
              </a:rPr>
              <a:t>Representation </a:t>
            </a:r>
            <a:endParaRPr lang="en-US" sz="3200" dirty="0">
              <a:solidFill>
                <a:schemeClr val="accent1">
                  <a:lumMod val="50000"/>
                </a:schemeClr>
              </a:solidFill>
              <a:ea typeface="+mn-ea"/>
              <a:cs typeface="+mn-cs"/>
            </a:endParaRPr>
          </a:p>
        </p:txBody>
      </p:sp>
      <p:sp>
        <p:nvSpPr>
          <p:cNvPr id="3" name="Content Placeholder 2"/>
          <p:cNvSpPr>
            <a:spLocks noGrp="1"/>
          </p:cNvSpPr>
          <p:nvPr>
            <p:ph idx="1"/>
          </p:nvPr>
        </p:nvSpPr>
        <p:spPr>
          <a:xfrm>
            <a:off x="457200" y="1066800"/>
            <a:ext cx="8229600" cy="44196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Represent each individual/chromosome in a way suitable for GA</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This coding allows candidate solutions to be manipulated by variation operators</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Leads to two levels of existence</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FF0000"/>
                </a:solidFill>
                <a:effectLst/>
              </a:rPr>
              <a:t>phenotype</a:t>
            </a:r>
            <a:r>
              <a:rPr lang="en-US" sz="2400" dirty="0">
                <a:solidFill>
                  <a:srgbClr val="7030A0"/>
                </a:solidFill>
                <a:effectLst/>
              </a:rPr>
              <a:t>: object in original problem context, the outside</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FF0000"/>
                </a:solidFill>
                <a:effectLst/>
              </a:rPr>
              <a:t>genotype</a:t>
            </a:r>
            <a:r>
              <a:rPr lang="en-US" sz="2400" dirty="0" smtClean="0">
                <a:solidFill>
                  <a:srgbClr val="7030A0"/>
                </a:solidFill>
                <a:effectLst/>
              </a:rPr>
              <a:t>: code to denote that object, the inside  (chromosome, “digital DNA”)</a:t>
            </a:r>
          </a:p>
          <a:p>
            <a:pPr marL="0" indent="0" eaLnBrk="1" hangingPunct="1">
              <a:spcBef>
                <a:spcPts val="600"/>
              </a:spcBef>
              <a:spcAft>
                <a:spcPts val="600"/>
              </a:spcAft>
              <a:buClr>
                <a:srgbClr val="00B050"/>
              </a:buClr>
              <a:buSzPct val="75000"/>
              <a:buNone/>
              <a:defRPr/>
            </a:pPr>
            <a:endParaRPr lang="en-US" dirty="0" smtClean="0">
              <a:solidFill>
                <a:srgbClr val="7030A0"/>
              </a:solidFill>
              <a:effectLst/>
            </a:endParaRP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2000" dirty="0" smtClean="0">
              <a:solidFill>
                <a:srgbClr val="7030A0"/>
              </a:solidFill>
              <a:effectLst/>
            </a:endParaRPr>
          </a:p>
          <a:p>
            <a:pPr eaLnBrk="1" hangingPunct="1">
              <a:spcBef>
                <a:spcPts val="600"/>
              </a:spcBef>
              <a:spcAft>
                <a:spcPts val="1800"/>
              </a:spcAft>
              <a:buClr>
                <a:srgbClr val="00B050"/>
              </a:buClr>
              <a:buSzPct val="75000"/>
              <a:buFont typeface="Wingdings" panose="05000000000000000000" pitchFamily="2" charset="2"/>
              <a:buChar char="v"/>
              <a:defRPr/>
            </a:pPr>
            <a:endParaRPr lang="en-US" sz="2400" dirty="0" smtClean="0">
              <a:solidFill>
                <a:srgbClr val="7030A0"/>
              </a:solidFill>
              <a:effectLst/>
            </a:endParaRPr>
          </a:p>
          <a:p>
            <a:endParaRPr lang="en-US" sz="2400" dirty="0">
              <a:solidFill>
                <a:srgbClr val="7030A0"/>
              </a:solidFill>
              <a:effectLst/>
            </a:endParaRPr>
          </a:p>
        </p:txBody>
      </p:sp>
      <p:sp>
        <p:nvSpPr>
          <p:cNvPr id="5" name="Slide Number Placeholder 4"/>
          <p:cNvSpPr>
            <a:spLocks noGrp="1"/>
          </p:cNvSpPr>
          <p:nvPr>
            <p:ph type="sldNum" sz="quarter" idx="11"/>
          </p:nvPr>
        </p:nvSpPr>
        <p:spPr/>
        <p:txBody>
          <a:bodyPr/>
          <a:lstStyle/>
          <a:p>
            <a:pPr>
              <a:defRPr/>
            </a:pPr>
            <a:fld id="{4DB4E6F0-8999-47CF-93F2-49915E0033F5}" type="slidenum">
              <a:rPr lang="en-US">
                <a:solidFill>
                  <a:srgbClr val="92D050"/>
                </a:solidFill>
              </a:rPr>
              <a:pPr>
                <a:defRPr/>
              </a:pPr>
              <a:t>8</a:t>
            </a:fld>
            <a:endParaRPr lang="en-US" dirty="0">
              <a:solidFill>
                <a:srgbClr val="92D050"/>
              </a:solidFill>
            </a:endParaRPr>
          </a:p>
        </p:txBody>
      </p:sp>
    </p:spTree>
    <p:extLst>
      <p:ext uri="{BB962C8B-B14F-4D97-AF65-F5344CB8AC3E}">
        <p14:creationId xmlns:p14="http://schemas.microsoft.com/office/powerpoint/2010/main" val="186385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marL="457200" lvl="1" eaLnBrk="1" hangingPunct="1">
              <a:defRPr/>
            </a:pPr>
            <a:r>
              <a:rPr lang="en-US" sz="3200" dirty="0" smtClean="0">
                <a:solidFill>
                  <a:schemeClr val="accent1">
                    <a:lumMod val="50000"/>
                  </a:schemeClr>
                </a:solidFill>
                <a:ea typeface="+mn-ea"/>
                <a:cs typeface="+mn-cs"/>
              </a:rPr>
              <a:t>Representation </a:t>
            </a:r>
            <a:r>
              <a:rPr lang="en-US" sz="3200" dirty="0">
                <a:solidFill>
                  <a:schemeClr val="accent1">
                    <a:lumMod val="50000"/>
                  </a:schemeClr>
                </a:solidFill>
                <a:ea typeface="+mn-ea"/>
                <a:cs typeface="+mn-cs"/>
              </a:rPr>
              <a:t>(cont.) </a:t>
            </a:r>
          </a:p>
        </p:txBody>
      </p:sp>
      <p:sp>
        <p:nvSpPr>
          <p:cNvPr id="3" name="Content Placeholder 2"/>
          <p:cNvSpPr>
            <a:spLocks noGrp="1"/>
          </p:cNvSpPr>
          <p:nvPr>
            <p:ph idx="1"/>
          </p:nvPr>
        </p:nvSpPr>
        <p:spPr>
          <a:xfrm>
            <a:off x="452542" y="1007842"/>
            <a:ext cx="8229600" cy="4419600"/>
          </a:xfrm>
        </p:spPr>
        <p:txBody>
          <a:bodyPr/>
          <a:lstStyle/>
          <a:p>
            <a:pPr eaLnBrk="1" hangingPunct="1">
              <a:spcBef>
                <a:spcPts val="600"/>
              </a:spcBef>
              <a:spcAft>
                <a:spcPts val="600"/>
              </a:spcAft>
              <a:buClr>
                <a:srgbClr val="00B050"/>
              </a:buClr>
              <a:buSzPct val="75000"/>
              <a:buFont typeface="Wingdings" panose="05000000000000000000" pitchFamily="2" charset="2"/>
              <a:buChar char="v"/>
              <a:defRPr/>
            </a:pPr>
            <a:r>
              <a:rPr lang="en-US" sz="2400" dirty="0" smtClean="0">
                <a:solidFill>
                  <a:srgbClr val="7030A0"/>
                </a:solidFill>
                <a:effectLst/>
              </a:rPr>
              <a:t>Two </a:t>
            </a:r>
            <a:r>
              <a:rPr lang="en-US" sz="2400" dirty="0">
                <a:solidFill>
                  <a:srgbClr val="7030A0"/>
                </a:solidFill>
                <a:effectLst/>
              </a:rPr>
              <a:t>mappings:</a:t>
            </a:r>
          </a:p>
          <a:p>
            <a:pPr lvl="1"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Encoding : phenotype=&gt; </a:t>
            </a:r>
            <a:r>
              <a:rPr lang="en-US" sz="2400" dirty="0" smtClean="0">
                <a:solidFill>
                  <a:srgbClr val="7030A0"/>
                </a:solidFill>
                <a:effectLst/>
              </a:rPr>
              <a:t>genotype</a:t>
            </a:r>
            <a:endParaRPr lang="en-US" sz="2400" dirty="0">
              <a:solidFill>
                <a:srgbClr val="7030A0"/>
              </a:solidFill>
              <a:effectLst/>
            </a:endParaRPr>
          </a:p>
          <a:p>
            <a:pPr lvl="1"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Decoding : genotype=&gt; </a:t>
            </a:r>
            <a:r>
              <a:rPr lang="en-US" sz="2400" dirty="0" smtClean="0">
                <a:solidFill>
                  <a:srgbClr val="7030A0"/>
                </a:solidFill>
                <a:effectLst/>
              </a:rPr>
              <a:t>phenotype</a:t>
            </a:r>
          </a:p>
          <a:p>
            <a:pPr eaLnBrk="1" hangingPunct="1">
              <a:spcBef>
                <a:spcPts val="600"/>
              </a:spcBef>
              <a:spcAft>
                <a:spcPts val="600"/>
              </a:spcAft>
              <a:buClr>
                <a:srgbClr val="00B050"/>
              </a:buClr>
              <a:buSzPct val="75000"/>
              <a:buFont typeface="Wingdings" panose="05000000000000000000" pitchFamily="2" charset="2"/>
              <a:buChar char="v"/>
              <a:defRPr/>
            </a:pPr>
            <a:r>
              <a:rPr lang="en-US" sz="2400" dirty="0">
                <a:solidFill>
                  <a:srgbClr val="7030A0"/>
                </a:solidFill>
                <a:effectLst/>
              </a:rPr>
              <a:t>Example: represent integer values by their binary code</a:t>
            </a:r>
          </a:p>
          <a:p>
            <a:pPr eaLnBrk="1" hangingPunct="1">
              <a:spcBef>
                <a:spcPts val="600"/>
              </a:spcBef>
              <a:spcAft>
                <a:spcPts val="600"/>
              </a:spcAft>
              <a:buClr>
                <a:srgbClr val="00B050"/>
              </a:buClr>
              <a:buSzPct val="75000"/>
              <a:buFont typeface="Wingdings" panose="05000000000000000000" pitchFamily="2" charset="2"/>
              <a:buChar char="v"/>
              <a:defRPr/>
            </a:pPr>
            <a:endParaRPr lang="en-US" sz="2400" dirty="0" smtClean="0">
              <a:solidFill>
                <a:srgbClr val="7030A0"/>
              </a:solidFill>
              <a:effectLst/>
            </a:endParaRPr>
          </a:p>
          <a:p>
            <a:pPr eaLnBrk="1" hangingPunct="1">
              <a:spcBef>
                <a:spcPts val="600"/>
              </a:spcBef>
              <a:spcAft>
                <a:spcPts val="600"/>
              </a:spcAft>
              <a:buClr>
                <a:srgbClr val="00B050"/>
              </a:buClr>
              <a:buSzPct val="75000"/>
              <a:buFont typeface="Wingdings" panose="05000000000000000000" pitchFamily="2" charset="2"/>
              <a:buChar char="v"/>
              <a:defRPr/>
            </a:pPr>
            <a:endParaRPr lang="en-US" dirty="0" smtClean="0">
              <a:solidFill>
                <a:srgbClr val="7030A0"/>
              </a:solidFill>
              <a:effectLst/>
            </a:endParaRPr>
          </a:p>
          <a:p>
            <a:pPr lvl="1" eaLnBrk="1" hangingPunct="1">
              <a:spcBef>
                <a:spcPts val="600"/>
              </a:spcBef>
              <a:spcAft>
                <a:spcPts val="1800"/>
              </a:spcAft>
              <a:buClr>
                <a:srgbClr val="00B050"/>
              </a:buClr>
              <a:buSzPct val="75000"/>
              <a:buFont typeface="Wingdings" panose="05000000000000000000" pitchFamily="2" charset="2"/>
              <a:buChar char="v"/>
              <a:defRPr/>
            </a:pPr>
            <a:endParaRPr lang="en-US" sz="2000" dirty="0" smtClean="0">
              <a:solidFill>
                <a:srgbClr val="7030A0"/>
              </a:solidFill>
              <a:effectLst/>
            </a:endParaRPr>
          </a:p>
          <a:p>
            <a:pPr eaLnBrk="1" hangingPunct="1">
              <a:spcBef>
                <a:spcPts val="600"/>
              </a:spcBef>
              <a:spcAft>
                <a:spcPts val="1800"/>
              </a:spcAft>
              <a:buClr>
                <a:srgbClr val="00B050"/>
              </a:buClr>
              <a:buSzPct val="75000"/>
              <a:buFont typeface="Wingdings" panose="05000000000000000000" pitchFamily="2" charset="2"/>
              <a:buChar char="v"/>
              <a:defRPr/>
            </a:pPr>
            <a:endParaRPr lang="en-US" sz="2400" dirty="0" smtClean="0">
              <a:solidFill>
                <a:srgbClr val="7030A0"/>
              </a:solidFill>
              <a:effectLst/>
            </a:endParaRPr>
          </a:p>
          <a:p>
            <a:endParaRPr lang="en-US" sz="2400" dirty="0">
              <a:solidFill>
                <a:srgbClr val="7030A0"/>
              </a:solidFill>
              <a:effectLst/>
            </a:endParaRPr>
          </a:p>
        </p:txBody>
      </p:sp>
      <p:sp>
        <p:nvSpPr>
          <p:cNvPr id="5" name="Slide Number Placeholder 4"/>
          <p:cNvSpPr>
            <a:spLocks noGrp="1"/>
          </p:cNvSpPr>
          <p:nvPr>
            <p:ph type="sldNum" sz="quarter" idx="11"/>
          </p:nvPr>
        </p:nvSpPr>
        <p:spPr/>
        <p:txBody>
          <a:bodyPr/>
          <a:lstStyle/>
          <a:p>
            <a:pPr>
              <a:defRPr/>
            </a:pPr>
            <a:fld id="{4DB4E6F0-8999-47CF-93F2-49915E0033F5}" type="slidenum">
              <a:rPr lang="en-US">
                <a:solidFill>
                  <a:srgbClr val="92D050"/>
                </a:solidFill>
              </a:rPr>
              <a:pPr>
                <a:defRPr/>
              </a:pPr>
              <a:t>9</a:t>
            </a:fld>
            <a:endParaRPr lang="en-US" dirty="0">
              <a:solidFill>
                <a:srgbClr val="92D050"/>
              </a:solidFill>
            </a:endParaRPr>
          </a:p>
        </p:txBody>
      </p:sp>
      <p:grpSp>
        <p:nvGrpSpPr>
          <p:cNvPr id="6" name="Group 5"/>
          <p:cNvGrpSpPr/>
          <p:nvPr/>
        </p:nvGrpSpPr>
        <p:grpSpPr>
          <a:xfrm>
            <a:off x="364730" y="3077689"/>
            <a:ext cx="8483811" cy="3324632"/>
            <a:chOff x="474452" y="1312870"/>
            <a:chExt cx="8483811" cy="3894130"/>
          </a:xfrm>
        </p:grpSpPr>
        <p:sp>
          <p:nvSpPr>
            <p:cNvPr id="7" name="Line 2"/>
            <p:cNvSpPr>
              <a:spLocks noChangeShapeType="1"/>
            </p:cNvSpPr>
            <p:nvPr/>
          </p:nvSpPr>
          <p:spPr bwMode="auto">
            <a:xfrm rot="16200000">
              <a:off x="4565650" y="1030998"/>
              <a:ext cx="12700" cy="2895600"/>
            </a:xfrm>
            <a:prstGeom prst="line">
              <a:avLst/>
            </a:prstGeom>
            <a:noFill/>
            <a:ln w="38100">
              <a:solidFill>
                <a:schemeClr val="tx1"/>
              </a:solidFill>
              <a:round/>
              <a:headEnd/>
              <a:tailEnd type="arrow" w="med" len="med"/>
            </a:ln>
            <a:effectLst/>
          </p:spPr>
          <p:txBody>
            <a:bodyPr/>
            <a:lstStyle/>
            <a:p>
              <a:pPr defTabSz="457200" eaLnBrk="1" fontAlgn="auto" hangingPunct="1">
                <a:spcBef>
                  <a:spcPts val="0"/>
                </a:spcBef>
                <a:spcAft>
                  <a:spcPts val="0"/>
                </a:spcAft>
              </a:pPr>
              <a:endParaRPr lang="en-US">
                <a:solidFill>
                  <a:prstClr val="black"/>
                </a:solidFill>
                <a:latin typeface="Arial" pitchFamily="34" charset="0"/>
                <a:cs typeface="Arial" pitchFamily="34" charset="0"/>
              </a:endParaRPr>
            </a:p>
          </p:txBody>
        </p:sp>
        <p:sp>
          <p:nvSpPr>
            <p:cNvPr id="8" name="Text Box 3"/>
            <p:cNvSpPr txBox="1">
              <a:spLocks noChangeArrowheads="1"/>
            </p:cNvSpPr>
            <p:nvPr/>
          </p:nvSpPr>
          <p:spPr bwMode="auto">
            <a:xfrm>
              <a:off x="6831502" y="1312870"/>
              <a:ext cx="2052540" cy="468647"/>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dirty="0">
                  <a:solidFill>
                    <a:srgbClr val="E46C0A"/>
                  </a:solidFill>
                  <a:latin typeface="Arial" pitchFamily="34" charset="0"/>
                  <a:cs typeface="Arial" pitchFamily="34" charset="0"/>
                </a:rPr>
                <a:t>Genotype space</a:t>
              </a:r>
            </a:p>
          </p:txBody>
        </p:sp>
        <p:sp>
          <p:nvSpPr>
            <p:cNvPr id="9" name="AutoShape 4"/>
            <p:cNvSpPr>
              <a:spLocks noChangeArrowheads="1"/>
            </p:cNvSpPr>
            <p:nvPr/>
          </p:nvSpPr>
          <p:spPr bwMode="auto">
            <a:xfrm>
              <a:off x="6143625" y="1807286"/>
              <a:ext cx="2814638" cy="2801937"/>
            </a:xfrm>
            <a:prstGeom prst="cube">
              <a:avLst>
                <a:gd name="adj" fmla="val 25000"/>
              </a:avLst>
            </a:prstGeom>
            <a:noFill/>
            <a:ln w="381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a:solidFill>
                  <a:prstClr val="black"/>
                </a:solidFill>
                <a:latin typeface="Arial" pitchFamily="34" charset="0"/>
                <a:cs typeface="Arial" pitchFamily="34" charset="0"/>
              </a:endParaRPr>
            </a:p>
          </p:txBody>
        </p:sp>
        <p:sp>
          <p:nvSpPr>
            <p:cNvPr id="10" name="Text Box 5"/>
            <p:cNvSpPr txBox="1">
              <a:spLocks noChangeArrowheads="1"/>
            </p:cNvSpPr>
            <p:nvPr/>
          </p:nvSpPr>
          <p:spPr bwMode="auto">
            <a:xfrm>
              <a:off x="764548" y="1340337"/>
              <a:ext cx="2166754" cy="468647"/>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dirty="0">
                  <a:solidFill>
                    <a:srgbClr val="F79646">
                      <a:lumMod val="75000"/>
                    </a:srgbClr>
                  </a:solidFill>
                  <a:latin typeface="Arial" pitchFamily="34" charset="0"/>
                  <a:cs typeface="Arial" pitchFamily="34" charset="0"/>
                </a:rPr>
                <a:t>Phenotype space</a:t>
              </a:r>
            </a:p>
          </p:txBody>
        </p:sp>
        <p:sp>
          <p:nvSpPr>
            <p:cNvPr id="11" name="Freeform 6"/>
            <p:cNvSpPr>
              <a:spLocks/>
            </p:cNvSpPr>
            <p:nvPr/>
          </p:nvSpPr>
          <p:spPr bwMode="auto">
            <a:xfrm>
              <a:off x="474452" y="2349500"/>
              <a:ext cx="2960897" cy="2857500"/>
            </a:xfrm>
            <a:custGeom>
              <a:avLst/>
              <a:gdLst/>
              <a:ahLst/>
              <a:cxnLst>
                <a:cxn ang="0">
                  <a:pos x="360" y="696"/>
                </a:cxn>
                <a:cxn ang="0">
                  <a:pos x="232" y="424"/>
                </a:cxn>
                <a:cxn ang="0">
                  <a:pos x="496" y="96"/>
                </a:cxn>
                <a:cxn ang="0">
                  <a:pos x="1040" y="208"/>
                </a:cxn>
                <a:cxn ang="0">
                  <a:pos x="1568" y="0"/>
                </a:cxn>
                <a:cxn ang="0">
                  <a:pos x="1808" y="536"/>
                </a:cxn>
                <a:cxn ang="0">
                  <a:pos x="1768" y="960"/>
                </a:cxn>
                <a:cxn ang="0">
                  <a:pos x="2048" y="1176"/>
                </a:cxn>
                <a:cxn ang="0">
                  <a:pos x="2080" y="1688"/>
                </a:cxn>
                <a:cxn ang="0">
                  <a:pos x="1528" y="1752"/>
                </a:cxn>
                <a:cxn ang="0">
                  <a:pos x="1176" y="1440"/>
                </a:cxn>
                <a:cxn ang="0">
                  <a:pos x="896" y="1800"/>
                </a:cxn>
                <a:cxn ang="0">
                  <a:pos x="320" y="1520"/>
                </a:cxn>
                <a:cxn ang="0">
                  <a:pos x="0" y="1344"/>
                </a:cxn>
                <a:cxn ang="0">
                  <a:pos x="312" y="992"/>
                </a:cxn>
                <a:cxn ang="0">
                  <a:pos x="208" y="672"/>
                </a:cxn>
                <a:cxn ang="0">
                  <a:pos x="360" y="696"/>
                </a:cxn>
              </a:cxnLst>
              <a:rect l="0" t="0" r="r" b="b"/>
              <a:pathLst>
                <a:path w="2080" h="1800">
                  <a:moveTo>
                    <a:pt x="360" y="696"/>
                  </a:moveTo>
                  <a:lnTo>
                    <a:pt x="232" y="424"/>
                  </a:lnTo>
                  <a:lnTo>
                    <a:pt x="496" y="96"/>
                  </a:lnTo>
                  <a:lnTo>
                    <a:pt x="1040" y="208"/>
                  </a:lnTo>
                  <a:lnTo>
                    <a:pt x="1568" y="0"/>
                  </a:lnTo>
                  <a:lnTo>
                    <a:pt x="1808" y="536"/>
                  </a:lnTo>
                  <a:lnTo>
                    <a:pt x="1768" y="960"/>
                  </a:lnTo>
                  <a:lnTo>
                    <a:pt x="2048" y="1176"/>
                  </a:lnTo>
                  <a:lnTo>
                    <a:pt x="2080" y="1688"/>
                  </a:lnTo>
                  <a:lnTo>
                    <a:pt x="1528" y="1752"/>
                  </a:lnTo>
                  <a:lnTo>
                    <a:pt x="1176" y="1440"/>
                  </a:lnTo>
                  <a:lnTo>
                    <a:pt x="896" y="1800"/>
                  </a:lnTo>
                  <a:lnTo>
                    <a:pt x="320" y="1520"/>
                  </a:lnTo>
                  <a:lnTo>
                    <a:pt x="0" y="1344"/>
                  </a:lnTo>
                  <a:lnTo>
                    <a:pt x="312" y="992"/>
                  </a:lnTo>
                  <a:lnTo>
                    <a:pt x="208" y="672"/>
                  </a:lnTo>
                  <a:lnTo>
                    <a:pt x="360" y="696"/>
                  </a:lnTo>
                  <a:close/>
                </a:path>
              </a:pathLst>
            </a:custGeom>
            <a:noFill/>
            <a:ln w="38100">
              <a:solidFill>
                <a:schemeClr val="tx1"/>
              </a:solidFill>
              <a:round/>
              <a:headEnd/>
              <a:tailEnd/>
            </a:ln>
            <a:effectLst/>
          </p:spPr>
          <p:txBody>
            <a:bodyPr/>
            <a:lstStyle/>
            <a:p>
              <a:pPr defTabSz="457200" eaLnBrk="1" fontAlgn="auto" hangingPunct="1">
                <a:spcBef>
                  <a:spcPts val="0"/>
                </a:spcBef>
                <a:spcAft>
                  <a:spcPts val="0"/>
                </a:spcAft>
              </a:pPr>
              <a:endParaRPr lang="en-US">
                <a:solidFill>
                  <a:prstClr val="black"/>
                </a:solidFill>
                <a:latin typeface="Arial" pitchFamily="34" charset="0"/>
                <a:cs typeface="Arial" pitchFamily="34" charset="0"/>
              </a:endParaRPr>
            </a:p>
          </p:txBody>
        </p:sp>
        <p:sp>
          <p:nvSpPr>
            <p:cNvPr id="12" name="Text Box 7"/>
            <p:cNvSpPr txBox="1">
              <a:spLocks noChangeArrowheads="1"/>
            </p:cNvSpPr>
            <p:nvPr/>
          </p:nvSpPr>
          <p:spPr bwMode="auto">
            <a:xfrm>
              <a:off x="3359150" y="1634248"/>
              <a:ext cx="1992853" cy="707886"/>
            </a:xfrm>
            <a:prstGeom prst="rect">
              <a:avLst/>
            </a:prstGeom>
            <a:noFill/>
            <a:ln w="9525">
              <a:noFill/>
              <a:miter lim="800000"/>
              <a:headEnd/>
              <a:tailEnd/>
            </a:ln>
            <a:effectLst/>
          </p:spPr>
          <p:txBody>
            <a:bodyPr wrap="none">
              <a:spAutoFit/>
            </a:bodyPr>
            <a:lstStyle/>
            <a:p>
              <a:pPr algn="ctr" defTabSz="457200" eaLnBrk="1" fontAlgn="auto" hangingPunct="1">
                <a:spcBef>
                  <a:spcPts val="0"/>
                </a:spcBef>
                <a:spcAft>
                  <a:spcPts val="0"/>
                </a:spcAft>
              </a:pPr>
              <a:r>
                <a:rPr lang="en-US" dirty="0">
                  <a:solidFill>
                    <a:prstClr val="black"/>
                  </a:solidFill>
                  <a:latin typeface="Arial" pitchFamily="34" charset="0"/>
                  <a:cs typeface="Arial" pitchFamily="34" charset="0"/>
                </a:rPr>
                <a:t>Encoding </a:t>
              </a:r>
            </a:p>
            <a:p>
              <a:pPr algn="ctr" defTabSz="457200" eaLnBrk="1" fontAlgn="auto" hangingPunct="1">
                <a:spcBef>
                  <a:spcPts val="0"/>
                </a:spcBef>
                <a:spcAft>
                  <a:spcPts val="0"/>
                </a:spcAft>
              </a:pPr>
              <a:r>
                <a:rPr lang="en-US" dirty="0">
                  <a:solidFill>
                    <a:prstClr val="black"/>
                  </a:solidFill>
                  <a:latin typeface="Arial" pitchFamily="34" charset="0"/>
                  <a:cs typeface="Arial" pitchFamily="34" charset="0"/>
                </a:rPr>
                <a:t>(representation)</a:t>
              </a:r>
            </a:p>
          </p:txBody>
        </p:sp>
        <p:sp>
          <p:nvSpPr>
            <p:cNvPr id="13" name="Line 8"/>
            <p:cNvSpPr>
              <a:spLocks noChangeShapeType="1"/>
            </p:cNvSpPr>
            <p:nvPr/>
          </p:nvSpPr>
          <p:spPr bwMode="auto">
            <a:xfrm rot="16200000">
              <a:off x="4711700" y="3062998"/>
              <a:ext cx="0" cy="2425700"/>
            </a:xfrm>
            <a:prstGeom prst="line">
              <a:avLst/>
            </a:prstGeom>
            <a:noFill/>
            <a:ln w="38100">
              <a:solidFill>
                <a:schemeClr val="tx1"/>
              </a:solidFill>
              <a:round/>
              <a:headEnd type="arrow" w="med" len="med"/>
              <a:tailEnd/>
            </a:ln>
            <a:effectLst/>
          </p:spPr>
          <p:txBody>
            <a:bodyPr/>
            <a:lstStyle/>
            <a:p>
              <a:pPr defTabSz="457200" eaLnBrk="1" fontAlgn="auto" hangingPunct="1">
                <a:spcBef>
                  <a:spcPts val="0"/>
                </a:spcBef>
                <a:spcAft>
                  <a:spcPts val="0"/>
                </a:spcAft>
              </a:pPr>
              <a:endParaRPr lang="en-US">
                <a:solidFill>
                  <a:prstClr val="black"/>
                </a:solidFill>
                <a:latin typeface="Arial" pitchFamily="34" charset="0"/>
                <a:cs typeface="Arial" pitchFamily="34" charset="0"/>
              </a:endParaRPr>
            </a:p>
          </p:txBody>
        </p:sp>
        <p:sp>
          <p:nvSpPr>
            <p:cNvPr id="14" name="Text Box 9"/>
            <p:cNvSpPr txBox="1">
              <a:spLocks noChangeArrowheads="1"/>
            </p:cNvSpPr>
            <p:nvPr/>
          </p:nvSpPr>
          <p:spPr bwMode="auto">
            <a:xfrm>
              <a:off x="3441464" y="4415548"/>
              <a:ext cx="2890535" cy="707886"/>
            </a:xfrm>
            <a:prstGeom prst="rect">
              <a:avLst/>
            </a:prstGeom>
            <a:noFill/>
            <a:ln w="9525">
              <a:noFill/>
              <a:miter lim="800000"/>
              <a:headEnd/>
              <a:tailEnd/>
            </a:ln>
            <a:effectLst/>
          </p:spPr>
          <p:txBody>
            <a:bodyPr wrap="none">
              <a:spAutoFit/>
            </a:bodyPr>
            <a:lstStyle/>
            <a:p>
              <a:pPr algn="ctr" defTabSz="457200" eaLnBrk="1" fontAlgn="auto" hangingPunct="1">
                <a:spcBef>
                  <a:spcPts val="0"/>
                </a:spcBef>
                <a:spcAft>
                  <a:spcPts val="0"/>
                </a:spcAft>
              </a:pPr>
              <a:r>
                <a:rPr lang="en-US" dirty="0">
                  <a:solidFill>
                    <a:prstClr val="black"/>
                  </a:solidFill>
                  <a:latin typeface="Arial" pitchFamily="34" charset="0"/>
                  <a:cs typeface="Arial" pitchFamily="34" charset="0"/>
                </a:rPr>
                <a:t>Decoding</a:t>
              </a:r>
            </a:p>
            <a:p>
              <a:pPr algn="ctr" defTabSz="457200" eaLnBrk="1" fontAlgn="auto" hangingPunct="1">
                <a:spcBef>
                  <a:spcPts val="0"/>
                </a:spcBef>
                <a:spcAft>
                  <a:spcPts val="0"/>
                </a:spcAft>
              </a:pPr>
              <a:r>
                <a:rPr lang="en-US" dirty="0">
                  <a:solidFill>
                    <a:prstClr val="black"/>
                  </a:solidFill>
                  <a:latin typeface="Arial" pitchFamily="34" charset="0"/>
                  <a:cs typeface="Arial" pitchFamily="34" charset="0"/>
                </a:rPr>
                <a:t>(inverse representation)</a:t>
              </a:r>
            </a:p>
          </p:txBody>
        </p:sp>
        <p:sp>
          <p:nvSpPr>
            <p:cNvPr id="15" name="Rectangle 59"/>
            <p:cNvSpPr>
              <a:spLocks noChangeArrowheads="1"/>
            </p:cNvSpPr>
            <p:nvPr/>
          </p:nvSpPr>
          <p:spPr bwMode="auto">
            <a:xfrm>
              <a:off x="1320800" y="2661361"/>
              <a:ext cx="177800" cy="460375"/>
            </a:xfrm>
            <a:prstGeom prst="rect">
              <a:avLst/>
            </a:prstGeom>
            <a:noFill/>
            <a:ln w="9525">
              <a:noFill/>
              <a:miter lim="800000"/>
              <a:headEnd/>
              <a:tailEnd/>
            </a:ln>
          </p:spPr>
          <p:txBody>
            <a:bodyPr/>
            <a:lstStyle/>
            <a:p>
              <a:pPr defTabSz="457200" eaLnBrk="1" fontAlgn="auto" hangingPunct="1">
                <a:spcBef>
                  <a:spcPts val="0"/>
                </a:spcBef>
                <a:spcAft>
                  <a:spcPts val="0"/>
                </a:spcAft>
              </a:pPr>
              <a:endParaRPr lang="en-US">
                <a:solidFill>
                  <a:prstClr val="black"/>
                </a:solidFill>
                <a:latin typeface="Arial" pitchFamily="34" charset="0"/>
                <a:cs typeface="Arial" pitchFamily="34" charset="0"/>
              </a:endParaRPr>
            </a:p>
          </p:txBody>
        </p:sp>
        <p:sp>
          <p:nvSpPr>
            <p:cNvPr id="16" name="Text Box 207"/>
            <p:cNvSpPr txBox="1">
              <a:spLocks noChangeArrowheads="1"/>
            </p:cNvSpPr>
            <p:nvPr/>
          </p:nvSpPr>
          <p:spPr bwMode="auto">
            <a:xfrm>
              <a:off x="7181871" y="2980448"/>
              <a:ext cx="469950" cy="400110"/>
            </a:xfrm>
            <a:prstGeom prst="rect">
              <a:avLst/>
            </a:prstGeom>
            <a:noFill/>
            <a:ln w="19050">
              <a:solidFill>
                <a:schemeClr val="accent1"/>
              </a:solidFill>
              <a:miter lim="800000"/>
              <a:headEnd/>
              <a:tailEnd/>
            </a:ln>
            <a:effectLst/>
          </p:spPr>
          <p:txBody>
            <a:bodyPr wrap="none">
              <a:spAutoFit/>
            </a:bodyPr>
            <a:lstStyle/>
            <a:p>
              <a:pPr defTabSz="457200" eaLnBrk="1" fontAlgn="auto" hangingPunct="1">
                <a:spcBef>
                  <a:spcPts val="0"/>
                </a:spcBef>
                <a:spcAft>
                  <a:spcPts val="0"/>
                </a:spcAft>
              </a:pPr>
              <a:r>
                <a:rPr lang="en-US" dirty="0" smtClean="0">
                  <a:solidFill>
                    <a:prstClr val="black"/>
                  </a:solidFill>
                  <a:latin typeface="Arial" pitchFamily="34" charset="0"/>
                  <a:cs typeface="Arial" pitchFamily="34" charset="0"/>
                </a:rPr>
                <a:t>10</a:t>
              </a:r>
              <a:endParaRPr lang="en-US" dirty="0">
                <a:solidFill>
                  <a:prstClr val="black"/>
                </a:solidFill>
                <a:latin typeface="Arial" pitchFamily="34" charset="0"/>
                <a:cs typeface="Arial" pitchFamily="34" charset="0"/>
              </a:endParaRPr>
            </a:p>
          </p:txBody>
        </p:sp>
        <p:sp>
          <p:nvSpPr>
            <p:cNvPr id="17" name="Text Box 208"/>
            <p:cNvSpPr txBox="1">
              <a:spLocks noChangeArrowheads="1"/>
            </p:cNvSpPr>
            <p:nvPr/>
          </p:nvSpPr>
          <p:spPr bwMode="auto">
            <a:xfrm>
              <a:off x="6476758" y="4061536"/>
              <a:ext cx="755235" cy="400110"/>
            </a:xfrm>
            <a:prstGeom prst="rect">
              <a:avLst/>
            </a:prstGeom>
            <a:noFill/>
            <a:ln w="19050">
              <a:solidFill>
                <a:schemeClr val="accent1"/>
              </a:solidFill>
              <a:miter lim="800000"/>
              <a:headEnd/>
              <a:tailEnd/>
            </a:ln>
            <a:effectLst/>
          </p:spPr>
          <p:txBody>
            <a:bodyPr wrap="none">
              <a:spAutoFit/>
            </a:bodyPr>
            <a:lstStyle/>
            <a:p>
              <a:pPr defTabSz="457200" eaLnBrk="1" fontAlgn="auto" hangingPunct="1">
                <a:spcBef>
                  <a:spcPts val="0"/>
                </a:spcBef>
                <a:spcAft>
                  <a:spcPts val="0"/>
                </a:spcAft>
              </a:pPr>
              <a:r>
                <a:rPr lang="en-US" dirty="0" smtClean="0">
                  <a:solidFill>
                    <a:prstClr val="black"/>
                  </a:solidFill>
                  <a:latin typeface="Arial" pitchFamily="34" charset="0"/>
                  <a:cs typeface="Arial" pitchFamily="34" charset="0"/>
                </a:rPr>
                <a:t>1001</a:t>
              </a:r>
              <a:endParaRPr lang="en-US" dirty="0">
                <a:solidFill>
                  <a:prstClr val="black"/>
                </a:solidFill>
                <a:latin typeface="Arial" pitchFamily="34" charset="0"/>
                <a:cs typeface="Arial" pitchFamily="34" charset="0"/>
              </a:endParaRPr>
            </a:p>
          </p:txBody>
        </p:sp>
        <p:sp>
          <p:nvSpPr>
            <p:cNvPr id="18" name="Text Box 209"/>
            <p:cNvSpPr txBox="1">
              <a:spLocks noChangeArrowheads="1"/>
            </p:cNvSpPr>
            <p:nvPr/>
          </p:nvSpPr>
          <p:spPr bwMode="auto">
            <a:xfrm>
              <a:off x="7057907" y="2016836"/>
              <a:ext cx="897877" cy="400110"/>
            </a:xfrm>
            <a:prstGeom prst="rect">
              <a:avLst/>
            </a:prstGeom>
            <a:noFill/>
            <a:ln w="19050">
              <a:solidFill>
                <a:schemeClr val="accent1"/>
              </a:solidFill>
              <a:miter lim="800000"/>
              <a:headEnd/>
              <a:tailEnd/>
            </a:ln>
            <a:effectLst/>
          </p:spPr>
          <p:txBody>
            <a:bodyPr wrap="none">
              <a:spAutoFit/>
            </a:bodyPr>
            <a:lstStyle/>
            <a:p>
              <a:pPr defTabSz="457200" eaLnBrk="1" fontAlgn="auto" hangingPunct="1">
                <a:spcBef>
                  <a:spcPts val="0"/>
                </a:spcBef>
                <a:spcAft>
                  <a:spcPts val="0"/>
                </a:spcAft>
              </a:pPr>
              <a:r>
                <a:rPr lang="en-US" dirty="0" smtClean="0">
                  <a:solidFill>
                    <a:prstClr val="black"/>
                  </a:solidFill>
                  <a:latin typeface="Arial" pitchFamily="34" charset="0"/>
                  <a:cs typeface="Arial" pitchFamily="34" charset="0"/>
                </a:rPr>
                <a:t>10010</a:t>
              </a:r>
              <a:endParaRPr lang="en-US" dirty="0">
                <a:solidFill>
                  <a:prstClr val="black"/>
                </a:solidFill>
                <a:latin typeface="Arial" pitchFamily="34" charset="0"/>
                <a:cs typeface="Arial" pitchFamily="34" charset="0"/>
              </a:endParaRPr>
            </a:p>
          </p:txBody>
        </p:sp>
        <p:sp>
          <p:nvSpPr>
            <p:cNvPr id="19" name="TextBox 18"/>
            <p:cNvSpPr txBox="1"/>
            <p:nvPr/>
          </p:nvSpPr>
          <p:spPr>
            <a:xfrm>
              <a:off x="1995715" y="2661361"/>
              <a:ext cx="816429" cy="461665"/>
            </a:xfrm>
            <a:prstGeom prst="rect">
              <a:avLst/>
            </a:prstGeom>
            <a:noFill/>
          </p:spPr>
          <p:txBody>
            <a:bodyPr wrap="square" rtlCol="0">
              <a:spAutoFit/>
            </a:bodyPr>
            <a:lstStyle/>
            <a:p>
              <a:pPr defTabSz="457200" eaLnBrk="1" fontAlgn="auto" hangingPunct="1">
                <a:spcBef>
                  <a:spcPts val="0"/>
                </a:spcBef>
                <a:spcAft>
                  <a:spcPts val="0"/>
                </a:spcAft>
              </a:pPr>
              <a:r>
                <a:rPr lang="en-US" sz="2400" dirty="0" smtClean="0">
                  <a:solidFill>
                    <a:prstClr val="black"/>
                  </a:solidFill>
                  <a:latin typeface="Arial"/>
                  <a:cs typeface="Arial"/>
                </a:rPr>
                <a:t>18</a:t>
              </a:r>
              <a:endParaRPr lang="en-US" sz="2400" dirty="0">
                <a:solidFill>
                  <a:prstClr val="black"/>
                </a:solidFill>
                <a:latin typeface="Arial"/>
                <a:cs typeface="Arial"/>
              </a:endParaRPr>
            </a:p>
          </p:txBody>
        </p:sp>
        <p:sp>
          <p:nvSpPr>
            <p:cNvPr id="20" name="TextBox 19"/>
            <p:cNvSpPr txBox="1"/>
            <p:nvPr/>
          </p:nvSpPr>
          <p:spPr>
            <a:xfrm>
              <a:off x="912585" y="3380558"/>
              <a:ext cx="816429" cy="461665"/>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Arial"/>
                  <a:cs typeface="Arial"/>
                </a:rPr>
                <a:t>2</a:t>
              </a:r>
            </a:p>
          </p:txBody>
        </p:sp>
        <p:sp>
          <p:nvSpPr>
            <p:cNvPr id="21" name="TextBox 20"/>
            <p:cNvSpPr txBox="1"/>
            <p:nvPr/>
          </p:nvSpPr>
          <p:spPr>
            <a:xfrm>
              <a:off x="1923142" y="4147558"/>
              <a:ext cx="816429" cy="461665"/>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Arial"/>
                  <a:cs typeface="Arial"/>
                </a:rPr>
                <a:t>9</a:t>
              </a:r>
            </a:p>
          </p:txBody>
        </p:sp>
      </p:grpSp>
    </p:spTree>
    <p:extLst>
      <p:ext uri="{BB962C8B-B14F-4D97-AF65-F5344CB8AC3E}">
        <p14:creationId xmlns:p14="http://schemas.microsoft.com/office/powerpoint/2010/main" val="123874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ppt/theme/themeOverride2.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ppt/theme/themeOverride3.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ppt/theme/themeOverride4.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ppt/theme/themeOverride5.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ppt/theme/themeOverride6.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ppt/theme/themeOverride7.xml><?xml version="1.0" encoding="utf-8"?>
<a:themeOverride xmlns:a="http://schemas.openxmlformats.org/drawingml/2006/main">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themeOverride>
</file>

<file path=docProps/app.xml><?xml version="1.0" encoding="utf-8"?>
<Properties xmlns="http://schemas.openxmlformats.org/officeDocument/2006/extended-properties" xmlns:vt="http://schemas.openxmlformats.org/officeDocument/2006/docPropsVTypes">
  <Template/>
  <TotalTime>30671</TotalTime>
  <Words>1733</Words>
  <Application>Microsoft Office PowerPoint</Application>
  <PresentationFormat>On-screen Show (4:3)</PresentationFormat>
  <Paragraphs>313</Paragraphs>
  <Slides>33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2" baseType="lpstr">
      <vt:lpstr>Arial</vt:lpstr>
      <vt:lpstr>Calibri</vt:lpstr>
      <vt:lpstr>Cambria Math</vt:lpstr>
      <vt:lpstr>Tahoma</vt:lpstr>
      <vt:lpstr>Times New Roman</vt:lpstr>
      <vt:lpstr>Wingdings</vt:lpstr>
      <vt:lpstr>Ocean</vt:lpstr>
      <vt:lpstr>Equation</vt:lpstr>
      <vt:lpstr>ClipArt</vt:lpstr>
      <vt:lpstr> Genetic Algorithms </vt:lpstr>
      <vt:lpstr>PowerPoint Presentation</vt:lpstr>
      <vt:lpstr>PowerPoint Presentation</vt:lpstr>
      <vt:lpstr>PowerPoint Presentation</vt:lpstr>
      <vt:lpstr>General Scheme of a GA</vt:lpstr>
      <vt:lpstr>General scheme in pseudo-code</vt:lpstr>
      <vt:lpstr>Main Components of GA </vt:lpstr>
      <vt:lpstr>Representation </vt:lpstr>
      <vt:lpstr>Representation (cont.) </vt:lpstr>
      <vt:lpstr>Fitness Function (Evaluation) </vt:lpstr>
      <vt:lpstr>Population</vt:lpstr>
      <vt:lpstr>Population (cont.)</vt:lpstr>
      <vt:lpstr>Selection mechanism</vt:lpstr>
      <vt:lpstr>Selection mechanism (cont.)</vt:lpstr>
      <vt:lpstr>Selection mechanism (cont.)</vt:lpstr>
      <vt:lpstr>Variation Operators</vt:lpstr>
      <vt:lpstr>Crossover/Recombination</vt:lpstr>
      <vt:lpstr>Crossover/Recombination (cont.)</vt:lpstr>
      <vt:lpstr>Mutation </vt:lpstr>
      <vt:lpstr>Mutation (cont.)</vt:lpstr>
      <vt:lpstr>Replacement (Survivor Selection)</vt:lpstr>
      <vt:lpstr>Population Initialization</vt:lpstr>
      <vt:lpstr>Termination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Knowledge in Data</dc:title>
  <dc:creator>Puffball</dc:creator>
  <cp:lastModifiedBy>Saquer, Jamil M</cp:lastModifiedBy>
  <cp:revision>903</cp:revision>
  <cp:lastPrinted>2018-04-04T22:57:42Z</cp:lastPrinted>
  <dcterms:created xsi:type="dcterms:W3CDTF">2004-09-29T21:03:30Z</dcterms:created>
  <dcterms:modified xsi:type="dcterms:W3CDTF">2018-04-05T17:12:54Z</dcterms:modified>
</cp:coreProperties>
</file>