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7315200" cy="457200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97CAA34E-E5F1-DF4D-AEEC-43AD4E5FF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2FD346-F227-B940-A158-8CAAEAF16FE2}" type="slidenum">
              <a:rPr lang="en-US"/>
              <a:pPr/>
              <a:t>1</a:t>
            </a:fld>
            <a:endParaRPr lang="en-US"/>
          </a:p>
        </p:txBody>
      </p:sp>
      <p:sp>
        <p:nvSpPr>
          <p:cNvPr id="102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869950" y="763588"/>
            <a:ext cx="60325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52CD2C-2F1F-6749-A1D7-31DF280C95A2}" type="slidenum">
              <a:rPr lang="en-US"/>
              <a:pPr/>
              <a:t>2</a:t>
            </a:fld>
            <a:endParaRPr lang="en-US"/>
          </a:p>
        </p:txBody>
      </p:sp>
      <p:sp>
        <p:nvSpPr>
          <p:cNvPr id="1126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869950" y="763588"/>
            <a:ext cx="60325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F88DAA-9405-C14D-9B22-B5D33749E698}" type="slidenum">
              <a:rPr lang="en-US"/>
              <a:pPr/>
              <a:t>3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869950" y="763588"/>
            <a:ext cx="60293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C6AABF-C15F-2A41-B71F-2EDB8B9BC4A5}" type="slidenum">
              <a:rPr lang="en-US"/>
              <a:pPr/>
              <a:t>4</a:t>
            </a:fld>
            <a:endParaRPr lang="en-US"/>
          </a:p>
        </p:txBody>
      </p:sp>
      <p:sp>
        <p:nvSpPr>
          <p:cNvPr id="133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869950" y="763588"/>
            <a:ext cx="60293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C6AABF-C15F-2A41-B71F-2EDB8B9BC4A5}" type="slidenum">
              <a:rPr lang="en-US"/>
              <a:pPr/>
              <a:t>5</a:t>
            </a:fld>
            <a:endParaRPr lang="en-US"/>
          </a:p>
        </p:txBody>
      </p:sp>
      <p:sp>
        <p:nvSpPr>
          <p:cNvPr id="133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869950" y="763588"/>
            <a:ext cx="60293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52D4E0-EDF4-5546-B913-96187382BDFB}" type="slidenum">
              <a:rPr lang="en-US"/>
              <a:pPr/>
              <a:t>6</a:t>
            </a:fld>
            <a:endParaRPr lang="en-US"/>
          </a:p>
        </p:txBody>
      </p:sp>
      <p:sp>
        <p:nvSpPr>
          <p:cNvPr id="1433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871538" y="763588"/>
            <a:ext cx="6022975" cy="3765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0B661E-DDD2-BB4E-9F35-C41F18192A1F}" type="slidenum">
              <a:rPr lang="en-US"/>
              <a:pPr/>
              <a:t>7</a:t>
            </a:fld>
            <a:endParaRPr lang="en-US"/>
          </a:p>
        </p:txBody>
      </p:sp>
      <p:sp>
        <p:nvSpPr>
          <p:cNvPr id="153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871538" y="763588"/>
            <a:ext cx="6022975" cy="3765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1420813"/>
            <a:ext cx="6216650" cy="979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2590800"/>
            <a:ext cx="5121275" cy="116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7982BAB-44B0-2241-9182-69485F2390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1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E48D288-9723-864A-BC28-0C0CBDDE6E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7488" y="182563"/>
            <a:ext cx="1643062" cy="353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82563"/>
            <a:ext cx="4779963" cy="353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B5D262-00DD-1A46-8D8E-F31D06D2D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C2A37B-3BA1-B142-8E48-CA28E3E16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938463"/>
            <a:ext cx="6218238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938338"/>
            <a:ext cx="6218238" cy="10001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555DA5-BB28-C544-8B4A-4C6B72B5B9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069975"/>
            <a:ext cx="3138488" cy="2643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6013" y="1069975"/>
            <a:ext cx="3138487" cy="2643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4E5183-59F5-9A4B-A901-91D49D65E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82563"/>
            <a:ext cx="658495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23938"/>
            <a:ext cx="3232150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1449388"/>
            <a:ext cx="3232150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1023938"/>
            <a:ext cx="3233737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1449388"/>
            <a:ext cx="3233737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00D64-B2B7-E54D-8AA6-4484E0BE3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8CF5AF-2DE2-5E40-84F2-7B93A43A9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E34247-5227-0546-B782-235465E6F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82563"/>
            <a:ext cx="24066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182563"/>
            <a:ext cx="408940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957263"/>
            <a:ext cx="24066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99E9629-6DF1-334F-B12C-9542483CE7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3200400"/>
            <a:ext cx="4389437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407988"/>
            <a:ext cx="4389437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3578225"/>
            <a:ext cx="4389437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46BE6E-537C-A34D-86F4-B8B14F2F9D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82563"/>
            <a:ext cx="657542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069975"/>
            <a:ext cx="6429375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16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65125" y="4165600"/>
            <a:ext cx="16970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501900" y="4165600"/>
            <a:ext cx="2311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245100" y="4165600"/>
            <a:ext cx="16970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18E9AAF1-18E9-5140-9386-EFAB002447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Arial" charset="0"/>
          <a:ea typeface="ＭＳ Ｐゴシック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Arial" charset="0"/>
          <a:ea typeface="ＭＳ Ｐゴシック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Arial" charset="0"/>
          <a:ea typeface="ＭＳ Ｐゴシック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Arial" charset="0"/>
          <a:ea typeface="ＭＳ Ｐゴシック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Arial" charset="0"/>
          <a:ea typeface="ＭＳ Ｐゴシック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Arial" charset="0"/>
          <a:ea typeface="ＭＳ Ｐゴシック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Arial" charset="0"/>
          <a:ea typeface="ＭＳ Ｐゴシック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700">
          <a:solidFill>
            <a:srgbClr val="000000"/>
          </a:solidFill>
          <a:latin typeface="Arial" charset="0"/>
          <a:ea typeface="ＭＳ Ｐゴシック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863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7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charset="0"/>
        <a:defRPr sz="15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338"/>
        </a:spcAft>
        <a:buClr>
          <a:srgbClr val="000000"/>
        </a:buClr>
        <a:buSzPct val="100000"/>
        <a:buFont typeface="Times New Roman" charset="0"/>
        <a:defRPr sz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175"/>
        </a:spcAft>
        <a:buClr>
          <a:srgbClr val="000000"/>
        </a:buClr>
        <a:buSzPct val="100000"/>
        <a:buFont typeface="Times New Roman" charset="0"/>
        <a:defRPr sz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175"/>
        </a:spcAft>
        <a:buClr>
          <a:srgbClr val="000000"/>
        </a:buClr>
        <a:buSzPct val="100000"/>
        <a:buFont typeface="Times New Roman" charset="0"/>
        <a:defRPr sz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175"/>
        </a:spcAft>
        <a:buClr>
          <a:srgbClr val="000000"/>
        </a:buClr>
        <a:buSzPct val="100000"/>
        <a:buFont typeface="Times New Roman" charset="0"/>
        <a:defRPr sz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175"/>
        </a:spcAft>
        <a:buClr>
          <a:srgbClr val="000000"/>
        </a:buClr>
        <a:buSzPct val="100000"/>
        <a:buFont typeface="Times New Roman" charset="0"/>
        <a:defRPr sz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175"/>
        </a:spcAft>
        <a:buClr>
          <a:srgbClr val="000000"/>
        </a:buClr>
        <a:buSzPct val="100000"/>
        <a:buFont typeface="Times New Roman" charset="0"/>
        <a:defRPr sz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83363" cy="763587"/>
          </a:xfrm>
          <a:ln/>
        </p:spPr>
        <p:txBody>
          <a:bodyPr tIns="237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Linear Algebra Demo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5" y="1069975"/>
            <a:ext cx="6437313" cy="2651125"/>
          </a:xfrm>
          <a:ln/>
        </p:spPr>
        <p:txBody>
          <a:bodyPr/>
          <a:lstStyle/>
          <a:p>
            <a:pPr marL="447675">
              <a:buSzPct val="45000"/>
              <a:buFont typeface="Arial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Linear algebra is the study of vectors, matrices, and their properties</a:t>
            </a:r>
          </a:p>
          <a:p>
            <a:pPr marL="447675">
              <a:buSzPct val="45000"/>
              <a:buFont typeface="Arial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It's essential for video game development.  How else will you represent position, velocity, and acceleration?</a:t>
            </a:r>
          </a:p>
          <a:p>
            <a:pPr marL="447675">
              <a:buSzPct val="45000"/>
              <a:buFont typeface="Arial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Here we're just getting into the basics (not much more than Algebra II and Trig), but already this is useful.</a:t>
            </a:r>
          </a:p>
          <a:p>
            <a:pPr marL="447675">
              <a:buSzPct val="45000"/>
              <a:buFont typeface="Arial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We'll focus on 2D here, since it's easier to work with.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83363" cy="763587"/>
          </a:xfrm>
          <a:ln/>
        </p:spPr>
        <p:txBody>
          <a:bodyPr tIns="237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Vectors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5" y="1069975"/>
            <a:ext cx="6437313" cy="2651125"/>
          </a:xfrm>
          <a:ln/>
        </p:spPr>
        <p:txBody>
          <a:bodyPr/>
          <a:lstStyle/>
          <a:p>
            <a:pPr marL="447675">
              <a:buSzPct val="45000"/>
              <a:buFont typeface="Arial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A vector is a set of numbers of arbitrary dimensions, but usually 1-4.</a:t>
            </a:r>
          </a:p>
          <a:p>
            <a:pPr marL="447675">
              <a:buSzPct val="45000"/>
              <a:buFont typeface="Arial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Vectors can be used to represent anything with direction.  Position, velocity, and acceleration are the big ones.</a:t>
            </a:r>
          </a:p>
          <a:p>
            <a:pPr marL="447675">
              <a:buSzPct val="45000"/>
              <a:buFont typeface="Arial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It's all in the context; vectors alone are just numbers!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721100"/>
            <a:ext cx="1790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80188" cy="7604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Vectors Vs. Scalars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5" y="1069975"/>
            <a:ext cx="6434138" cy="2647950"/>
          </a:xfrm>
          <a:ln/>
        </p:spPr>
        <p:txBody>
          <a:bodyPr/>
          <a:lstStyle/>
          <a:p>
            <a:pPr marL="347662">
              <a:buSzPct val="45000"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Vectors </a:t>
            </a:r>
            <a:r>
              <a:rPr lang="en-US" dirty="0"/>
              <a:t>have at least two dimensions, scalars have </a:t>
            </a:r>
            <a:r>
              <a:rPr lang="en-US" dirty="0" smtClean="0"/>
              <a:t>	   	only one.</a:t>
            </a:r>
          </a:p>
          <a:p>
            <a:pPr marL="347662">
              <a:buSzPct val="45000"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You </a:t>
            </a:r>
            <a:r>
              <a:rPr lang="en-US" dirty="0"/>
              <a:t>can multiply vectors by scalars, but not add </a:t>
            </a:r>
            <a:r>
              <a:rPr lang="en-US" dirty="0" smtClean="0"/>
              <a:t>them.</a:t>
            </a:r>
          </a:p>
          <a:p>
            <a:pPr marL="347662">
              <a:buSzPct val="45000"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Think </a:t>
            </a:r>
            <a:r>
              <a:rPr lang="en-US" dirty="0"/>
              <a:t>back to speed vs. </a:t>
            </a:r>
            <a:r>
              <a:rPr lang="en-US" dirty="0" smtClean="0"/>
              <a:t>velocity</a:t>
            </a:r>
            <a:r>
              <a:rPr lang="en-US" dirty="0"/>
              <a:t>!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3579813"/>
            <a:ext cx="21526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80188" cy="7604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Raster Vs. Vector Graphics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5" y="1069975"/>
            <a:ext cx="6434138" cy="3144838"/>
          </a:xfrm>
          <a:ln/>
        </p:spPr>
        <p:txBody>
          <a:bodyPr/>
          <a:lstStyle/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Raster graphics are made of pixels, vector graphics are made of lines.</a:t>
            </a:r>
          </a:p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Vector graphics can easily be represented in raster, but not vice versa.  Vector graphics don't handle lots of colors well, though.</a:t>
            </a:r>
          </a:p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Vector graphics scale very easily, raster graphics don't.</a:t>
            </a:r>
          </a:p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Early arcade games used vector displays, but with HD screens this is no longer efficient.</a:t>
            </a:r>
          </a:p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Modern games sometimes use vector-like graphics for certain art styles (e.g. Geometry Wars)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80188" cy="7604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Raster Vs. Vector </a:t>
            </a:r>
            <a:r>
              <a:rPr lang="en-US" dirty="0" smtClean="0"/>
              <a:t>Graphics Cont’d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5" y="1069975"/>
            <a:ext cx="6434138" cy="3144838"/>
          </a:xfrm>
          <a:ln/>
        </p:spPr>
        <p:txBody>
          <a:bodyPr/>
          <a:lstStyle/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One thing to note is the properties of sine waves; their cyclical nature is absolutely huge.</a:t>
            </a:r>
          </a:p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The formula I use here to scale these circles is:</a:t>
            </a:r>
          </a:p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 smtClean="0"/>
          </a:p>
          <a:p>
            <a:pPr marL="344488">
              <a:buSzPct val="45000"/>
              <a:buFont typeface="Arial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Where</a:t>
            </a:r>
            <a:r>
              <a:rPr lang="en-US" i="1" dirty="0" smtClean="0"/>
              <a:t> t </a:t>
            </a:r>
            <a:r>
              <a:rPr lang="en-US" dirty="0" smtClean="0"/>
              <a:t>is time elapsed since the beginning of this screen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33600"/>
            <a:ext cx="3225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03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77013" cy="757237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Matrices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5" y="1069975"/>
            <a:ext cx="6430963" cy="2644775"/>
          </a:xfrm>
          <a:ln/>
        </p:spPr>
        <p:txBody>
          <a:bodyPr/>
          <a:lstStyle/>
          <a:p>
            <a:pPr marL="344487">
              <a:buSzPct val="45000"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A </a:t>
            </a:r>
            <a:r>
              <a:rPr lang="en-US" dirty="0"/>
              <a:t>grid of numbers that in practice are a lot like 2D vectors.</a:t>
            </a:r>
          </a:p>
          <a:p>
            <a:pPr marL="344487">
              <a:buSzPct val="45000"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Huge </a:t>
            </a:r>
            <a:r>
              <a:rPr lang="en-US" dirty="0"/>
              <a:t>in linear transformations, which are applied with matrix multiplication</a:t>
            </a:r>
          </a:p>
          <a:p>
            <a:pPr marL="344487">
              <a:buSzPct val="45000"/>
              <a:buFont typeface="Arial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The </a:t>
            </a:r>
            <a:r>
              <a:rPr lang="en-US" dirty="0"/>
              <a:t>rules for matrix multiplication are a bit confusing, though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152775"/>
            <a:ext cx="13525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77013" cy="757237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Translation, Distance, Length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25" y="1069975"/>
            <a:ext cx="6430963" cy="2644775"/>
          </a:xfrm>
          <a:ln/>
        </p:spPr>
        <p:txBody>
          <a:bodyPr/>
          <a:lstStyle/>
          <a:p>
            <a:pPr indent="-341313"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Translation </a:t>
            </a:r>
            <a:r>
              <a:rPr lang="en-US" dirty="0"/>
              <a:t>is done by just adding vectors (add the components).</a:t>
            </a:r>
          </a:p>
          <a:p>
            <a:pPr indent="-341313"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To </a:t>
            </a:r>
            <a:r>
              <a:rPr lang="en-US" dirty="0"/>
              <a:t>get the distance between two vectors, subtract them and apply the Pythagorean theorem.  This gets the length of the vector, thus the distance.</a:t>
            </a:r>
          </a:p>
          <a:p>
            <a:pPr indent="-341313"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When </a:t>
            </a:r>
            <a:r>
              <a:rPr lang="en-US" dirty="0"/>
              <a:t>multiplying 3x3 matrices, </a:t>
            </a:r>
            <a:r>
              <a:rPr lang="en-US" dirty="0">
                <a:latin typeface="jsMath-cmmi10" charset="0"/>
              </a:rPr>
              <a:t>c </a:t>
            </a:r>
            <a:r>
              <a:rPr lang="en-US" dirty="0"/>
              <a:t>and</a:t>
            </a:r>
            <a:r>
              <a:rPr lang="en-US" dirty="0">
                <a:latin typeface="jsMath-cmmi10" charset="0"/>
              </a:rPr>
              <a:t> f </a:t>
            </a:r>
            <a:r>
              <a:rPr lang="en-US" dirty="0"/>
              <a:t>are usually the values you translate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roid Sans Fallback"/>
      </a:majorFont>
      <a:minorFont>
        <a:latin typeface="Arial"/>
        <a:ea typeface="ＭＳ Ｐゴシック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roid Sans Fallback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34460</TotalTime>
  <Words>376</Words>
  <Application>Microsoft Macintosh PowerPoint</Application>
  <PresentationFormat>Custom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Arial</vt:lpstr>
      <vt:lpstr>Droid Sans Fallback</vt:lpstr>
      <vt:lpstr>DejaVu Sans</vt:lpstr>
      <vt:lpstr>Wingdings</vt:lpstr>
      <vt:lpstr>jsMath-cmmi10</vt:lpstr>
      <vt:lpstr>Office Theme</vt:lpstr>
      <vt:lpstr>Linear Algebra Demo</vt:lpstr>
      <vt:lpstr>Vectors</vt:lpstr>
      <vt:lpstr>Vectors Vs. Scalars</vt:lpstr>
      <vt:lpstr>Raster Vs. Vector Graphics</vt:lpstr>
      <vt:lpstr>Raster Vs. Vector Graphics Cont’d</vt:lpstr>
      <vt:lpstr>Matrices</vt:lpstr>
      <vt:lpstr>Translation, Distance, Length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Demo</dc:title>
  <dc:creator>jesse-ubuntu </dc:creator>
  <cp:lastModifiedBy>Jesse Talavera-Greenberg</cp:lastModifiedBy>
  <cp:revision>5</cp:revision>
  <cp:lastPrinted>1601-01-01T00:00:00Z</cp:lastPrinted>
  <dcterms:created xsi:type="dcterms:W3CDTF">2012-04-23T19:25:36Z</dcterms:created>
  <dcterms:modified xsi:type="dcterms:W3CDTF">2012-05-04T12:41:00Z</dcterms:modified>
</cp:coreProperties>
</file>